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56" r:id="rId2"/>
    <p:sldId id="265" r:id="rId3"/>
    <p:sldId id="260" r:id="rId4"/>
    <p:sldId id="266" r:id="rId5"/>
    <p:sldId id="258" r:id="rId6"/>
    <p:sldId id="261" r:id="rId7"/>
    <p:sldId id="257" r:id="rId8"/>
    <p:sldId id="263" r:id="rId9"/>
    <p:sldId id="259" r:id="rId10"/>
    <p:sldId id="264" r:id="rId11"/>
    <p:sldId id="277" r:id="rId12"/>
    <p:sldId id="278" r:id="rId13"/>
    <p:sldId id="281" r:id="rId14"/>
    <p:sldId id="282" r:id="rId15"/>
    <p:sldId id="268" r:id="rId16"/>
    <p:sldId id="285" r:id="rId17"/>
    <p:sldId id="288" r:id="rId18"/>
    <p:sldId id="299" r:id="rId19"/>
    <p:sldId id="279" r:id="rId20"/>
    <p:sldId id="275" r:id="rId21"/>
    <p:sldId id="283" r:id="rId22"/>
    <p:sldId id="284" r:id="rId23"/>
    <p:sldId id="287" r:id="rId24"/>
    <p:sldId id="286" r:id="rId25"/>
    <p:sldId id="300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849" autoAdjust="0"/>
  </p:normalViewPr>
  <p:slideViewPr>
    <p:cSldViewPr snapToGrid="0">
      <p:cViewPr varScale="1">
        <p:scale>
          <a:sx n="91" d="100"/>
          <a:sy n="91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35DBD-FC38-4756-86B3-84B2C80F6F5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660FA-762A-4457-B79C-2CCD8C1E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660FA-762A-4457-B79C-2CCD8C1EEF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5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660FA-762A-4457-B79C-2CCD8C1EEF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0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660FA-762A-4457-B79C-2CCD8C1EEF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2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660FA-762A-4457-B79C-2CCD8C1EEF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8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660FA-762A-4457-B79C-2CCD8C1EEF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9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660FA-762A-4457-B79C-2CCD8C1EEF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660FA-762A-4457-B79C-2CCD8C1EEF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5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660FA-762A-4457-B79C-2CCD8C1EEF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660FA-762A-4457-B79C-2CCD8C1EEF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6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74E-1026-48DC-AEAB-19ABDA35AA5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564-38F8-4040-964A-848E5D8A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74E-1026-48DC-AEAB-19ABDA35AA5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564-38F8-4040-964A-848E5D8A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2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74E-1026-48DC-AEAB-19ABDA35AA5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564-38F8-4040-964A-848E5D8A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99783"/>
      </p:ext>
    </p:extLst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74E-1026-48DC-AEAB-19ABDA35AA5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564-38F8-4040-964A-848E5D8A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74E-1026-48DC-AEAB-19ABDA35AA5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564-38F8-4040-964A-848E5D8A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1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74E-1026-48DC-AEAB-19ABDA35AA5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564-38F8-4040-964A-848E5D8A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4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74E-1026-48DC-AEAB-19ABDA35AA5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564-38F8-4040-964A-848E5D8A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5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74E-1026-48DC-AEAB-19ABDA35AA5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564-38F8-4040-964A-848E5D8A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4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74E-1026-48DC-AEAB-19ABDA35AA5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564-38F8-4040-964A-848E5D8A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9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74E-1026-48DC-AEAB-19ABDA35AA5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564-38F8-4040-964A-848E5D8A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2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74E-1026-48DC-AEAB-19ABDA35AA5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7564-38F8-4040-964A-848E5D8A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1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474E-1026-48DC-AEAB-19ABDA35AA5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7564-38F8-4040-964A-848E5D8A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9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ransit@FrederickCountyMD.gov" TargetMode="External"/><Relationship Id="rId5" Type="http://schemas.openxmlformats.org/officeDocument/2006/relationships/hyperlink" Target="http://www.frederickcountymd.gov/transit" TargetMode="Externa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ransit@FrederickCountyMD.gov" TargetMode="External"/><Relationship Id="rId4" Type="http://schemas.openxmlformats.org/officeDocument/2006/relationships/hyperlink" Target="http://www.frederickcountymd.gov/transi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570" y="0"/>
            <a:ext cx="9526329" cy="69161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83668" y="5220380"/>
            <a:ext cx="2287899" cy="1637620"/>
          </a:xfrm>
          <a:prstGeom prst="rect">
            <a:avLst/>
          </a:prstGeom>
          <a:solidFill>
            <a:srgbClr val="F2F2F2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47337" y="5023770"/>
            <a:ext cx="5244663" cy="1520054"/>
          </a:xfrm>
          <a:prstGeom prst="rect">
            <a:avLst/>
          </a:prstGeom>
          <a:solidFill>
            <a:srgbClr val="F2F2F2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5635" y="5046653"/>
            <a:ext cx="9846365" cy="1122211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Fare-Free for Frederick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375" y="6329298"/>
            <a:ext cx="1412255" cy="39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8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6" y="1101592"/>
            <a:ext cx="6381277" cy="45115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1412" y="938446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3187" y="1094134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2220"/>
            <a:ext cx="3932237" cy="38115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b="1" i="1" dirty="0"/>
              <a:t>SOMEWHAT TRUE! </a:t>
            </a:r>
            <a:r>
              <a:rPr lang="en-US" sz="3600" dirty="0"/>
              <a:t>Customers understood, but often had questions about when fares would return.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2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51412" y="938446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3187" y="1094134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2220"/>
            <a:ext cx="3932237" cy="38115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MYTH #4: Fare-free operations will result in </a:t>
            </a:r>
            <a:r>
              <a:rPr lang="en-US" sz="3600" dirty="0" err="1"/>
              <a:t>nondestination</a:t>
            </a:r>
            <a:r>
              <a:rPr lang="en-US" sz="3600" dirty="0"/>
              <a:t> or problematic riders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188" y="1109662"/>
            <a:ext cx="6378574" cy="4478338"/>
          </a:xfrm>
        </p:spPr>
      </p:pic>
    </p:spTree>
    <p:extLst>
      <p:ext uri="{BB962C8B-B14F-4D97-AF65-F5344CB8AC3E}">
        <p14:creationId xmlns:p14="http://schemas.microsoft.com/office/powerpoint/2010/main" val="249379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51412" y="938446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3187" y="1094134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2220"/>
            <a:ext cx="3932237" cy="38115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b="1" i="1" dirty="0"/>
              <a:t>FALSE!</a:t>
            </a:r>
            <a:r>
              <a:rPr lang="en-US" sz="3600" dirty="0"/>
              <a:t> Every system has unique challenges, including challenging riders, but going fare-free (in our experience) did not exacerbate these issues.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188" y="1109662"/>
            <a:ext cx="6378574" cy="4478338"/>
          </a:xfrm>
        </p:spPr>
      </p:pic>
    </p:spTree>
    <p:extLst>
      <p:ext uri="{BB962C8B-B14F-4D97-AF65-F5344CB8AC3E}">
        <p14:creationId xmlns:p14="http://schemas.microsoft.com/office/powerpoint/2010/main" val="420443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51412" y="938446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3187" y="1094134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2220"/>
            <a:ext cx="3932237" cy="38115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MYTH #5: This won’t help ridership and is a gimmick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163554" y="124534"/>
            <a:ext cx="4470398" cy="6431135"/>
          </a:xfrm>
        </p:spPr>
      </p:pic>
    </p:spTree>
    <p:extLst>
      <p:ext uri="{BB962C8B-B14F-4D97-AF65-F5344CB8AC3E}">
        <p14:creationId xmlns:p14="http://schemas.microsoft.com/office/powerpoint/2010/main" val="424041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51412" y="938446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3187" y="1094134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2220"/>
            <a:ext cx="3932237" cy="381158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b="1" i="1" dirty="0"/>
              <a:t>FALSE!</a:t>
            </a:r>
            <a:r>
              <a:rPr lang="en-US" sz="3600" dirty="0"/>
              <a:t> Our ridership has continued to rebound from pandemic lows, increasing 130,000+ from FY21 to FY22.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163554" y="124534"/>
            <a:ext cx="4470398" cy="6431135"/>
          </a:xfrm>
        </p:spPr>
      </p:pic>
    </p:spTree>
    <p:extLst>
      <p:ext uri="{BB962C8B-B14F-4D97-AF65-F5344CB8AC3E}">
        <p14:creationId xmlns:p14="http://schemas.microsoft.com/office/powerpoint/2010/main" val="3790240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0480"/>
            <a:ext cx="10664857" cy="1600200"/>
          </a:xfrm>
        </p:spPr>
        <p:txBody>
          <a:bodyPr>
            <a:normAutofit/>
          </a:bodyPr>
          <a:lstStyle/>
          <a:p>
            <a:r>
              <a:rPr lang="en-US" sz="4000" b="1" dirty="0"/>
              <a:t>Now that </a:t>
            </a:r>
            <a:r>
              <a:rPr lang="en-US" sz="4000" b="1" i="1" dirty="0"/>
              <a:t>that’s </a:t>
            </a:r>
            <a:r>
              <a:rPr lang="en-US" sz="4000" b="1" dirty="0"/>
              <a:t>out of the way!</a:t>
            </a:r>
          </a:p>
        </p:txBody>
      </p:sp>
    </p:spTree>
    <p:extLst>
      <p:ext uri="{BB962C8B-B14F-4D97-AF65-F5344CB8AC3E}">
        <p14:creationId xmlns:p14="http://schemas.microsoft.com/office/powerpoint/2010/main" val="112523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0480"/>
            <a:ext cx="10664857" cy="1600200"/>
          </a:xfrm>
        </p:spPr>
        <p:txBody>
          <a:bodyPr>
            <a:normAutofit/>
          </a:bodyPr>
          <a:lstStyle/>
          <a:p>
            <a:r>
              <a:rPr lang="en-US" sz="4000" b="1" dirty="0"/>
              <a:t>Why did we choose to go fare-free?</a:t>
            </a:r>
          </a:p>
        </p:txBody>
      </p:sp>
    </p:spTree>
    <p:extLst>
      <p:ext uri="{BB962C8B-B14F-4D97-AF65-F5344CB8AC3E}">
        <p14:creationId xmlns:p14="http://schemas.microsoft.com/office/powerpoint/2010/main" val="2872509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0480"/>
            <a:ext cx="10664857" cy="1600200"/>
          </a:xfrm>
        </p:spPr>
        <p:txBody>
          <a:bodyPr>
            <a:normAutofit/>
          </a:bodyPr>
          <a:lstStyle/>
          <a:p>
            <a:r>
              <a:rPr lang="en-US" sz="4000" b="1" dirty="0"/>
              <a:t>Why did we choose to go fare-free?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8A37B-E2C0-F52A-38B7-71984D51A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7" y="1773036"/>
            <a:ext cx="6708363" cy="49052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2458AB-9BF2-16EA-96B9-2D72ACB60D58}"/>
              </a:ext>
            </a:extLst>
          </p:cNvPr>
          <p:cNvSpPr/>
          <p:nvPr/>
        </p:nvSpPr>
        <p:spPr>
          <a:xfrm>
            <a:off x="2806262" y="2480441"/>
            <a:ext cx="1103586" cy="4309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D3FD6-C683-BF78-FC87-E8A18B35AFA9}"/>
              </a:ext>
            </a:extLst>
          </p:cNvPr>
          <p:cNvSpPr/>
          <p:nvPr/>
        </p:nvSpPr>
        <p:spPr>
          <a:xfrm>
            <a:off x="6421821" y="2806262"/>
            <a:ext cx="1660634" cy="38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66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indoor, dressed&#10;&#10;Description automatically generated">
            <a:extLst>
              <a:ext uri="{FF2B5EF4-FFF2-40B4-BE49-F238E27FC236}">
                <a16:creationId xmlns:a16="http://schemas.microsoft.com/office/drawing/2014/main" id="{C3690897-4819-67AF-969F-B2239B6408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652" y="1041579"/>
            <a:ext cx="3963838" cy="5285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42CF1448-AE0C-CB0E-F743-328A84DBA1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53" y="782568"/>
            <a:ext cx="3868759" cy="290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couple of men standing next to a green bus&#10;&#10;Description automatically generated with medium confidence">
            <a:extLst>
              <a:ext uri="{FF2B5EF4-FFF2-40B4-BE49-F238E27FC236}">
                <a16:creationId xmlns:a16="http://schemas.microsoft.com/office/drawing/2014/main" id="{27A177D8-819D-CB73-E956-FD97410FB9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176" y="787197"/>
            <a:ext cx="3963838" cy="2901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 descr="A person operating a machine&#10;&#10;Description automatically generated with low confidence">
            <a:extLst>
              <a:ext uri="{FF2B5EF4-FFF2-40B4-BE49-F238E27FC236}">
                <a16:creationId xmlns:a16="http://schemas.microsoft.com/office/drawing/2014/main" id="{82A9BAED-82AF-6B1C-44D8-3DA1787ED4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40176" y="3775572"/>
            <a:ext cx="3868759" cy="290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0F500F-2606-4CA4-A9AD-A6CCF95893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3391">
            <a:off x="332598" y="3702806"/>
            <a:ext cx="3847070" cy="2885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8DE3A79-6250-3A03-1DF5-DBD323B2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5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4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480"/>
            <a:ext cx="3932237" cy="1600200"/>
          </a:xfrm>
        </p:spPr>
        <p:txBody>
          <a:bodyPr/>
          <a:lstStyle/>
          <a:p>
            <a:r>
              <a:rPr lang="en-US" b="1" dirty="0"/>
              <a:t>Who We 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30680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dedicated team of award-winning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Thoughtful public servants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Committed to our community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1412" y="938446"/>
            <a:ext cx="6610350" cy="39146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3187" y="1094134"/>
            <a:ext cx="6610350" cy="3962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5183187" y="1097797"/>
            <a:ext cx="6382512" cy="3755287"/>
          </a:xfrm>
        </p:spPr>
      </p:pic>
    </p:spTree>
    <p:extLst>
      <p:ext uri="{BB962C8B-B14F-4D97-AF65-F5344CB8AC3E}">
        <p14:creationId xmlns:p14="http://schemas.microsoft.com/office/powerpoint/2010/main" val="2360521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6" y="1101592"/>
            <a:ext cx="6381277" cy="45115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1412" y="938446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3187" y="1094134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2220"/>
            <a:ext cx="3932237" cy="38115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Transit has numerous policies around fares: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-Onboard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-In the office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-Portals and ticket purchases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7" y="30480"/>
            <a:ext cx="10664857" cy="1600200"/>
          </a:xfrm>
        </p:spPr>
        <p:txBody>
          <a:bodyPr>
            <a:normAutofit/>
          </a:bodyPr>
          <a:lstStyle/>
          <a:p>
            <a:r>
              <a:rPr lang="en-US" sz="4000" b="1" dirty="0"/>
              <a:t>Policy Implications</a:t>
            </a:r>
          </a:p>
        </p:txBody>
      </p:sp>
    </p:spTree>
    <p:extLst>
      <p:ext uri="{BB962C8B-B14F-4D97-AF65-F5344CB8AC3E}">
        <p14:creationId xmlns:p14="http://schemas.microsoft.com/office/powerpoint/2010/main" val="3045774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6" y="1101592"/>
            <a:ext cx="6381277" cy="45115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1412" y="938446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3187" y="1094134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2220"/>
            <a:ext cx="3932237" cy="38115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There’s a lot to consider!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-Farebox recovery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-County and State funding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-Grant requests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-Long-term sustainability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7" y="30480"/>
            <a:ext cx="10664857" cy="1600200"/>
          </a:xfrm>
        </p:spPr>
        <p:txBody>
          <a:bodyPr>
            <a:normAutofit/>
          </a:bodyPr>
          <a:lstStyle/>
          <a:p>
            <a:r>
              <a:rPr lang="en-US" sz="4000" b="1" dirty="0"/>
              <a:t>Budget Implications</a:t>
            </a:r>
          </a:p>
        </p:txBody>
      </p:sp>
    </p:spTree>
    <p:extLst>
      <p:ext uri="{BB962C8B-B14F-4D97-AF65-F5344CB8AC3E}">
        <p14:creationId xmlns:p14="http://schemas.microsoft.com/office/powerpoint/2010/main" val="3167848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6" y="1101592"/>
            <a:ext cx="6381277" cy="45115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1412" y="938446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3187" y="1094134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2220"/>
            <a:ext cx="3932237" cy="381158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Staff feedback has been generally positive, but mixed: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-No longer have to manage and deposit cash, coins, and digital funds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-Less energy-intensive means more time saved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-Concerns about communicating correct information to passengers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7" y="30480"/>
            <a:ext cx="10664857" cy="1600200"/>
          </a:xfrm>
        </p:spPr>
        <p:txBody>
          <a:bodyPr>
            <a:normAutofit/>
          </a:bodyPr>
          <a:lstStyle/>
          <a:p>
            <a:r>
              <a:rPr lang="en-US" sz="4000" b="1" dirty="0"/>
              <a:t>Staff Feedback</a:t>
            </a:r>
          </a:p>
        </p:txBody>
      </p:sp>
    </p:spTree>
    <p:extLst>
      <p:ext uri="{BB962C8B-B14F-4D97-AF65-F5344CB8AC3E}">
        <p14:creationId xmlns:p14="http://schemas.microsoft.com/office/powerpoint/2010/main" val="1404797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6" y="1101592"/>
            <a:ext cx="6381277" cy="45115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1412" y="938446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3187" y="1094134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2220"/>
            <a:ext cx="3932237" cy="38115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Conflicts have nearly disappeared since introduction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-Transfers and fare evasion were responsible for almost all driver and passenger conflict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7" y="30480"/>
            <a:ext cx="10664857" cy="1600200"/>
          </a:xfrm>
        </p:spPr>
        <p:txBody>
          <a:bodyPr>
            <a:normAutofit/>
          </a:bodyPr>
          <a:lstStyle/>
          <a:p>
            <a:r>
              <a:rPr lang="en-US" sz="4000" b="1" dirty="0"/>
              <a:t>Conflict Reduction</a:t>
            </a:r>
          </a:p>
        </p:txBody>
      </p:sp>
    </p:spTree>
    <p:extLst>
      <p:ext uri="{BB962C8B-B14F-4D97-AF65-F5344CB8AC3E}">
        <p14:creationId xmlns:p14="http://schemas.microsoft.com/office/powerpoint/2010/main" val="972303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6" y="1101592"/>
            <a:ext cx="6381277" cy="45115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1412" y="938446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3187" y="1094134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2220"/>
            <a:ext cx="3932237" cy="381158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Transit was often seen as the option of last resort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-Fare-free operations have encouraged riders to Try Transit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-Businesses, public schools, and organizations advertise free transit on our behalf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-Transit has become easier for short-distance trips (hop on, hop off)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7" y="30480"/>
            <a:ext cx="10664857" cy="1600200"/>
          </a:xfrm>
        </p:spPr>
        <p:txBody>
          <a:bodyPr>
            <a:normAutofit/>
          </a:bodyPr>
          <a:lstStyle/>
          <a:p>
            <a:r>
              <a:rPr lang="en-US" sz="4000" b="1" dirty="0"/>
              <a:t>Public Perception</a:t>
            </a:r>
          </a:p>
        </p:txBody>
      </p:sp>
    </p:spTree>
    <p:extLst>
      <p:ext uri="{BB962C8B-B14F-4D97-AF65-F5344CB8AC3E}">
        <p14:creationId xmlns:p14="http://schemas.microsoft.com/office/powerpoint/2010/main" val="4257776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0" y="5758225"/>
            <a:ext cx="880004" cy="880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38" y="5976209"/>
            <a:ext cx="1581640" cy="438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1963" y="5834299"/>
            <a:ext cx="5985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1040 Rocky Springs Rd, Frederick, MD 21702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FrederickCountyMD.gov/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TransIT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301-600-2065 |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transit@FrederickCountyMD.gov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9688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Please be in touch!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0" y="5758225"/>
            <a:ext cx="880004" cy="880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38" y="5976209"/>
            <a:ext cx="1581640" cy="438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1963" y="5834299"/>
            <a:ext cx="5985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1040 Rocky Springs Rd, Frederick, MD 21702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FrederickCountyMD.gov/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TransIT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301-600-2065 |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transit@FrederickCountyMD.gov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9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480"/>
            <a:ext cx="3932237" cy="1600200"/>
          </a:xfrm>
        </p:spPr>
        <p:txBody>
          <a:bodyPr/>
          <a:lstStyle/>
          <a:p>
            <a:r>
              <a:rPr lang="en-US" b="1" dirty="0"/>
              <a:t>Driving principles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1094134"/>
            <a:ext cx="6378574" cy="37589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30680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Deliver Reliable and Convenient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a Safe and Resilient Transit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Re-Envisioning the Customer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 in Our People and Our Community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1412" y="938446"/>
            <a:ext cx="6610350" cy="39146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3187" y="1094134"/>
            <a:ext cx="6610350" cy="3962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3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0480"/>
            <a:ext cx="10664857" cy="1600200"/>
          </a:xfrm>
        </p:spPr>
        <p:txBody>
          <a:bodyPr>
            <a:normAutofit/>
          </a:bodyPr>
          <a:lstStyle/>
          <a:p>
            <a:r>
              <a:rPr lang="en-US" sz="4000" b="1" dirty="0"/>
              <a:t>BEFORE WE GET STARTED – a little </a:t>
            </a:r>
            <a:r>
              <a:rPr lang="en-US" sz="4000" b="1" dirty="0" err="1"/>
              <a:t>mythbusting</a:t>
            </a:r>
            <a:r>
              <a:rPr lang="en-US" sz="4000" b="1" dirty="0"/>
              <a:t>!</a:t>
            </a:r>
          </a:p>
        </p:txBody>
      </p:sp>
      <p:pic>
        <p:nvPicPr>
          <p:cNvPr id="1026" name="Picture 2" descr="question mark | 3d human with a red question mark | Damián Navas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66" y="2209178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2220"/>
            <a:ext cx="3932237" cy="38115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MYTH #1: Going zero-fare or fare-free will tank our budget</a:t>
            </a:r>
            <a:endParaRPr lang="en-US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6" y="1085799"/>
            <a:ext cx="6380163" cy="45318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51412" y="938446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83187" y="1094134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2220"/>
            <a:ext cx="3932237" cy="38115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b="1" i="1" dirty="0"/>
              <a:t>FALSE!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Thanks to the availability of federal funding, this is not an immediate issue in the short term, but could become one in the long term.</a:t>
            </a: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6" y="1085799"/>
            <a:ext cx="6380163" cy="45318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51412" y="938446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83187" y="1094134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8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6278" y="1094134"/>
            <a:ext cx="6365484" cy="45115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1412" y="938446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3187" y="1094134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2220"/>
            <a:ext cx="3932237" cy="38115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MYTH #2:</a:t>
            </a:r>
            <a:r>
              <a:rPr lang="en-US" sz="3600" b="1" i="1" dirty="0"/>
              <a:t> </a:t>
            </a:r>
            <a:r>
              <a:rPr lang="en-US" sz="3600" dirty="0"/>
              <a:t>Going fare-free is too tough to figure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6278" y="1094134"/>
            <a:ext cx="6365484" cy="45115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1412" y="938446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3187" y="1094134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2220"/>
            <a:ext cx="3932237" cy="38115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b="1" i="1" dirty="0"/>
              <a:t>FALSE! </a:t>
            </a:r>
            <a:endParaRPr lang="en-US" sz="36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There are a lot of moving pieces, including administrative and operational, but it can be done with limited disruption.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6" y="1101592"/>
            <a:ext cx="6381277" cy="45115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1412" y="938446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3187" y="1094134"/>
            <a:ext cx="6610350" cy="4667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22220"/>
            <a:ext cx="3932237" cy="38115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MYTH #3:</a:t>
            </a:r>
            <a:r>
              <a:rPr lang="en-US" sz="3600" b="1" i="1" dirty="0"/>
              <a:t> </a:t>
            </a:r>
            <a:r>
              <a:rPr lang="en-US" sz="3600" dirty="0"/>
              <a:t>Customers won’t understand what fare-free 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4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Widescreen</PresentationFormat>
  <Paragraphs>67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Fare-Free for Frederick</vt:lpstr>
      <vt:lpstr>Who We Are</vt:lpstr>
      <vt:lpstr>Driving principles</vt:lpstr>
      <vt:lpstr>BEFORE WE GET STARTED – a little mythbusting!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that that’s out of the way!</vt:lpstr>
      <vt:lpstr>Why did we choose to go fare-free?</vt:lpstr>
      <vt:lpstr>Why did we choose to go fare-free?</vt:lpstr>
      <vt:lpstr>PowerPoint Presentation</vt:lpstr>
      <vt:lpstr>PowerPoint Presentation</vt:lpstr>
      <vt:lpstr>Policy Implications</vt:lpstr>
      <vt:lpstr>Budget Implications</vt:lpstr>
      <vt:lpstr>Staff Feedback</vt:lpstr>
      <vt:lpstr>Conflict Reduction</vt:lpstr>
      <vt:lpstr>Public Perception</vt:lpstr>
      <vt:lpstr>What’s next?</vt:lpstr>
      <vt:lpstr>Thank you! Please be in touch!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2022-09-16T19:11:04Z</dcterms:created>
  <dcterms:modified xsi:type="dcterms:W3CDTF">2022-09-16T19:11:11Z</dcterms:modified>
</cp:coreProperties>
</file>