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336" r:id="rId4"/>
    <p:sldId id="291" r:id="rId5"/>
    <p:sldId id="260" r:id="rId6"/>
    <p:sldId id="264" r:id="rId7"/>
    <p:sldId id="262" r:id="rId8"/>
    <p:sldId id="265" r:id="rId9"/>
    <p:sldId id="339" r:id="rId10"/>
    <p:sldId id="334" r:id="rId11"/>
    <p:sldId id="311" r:id="rId12"/>
    <p:sldId id="303" r:id="rId13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909AF2A-7C94-4C92-B65D-E33E7A146CE3}">
          <p14:sldIdLst>
            <p14:sldId id="257"/>
            <p14:sldId id="258"/>
            <p14:sldId id="336"/>
            <p14:sldId id="291"/>
            <p14:sldId id="260"/>
            <p14:sldId id="264"/>
            <p14:sldId id="262"/>
            <p14:sldId id="265"/>
            <p14:sldId id="339"/>
            <p14:sldId id="334"/>
            <p14:sldId id="311"/>
            <p14:sldId id="303"/>
          </p14:sldIdLst>
        </p14:section>
        <p14:section name="Untitled Section" id="{91161E4E-94A0-4E94-832C-CA25C17783D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anna Miller" initials="RM" lastIdx="1" clrIdx="0">
    <p:extLst>
      <p:ext uri="{19B8F6BF-5375-455C-9EA6-DF929625EA0E}">
        <p15:presenceInfo xmlns:p15="http://schemas.microsoft.com/office/powerpoint/2012/main" userId="S-1-5-21-1825985523-3418775721-3130534905-31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7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6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DDD2530-7A94-4F3B-80C6-7B291AF10090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B229FEE-7BB9-49B8-8348-924B69907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17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533400"/>
            <a:ext cx="4751387" cy="2673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950299" y="3385440"/>
            <a:ext cx="7602389" cy="3207258"/>
          </a:xfrm>
          <a:prstGeom prst="rect">
            <a:avLst/>
          </a:prstGeom>
        </p:spPr>
        <p:txBody>
          <a:bodyPr spcFirstLastPara="1" wrap="square" lIns="94932" tIns="94932" rIns="94932" bIns="9493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3128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c82d9018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533400"/>
            <a:ext cx="4749800" cy="2673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c82d90189_0_20:notes"/>
          <p:cNvSpPr txBox="1">
            <a:spLocks noGrp="1"/>
          </p:cNvSpPr>
          <p:nvPr>
            <p:ph type="body" idx="1"/>
          </p:nvPr>
        </p:nvSpPr>
        <p:spPr>
          <a:xfrm>
            <a:off x="950299" y="3385440"/>
            <a:ext cx="7602389" cy="3207258"/>
          </a:xfrm>
          <a:prstGeom prst="rect">
            <a:avLst/>
          </a:prstGeom>
        </p:spPr>
        <p:txBody>
          <a:bodyPr spcFirstLastPara="1" wrap="square" lIns="94932" tIns="94932" rIns="94932" bIns="9493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9685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c82d9018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533400"/>
            <a:ext cx="4749800" cy="2673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c82d90189_0_20:notes"/>
          <p:cNvSpPr txBox="1">
            <a:spLocks noGrp="1"/>
          </p:cNvSpPr>
          <p:nvPr>
            <p:ph type="body" idx="1"/>
          </p:nvPr>
        </p:nvSpPr>
        <p:spPr>
          <a:xfrm>
            <a:off x="950299" y="3385440"/>
            <a:ext cx="7602389" cy="3207258"/>
          </a:xfrm>
          <a:prstGeom prst="rect">
            <a:avLst/>
          </a:prstGeom>
        </p:spPr>
        <p:txBody>
          <a:bodyPr spcFirstLastPara="1" wrap="square" lIns="94932" tIns="94932" rIns="94932" bIns="9493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1216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c82d9018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533400"/>
            <a:ext cx="4749800" cy="2673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c82d90189_0_20:notes"/>
          <p:cNvSpPr txBox="1">
            <a:spLocks noGrp="1"/>
          </p:cNvSpPr>
          <p:nvPr>
            <p:ph type="body" idx="1"/>
          </p:nvPr>
        </p:nvSpPr>
        <p:spPr>
          <a:xfrm>
            <a:off x="950299" y="3385440"/>
            <a:ext cx="7602389" cy="3207258"/>
          </a:xfrm>
          <a:prstGeom prst="rect">
            <a:avLst/>
          </a:prstGeom>
        </p:spPr>
        <p:txBody>
          <a:bodyPr spcFirstLastPara="1" wrap="square" lIns="94932" tIns="94932" rIns="94932" bIns="9493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0666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c82d9018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533400"/>
            <a:ext cx="4749800" cy="2673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c82d90189_0_7:notes"/>
          <p:cNvSpPr txBox="1">
            <a:spLocks noGrp="1"/>
          </p:cNvSpPr>
          <p:nvPr>
            <p:ph type="body" idx="1"/>
          </p:nvPr>
        </p:nvSpPr>
        <p:spPr>
          <a:xfrm>
            <a:off x="950299" y="3385440"/>
            <a:ext cx="7602389" cy="3207258"/>
          </a:xfrm>
          <a:prstGeom prst="rect">
            <a:avLst/>
          </a:prstGeom>
        </p:spPr>
        <p:txBody>
          <a:bodyPr spcFirstLastPara="1" wrap="square" lIns="94932" tIns="94932" rIns="94932" bIns="9493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6424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c82d9018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533400"/>
            <a:ext cx="4749800" cy="2673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c82d90189_0_20:notes"/>
          <p:cNvSpPr txBox="1">
            <a:spLocks noGrp="1"/>
          </p:cNvSpPr>
          <p:nvPr>
            <p:ph type="body" idx="1"/>
          </p:nvPr>
        </p:nvSpPr>
        <p:spPr>
          <a:xfrm>
            <a:off x="950299" y="3385440"/>
            <a:ext cx="7602389" cy="3207258"/>
          </a:xfrm>
          <a:prstGeom prst="rect">
            <a:avLst/>
          </a:prstGeom>
        </p:spPr>
        <p:txBody>
          <a:bodyPr spcFirstLastPara="1" wrap="square" lIns="94932" tIns="94932" rIns="94932" bIns="9493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943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c82d9018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533400"/>
            <a:ext cx="4749800" cy="2673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c82d90189_0_20:notes"/>
          <p:cNvSpPr txBox="1">
            <a:spLocks noGrp="1"/>
          </p:cNvSpPr>
          <p:nvPr>
            <p:ph type="body" idx="1"/>
          </p:nvPr>
        </p:nvSpPr>
        <p:spPr>
          <a:xfrm>
            <a:off x="950299" y="3385440"/>
            <a:ext cx="7602389" cy="3207258"/>
          </a:xfrm>
          <a:prstGeom prst="rect">
            <a:avLst/>
          </a:prstGeom>
        </p:spPr>
        <p:txBody>
          <a:bodyPr spcFirstLastPara="1" wrap="square" lIns="94932" tIns="94932" rIns="94932" bIns="9493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4286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c82d90189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533400"/>
            <a:ext cx="4749800" cy="2673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c82d90189_0_7:notes"/>
          <p:cNvSpPr txBox="1">
            <a:spLocks noGrp="1"/>
          </p:cNvSpPr>
          <p:nvPr>
            <p:ph type="body" idx="1"/>
          </p:nvPr>
        </p:nvSpPr>
        <p:spPr>
          <a:xfrm>
            <a:off x="950299" y="3385440"/>
            <a:ext cx="7602389" cy="3207258"/>
          </a:xfrm>
          <a:prstGeom prst="rect">
            <a:avLst/>
          </a:prstGeom>
        </p:spPr>
        <p:txBody>
          <a:bodyPr spcFirstLastPara="1" wrap="square" lIns="94932" tIns="94932" rIns="94932" bIns="9493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4519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c82d9018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533400"/>
            <a:ext cx="4749800" cy="2673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c82d90189_0_20:notes"/>
          <p:cNvSpPr txBox="1">
            <a:spLocks noGrp="1"/>
          </p:cNvSpPr>
          <p:nvPr>
            <p:ph type="body" idx="1"/>
          </p:nvPr>
        </p:nvSpPr>
        <p:spPr>
          <a:xfrm>
            <a:off x="950299" y="3385440"/>
            <a:ext cx="7602389" cy="3207258"/>
          </a:xfrm>
          <a:prstGeom prst="rect">
            <a:avLst/>
          </a:prstGeom>
        </p:spPr>
        <p:txBody>
          <a:bodyPr spcFirstLastPara="1" wrap="square" lIns="94932" tIns="94932" rIns="94932" bIns="9493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5476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c82d9018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533400"/>
            <a:ext cx="4749800" cy="2673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c82d90189_0_20:notes"/>
          <p:cNvSpPr txBox="1">
            <a:spLocks noGrp="1"/>
          </p:cNvSpPr>
          <p:nvPr>
            <p:ph type="body" idx="1"/>
          </p:nvPr>
        </p:nvSpPr>
        <p:spPr>
          <a:xfrm>
            <a:off x="950299" y="3385440"/>
            <a:ext cx="7602389" cy="3207258"/>
          </a:xfrm>
          <a:prstGeom prst="rect">
            <a:avLst/>
          </a:prstGeom>
        </p:spPr>
        <p:txBody>
          <a:bodyPr spcFirstLastPara="1" wrap="square" lIns="94932" tIns="94932" rIns="94932" bIns="9493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4763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c82d9018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533400"/>
            <a:ext cx="4749800" cy="2673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c82d90189_0_20:notes"/>
          <p:cNvSpPr txBox="1">
            <a:spLocks noGrp="1"/>
          </p:cNvSpPr>
          <p:nvPr>
            <p:ph type="body" idx="1"/>
          </p:nvPr>
        </p:nvSpPr>
        <p:spPr>
          <a:xfrm>
            <a:off x="950299" y="3385440"/>
            <a:ext cx="7602389" cy="3207258"/>
          </a:xfrm>
          <a:prstGeom prst="rect">
            <a:avLst/>
          </a:prstGeom>
        </p:spPr>
        <p:txBody>
          <a:bodyPr spcFirstLastPara="1" wrap="square" lIns="94932" tIns="94932" rIns="94932" bIns="94932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1957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E019-5927-4157-A512-A218B7D64CD4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1B00-D9F1-49CE-98D4-CB4C17E16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42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E019-5927-4157-A512-A218B7D64CD4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1B00-D9F1-49CE-98D4-CB4C17E16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E019-5927-4157-A512-A218B7D64CD4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1B00-D9F1-49CE-98D4-CB4C17E16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07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06253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E019-5927-4157-A512-A218B7D64CD4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1B00-D9F1-49CE-98D4-CB4C17E16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1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E019-5927-4157-A512-A218B7D64CD4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1B00-D9F1-49CE-98D4-CB4C17E16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06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E019-5927-4157-A512-A218B7D64CD4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1B00-D9F1-49CE-98D4-CB4C17E16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84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E019-5927-4157-A512-A218B7D64CD4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1B00-D9F1-49CE-98D4-CB4C17E16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2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E019-5927-4157-A512-A218B7D64CD4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1B00-D9F1-49CE-98D4-CB4C17E16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66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E019-5927-4157-A512-A218B7D64CD4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1B00-D9F1-49CE-98D4-CB4C17E16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E019-5927-4157-A512-A218B7D64CD4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1B00-D9F1-49CE-98D4-CB4C17E16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8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4E019-5927-4157-A512-A218B7D64CD4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1B00-D9F1-49CE-98D4-CB4C17E16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4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4E019-5927-4157-A512-A218B7D64CD4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E1B00-D9F1-49CE-98D4-CB4C17E16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329859" y="4470401"/>
            <a:ext cx="555850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latin typeface="Castellar" panose="020A0402060406010301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6762" y="629265"/>
            <a:ext cx="96225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W</a:t>
            </a:r>
          </a:p>
        </p:txBody>
      </p:sp>
      <p:pic>
        <p:nvPicPr>
          <p:cNvPr id="7" name="Google Shape;7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76;p16"/>
          <p:cNvSpPr txBox="1">
            <a:spLocks/>
          </p:cNvSpPr>
          <p:nvPr/>
        </p:nvSpPr>
        <p:spPr>
          <a:xfrm>
            <a:off x="623395" y="372533"/>
            <a:ext cx="11360800" cy="512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4400" b="1" dirty="0">
                <a:solidFill>
                  <a:srgbClr val="0D3B70"/>
                </a:solidFill>
              </a:rPr>
              <a:t>Small Grant Procurement </a:t>
            </a:r>
          </a:p>
          <a:p>
            <a:pPr algn="l"/>
            <a:r>
              <a:rPr lang="en-US" sz="2800" b="1" dirty="0">
                <a:solidFill>
                  <a:srgbClr val="0D3B70"/>
                </a:solidFill>
              </a:rPr>
              <a:t>Scan Diagnostic Tool</a:t>
            </a:r>
          </a:p>
          <a:p>
            <a:pPr algn="l"/>
            <a:endParaRPr lang="en-US" sz="2800" b="1" dirty="0">
              <a:solidFill>
                <a:srgbClr val="0D3B70"/>
              </a:solidFill>
            </a:endParaRPr>
          </a:p>
          <a:p>
            <a:pPr algn="l"/>
            <a:r>
              <a:rPr lang="en-US" sz="3200" i="1" dirty="0">
                <a:solidFill>
                  <a:srgbClr val="0D3B70"/>
                </a:solidFill>
              </a:rPr>
              <a:t>September 22, 2022</a:t>
            </a:r>
          </a:p>
          <a:p>
            <a:pPr algn="l"/>
            <a:endParaRPr lang="en-US" sz="1400" i="1">
              <a:solidFill>
                <a:srgbClr val="0D3B70"/>
              </a:solidFill>
            </a:endParaRPr>
          </a:p>
          <a:p>
            <a:pPr algn="l"/>
            <a:endParaRPr lang="en-US" sz="1400" i="1" dirty="0">
              <a:solidFill>
                <a:srgbClr val="0D3B70"/>
              </a:solidFill>
            </a:endParaRPr>
          </a:p>
          <a:p>
            <a:pPr algn="l"/>
            <a:r>
              <a:rPr lang="en-US" sz="1400" i="1" dirty="0">
                <a:solidFill>
                  <a:srgbClr val="0D3B70"/>
                </a:solidFill>
              </a:rPr>
              <a:t>Presented by Reanna Miller, Director of Day and Vocational Services </a:t>
            </a:r>
          </a:p>
          <a:p>
            <a:pPr algn="l"/>
            <a:endParaRPr lang="en-US" sz="2800" b="1" dirty="0">
              <a:solidFill>
                <a:srgbClr val="0D3B70"/>
              </a:solidFill>
            </a:endParaRPr>
          </a:p>
          <a:p>
            <a:pPr algn="l"/>
            <a:r>
              <a:rPr lang="en-US" sz="2800" b="1" dirty="0">
                <a:solidFill>
                  <a:srgbClr val="0D3B70"/>
                </a:solidFill>
              </a:rPr>
              <a:t> </a:t>
            </a:r>
            <a:endParaRPr lang="en-US" sz="2000" b="1" dirty="0">
              <a:solidFill>
                <a:srgbClr val="0D3B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667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b="1" dirty="0">
                <a:solidFill>
                  <a:srgbClr val="0D3B70"/>
                </a:solidFill>
              </a:rPr>
              <a:t>Procurement and Purchasing Policy</a:t>
            </a:r>
            <a:endParaRPr b="1" dirty="0">
              <a:solidFill>
                <a:srgbClr val="0D3B70"/>
              </a:solidFill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415600" y="1533835"/>
            <a:ext cx="9836231" cy="68182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endParaRPr lang="en-US" sz="2000" dirty="0">
              <a:solidFill>
                <a:schemeClr val="dk1"/>
              </a:solidFill>
            </a:endParaRPr>
          </a:p>
          <a:p>
            <a:pPr marL="457189"/>
            <a:endParaRPr lang="en-US" sz="2667" dirty="0"/>
          </a:p>
          <a:p>
            <a:pPr marL="0" indent="0">
              <a:spcAft>
                <a:spcPts val="2133"/>
              </a:spcAft>
              <a:buNone/>
            </a:pPr>
            <a:endParaRPr lang="en-US" sz="2667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86328A-ED5B-401A-9A62-74B8198B6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607" y="1356967"/>
            <a:ext cx="3800785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31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b="1" dirty="0">
                <a:solidFill>
                  <a:srgbClr val="0D3B70"/>
                </a:solidFill>
              </a:rPr>
              <a:t>Code of Ethics </a:t>
            </a:r>
            <a:endParaRPr b="1" dirty="0">
              <a:solidFill>
                <a:srgbClr val="0D3B70"/>
              </a:solidFill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415600" y="1533835"/>
            <a:ext cx="9836231" cy="68182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endParaRPr lang="en-US" sz="2000" dirty="0">
              <a:solidFill>
                <a:schemeClr val="dk1"/>
              </a:solidFill>
            </a:endParaRPr>
          </a:p>
          <a:p>
            <a:pPr marL="457189"/>
            <a:endParaRPr lang="en-US" sz="2667" dirty="0"/>
          </a:p>
          <a:p>
            <a:pPr marL="0" indent="0">
              <a:spcAft>
                <a:spcPts val="2133"/>
              </a:spcAft>
              <a:buNone/>
            </a:pPr>
            <a:endParaRPr lang="en-US" sz="2667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7B00C0-8175-4677-B88E-86D5389F6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7170" y="1550118"/>
            <a:ext cx="7424909" cy="4714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3493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b="1" dirty="0">
                <a:solidFill>
                  <a:srgbClr val="0D3B70"/>
                </a:solidFill>
              </a:rPr>
              <a:t>Conclusion </a:t>
            </a:r>
            <a:endParaRPr dirty="0">
              <a:solidFill>
                <a:srgbClr val="0D3B7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6EF59-97C5-4DC7-8711-246B8E3629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>
              <a:buNone/>
            </a:pPr>
            <a:r>
              <a:rPr lang="en-US" dirty="0"/>
              <a:t>Questions and Comments </a:t>
            </a:r>
          </a:p>
        </p:txBody>
      </p:sp>
    </p:spTree>
    <p:extLst>
      <p:ext uri="{BB962C8B-B14F-4D97-AF65-F5344CB8AC3E}">
        <p14:creationId xmlns:p14="http://schemas.microsoft.com/office/powerpoint/2010/main" val="794573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144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b="1" dirty="0">
                <a:solidFill>
                  <a:srgbClr val="0D3B70"/>
                </a:solidFill>
              </a:rPr>
              <a:t>Guidance </a:t>
            </a:r>
            <a:r>
              <a:rPr lang="en-US" dirty="0">
                <a:solidFill>
                  <a:srgbClr val="0D3B70"/>
                </a:solidFill>
              </a:rPr>
              <a:t> </a:t>
            </a:r>
            <a:endParaRPr dirty="0">
              <a:solidFill>
                <a:srgbClr val="0D3B7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1F2AF5-D0B1-4ADB-88D2-43248FFBA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5610" y="1925497"/>
            <a:ext cx="4231328" cy="314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41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50000"/>
              </a:lnSpc>
              <a:spcAft>
                <a:spcPts val="3067"/>
              </a:spcAft>
            </a:pPr>
            <a:r>
              <a:rPr lang="en-US" b="1" dirty="0">
                <a:solidFill>
                  <a:srgbClr val="003A70"/>
                </a:solidFill>
              </a:rPr>
              <a:t>What is needed: </a:t>
            </a:r>
            <a:endParaRPr b="1" dirty="0">
              <a:solidFill>
                <a:srgbClr val="0D3B70"/>
              </a:solidFill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1676400" y="1147168"/>
            <a:ext cx="7603067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457200" indent="-457200">
              <a:lnSpc>
                <a:spcPct val="100000"/>
              </a:lnSpc>
            </a:pPr>
            <a:r>
              <a:rPr lang="en-US" dirty="0"/>
              <a:t>Letter of Intent/Concurrence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ICE Form with justification/specification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Three Quotes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Spreadsheet for Rationale 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SAM.gov Vendor Exclusion 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5310 Complaint Form 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5310 Complaint Procedures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Agency Procurement and Purchasing Policy </a:t>
            </a:r>
          </a:p>
          <a:p>
            <a:pPr marL="457200" indent="-457200">
              <a:lnSpc>
                <a:spcPct val="100000"/>
              </a:lnSpc>
            </a:pPr>
            <a:r>
              <a:rPr lang="en-US" dirty="0"/>
              <a:t>Agency Code of Ethics </a:t>
            </a:r>
          </a:p>
          <a:p>
            <a:pPr marL="457200" indent="-457200">
              <a:spcBef>
                <a:spcPts val="2000"/>
              </a:spcBef>
              <a:spcAft>
                <a:spcPts val="2133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79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b="1" dirty="0">
                <a:solidFill>
                  <a:srgbClr val="0D3B70"/>
                </a:solidFill>
              </a:rPr>
              <a:t>ICE Form </a:t>
            </a:r>
            <a:endParaRPr b="1" dirty="0">
              <a:solidFill>
                <a:srgbClr val="0D3B7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C2183A-6EEE-4B92-908F-31084FF29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751" y="4879813"/>
            <a:ext cx="3629056" cy="17581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747946-83E5-4B4C-8FF3-6E81460953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3751" y="612681"/>
            <a:ext cx="3629056" cy="42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9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4800" b="1" dirty="0">
                <a:solidFill>
                  <a:srgbClr val="0D3B70"/>
                </a:solidFill>
              </a:rPr>
              <a:t>Quotes</a:t>
            </a:r>
            <a:br>
              <a:rPr lang="en" sz="4800" dirty="0">
                <a:solidFill>
                  <a:srgbClr val="0D3B70"/>
                </a:solidFill>
              </a:rPr>
            </a:br>
            <a:endParaRPr sz="4800" dirty="0">
              <a:solidFill>
                <a:srgbClr val="0D3B7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41ED21-F325-4D8C-8CCA-0A240D978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88947">
            <a:off x="9807817" y="2659202"/>
            <a:ext cx="1698427" cy="3285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E8645D-E309-47DA-9E8C-5EF7D6A6B7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95201">
            <a:off x="6283866" y="903786"/>
            <a:ext cx="2731346" cy="3400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0AAF60-248E-40DB-A8C2-13299220E5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807148">
            <a:off x="428802" y="1381922"/>
            <a:ext cx="3773214" cy="1851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1FB074-59A2-4EA3-B9B7-68010042F8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4534" y="3268318"/>
            <a:ext cx="2125026" cy="3424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56298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oogle Shape;7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82237" y="608847"/>
            <a:ext cx="8824215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3733" dirty="0">
                <a:solidFill>
                  <a:srgbClr val="0D3B70"/>
                </a:solidFill>
              </a:rPr>
              <a:t>Spreadsheet – </a:t>
            </a:r>
            <a:r>
              <a:rPr lang="en-US" sz="3733" dirty="0">
                <a:solidFill>
                  <a:srgbClr val="0D3B70"/>
                </a:solidFill>
              </a:rPr>
              <a:t>Rationale </a:t>
            </a:r>
            <a:r>
              <a:rPr lang="en" sz="3733" dirty="0">
                <a:solidFill>
                  <a:srgbClr val="0D3B70"/>
                </a:solidFill>
              </a:rPr>
              <a:t> </a:t>
            </a:r>
            <a:endParaRPr lang="en-US" sz="3733" dirty="0"/>
          </a:p>
        </p:txBody>
      </p:sp>
      <p:sp>
        <p:nvSpPr>
          <p:cNvPr id="22" name="Rectangle 21"/>
          <p:cNvSpPr/>
          <p:nvPr/>
        </p:nvSpPr>
        <p:spPr>
          <a:xfrm>
            <a:off x="1595044" y="2813447"/>
            <a:ext cx="2145059" cy="779765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4267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DB19A2-235F-494D-9604-AD364F5C8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558" y="1468396"/>
            <a:ext cx="4969909" cy="4249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68714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50000"/>
              </a:lnSpc>
              <a:spcAft>
                <a:spcPts val="3067"/>
              </a:spcAft>
            </a:pPr>
            <a:r>
              <a:rPr lang="en-US" b="1" dirty="0">
                <a:solidFill>
                  <a:srgbClr val="003A70"/>
                </a:solidFill>
              </a:rPr>
              <a:t>SAM.gov Vendor Exclusion </a:t>
            </a:r>
            <a:endParaRPr b="1" dirty="0">
              <a:solidFill>
                <a:srgbClr val="0D3B7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43D00C-3D47-4496-BBFF-FD59C1B37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7044" y="1356967"/>
            <a:ext cx="3973966" cy="4771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79025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b="1" dirty="0">
                <a:solidFill>
                  <a:srgbClr val="0D3B70"/>
                </a:solidFill>
              </a:rPr>
              <a:t>Complaint Form  </a:t>
            </a:r>
            <a:endParaRPr b="1" dirty="0">
              <a:solidFill>
                <a:srgbClr val="0D3B70"/>
              </a:solidFill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760362" y="1533834"/>
            <a:ext cx="9792929" cy="407710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457189"/>
            <a:endParaRPr lang="en-US" sz="2667" dirty="0"/>
          </a:p>
          <a:p>
            <a:pPr marL="0" indent="0">
              <a:spcAft>
                <a:spcPts val="2133"/>
              </a:spcAft>
              <a:buNone/>
            </a:pPr>
            <a:endParaRPr lang="en-US" sz="2667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D00465-0777-4937-801D-61A7C46EC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489" y="1533834"/>
            <a:ext cx="3703060" cy="4899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32227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b="1" dirty="0">
                <a:solidFill>
                  <a:srgbClr val="0D3B70"/>
                </a:solidFill>
              </a:rPr>
              <a:t>Complaint Procedures  </a:t>
            </a:r>
            <a:endParaRPr b="1" dirty="0">
              <a:solidFill>
                <a:srgbClr val="0D3B70"/>
              </a:solidFill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760362" y="1533834"/>
            <a:ext cx="9792929" cy="407710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457189"/>
            <a:endParaRPr lang="en-US" sz="2667" dirty="0"/>
          </a:p>
          <a:p>
            <a:pPr marL="0" indent="0">
              <a:spcAft>
                <a:spcPts val="2133"/>
              </a:spcAft>
              <a:buNone/>
            </a:pPr>
            <a:endParaRPr lang="en-US" sz="2667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1698A2-64BE-4C6B-8AD4-BF3CFD4CC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43" y="1604024"/>
            <a:ext cx="2956598" cy="4077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9B69CB-C0DD-47AD-B2DB-CB112EAC71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4928" y="1604024"/>
            <a:ext cx="3045862" cy="4147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82F17B-4C0B-405D-AAF7-C22D37C151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9430" y="1604024"/>
            <a:ext cx="3024413" cy="4147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29354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48631</TotalTime>
  <Words>93</Words>
  <Application>Microsoft Office PowerPoint</Application>
  <PresentationFormat>Widescreen</PresentationFormat>
  <Paragraphs>35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Castellar</vt:lpstr>
      <vt:lpstr>Office Theme</vt:lpstr>
      <vt:lpstr>PowerPoint Presentation</vt:lpstr>
      <vt:lpstr>Guidance  </vt:lpstr>
      <vt:lpstr>What is needed: </vt:lpstr>
      <vt:lpstr>ICE Form </vt:lpstr>
      <vt:lpstr>Quotes </vt:lpstr>
      <vt:lpstr>PowerPoint Presentation</vt:lpstr>
      <vt:lpstr>SAM.gov Vendor Exclusion </vt:lpstr>
      <vt:lpstr>Complaint Form  </vt:lpstr>
      <vt:lpstr>Complaint Procedures  </vt:lpstr>
      <vt:lpstr>Procurement and Purchasing Policy</vt:lpstr>
      <vt:lpstr>Code of Ethics </vt:lpstr>
      <vt:lpstr>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Reanna Miller</dc:creator>
  <cp:lastModifiedBy>Reanna Miller</cp:lastModifiedBy>
  <cp:revision>118</cp:revision>
  <cp:lastPrinted>2022-08-23T14:16:55Z</cp:lastPrinted>
  <dcterms:created xsi:type="dcterms:W3CDTF">2021-09-20T15:08:26Z</dcterms:created>
  <dcterms:modified xsi:type="dcterms:W3CDTF">2022-09-13T17:41:49Z</dcterms:modified>
</cp:coreProperties>
</file>