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37"/>
  </p:handoutMasterIdLst>
  <p:sldIdLst>
    <p:sldId id="256" r:id="rId2"/>
    <p:sldId id="277" r:id="rId3"/>
    <p:sldId id="257" r:id="rId4"/>
    <p:sldId id="261" r:id="rId5"/>
    <p:sldId id="260" r:id="rId6"/>
    <p:sldId id="262" r:id="rId7"/>
    <p:sldId id="263" r:id="rId8"/>
    <p:sldId id="264" r:id="rId9"/>
    <p:sldId id="274" r:id="rId10"/>
    <p:sldId id="265" r:id="rId11"/>
    <p:sldId id="266" r:id="rId12"/>
    <p:sldId id="267" r:id="rId13"/>
    <p:sldId id="275" r:id="rId14"/>
    <p:sldId id="268" r:id="rId15"/>
    <p:sldId id="270" r:id="rId16"/>
    <p:sldId id="269" r:id="rId17"/>
    <p:sldId id="258" r:id="rId18"/>
    <p:sldId id="259"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76" r:id="rId36"/>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ll Nagy" initials="JN" lastIdx="1" clrIdx="0">
    <p:extLst>
      <p:ext uri="{19B8F6BF-5375-455C-9EA6-DF929625EA0E}">
        <p15:presenceInfo xmlns:p15="http://schemas.microsoft.com/office/powerpoint/2012/main" userId="S-1-5-21-2088802642-461705387-3881474337-111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6" autoAdjust="0"/>
    <p:restoredTop sz="94660"/>
  </p:normalViewPr>
  <p:slideViewPr>
    <p:cSldViewPr snapToGrid="0">
      <p:cViewPr varScale="1">
        <p:scale>
          <a:sx n="75" d="100"/>
          <a:sy n="75" d="100"/>
        </p:scale>
        <p:origin x="66" y="5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3-27T14:02:44.856" idx="1">
    <p:pos x="1499" y="2578"/>
    <p:text>Jill Note responding in 48 hours may be too short of a time to fully investigate</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D11766B4-F84A-483B-A084-103A6C97B779}" type="datetimeFigureOut">
              <a:rPr lang="en-US" smtClean="0"/>
              <a:t>9/14/2022</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0A1E2129-797B-4D36-9677-D356A0A64B84}" type="slidenum">
              <a:rPr lang="en-US" smtClean="0"/>
              <a:t>‹#›</a:t>
            </a:fld>
            <a:endParaRPr lang="en-US" dirty="0"/>
          </a:p>
        </p:txBody>
      </p:sp>
    </p:spTree>
    <p:extLst>
      <p:ext uri="{BB962C8B-B14F-4D97-AF65-F5344CB8AC3E}">
        <p14:creationId xmlns:p14="http://schemas.microsoft.com/office/powerpoint/2010/main" val="19556412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9/14/2022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9/14/2022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ecfr.gov/cgi-bin/text-idx?tpl=/ecfrbrowse/Title49/49cfr37_main_02.tp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mailto:jnagy@summersnagy.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ADA UPDATE for transit</a:t>
            </a:r>
            <a:endParaRPr lang="en-US" dirty="0"/>
          </a:p>
        </p:txBody>
      </p:sp>
      <p:sp>
        <p:nvSpPr>
          <p:cNvPr id="3" name="Subtitle 2"/>
          <p:cNvSpPr>
            <a:spLocks noGrp="1"/>
          </p:cNvSpPr>
          <p:nvPr>
            <p:ph type="subTitle" idx="1"/>
          </p:nvPr>
        </p:nvSpPr>
        <p:spPr/>
        <p:txBody>
          <a:bodyPr/>
          <a:lstStyle/>
          <a:p>
            <a:r>
              <a:rPr lang="en-US" dirty="0" smtClean="0"/>
              <a:t>Jill E. Nagy, </a:t>
            </a:r>
          </a:p>
          <a:p>
            <a:r>
              <a:rPr lang="en-US" dirty="0" smtClean="0"/>
              <a:t>Summers Nagy Law Offices</a:t>
            </a:r>
            <a:endParaRPr lang="en-US" dirty="0"/>
          </a:p>
        </p:txBody>
      </p:sp>
    </p:spTree>
    <p:extLst>
      <p:ext uri="{BB962C8B-B14F-4D97-AF65-F5344CB8AC3E}">
        <p14:creationId xmlns:p14="http://schemas.microsoft.com/office/powerpoint/2010/main" val="30862900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RIDER COMMUNICATIONS</a:t>
            </a:r>
            <a:endParaRPr lang="en-US" dirty="0"/>
          </a:p>
        </p:txBody>
      </p:sp>
      <p:sp>
        <p:nvSpPr>
          <p:cNvPr id="3" name="Content Placeholder 2"/>
          <p:cNvSpPr>
            <a:spLocks noGrp="1"/>
          </p:cNvSpPr>
          <p:nvPr>
            <p:ph idx="1"/>
          </p:nvPr>
        </p:nvSpPr>
        <p:spPr/>
        <p:txBody>
          <a:bodyPr/>
          <a:lstStyle/>
          <a:p>
            <a:r>
              <a:rPr lang="en-US" dirty="0" smtClean="0"/>
              <a:t>FTA considers a potential capacity constraint through poor communication with customers.  The expectations of passengers should be communicated prior to the booking process through the conclusion of the trip.</a:t>
            </a:r>
          </a:p>
          <a:p>
            <a:r>
              <a:rPr lang="en-US" dirty="0" smtClean="0"/>
              <a:t>Are rules communicated regarding expectations?</a:t>
            </a:r>
          </a:p>
          <a:p>
            <a:pPr lvl="1"/>
            <a:r>
              <a:rPr lang="en-US" dirty="0" smtClean="0"/>
              <a:t>For example, “You should be waiting in the apartment complex lobby”.</a:t>
            </a:r>
          </a:p>
          <a:p>
            <a:pPr lvl="1"/>
            <a:r>
              <a:rPr lang="en-US" dirty="0" smtClean="0"/>
              <a:t>We expect nursing homes to have the passenger available</a:t>
            </a:r>
          </a:p>
          <a:p>
            <a:pPr lvl="1"/>
            <a:r>
              <a:rPr lang="en-US" dirty="0" smtClean="0"/>
              <a:t>We will remind you the day before your trip.</a:t>
            </a:r>
          </a:p>
          <a:p>
            <a:pPr lvl="1"/>
            <a:r>
              <a:rPr lang="en-US" dirty="0" smtClean="0"/>
              <a:t>We may arrive up to ___ minutes early.</a:t>
            </a:r>
          </a:p>
          <a:p>
            <a:pPr lvl="1"/>
            <a:endParaRPr lang="en-US" dirty="0"/>
          </a:p>
          <a:p>
            <a:pPr lvl="1"/>
            <a:r>
              <a:rPr lang="en-US" dirty="0" smtClean="0"/>
              <a:t>Communications must be consistent – your ride guide and website should not conflict.</a:t>
            </a:r>
            <a:endParaRPr lang="en-US" dirty="0"/>
          </a:p>
        </p:txBody>
      </p:sp>
    </p:spTree>
    <p:extLst>
      <p:ext uri="{BB962C8B-B14F-4D97-AF65-F5344CB8AC3E}">
        <p14:creationId xmlns:p14="http://schemas.microsoft.com/office/powerpoint/2010/main" val="2247055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Hold Time and Reservation procedures</a:t>
            </a:r>
            <a:endParaRPr lang="en-US" dirty="0"/>
          </a:p>
        </p:txBody>
      </p:sp>
      <p:sp>
        <p:nvSpPr>
          <p:cNvPr id="3" name="Content Placeholder 2"/>
          <p:cNvSpPr>
            <a:spLocks noGrp="1"/>
          </p:cNvSpPr>
          <p:nvPr>
            <p:ph idx="1"/>
          </p:nvPr>
        </p:nvSpPr>
        <p:spPr/>
        <p:txBody>
          <a:bodyPr/>
          <a:lstStyle/>
          <a:p>
            <a:r>
              <a:rPr lang="en-US" dirty="0" smtClean="0"/>
              <a:t>Is your call hold time policy established?</a:t>
            </a:r>
          </a:p>
          <a:p>
            <a:r>
              <a:rPr lang="en-US" dirty="0" smtClean="0"/>
              <a:t>Are you analyzing your phone system design and staffing?</a:t>
            </a:r>
          </a:p>
          <a:p>
            <a:r>
              <a:rPr lang="en-US" dirty="0" smtClean="0"/>
              <a:t>How are you tracking your hold times?</a:t>
            </a:r>
          </a:p>
          <a:p>
            <a:r>
              <a:rPr lang="en-US" dirty="0" smtClean="0"/>
              <a:t>Do you have proper language proficiency tools in place to minimize call hold time?</a:t>
            </a:r>
          </a:p>
          <a:p>
            <a:r>
              <a:rPr lang="en-US" dirty="0" smtClean="0"/>
              <a:t>Is there a process for limited scheduling in one call in order to facilitate better hold time efficiencies?</a:t>
            </a:r>
          </a:p>
          <a:p>
            <a:r>
              <a:rPr lang="en-US" dirty="0" smtClean="0"/>
              <a:t>For example:  all calls will not be left on hold more than x minutes for 90% of the time?  Is your standard actually achievable?</a:t>
            </a:r>
            <a:endParaRPr lang="en-US" dirty="0"/>
          </a:p>
        </p:txBody>
      </p:sp>
    </p:spTree>
    <p:extLst>
      <p:ext uri="{BB962C8B-B14F-4D97-AF65-F5344CB8AC3E}">
        <p14:creationId xmlns:p14="http://schemas.microsoft.com/office/powerpoint/2010/main" val="584497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show policy</a:t>
            </a:r>
            <a:endParaRPr lang="en-US" dirty="0"/>
          </a:p>
        </p:txBody>
      </p:sp>
      <p:sp>
        <p:nvSpPr>
          <p:cNvPr id="3" name="Content Placeholder 2"/>
          <p:cNvSpPr>
            <a:spLocks noGrp="1"/>
          </p:cNvSpPr>
          <p:nvPr>
            <p:ph idx="1"/>
          </p:nvPr>
        </p:nvSpPr>
        <p:spPr/>
        <p:txBody>
          <a:bodyPr/>
          <a:lstStyle/>
          <a:p>
            <a:r>
              <a:rPr lang="en-US" dirty="0" smtClean="0"/>
              <a:t>Do you have a policy that articulates what you consider a “no show”?</a:t>
            </a:r>
          </a:p>
          <a:p>
            <a:r>
              <a:rPr lang="en-US" dirty="0" smtClean="0"/>
              <a:t>Do you have a standard for suspensions?</a:t>
            </a:r>
          </a:p>
          <a:p>
            <a:r>
              <a:rPr lang="en-US" dirty="0" smtClean="0"/>
              <a:t>Do you have a methodology for determining whether a trip missed beyond a customer’s control does not fit within your definition of a “pattern or practice of a ‘no show’”?</a:t>
            </a:r>
          </a:p>
          <a:p>
            <a:pPr lvl="1"/>
            <a:r>
              <a:rPr lang="en-US" dirty="0" smtClean="0"/>
              <a:t>This may include scheduling errors, emergencies or criteria</a:t>
            </a:r>
          </a:p>
          <a:p>
            <a:pPr lvl="1"/>
            <a:endParaRPr lang="en-US" dirty="0"/>
          </a:p>
          <a:p>
            <a:pPr lvl="1"/>
            <a:r>
              <a:rPr lang="en-US" dirty="0" smtClean="0"/>
              <a:t>Again, do you have a process for appeals of a no-show suspension?</a:t>
            </a:r>
          </a:p>
          <a:p>
            <a:pPr lvl="1"/>
            <a:r>
              <a:rPr lang="en-US" dirty="0" smtClean="0"/>
              <a:t>Do you have a policy for canceling second legs of trips for no shows?  Is it communicated?</a:t>
            </a:r>
            <a:endParaRPr lang="en-US" dirty="0"/>
          </a:p>
        </p:txBody>
      </p:sp>
    </p:spTree>
    <p:extLst>
      <p:ext uri="{BB962C8B-B14F-4D97-AF65-F5344CB8AC3E}">
        <p14:creationId xmlns:p14="http://schemas.microsoft.com/office/powerpoint/2010/main" val="951487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Reasonable Modifications</a:t>
            </a:r>
            <a:endParaRPr lang="en-US" dirty="0"/>
          </a:p>
        </p:txBody>
      </p:sp>
      <p:sp>
        <p:nvSpPr>
          <p:cNvPr id="3" name="Content Placeholder 2"/>
          <p:cNvSpPr>
            <a:spLocks noGrp="1"/>
          </p:cNvSpPr>
          <p:nvPr>
            <p:ph idx="1"/>
          </p:nvPr>
        </p:nvSpPr>
        <p:spPr/>
        <p:txBody>
          <a:bodyPr/>
          <a:lstStyle/>
          <a:p>
            <a:r>
              <a:rPr lang="en-US" dirty="0" smtClean="0"/>
              <a:t>Did you implement your policy?</a:t>
            </a:r>
          </a:p>
          <a:p>
            <a:r>
              <a:rPr lang="en-US" dirty="0" smtClean="0"/>
              <a:t>Have you properly documented your process as well as any requests and responses?</a:t>
            </a:r>
          </a:p>
          <a:p>
            <a:r>
              <a:rPr lang="en-US" dirty="0" smtClean="0"/>
              <a:t>You must have an appeal process.</a:t>
            </a:r>
          </a:p>
          <a:p>
            <a:r>
              <a:rPr lang="en-US" dirty="0" smtClean="0"/>
              <a:t>Your policy must be written and must be posted for ridership’s information.</a:t>
            </a:r>
          </a:p>
          <a:p>
            <a:endParaRPr lang="en-US" dirty="0"/>
          </a:p>
        </p:txBody>
      </p:sp>
    </p:spTree>
    <p:extLst>
      <p:ext uri="{BB962C8B-B14F-4D97-AF65-F5344CB8AC3E}">
        <p14:creationId xmlns:p14="http://schemas.microsoft.com/office/powerpoint/2010/main" val="2484356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animals</a:t>
            </a:r>
            <a:endParaRPr lang="en-US" dirty="0"/>
          </a:p>
        </p:txBody>
      </p:sp>
      <p:sp>
        <p:nvSpPr>
          <p:cNvPr id="3" name="Content Placeholder 2"/>
          <p:cNvSpPr>
            <a:spLocks noGrp="1"/>
          </p:cNvSpPr>
          <p:nvPr>
            <p:ph idx="1"/>
          </p:nvPr>
        </p:nvSpPr>
        <p:spPr/>
        <p:txBody>
          <a:bodyPr/>
          <a:lstStyle/>
          <a:p>
            <a:r>
              <a:rPr lang="en-US" dirty="0"/>
              <a:t>The U.S. Department of Transportation (DOT) defines a service animal as “any guide dog, signal dog, or other animal individually trained to work or perform tasks for an individual with a disability, including, but not limited to, guiding individuals with impaired vision, alerting individuals with impaired hearing to intruders or sounds, providing minimal protection or rescue work, pulling a wheelchair, or fetching dropped items.” This is the definition with which the drivers of public transit service must comply, and it can be found in Section 37.3 of </a:t>
            </a:r>
            <a:r>
              <a:rPr lang="en-US" dirty="0">
                <a:hlinkClick r:id="rId2" tooltip="49 CFR Part 37- Transportation Services for Individuals with Disabilities (ADA)"/>
              </a:rPr>
              <a:t>49 CFR Part 37- Transportation Services for Individuals with Disabilities (ADA</a:t>
            </a:r>
            <a:r>
              <a:rPr lang="en-US" dirty="0" smtClean="0">
                <a:hlinkClick r:id="rId2" tooltip="49 CFR Part 37- Transportation Services for Individuals with Disabilities (ADA)"/>
              </a:rPr>
              <a:t>)</a:t>
            </a:r>
            <a:r>
              <a:rPr lang="en-US" dirty="0" smtClean="0"/>
              <a:t>.</a:t>
            </a:r>
          </a:p>
          <a:p>
            <a:endParaRPr lang="en-US" dirty="0"/>
          </a:p>
          <a:p>
            <a:r>
              <a:rPr lang="en-US" dirty="0" smtClean="0"/>
              <a:t>Comfort animals?  Support animals?</a:t>
            </a:r>
          </a:p>
          <a:p>
            <a:r>
              <a:rPr lang="en-US" dirty="0" smtClean="0"/>
              <a:t>Rules for behavior of service animals?</a:t>
            </a:r>
            <a:endParaRPr lang="en-US" dirty="0"/>
          </a:p>
        </p:txBody>
      </p:sp>
    </p:spTree>
    <p:extLst>
      <p:ext uri="{BB962C8B-B14F-4D97-AF65-F5344CB8AC3E}">
        <p14:creationId xmlns:p14="http://schemas.microsoft.com/office/powerpoint/2010/main" val="1995374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Disruptive passenger policy</a:t>
            </a:r>
            <a:br>
              <a:rPr lang="en-US" dirty="0" smtClean="0"/>
            </a:br>
            <a:endParaRPr lang="en-US" dirty="0"/>
          </a:p>
        </p:txBody>
      </p:sp>
      <p:sp>
        <p:nvSpPr>
          <p:cNvPr id="3" name="Content Placeholder 2"/>
          <p:cNvSpPr>
            <a:spLocks noGrp="1"/>
          </p:cNvSpPr>
          <p:nvPr>
            <p:ph idx="1"/>
          </p:nvPr>
        </p:nvSpPr>
        <p:spPr/>
        <p:txBody>
          <a:bodyPr/>
          <a:lstStyle/>
          <a:p>
            <a:r>
              <a:rPr lang="en-US" dirty="0"/>
              <a:t>With regard to considering a “direct threat” U.S. Department of Justice regulations state in 28 CFR Sec. 36.208.  In determining whether an individual poses a direct threat to the health or safety of others, a public accommodation must make an individualized assessment, based on reasonable judgment that relies on current medical knowledge or on the best available objective evidence, to ascertain: the nature, duration, and severity of the risk; the probability that the potential injury will actually occur; and whether reasonable modifications of policies, practices, or procedures will mitigate the risk.</a:t>
            </a:r>
          </a:p>
          <a:p>
            <a:endParaRPr lang="en-US" dirty="0"/>
          </a:p>
        </p:txBody>
      </p:sp>
    </p:spTree>
    <p:extLst>
      <p:ext uri="{BB962C8B-B14F-4D97-AF65-F5344CB8AC3E}">
        <p14:creationId xmlns:p14="http://schemas.microsoft.com/office/powerpoint/2010/main" val="3170061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a:t>
            </a:r>
            <a:endParaRPr lang="en-US" dirty="0"/>
          </a:p>
        </p:txBody>
      </p:sp>
      <p:sp>
        <p:nvSpPr>
          <p:cNvPr id="3" name="Content Placeholder 2"/>
          <p:cNvSpPr>
            <a:spLocks noGrp="1"/>
          </p:cNvSpPr>
          <p:nvPr>
            <p:ph idx="1"/>
          </p:nvPr>
        </p:nvSpPr>
        <p:spPr/>
        <p:txBody>
          <a:bodyPr/>
          <a:lstStyle/>
          <a:p>
            <a:r>
              <a:rPr lang="en-US" dirty="0" smtClean="0"/>
              <a:t>All persons involved in the ADA process must be trained to proficiency to avoid service constraints</a:t>
            </a:r>
          </a:p>
          <a:p>
            <a:r>
              <a:rPr lang="en-US" dirty="0" smtClean="0"/>
              <a:t>How often is training required</a:t>
            </a:r>
          </a:p>
          <a:p>
            <a:r>
              <a:rPr lang="en-US" dirty="0" smtClean="0"/>
              <a:t>Who must undergo training:</a:t>
            </a:r>
          </a:p>
          <a:p>
            <a:pPr lvl="1"/>
            <a:r>
              <a:rPr lang="en-US" dirty="0" smtClean="0"/>
              <a:t>Drivers</a:t>
            </a:r>
          </a:p>
          <a:p>
            <a:pPr lvl="1"/>
            <a:r>
              <a:rPr lang="en-US" dirty="0" smtClean="0"/>
              <a:t>Customer service</a:t>
            </a:r>
          </a:p>
          <a:p>
            <a:pPr lvl="1"/>
            <a:r>
              <a:rPr lang="en-US" dirty="0" smtClean="0"/>
              <a:t>Administrative staff</a:t>
            </a:r>
          </a:p>
          <a:p>
            <a:pPr lvl="1"/>
            <a:r>
              <a:rPr lang="en-US" dirty="0" smtClean="0"/>
              <a:t>Maintenance</a:t>
            </a:r>
          </a:p>
          <a:p>
            <a:pPr lvl="1"/>
            <a:endParaRPr lang="en-US" dirty="0"/>
          </a:p>
          <a:p>
            <a:pPr lvl="1"/>
            <a:r>
              <a:rPr lang="en-US" dirty="0" smtClean="0"/>
              <a:t>Understanding and enforcing your policies is a critical component of this training!</a:t>
            </a:r>
            <a:endParaRPr lang="en-US" dirty="0"/>
          </a:p>
        </p:txBody>
      </p:sp>
    </p:spTree>
    <p:extLst>
      <p:ext uri="{BB962C8B-B14F-4D97-AF65-F5344CB8AC3E}">
        <p14:creationId xmlns:p14="http://schemas.microsoft.com/office/powerpoint/2010/main" val="3496680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FTA ADA Investigation OVERVIEW</a:t>
            </a:r>
            <a:endParaRPr lang="en-US" dirty="0"/>
          </a:p>
        </p:txBody>
      </p:sp>
      <p:sp>
        <p:nvSpPr>
          <p:cNvPr id="3" name="Content Placeholder 2"/>
          <p:cNvSpPr>
            <a:spLocks noGrp="1"/>
          </p:cNvSpPr>
          <p:nvPr>
            <p:ph idx="1"/>
          </p:nvPr>
        </p:nvSpPr>
        <p:spPr/>
        <p:txBody>
          <a:bodyPr/>
          <a:lstStyle/>
          <a:p>
            <a:r>
              <a:rPr lang="en-US" dirty="0" smtClean="0"/>
              <a:t>FTA has the responsibility for ensuring compliance with ADA obligations.  </a:t>
            </a:r>
          </a:p>
          <a:p>
            <a:pPr lvl="1"/>
            <a:r>
              <a:rPr lang="en-US" dirty="0" smtClean="0"/>
              <a:t>Random Spot Assessments</a:t>
            </a:r>
          </a:p>
          <a:p>
            <a:pPr lvl="1"/>
            <a:r>
              <a:rPr lang="en-US" dirty="0" smtClean="0"/>
              <a:t>Response to Complaints</a:t>
            </a:r>
          </a:p>
          <a:p>
            <a:pPr lvl="1"/>
            <a:endParaRPr lang="en-US" dirty="0"/>
          </a:p>
          <a:p>
            <a:pPr lvl="1"/>
            <a:r>
              <a:rPr lang="en-US" dirty="0" smtClean="0"/>
              <a:t>The process includes a pre-review documentation collection and review, off-site assessments (calls, complaint review, website review, etc.)</a:t>
            </a:r>
          </a:p>
          <a:p>
            <a:pPr lvl="1"/>
            <a:r>
              <a:rPr lang="en-US" dirty="0" smtClean="0"/>
              <a:t>A full visit –typically 2-3 days for a full assessment</a:t>
            </a:r>
          </a:p>
          <a:p>
            <a:pPr lvl="1"/>
            <a:endParaRPr lang="en-US" dirty="0"/>
          </a:p>
          <a:p>
            <a:pPr lvl="1"/>
            <a:r>
              <a:rPr lang="en-US" dirty="0" smtClean="0"/>
              <a:t>Assessments and all findings are publicly posted and remain available for public review</a:t>
            </a:r>
          </a:p>
        </p:txBody>
      </p:sp>
    </p:spTree>
    <p:extLst>
      <p:ext uri="{BB962C8B-B14F-4D97-AF65-F5344CB8AC3E}">
        <p14:creationId xmlns:p14="http://schemas.microsoft.com/office/powerpoint/2010/main" val="3825168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objectives</a:t>
            </a:r>
            <a:endParaRPr lang="en-US" dirty="0"/>
          </a:p>
        </p:txBody>
      </p:sp>
      <p:sp>
        <p:nvSpPr>
          <p:cNvPr id="3" name="Content Placeholder 2"/>
          <p:cNvSpPr>
            <a:spLocks noGrp="1"/>
          </p:cNvSpPr>
          <p:nvPr>
            <p:ph idx="1"/>
          </p:nvPr>
        </p:nvSpPr>
        <p:spPr/>
        <p:txBody>
          <a:bodyPr/>
          <a:lstStyle/>
          <a:p>
            <a:r>
              <a:rPr lang="en-US" dirty="0" smtClean="0"/>
              <a:t>The Focus is System capacity constraints – which includes a full system analysis</a:t>
            </a:r>
          </a:p>
          <a:p>
            <a:r>
              <a:rPr lang="en-US" dirty="0" smtClean="0"/>
              <a:t>Review of policies and standards that may contribute to complaints (this may include long hold times, inefficiencies, patterns or practices of trip limitations or denials, operational deficiencies, etc.)</a:t>
            </a:r>
          </a:p>
          <a:p>
            <a:r>
              <a:rPr lang="en-US" dirty="0" smtClean="0"/>
              <a:t>The review looks at public communications</a:t>
            </a:r>
          </a:p>
          <a:p>
            <a:r>
              <a:rPr lang="en-US" dirty="0" smtClean="0"/>
              <a:t>The review looks closely at the complaint processing process</a:t>
            </a:r>
          </a:p>
          <a:p>
            <a:r>
              <a:rPr lang="en-US" dirty="0" smtClean="0"/>
              <a:t>An analysis of ALL FORMS of training are reviewed – from customer service, driver skills, management statistical analysis, and safety considerations</a:t>
            </a:r>
            <a:endParaRPr lang="en-US" dirty="0"/>
          </a:p>
        </p:txBody>
      </p:sp>
    </p:spTree>
    <p:extLst>
      <p:ext uri="{BB962C8B-B14F-4D97-AF65-F5344CB8AC3E}">
        <p14:creationId xmlns:p14="http://schemas.microsoft.com/office/powerpoint/2010/main" val="4118348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ADA Audits </a:t>
            </a:r>
            <a:endParaRPr lang="en-US" dirty="0"/>
          </a:p>
        </p:txBody>
      </p:sp>
      <p:sp>
        <p:nvSpPr>
          <p:cNvPr id="3" name="Subtitle 2"/>
          <p:cNvSpPr>
            <a:spLocks noGrp="1"/>
          </p:cNvSpPr>
          <p:nvPr>
            <p:ph type="subTitle" idx="1"/>
          </p:nvPr>
        </p:nvSpPr>
        <p:spPr/>
        <p:txBody>
          <a:bodyPr/>
          <a:lstStyle/>
          <a:p>
            <a:r>
              <a:rPr lang="en-US" dirty="0" smtClean="0"/>
              <a:t>What to expect if it happens to you!</a:t>
            </a:r>
            <a:endParaRPr lang="en-US" dirty="0"/>
          </a:p>
        </p:txBody>
      </p:sp>
    </p:spTree>
    <p:extLst>
      <p:ext uri="{BB962C8B-B14F-4D97-AF65-F5344CB8AC3E}">
        <p14:creationId xmlns:p14="http://schemas.microsoft.com/office/powerpoint/2010/main" val="2443851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Elements of your Program</a:t>
            </a:r>
            <a:endParaRPr lang="en-US" dirty="0"/>
          </a:p>
        </p:txBody>
      </p:sp>
      <p:sp>
        <p:nvSpPr>
          <p:cNvPr id="3" name="Content Placeholder 2"/>
          <p:cNvSpPr>
            <a:spLocks noGrp="1"/>
          </p:cNvSpPr>
          <p:nvPr>
            <p:ph idx="1"/>
          </p:nvPr>
        </p:nvSpPr>
        <p:spPr/>
        <p:txBody>
          <a:bodyPr>
            <a:normAutofit lnSpcReduction="10000"/>
          </a:bodyPr>
          <a:lstStyle/>
          <a:p>
            <a:r>
              <a:rPr lang="en-US" dirty="0" smtClean="0"/>
              <a:t>Procedures for Eligibility Determinations</a:t>
            </a:r>
          </a:p>
          <a:p>
            <a:r>
              <a:rPr lang="en-US" dirty="0" smtClean="0"/>
              <a:t>Reasonable Modification Procedures</a:t>
            </a:r>
          </a:p>
          <a:p>
            <a:r>
              <a:rPr lang="en-US" dirty="0" smtClean="0"/>
              <a:t>Stop Announcements</a:t>
            </a:r>
          </a:p>
          <a:p>
            <a:r>
              <a:rPr lang="en-US" dirty="0" smtClean="0"/>
              <a:t>Conduct Policies</a:t>
            </a:r>
          </a:p>
          <a:p>
            <a:r>
              <a:rPr lang="en-US" dirty="0" smtClean="0"/>
              <a:t>Lift and Securement Policies and Procedures</a:t>
            </a:r>
          </a:p>
          <a:p>
            <a:r>
              <a:rPr lang="en-US" dirty="0" smtClean="0"/>
              <a:t>Training Requirements</a:t>
            </a:r>
          </a:p>
          <a:p>
            <a:r>
              <a:rPr lang="en-US" dirty="0" smtClean="0"/>
              <a:t>No Show Policies and Procedures</a:t>
            </a:r>
          </a:p>
          <a:p>
            <a:r>
              <a:rPr lang="en-US" dirty="0" smtClean="0"/>
              <a:t>Appropriate websites and access to information</a:t>
            </a:r>
          </a:p>
          <a:p>
            <a:r>
              <a:rPr lang="en-US" dirty="0" smtClean="0"/>
              <a:t>Complaint Procedures</a:t>
            </a:r>
          </a:p>
          <a:p>
            <a:endParaRPr lang="en-US" dirty="0"/>
          </a:p>
        </p:txBody>
      </p:sp>
    </p:spTree>
    <p:extLst>
      <p:ext uri="{BB962C8B-B14F-4D97-AF65-F5344CB8AC3E}">
        <p14:creationId xmlns:p14="http://schemas.microsoft.com/office/powerpoint/2010/main" val="3827356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Agencies Selected for an Audit?</a:t>
            </a:r>
            <a:endParaRPr lang="en-US" dirty="0"/>
          </a:p>
        </p:txBody>
      </p:sp>
      <p:sp>
        <p:nvSpPr>
          <p:cNvPr id="3" name="Content Placeholder 2"/>
          <p:cNvSpPr>
            <a:spLocks noGrp="1"/>
          </p:cNvSpPr>
          <p:nvPr>
            <p:ph idx="1"/>
          </p:nvPr>
        </p:nvSpPr>
        <p:spPr/>
        <p:txBody>
          <a:bodyPr/>
          <a:lstStyle/>
          <a:p>
            <a:r>
              <a:rPr lang="en-US" dirty="0" smtClean="0"/>
              <a:t>Very few agencies are chosen each year for an FTA ADA Audit</a:t>
            </a:r>
          </a:p>
          <a:p>
            <a:r>
              <a:rPr lang="en-US" dirty="0" smtClean="0"/>
              <a:t>3 have been selected over the years from Pennsylvania</a:t>
            </a:r>
          </a:p>
          <a:p>
            <a:r>
              <a:rPr lang="en-US" dirty="0" smtClean="0"/>
              <a:t>In 2012 the Office of Governmental Accountability indicated that the reasons may include media reports, complaints, experience with an agency or general information</a:t>
            </a:r>
          </a:p>
          <a:p>
            <a:r>
              <a:rPr lang="en-US" dirty="0" smtClean="0"/>
              <a:t>Generally, self-certification is how agencies demonstrate ADA compliance to the FTA in addition to minor reviews by state agencies or through a triennial review</a:t>
            </a:r>
          </a:p>
          <a:p>
            <a:r>
              <a:rPr lang="en-US" dirty="0" smtClean="0"/>
              <a:t>The GAO does not support the methodology for FTA verification of ADA compliance and has recommended additional compliance reviews</a:t>
            </a:r>
            <a:endParaRPr lang="en-US" dirty="0"/>
          </a:p>
        </p:txBody>
      </p:sp>
    </p:spTree>
    <p:extLst>
      <p:ext uri="{BB962C8B-B14F-4D97-AF65-F5344CB8AC3E}">
        <p14:creationId xmlns:p14="http://schemas.microsoft.com/office/powerpoint/2010/main" val="349021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Authority or Consequence for Non-Compliance with ADA standards?</a:t>
            </a:r>
            <a:endParaRPr lang="en-US" dirty="0"/>
          </a:p>
        </p:txBody>
      </p:sp>
      <p:sp>
        <p:nvSpPr>
          <p:cNvPr id="3" name="Content Placeholder 2"/>
          <p:cNvSpPr>
            <a:spLocks noGrp="1"/>
          </p:cNvSpPr>
          <p:nvPr>
            <p:ph idx="1"/>
          </p:nvPr>
        </p:nvSpPr>
        <p:spPr/>
        <p:txBody>
          <a:bodyPr/>
          <a:lstStyle/>
          <a:p>
            <a:r>
              <a:rPr lang="en-US" dirty="0"/>
              <a:t>If FTA, through a compliance review, report, complaint, or any other means, identifies an alleged failure to comply with applicable statutes and regulations, FTA investigates the pertinent practices and policies of the recipient and the circumstances of the alleged noncompliance.  49 C.F.R. § 27.123(c).  If this investigation substantiates a failure to comply, FTA notifies the recipient and seeks informal compliance.  49 C.F.R.§ 27.123(d).  If FTA determines that the matter cannot be resolved through informal means, FTA may take formal action.  Formal action may include suspension or termination of Federal financial assistance, refusal to grant or to continue Federal financial assistance, referral of the matter to DOJ for enforcement, or any other steps authorized by law.  49 C.F.R. § 27.125(a).</a:t>
            </a:r>
          </a:p>
        </p:txBody>
      </p:sp>
    </p:spTree>
    <p:extLst>
      <p:ext uri="{BB962C8B-B14F-4D97-AF65-F5344CB8AC3E}">
        <p14:creationId xmlns:p14="http://schemas.microsoft.com/office/powerpoint/2010/main" val="1327182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process?</a:t>
            </a:r>
            <a:endParaRPr lang="en-US" dirty="0"/>
          </a:p>
        </p:txBody>
      </p:sp>
      <p:sp>
        <p:nvSpPr>
          <p:cNvPr id="3" name="Content Placeholder 2"/>
          <p:cNvSpPr>
            <a:spLocks noGrp="1"/>
          </p:cNvSpPr>
          <p:nvPr>
            <p:ph idx="1"/>
          </p:nvPr>
        </p:nvSpPr>
        <p:spPr/>
        <p:txBody>
          <a:bodyPr/>
          <a:lstStyle/>
          <a:p>
            <a:r>
              <a:rPr lang="en-US" dirty="0" smtClean="0"/>
              <a:t>The FTA’s consultants request information prior to the meeting for review which may include trip data, policies and procedures and correspondence and interviews with paratransit customers and/or advocacy groups in the service area</a:t>
            </a:r>
          </a:p>
          <a:p>
            <a:r>
              <a:rPr lang="en-US" dirty="0" smtClean="0"/>
              <a:t>There will be a site visit to review the processes of the agency, including review of how trips are scheduled, dispatch procedures and review applications and interviews with staff (including: eligibility determination files, fleet roster, records of customer complaints and comments and responses for 5 years, capital budget and cost data)</a:t>
            </a:r>
          </a:p>
          <a:p>
            <a:r>
              <a:rPr lang="en-US" dirty="0" smtClean="0"/>
              <a:t>A analysis and reporting process that identifies deficiencies, required corrective actions and suggestions on effective practices</a:t>
            </a:r>
            <a:endParaRPr lang="en-US" dirty="0"/>
          </a:p>
        </p:txBody>
      </p:sp>
    </p:spTree>
    <p:extLst>
      <p:ext uri="{BB962C8B-B14F-4D97-AF65-F5344CB8AC3E}">
        <p14:creationId xmlns:p14="http://schemas.microsoft.com/office/powerpoint/2010/main" val="3239775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Site Review Documentation</a:t>
            </a:r>
            <a:endParaRPr lang="en-US" dirty="0"/>
          </a:p>
        </p:txBody>
      </p:sp>
      <p:sp>
        <p:nvSpPr>
          <p:cNvPr id="3" name="Content Placeholder 2"/>
          <p:cNvSpPr>
            <a:spLocks noGrp="1"/>
          </p:cNvSpPr>
          <p:nvPr>
            <p:ph idx="1"/>
          </p:nvPr>
        </p:nvSpPr>
        <p:spPr/>
        <p:txBody>
          <a:bodyPr/>
          <a:lstStyle/>
          <a:p>
            <a:r>
              <a:rPr lang="en-US" dirty="0" smtClean="0"/>
              <a:t>Each one of the compliance reviews was slightly different once preliminary data was analyzed but examples of documentation required for on-site review included:</a:t>
            </a:r>
          </a:p>
          <a:p>
            <a:pPr lvl="1"/>
            <a:r>
              <a:rPr lang="en-US" dirty="0" smtClean="0"/>
              <a:t>6 months of manifests</a:t>
            </a:r>
          </a:p>
          <a:p>
            <a:pPr lvl="1"/>
            <a:r>
              <a:rPr lang="en-US" dirty="0" smtClean="0"/>
              <a:t>Six months of service data including missed trips, no-shows and data showing trip length</a:t>
            </a:r>
          </a:p>
          <a:p>
            <a:pPr lvl="1"/>
            <a:r>
              <a:rPr lang="en-US" dirty="0" smtClean="0"/>
              <a:t>A full analysis of trips requested, scheduled and provided</a:t>
            </a:r>
          </a:p>
          <a:p>
            <a:pPr lvl="1"/>
            <a:r>
              <a:rPr lang="en-US" dirty="0" smtClean="0"/>
              <a:t>ADA policies and procedures – </a:t>
            </a:r>
            <a:r>
              <a:rPr lang="en-US" b="1" u="sng" dirty="0" smtClean="0"/>
              <a:t>including goals </a:t>
            </a:r>
            <a:r>
              <a:rPr lang="en-US" dirty="0" smtClean="0"/>
              <a:t>for aspects of the program (on-time performance, call times, missed trips, etc.</a:t>
            </a:r>
          </a:p>
          <a:p>
            <a:pPr lvl="1"/>
            <a:r>
              <a:rPr lang="en-US" dirty="0" smtClean="0"/>
              <a:t>Documentation regarding processes that are provided to the public</a:t>
            </a:r>
          </a:p>
          <a:p>
            <a:pPr lvl="1"/>
            <a:r>
              <a:rPr lang="en-US" dirty="0" smtClean="0"/>
              <a:t>Fleet rosters, driver roster and budgets and capital plans</a:t>
            </a:r>
            <a:endParaRPr lang="en-US" dirty="0"/>
          </a:p>
        </p:txBody>
      </p:sp>
    </p:spTree>
    <p:extLst>
      <p:ext uri="{BB962C8B-B14F-4D97-AF65-F5344CB8AC3E}">
        <p14:creationId xmlns:p14="http://schemas.microsoft.com/office/powerpoint/2010/main" val="743759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Findings</a:t>
            </a:r>
            <a:endParaRPr lang="en-US" dirty="0"/>
          </a:p>
        </p:txBody>
      </p:sp>
      <p:sp>
        <p:nvSpPr>
          <p:cNvPr id="3" name="Content Placeholder 2"/>
          <p:cNvSpPr>
            <a:spLocks noGrp="1"/>
          </p:cNvSpPr>
          <p:nvPr>
            <p:ph idx="1"/>
          </p:nvPr>
        </p:nvSpPr>
        <p:spPr/>
        <p:txBody>
          <a:bodyPr/>
          <a:lstStyle/>
          <a:p>
            <a:r>
              <a:rPr lang="en-US" dirty="0" smtClean="0"/>
              <a:t>The Report contains findings, summary data, objectives of the report and summaries of data involved</a:t>
            </a:r>
          </a:p>
          <a:p>
            <a:r>
              <a:rPr lang="en-US" dirty="0" smtClean="0"/>
              <a:t>The reports generally include extensive summaries of all interviews – including those from community groups</a:t>
            </a:r>
          </a:p>
          <a:p>
            <a:r>
              <a:rPr lang="en-US" dirty="0" smtClean="0"/>
              <a:t>The report goes through key areas of review and how an agency measures up with regarding to comparisons with fixed route service and other measurements</a:t>
            </a:r>
          </a:p>
          <a:p>
            <a:r>
              <a:rPr lang="en-US" dirty="0" smtClean="0"/>
              <a:t>The report includes Positive Program Elements, Administrative Deficiencies and Substantive Deficiencies</a:t>
            </a:r>
          </a:p>
          <a:p>
            <a:r>
              <a:rPr lang="en-US" dirty="0" smtClean="0"/>
              <a:t>The report provides for a 60 day period of corrective action if necessary</a:t>
            </a:r>
            <a:endParaRPr lang="en-US" dirty="0"/>
          </a:p>
        </p:txBody>
      </p:sp>
    </p:spTree>
    <p:extLst>
      <p:ext uri="{BB962C8B-B14F-4D97-AF65-F5344CB8AC3E}">
        <p14:creationId xmlns:p14="http://schemas.microsoft.com/office/powerpoint/2010/main" val="2638007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Positive Program Elements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Positive working relationships with community partners</a:t>
            </a:r>
          </a:p>
          <a:p>
            <a:pPr>
              <a:buFont typeface="Arial" panose="020B0604020202020204" pitchFamily="34" charset="0"/>
              <a:buChar char="•"/>
            </a:pPr>
            <a:r>
              <a:rPr lang="en-US" dirty="0" smtClean="0"/>
              <a:t>No denials and few missed trips</a:t>
            </a:r>
          </a:p>
          <a:p>
            <a:pPr>
              <a:buFont typeface="Arial" panose="020B0604020202020204" pitchFamily="34" charset="0"/>
              <a:buChar char="•"/>
            </a:pPr>
            <a:r>
              <a:rPr lang="en-US" dirty="0" smtClean="0"/>
              <a:t>Some agencies had 90% on time performance</a:t>
            </a:r>
          </a:p>
          <a:p>
            <a:pPr>
              <a:buFont typeface="Arial" panose="020B0604020202020204" pitchFamily="34" charset="0"/>
              <a:buChar char="•"/>
            </a:pPr>
            <a:r>
              <a:rPr lang="en-US" dirty="0" smtClean="0"/>
              <a:t>One agency had shorter travel time on paratransit than on fixed route</a:t>
            </a:r>
          </a:p>
          <a:p>
            <a:pPr marL="0" indent="0">
              <a:buNone/>
            </a:pPr>
            <a:endParaRPr lang="en-US" dirty="0"/>
          </a:p>
        </p:txBody>
      </p:sp>
    </p:spTree>
    <p:extLst>
      <p:ext uri="{BB962C8B-B14F-4D97-AF65-F5344CB8AC3E}">
        <p14:creationId xmlns:p14="http://schemas.microsoft.com/office/powerpoint/2010/main" val="30379865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Administrative Deficiencies</a:t>
            </a:r>
            <a:endParaRPr lang="en-US" dirty="0"/>
          </a:p>
        </p:txBody>
      </p:sp>
      <p:sp>
        <p:nvSpPr>
          <p:cNvPr id="3" name="Content Placeholder 2"/>
          <p:cNvSpPr>
            <a:spLocks noGrp="1"/>
          </p:cNvSpPr>
          <p:nvPr>
            <p:ph idx="1"/>
          </p:nvPr>
        </p:nvSpPr>
        <p:spPr/>
        <p:txBody>
          <a:bodyPr/>
          <a:lstStyle/>
          <a:p>
            <a:r>
              <a:rPr lang="en-US" dirty="0" smtClean="0"/>
              <a:t>Eligibility applications ask improper questions</a:t>
            </a:r>
          </a:p>
          <a:p>
            <a:r>
              <a:rPr lang="en-US" dirty="0" smtClean="0"/>
              <a:t>Eligibility notifications require several revisions for accuracy</a:t>
            </a:r>
          </a:p>
          <a:p>
            <a:r>
              <a:rPr lang="en-US" dirty="0" smtClean="0"/>
              <a:t>Failure to designate a job position for handling complaints</a:t>
            </a:r>
          </a:p>
          <a:p>
            <a:r>
              <a:rPr lang="en-US" dirty="0" smtClean="0"/>
              <a:t>The ADA application was not in an accessible format</a:t>
            </a:r>
          </a:p>
          <a:p>
            <a:r>
              <a:rPr lang="en-US" dirty="0" smtClean="0"/>
              <a:t>Complaints were not properly logged and maintained</a:t>
            </a:r>
          </a:p>
          <a:p>
            <a:r>
              <a:rPr lang="en-US" dirty="0" smtClean="0"/>
              <a:t>One agency improperly required that a rider with an oxygen tank ensured that the tan was 2/4</a:t>
            </a:r>
          </a:p>
          <a:p>
            <a:r>
              <a:rPr lang="en-US" dirty="0" smtClean="0"/>
              <a:t>Improper handling of visitors to the service area.</a:t>
            </a:r>
          </a:p>
          <a:p>
            <a:endParaRPr lang="en-US" dirty="0"/>
          </a:p>
        </p:txBody>
      </p:sp>
    </p:spTree>
    <p:extLst>
      <p:ext uri="{BB962C8B-B14F-4D97-AF65-F5344CB8AC3E}">
        <p14:creationId xmlns:p14="http://schemas.microsoft.com/office/powerpoint/2010/main" val="4001995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Substantive Deficiencies	</a:t>
            </a:r>
            <a:endParaRPr lang="en-US" dirty="0"/>
          </a:p>
        </p:txBody>
      </p:sp>
      <p:sp>
        <p:nvSpPr>
          <p:cNvPr id="3" name="Content Placeholder 2"/>
          <p:cNvSpPr>
            <a:spLocks noGrp="1"/>
          </p:cNvSpPr>
          <p:nvPr>
            <p:ph idx="1"/>
          </p:nvPr>
        </p:nvSpPr>
        <p:spPr/>
        <p:txBody>
          <a:bodyPr/>
          <a:lstStyle/>
          <a:p>
            <a:r>
              <a:rPr lang="en-US" dirty="0" smtClean="0"/>
              <a:t>Paratransit service times do not match fixed route service times</a:t>
            </a:r>
          </a:p>
          <a:p>
            <a:r>
              <a:rPr lang="en-US" dirty="0" smtClean="0"/>
              <a:t>Failure to provide service when eligibility determinations are not timely</a:t>
            </a:r>
          </a:p>
          <a:p>
            <a:r>
              <a:rPr lang="en-US" dirty="0" smtClean="0"/>
              <a:t>Improper service of visitors</a:t>
            </a:r>
          </a:p>
          <a:p>
            <a:r>
              <a:rPr lang="en-US" dirty="0" smtClean="0"/>
              <a:t>Improper eligibility determinations based upon specific disabilities as opposed to functional ability to use the fixed route system</a:t>
            </a:r>
          </a:p>
          <a:p>
            <a:r>
              <a:rPr lang="en-US" dirty="0" smtClean="0"/>
              <a:t>Scheduling procedures that lead to trip denials</a:t>
            </a:r>
          </a:p>
          <a:p>
            <a:r>
              <a:rPr lang="en-US" dirty="0" smtClean="0"/>
              <a:t>Failure to accept trip requests with pick up times within an hour of the end of the service hours of fixed route systems</a:t>
            </a:r>
          </a:p>
          <a:p>
            <a:r>
              <a:rPr lang="en-US" dirty="0" smtClean="0"/>
              <a:t>Improper no-show policies for suspension of service</a:t>
            </a:r>
            <a:endParaRPr lang="en-US" dirty="0"/>
          </a:p>
        </p:txBody>
      </p:sp>
    </p:spTree>
    <p:extLst>
      <p:ext uri="{BB962C8B-B14F-4D97-AF65-F5344CB8AC3E}">
        <p14:creationId xmlns:p14="http://schemas.microsoft.com/office/powerpoint/2010/main" val="1910686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Deficiency Process</a:t>
            </a:r>
            <a:endParaRPr lang="en-US" dirty="0"/>
          </a:p>
        </p:txBody>
      </p:sp>
      <p:sp>
        <p:nvSpPr>
          <p:cNvPr id="3" name="Content Placeholder 2"/>
          <p:cNvSpPr>
            <a:spLocks noGrp="1"/>
          </p:cNvSpPr>
          <p:nvPr>
            <p:ph idx="1"/>
          </p:nvPr>
        </p:nvSpPr>
        <p:spPr/>
        <p:txBody>
          <a:bodyPr/>
          <a:lstStyle/>
          <a:p>
            <a:r>
              <a:rPr lang="en-US" dirty="0" smtClean="0"/>
              <a:t>Corrective action will be expressed as:</a:t>
            </a:r>
          </a:p>
          <a:p>
            <a:pPr lvl="1"/>
            <a:r>
              <a:rPr lang="en-US" dirty="0" smtClean="0"/>
              <a:t>A statement concerning the policy or practice in question at the time of the review</a:t>
            </a:r>
          </a:p>
          <a:p>
            <a:pPr lvl="1"/>
            <a:r>
              <a:rPr lang="en-US" dirty="0" smtClean="0"/>
              <a:t>Statement concerning the DOT ADDA requirements being violated or potentially being violated</a:t>
            </a:r>
          </a:p>
          <a:p>
            <a:pPr lvl="1"/>
            <a:r>
              <a:rPr lang="en-US" dirty="0" smtClean="0"/>
              <a:t>A statement concerning the required corrective action to resolve the issue</a:t>
            </a:r>
            <a:endParaRPr lang="en-US" dirty="0"/>
          </a:p>
        </p:txBody>
      </p:sp>
    </p:spTree>
    <p:extLst>
      <p:ext uri="{BB962C8B-B14F-4D97-AF65-F5344CB8AC3E}">
        <p14:creationId xmlns:p14="http://schemas.microsoft.com/office/powerpoint/2010/main" val="14746873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areas of concern</a:t>
            </a:r>
            <a:endParaRPr lang="en-US" dirty="0"/>
          </a:p>
        </p:txBody>
      </p:sp>
      <p:sp>
        <p:nvSpPr>
          <p:cNvPr id="3" name="Content Placeholder 2"/>
          <p:cNvSpPr>
            <a:spLocks noGrp="1"/>
          </p:cNvSpPr>
          <p:nvPr>
            <p:ph idx="1"/>
          </p:nvPr>
        </p:nvSpPr>
        <p:spPr/>
        <p:txBody>
          <a:bodyPr/>
          <a:lstStyle/>
          <a:p>
            <a:r>
              <a:rPr lang="en-US" dirty="0" smtClean="0"/>
              <a:t>Requiring a physician to certify applications involving the need for a PCA and/or service animal</a:t>
            </a:r>
          </a:p>
          <a:p>
            <a:pPr lvl="1"/>
            <a:r>
              <a:rPr lang="en-US" dirty="0" smtClean="0"/>
              <a:t>You may ask if a PCA is involved for trip scheduling but not ask about the function of the PCA or certification  </a:t>
            </a:r>
          </a:p>
          <a:p>
            <a:r>
              <a:rPr lang="en-US" dirty="0" smtClean="0"/>
              <a:t>Trip focused issues on the application as opposed to eligibility issues</a:t>
            </a:r>
          </a:p>
          <a:p>
            <a:pPr lvl="1"/>
            <a:r>
              <a:rPr lang="en-US" dirty="0" smtClean="0"/>
              <a:t>I.e., you can ask about weight for operational purposes (600lbs) but not as an eligibility determination</a:t>
            </a:r>
          </a:p>
          <a:p>
            <a:pPr lvl="1"/>
            <a:endParaRPr lang="en-US" dirty="0"/>
          </a:p>
          <a:p>
            <a:pPr lvl="1"/>
            <a:r>
              <a:rPr lang="en-US" dirty="0" smtClean="0"/>
              <a:t>Many agencies had complaints and findings regarding how the complementary paratransit system operated when compared with fixed routes.  Ride times, operational times, reservation times were included in most findings for each agency</a:t>
            </a:r>
          </a:p>
        </p:txBody>
      </p:sp>
    </p:spTree>
    <p:extLst>
      <p:ext uri="{BB962C8B-B14F-4D97-AF65-F5344CB8AC3E}">
        <p14:creationId xmlns:p14="http://schemas.microsoft.com/office/powerpoint/2010/main" val="4167526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policies and procedures</a:t>
            </a:r>
            <a:endParaRPr lang="en-US" dirty="0"/>
          </a:p>
        </p:txBody>
      </p:sp>
      <p:sp>
        <p:nvSpPr>
          <p:cNvPr id="3" name="Content Placeholder 2"/>
          <p:cNvSpPr>
            <a:spLocks noGrp="1"/>
          </p:cNvSpPr>
          <p:nvPr>
            <p:ph idx="1"/>
          </p:nvPr>
        </p:nvSpPr>
        <p:spPr/>
        <p:txBody>
          <a:bodyPr/>
          <a:lstStyle/>
          <a:p>
            <a:r>
              <a:rPr lang="en-US" dirty="0" smtClean="0"/>
              <a:t>Ride Guide-  How are you communicating rules, policies and procedures to your customers?</a:t>
            </a:r>
          </a:p>
          <a:p>
            <a:r>
              <a:rPr lang="en-US" dirty="0" smtClean="0"/>
              <a:t>How often are you looking at your website accessibility?</a:t>
            </a:r>
          </a:p>
          <a:p>
            <a:r>
              <a:rPr lang="en-US" dirty="0" smtClean="0"/>
              <a:t>Have you changed your process and procedure to deal with COVID?</a:t>
            </a:r>
          </a:p>
          <a:p>
            <a:r>
              <a:rPr lang="en-US" dirty="0" smtClean="0"/>
              <a:t>What procedures do you have for customer service personnel</a:t>
            </a:r>
          </a:p>
          <a:p>
            <a:r>
              <a:rPr lang="en-US" dirty="0" smtClean="0"/>
              <a:t>Driver training regarding lifts, priority seating, assisting passengers, serviced animals</a:t>
            </a:r>
          </a:p>
          <a:p>
            <a:r>
              <a:rPr lang="en-US" dirty="0" smtClean="0"/>
              <a:t>What policies and procedures are in place for maintenance staff?</a:t>
            </a:r>
          </a:p>
          <a:p>
            <a:r>
              <a:rPr lang="en-US" dirty="0" smtClean="0"/>
              <a:t>How has COVID impacted your shared ride/ADA service from an administrative standpoint?</a:t>
            </a:r>
          </a:p>
          <a:p>
            <a:endParaRPr lang="en-US" dirty="0"/>
          </a:p>
        </p:txBody>
      </p:sp>
    </p:spTree>
    <p:extLst>
      <p:ext uri="{BB962C8B-B14F-4D97-AF65-F5344CB8AC3E}">
        <p14:creationId xmlns:p14="http://schemas.microsoft.com/office/powerpoint/2010/main" val="6789415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Some agencies were found deficient for having goals that were too aggressive and they could not meet those standards (e.g., responding to complaints within 48 hours which was rarely met and unrealistic)</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In many instances, findings were made because internal documents and/or material provided to the public is inconsistent (i.e., ride guide does not match the website or none of the publications actually match practices).  Of particular note, findings in this area centered around hours of operation and hours when reservations could be booked.</a:t>
            </a:r>
            <a:endParaRPr lang="en-US" dirty="0"/>
          </a:p>
        </p:txBody>
      </p:sp>
    </p:spTree>
    <p:extLst>
      <p:ext uri="{BB962C8B-B14F-4D97-AF65-F5344CB8AC3E}">
        <p14:creationId xmlns:p14="http://schemas.microsoft.com/office/powerpoint/2010/main" val="18164722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Review Components</a:t>
            </a:r>
            <a:endParaRPr lang="en-US" dirty="0"/>
          </a:p>
        </p:txBody>
      </p:sp>
      <p:sp>
        <p:nvSpPr>
          <p:cNvPr id="3" name="Content Placeholder 2"/>
          <p:cNvSpPr>
            <a:spLocks noGrp="1"/>
          </p:cNvSpPr>
          <p:nvPr>
            <p:ph idx="1"/>
          </p:nvPr>
        </p:nvSpPr>
        <p:spPr/>
        <p:txBody>
          <a:bodyPr/>
          <a:lstStyle/>
          <a:p>
            <a:r>
              <a:rPr lang="en-US" dirty="0" smtClean="0"/>
              <a:t>Complaint resolution and compliance information</a:t>
            </a:r>
          </a:p>
          <a:p>
            <a:r>
              <a:rPr lang="en-US" dirty="0" smtClean="0"/>
              <a:t>Nondiscrimination</a:t>
            </a:r>
          </a:p>
          <a:p>
            <a:r>
              <a:rPr lang="en-US" dirty="0" smtClean="0"/>
              <a:t>Service Under Contract (if applicable)</a:t>
            </a:r>
          </a:p>
          <a:p>
            <a:r>
              <a:rPr lang="en-US" dirty="0" smtClean="0"/>
              <a:t>Requirement for comparable complementary paratransit</a:t>
            </a:r>
          </a:p>
          <a:p>
            <a:r>
              <a:rPr lang="en-US" dirty="0" smtClean="0"/>
              <a:t>Eligibility standards</a:t>
            </a:r>
          </a:p>
          <a:p>
            <a:r>
              <a:rPr lang="en-US" dirty="0" smtClean="0"/>
              <a:t>Eligibility process</a:t>
            </a:r>
          </a:p>
          <a:p>
            <a:r>
              <a:rPr lang="en-US" dirty="0" smtClean="0"/>
              <a:t>Reasonable policies for suspending service for those patrons who have a pattern of missed trips</a:t>
            </a:r>
          </a:p>
          <a:p>
            <a:r>
              <a:rPr lang="en-US" dirty="0" smtClean="0"/>
              <a:t>Types of Service</a:t>
            </a:r>
            <a:endParaRPr lang="en-US" dirty="0"/>
          </a:p>
        </p:txBody>
      </p:sp>
    </p:spTree>
    <p:extLst>
      <p:ext uri="{BB962C8B-B14F-4D97-AF65-F5344CB8AC3E}">
        <p14:creationId xmlns:p14="http://schemas.microsoft.com/office/powerpoint/2010/main" val="599384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lnSpcReduction="10000"/>
          </a:bodyPr>
          <a:lstStyle/>
          <a:p>
            <a:r>
              <a:rPr lang="en-US" dirty="0" smtClean="0"/>
              <a:t>Service Criteria</a:t>
            </a:r>
          </a:p>
          <a:p>
            <a:pPr lvl="1"/>
            <a:r>
              <a:rPr lang="en-US" dirty="0" smtClean="0"/>
              <a:t>Service Area</a:t>
            </a:r>
          </a:p>
          <a:p>
            <a:pPr lvl="1"/>
            <a:r>
              <a:rPr lang="en-US" dirty="0" smtClean="0"/>
              <a:t>Response times</a:t>
            </a:r>
          </a:p>
          <a:p>
            <a:pPr lvl="1"/>
            <a:r>
              <a:rPr lang="en-US" dirty="0" smtClean="0"/>
              <a:t>Fares</a:t>
            </a:r>
          </a:p>
          <a:p>
            <a:pPr lvl="1"/>
            <a:r>
              <a:rPr lang="en-US" dirty="0" smtClean="0"/>
              <a:t>Trip purpose restrictions</a:t>
            </a:r>
          </a:p>
          <a:p>
            <a:pPr lvl="1"/>
            <a:r>
              <a:rPr lang="en-US" dirty="0" smtClean="0"/>
              <a:t>Hours and Days of Service</a:t>
            </a:r>
          </a:p>
          <a:p>
            <a:pPr lvl="1"/>
            <a:r>
              <a:rPr lang="en-US" dirty="0" smtClean="0"/>
              <a:t>Capacity constraints</a:t>
            </a:r>
          </a:p>
          <a:p>
            <a:pPr lvl="1"/>
            <a:endParaRPr lang="en-US" dirty="0"/>
          </a:p>
          <a:p>
            <a:pPr lvl="1"/>
            <a:r>
              <a:rPr lang="en-US" dirty="0" smtClean="0"/>
              <a:t>Training Requirements</a:t>
            </a:r>
          </a:p>
          <a:p>
            <a:pPr lvl="1"/>
            <a:r>
              <a:rPr lang="en-US" dirty="0" smtClean="0"/>
              <a:t>Subscription service (if applicable)</a:t>
            </a:r>
            <a:endParaRPr lang="en-US" dirty="0"/>
          </a:p>
          <a:p>
            <a:pPr lvl="1"/>
            <a:endParaRPr lang="en-US" dirty="0" smtClean="0"/>
          </a:p>
        </p:txBody>
      </p:sp>
    </p:spTree>
    <p:extLst>
      <p:ext uri="{BB962C8B-B14F-4D97-AF65-F5344CB8AC3E}">
        <p14:creationId xmlns:p14="http://schemas.microsoft.com/office/powerpoint/2010/main" val="718897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Interview Topics for Customers and Stake Holders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Interview topics focus on several areas:</a:t>
            </a:r>
          </a:p>
          <a:p>
            <a:pPr lvl="1"/>
            <a:r>
              <a:rPr lang="en-US" dirty="0" smtClean="0"/>
              <a:t>Eligibility processes</a:t>
            </a:r>
          </a:p>
          <a:p>
            <a:pPr lvl="1"/>
            <a:r>
              <a:rPr lang="en-US" dirty="0" smtClean="0"/>
              <a:t>Telephone access</a:t>
            </a:r>
          </a:p>
          <a:p>
            <a:pPr lvl="1"/>
            <a:r>
              <a:rPr lang="en-US" dirty="0" smtClean="0"/>
              <a:t>Reservations, denials and wait lists</a:t>
            </a:r>
          </a:p>
          <a:p>
            <a:pPr lvl="1"/>
            <a:r>
              <a:rPr lang="en-US" dirty="0" smtClean="0"/>
              <a:t>On time performance</a:t>
            </a:r>
          </a:p>
          <a:p>
            <a:pPr lvl="1"/>
            <a:r>
              <a:rPr lang="en-US" dirty="0" smtClean="0"/>
              <a:t>Travel times</a:t>
            </a:r>
          </a:p>
          <a:p>
            <a:pPr lvl="1"/>
            <a:r>
              <a:rPr lang="en-US" dirty="0" smtClean="0"/>
              <a:t>Drivers</a:t>
            </a:r>
          </a:p>
          <a:p>
            <a:pPr lvl="1"/>
            <a:r>
              <a:rPr lang="en-US" dirty="0" smtClean="0"/>
              <a:t>Resolving complaints</a:t>
            </a:r>
          </a:p>
          <a:p>
            <a:pPr lvl="1"/>
            <a:endParaRPr lang="en-US" dirty="0"/>
          </a:p>
          <a:p>
            <a:pPr lvl="1"/>
            <a:r>
              <a:rPr lang="en-US" b="1" dirty="0" smtClean="0">
                <a:solidFill>
                  <a:srgbClr val="FF0000"/>
                </a:solidFill>
              </a:rPr>
              <a:t>** Of interesting note, many customers and partners complained that Board Members do not have direct knowledge or understanding of what the transit agency actually does</a:t>
            </a:r>
            <a:endParaRPr lang="en-US" b="1" dirty="0">
              <a:solidFill>
                <a:srgbClr val="FF0000"/>
              </a:solidFill>
            </a:endParaRPr>
          </a:p>
        </p:txBody>
      </p:sp>
    </p:spTree>
    <p:extLst>
      <p:ext uri="{BB962C8B-B14F-4D97-AF65-F5344CB8AC3E}">
        <p14:creationId xmlns:p14="http://schemas.microsoft.com/office/powerpoint/2010/main" val="31051077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of Justice</a:t>
            </a:r>
            <a:endParaRPr lang="en-US" dirty="0"/>
          </a:p>
        </p:txBody>
      </p:sp>
      <p:sp>
        <p:nvSpPr>
          <p:cNvPr id="3" name="Content Placeholder 2"/>
          <p:cNvSpPr>
            <a:spLocks noGrp="1"/>
          </p:cNvSpPr>
          <p:nvPr>
            <p:ph idx="1"/>
          </p:nvPr>
        </p:nvSpPr>
        <p:spPr/>
        <p:txBody>
          <a:bodyPr/>
          <a:lstStyle/>
          <a:p>
            <a:r>
              <a:rPr lang="en-US" dirty="0" smtClean="0"/>
              <a:t>There are several instances where jurisdiction over public agencies were delegated to the department of justice regarding their ADA programs.  Some topics include:</a:t>
            </a:r>
          </a:p>
          <a:p>
            <a:pPr lvl="1"/>
            <a:r>
              <a:rPr lang="en-US" dirty="0" smtClean="0"/>
              <a:t>Subcontracting out service to </a:t>
            </a:r>
            <a:r>
              <a:rPr lang="en-US" dirty="0" err="1" smtClean="0"/>
              <a:t>uber</a:t>
            </a:r>
            <a:r>
              <a:rPr lang="en-US" dirty="0" smtClean="0"/>
              <a:t>/</a:t>
            </a:r>
            <a:r>
              <a:rPr lang="en-US" dirty="0" err="1" smtClean="0"/>
              <a:t>lyft</a:t>
            </a:r>
            <a:r>
              <a:rPr lang="en-US" dirty="0" smtClean="0"/>
              <a:t> </a:t>
            </a:r>
            <a:r>
              <a:rPr lang="en-US" smtClean="0"/>
              <a:t>that was </a:t>
            </a:r>
            <a:r>
              <a:rPr lang="en-US" dirty="0" smtClean="0"/>
              <a:t>not accessible to some customers and those who required wheelchair accessible vehicles used the paratransit vehicles creating inequitable service (2021)</a:t>
            </a:r>
          </a:p>
          <a:p>
            <a:pPr lvl="1"/>
            <a:r>
              <a:rPr lang="en-US" dirty="0" smtClean="0"/>
              <a:t>Failure to provide training and have accessible stops, failure to cure on-time performance issues, failure to have proper lift procedures/lift failures (2021)</a:t>
            </a:r>
          </a:p>
          <a:p>
            <a:pPr lvl="1"/>
            <a:r>
              <a:rPr lang="en-US" dirty="0" smtClean="0"/>
              <a:t>Failure to have proper reservation protocols, use of voicemail in reservations, customer service deficiencies, failure to include eligibility application on-line (2021)</a:t>
            </a:r>
          </a:p>
          <a:p>
            <a:pPr lvl="1"/>
            <a:r>
              <a:rPr lang="en-US" dirty="0" smtClean="0"/>
              <a:t>Non-accessible stops, shelters, parking areas for customers, etc. (2021)</a:t>
            </a:r>
            <a:endParaRPr lang="en-US" dirty="0"/>
          </a:p>
        </p:txBody>
      </p:sp>
    </p:spTree>
    <p:extLst>
      <p:ext uri="{BB962C8B-B14F-4D97-AF65-F5344CB8AC3E}">
        <p14:creationId xmlns:p14="http://schemas.microsoft.com/office/powerpoint/2010/main" val="17391620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YOUR PARTICIPATION</a:t>
            </a:r>
            <a:endParaRPr lang="en-US" dirty="0"/>
          </a:p>
        </p:txBody>
      </p:sp>
      <p:sp>
        <p:nvSpPr>
          <p:cNvPr id="3" name="Content Placeholder 2"/>
          <p:cNvSpPr>
            <a:spLocks noGrp="1"/>
          </p:cNvSpPr>
          <p:nvPr>
            <p:ph idx="1"/>
          </p:nvPr>
        </p:nvSpPr>
        <p:spPr/>
        <p:txBody>
          <a:bodyPr/>
          <a:lstStyle/>
          <a:p>
            <a:r>
              <a:rPr lang="en-US" dirty="0" smtClean="0"/>
              <a:t>Please feel free to contact me with any questions or concerns:</a:t>
            </a:r>
          </a:p>
          <a:p>
            <a:pPr lvl="1"/>
            <a:r>
              <a:rPr lang="en-US" dirty="0" smtClean="0"/>
              <a:t>Jill E. Nagy, Esquire</a:t>
            </a:r>
          </a:p>
          <a:p>
            <a:pPr lvl="1"/>
            <a:r>
              <a:rPr lang="en-US" dirty="0" smtClean="0">
                <a:hlinkClick r:id="rId2"/>
              </a:rPr>
              <a:t>jnagy@summersnagy.com</a:t>
            </a:r>
            <a:endParaRPr lang="en-US" dirty="0" smtClean="0"/>
          </a:p>
          <a:p>
            <a:pPr lvl="1"/>
            <a:r>
              <a:rPr lang="en-US" dirty="0"/>
              <a:t>(610) </a:t>
            </a:r>
            <a:r>
              <a:rPr lang="en-US" dirty="0" smtClean="0"/>
              <a:t>939-9866</a:t>
            </a:r>
          </a:p>
          <a:p>
            <a:pPr lvl="1"/>
            <a:endParaRPr lang="en-US" dirty="0" smtClean="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1740" y="3436268"/>
            <a:ext cx="3080951" cy="1087395"/>
          </a:xfrm>
          <a:prstGeom prst="rect">
            <a:avLst/>
          </a:prstGeom>
        </p:spPr>
      </p:pic>
    </p:spTree>
    <p:extLst>
      <p:ext uri="{BB962C8B-B14F-4D97-AF65-F5344CB8AC3E}">
        <p14:creationId xmlns:p14="http://schemas.microsoft.com/office/powerpoint/2010/main" val="538924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Sub-contractors?</a:t>
            </a:r>
            <a:endParaRPr lang="en-US" dirty="0"/>
          </a:p>
        </p:txBody>
      </p:sp>
      <p:sp>
        <p:nvSpPr>
          <p:cNvPr id="3" name="Content Placeholder 2"/>
          <p:cNvSpPr>
            <a:spLocks noGrp="1"/>
          </p:cNvSpPr>
          <p:nvPr>
            <p:ph idx="1"/>
          </p:nvPr>
        </p:nvSpPr>
        <p:spPr/>
        <p:txBody>
          <a:bodyPr/>
          <a:lstStyle/>
          <a:p>
            <a:r>
              <a:rPr lang="en-US" dirty="0" smtClean="0"/>
              <a:t>Of note, the entity providing fixed route transit service, is ultimately responsible for ensuring any subcontractor providing complementary shared ride service is compliant.   You must remain diligent with subcontractors and ensure contracts include appropriate requirements and processes to examine their ADA service</a:t>
            </a:r>
          </a:p>
          <a:p>
            <a:r>
              <a:rPr lang="en-US" dirty="0" smtClean="0"/>
              <a:t>For Example, in the context of triennial reviews and FTA ADA reviews there is a large focus on ensuring agencies hold their subcontractor’s to an appropriate standard. </a:t>
            </a:r>
            <a:endParaRPr lang="en-US" dirty="0"/>
          </a:p>
        </p:txBody>
      </p:sp>
    </p:spTree>
    <p:extLst>
      <p:ext uri="{BB962C8B-B14F-4D97-AF65-F5344CB8AC3E}">
        <p14:creationId xmlns:p14="http://schemas.microsoft.com/office/powerpoint/2010/main" val="387944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 determinations	</a:t>
            </a:r>
            <a:endParaRPr lang="en-US" dirty="0"/>
          </a:p>
        </p:txBody>
      </p:sp>
      <p:sp>
        <p:nvSpPr>
          <p:cNvPr id="3" name="Content Placeholder 2"/>
          <p:cNvSpPr>
            <a:spLocks noGrp="1"/>
          </p:cNvSpPr>
          <p:nvPr>
            <p:ph idx="1"/>
          </p:nvPr>
        </p:nvSpPr>
        <p:spPr/>
        <p:txBody>
          <a:bodyPr>
            <a:normAutofit lnSpcReduction="10000"/>
          </a:bodyPr>
          <a:lstStyle/>
          <a:p>
            <a:r>
              <a:rPr lang="en-US" dirty="0" smtClean="0"/>
              <a:t>The first and foremost consideration remains on the eligibility determination and appeal process.</a:t>
            </a:r>
          </a:p>
          <a:p>
            <a:r>
              <a:rPr lang="en-US" dirty="0" smtClean="0"/>
              <a:t>Do you have a methodology to provide all forms of ADA required responses?</a:t>
            </a:r>
          </a:p>
          <a:p>
            <a:pPr lvl="1"/>
            <a:r>
              <a:rPr lang="en-US" dirty="0" smtClean="0"/>
              <a:t>Full Eligibility</a:t>
            </a:r>
          </a:p>
          <a:p>
            <a:pPr lvl="1"/>
            <a:r>
              <a:rPr lang="en-US" dirty="0" smtClean="0"/>
              <a:t>Temporary Eligibility</a:t>
            </a:r>
          </a:p>
          <a:p>
            <a:pPr lvl="1"/>
            <a:r>
              <a:rPr lang="en-US" dirty="0" smtClean="0"/>
              <a:t>Denial of Eligibility </a:t>
            </a:r>
          </a:p>
          <a:p>
            <a:pPr lvl="1"/>
            <a:r>
              <a:rPr lang="en-US" dirty="0" smtClean="0"/>
              <a:t>Conditional eligibility – Does your database include a method of tracking the conditions?</a:t>
            </a:r>
          </a:p>
          <a:p>
            <a:pPr lvl="1"/>
            <a:endParaRPr lang="en-US" dirty="0"/>
          </a:p>
          <a:p>
            <a:pPr lvl="1"/>
            <a:endParaRPr lang="en-US" dirty="0" smtClean="0"/>
          </a:p>
          <a:p>
            <a:pPr lvl="1"/>
            <a:r>
              <a:rPr lang="en-US" dirty="0" smtClean="0"/>
              <a:t>DO you have a recertification process?</a:t>
            </a:r>
          </a:p>
          <a:p>
            <a:pPr lvl="1"/>
            <a:r>
              <a:rPr lang="en-US" dirty="0" smtClean="0"/>
              <a:t>DO you have an appeal process and appeal board?</a:t>
            </a:r>
          </a:p>
          <a:p>
            <a:pPr lvl="1"/>
            <a:endParaRPr lang="en-US" dirty="0"/>
          </a:p>
        </p:txBody>
      </p:sp>
    </p:spTree>
    <p:extLst>
      <p:ext uri="{BB962C8B-B14F-4D97-AF65-F5344CB8AC3E}">
        <p14:creationId xmlns:p14="http://schemas.microsoft.com/office/powerpoint/2010/main" val="4167417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 Procedures</a:t>
            </a:r>
            <a:endParaRPr lang="en-US" dirty="0"/>
          </a:p>
        </p:txBody>
      </p:sp>
      <p:sp>
        <p:nvSpPr>
          <p:cNvPr id="3" name="Content Placeholder 2"/>
          <p:cNvSpPr>
            <a:spLocks noGrp="1"/>
          </p:cNvSpPr>
          <p:nvPr>
            <p:ph idx="1"/>
          </p:nvPr>
        </p:nvSpPr>
        <p:spPr/>
        <p:txBody>
          <a:bodyPr/>
          <a:lstStyle/>
          <a:p>
            <a:r>
              <a:rPr lang="en-US" dirty="0" smtClean="0"/>
              <a:t>You need to have an articulated policy for processing complaints from customers (how long will you investigate complaints, how will communications occur regarding the outcome of findings and investigations.</a:t>
            </a:r>
          </a:p>
          <a:p>
            <a:r>
              <a:rPr lang="en-US" dirty="0" smtClean="0"/>
              <a:t>Ensure that you maintain a summary of complaints as required in the regulatory process</a:t>
            </a:r>
          </a:p>
        </p:txBody>
      </p:sp>
    </p:spTree>
    <p:extLst>
      <p:ext uri="{BB962C8B-B14F-4D97-AF65-F5344CB8AC3E}">
        <p14:creationId xmlns:p14="http://schemas.microsoft.com/office/powerpoint/2010/main" val="240896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Reservations/Pick up times</a:t>
            </a:r>
            <a:endParaRPr lang="en-US" dirty="0"/>
          </a:p>
        </p:txBody>
      </p:sp>
      <p:sp>
        <p:nvSpPr>
          <p:cNvPr id="3" name="Content Placeholder 2"/>
          <p:cNvSpPr>
            <a:spLocks noGrp="1"/>
          </p:cNvSpPr>
          <p:nvPr>
            <p:ph idx="1"/>
          </p:nvPr>
        </p:nvSpPr>
        <p:spPr/>
        <p:txBody>
          <a:bodyPr/>
          <a:lstStyle/>
          <a:p>
            <a:r>
              <a:rPr lang="en-US" dirty="0" smtClean="0"/>
              <a:t>Negotiation of pick up times?</a:t>
            </a:r>
          </a:p>
          <a:p>
            <a:r>
              <a:rPr lang="en-US" dirty="0" smtClean="0"/>
              <a:t>What if you change your reservation process?  You must engage in the public participation process.</a:t>
            </a:r>
          </a:p>
          <a:p>
            <a:r>
              <a:rPr lang="en-US" dirty="0" smtClean="0"/>
              <a:t>How far in advance can you make reservations?  </a:t>
            </a:r>
            <a:endParaRPr lang="en-US" dirty="0"/>
          </a:p>
          <a:p>
            <a:pPr lvl="1"/>
            <a:r>
              <a:rPr lang="en-US" dirty="0" smtClean="0"/>
              <a:t>Generally, Section 37.131(b)(2) allows you to make reservations up to 14 days in advance of the desired trip subject to the negotiation process</a:t>
            </a:r>
          </a:p>
          <a:p>
            <a:pPr lvl="1"/>
            <a:r>
              <a:rPr lang="en-US" dirty="0" smtClean="0"/>
              <a:t>You must take into account the rider’s practical restraints</a:t>
            </a:r>
            <a:endParaRPr lang="en-US" dirty="0"/>
          </a:p>
        </p:txBody>
      </p:sp>
    </p:spTree>
    <p:extLst>
      <p:ext uri="{BB962C8B-B14F-4D97-AF65-F5344CB8AC3E}">
        <p14:creationId xmlns:p14="http://schemas.microsoft.com/office/powerpoint/2010/main" val="600574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TRIP Denials</a:t>
            </a:r>
            <a:endParaRPr lang="en-US" dirty="0"/>
          </a:p>
        </p:txBody>
      </p:sp>
      <p:sp>
        <p:nvSpPr>
          <p:cNvPr id="3" name="Content Placeholder 2"/>
          <p:cNvSpPr>
            <a:spLocks noGrp="1"/>
          </p:cNvSpPr>
          <p:nvPr>
            <p:ph idx="1"/>
          </p:nvPr>
        </p:nvSpPr>
        <p:spPr/>
        <p:txBody>
          <a:bodyPr/>
          <a:lstStyle/>
          <a:p>
            <a:r>
              <a:rPr lang="en-US" dirty="0"/>
              <a:t>Transit agencies cannot have substantial numbers of trip denials and missed </a:t>
            </a:r>
            <a:r>
              <a:rPr lang="en-US" dirty="0" smtClean="0"/>
              <a:t>trips.  Examples </a:t>
            </a:r>
            <a:r>
              <a:rPr lang="en-US" dirty="0"/>
              <a:t>of trip denials </a:t>
            </a:r>
            <a:r>
              <a:rPr lang="en-US" dirty="0" smtClean="0"/>
              <a:t>include:</a:t>
            </a:r>
          </a:p>
          <a:p>
            <a:pPr lvl="1"/>
            <a:r>
              <a:rPr lang="en-US" dirty="0" smtClean="0"/>
              <a:t>A </a:t>
            </a:r>
            <a:r>
              <a:rPr lang="en-US" dirty="0"/>
              <a:t>passenger requests a trip which </a:t>
            </a:r>
            <a:r>
              <a:rPr lang="en-US" dirty="0" smtClean="0"/>
              <a:t>agency </a:t>
            </a:r>
            <a:r>
              <a:rPr lang="en-US" dirty="0"/>
              <a:t>cannot provide. </a:t>
            </a:r>
            <a:endParaRPr lang="en-US" dirty="0" smtClean="0"/>
          </a:p>
          <a:p>
            <a:pPr lvl="1"/>
            <a:r>
              <a:rPr lang="en-US" dirty="0" smtClean="0"/>
              <a:t>A </a:t>
            </a:r>
            <a:r>
              <a:rPr lang="en-US" dirty="0"/>
              <a:t>passenger requests a trip and </a:t>
            </a:r>
            <a:r>
              <a:rPr lang="en-US" dirty="0" smtClean="0"/>
              <a:t>agency can </a:t>
            </a:r>
            <a:r>
              <a:rPr lang="en-US" dirty="0"/>
              <a:t>only offer a trip that is outside of the one hour (-60/+60) negotiating window. This results in a denial whether the passenger accepts the reservation or not. </a:t>
            </a:r>
            <a:endParaRPr lang="en-US" dirty="0" smtClean="0"/>
          </a:p>
          <a:p>
            <a:pPr lvl="1"/>
            <a:r>
              <a:rPr lang="en-US" dirty="0" smtClean="0"/>
              <a:t>A </a:t>
            </a:r>
            <a:r>
              <a:rPr lang="en-US" dirty="0"/>
              <a:t>passenger requests a round-trip and </a:t>
            </a:r>
            <a:r>
              <a:rPr lang="en-US" dirty="0" smtClean="0"/>
              <a:t>agency </a:t>
            </a:r>
            <a:r>
              <a:rPr lang="en-US" dirty="0"/>
              <a:t>can only provide one leg of the trip. If the passenger does not accept the one-way trip, both portions of the trip are </a:t>
            </a:r>
            <a:r>
              <a:rPr lang="en-US" dirty="0" smtClean="0"/>
              <a:t>denials.   If </a:t>
            </a:r>
            <a:r>
              <a:rPr lang="en-US" dirty="0"/>
              <a:t>the same situation occurs and the passenger accepts the first leg of the trip, it would only count as one </a:t>
            </a:r>
            <a:r>
              <a:rPr lang="en-US" dirty="0" smtClean="0"/>
              <a:t>denial.</a:t>
            </a:r>
            <a:endParaRPr lang="en-US" dirty="0"/>
          </a:p>
        </p:txBody>
      </p:sp>
    </p:spTree>
    <p:extLst>
      <p:ext uri="{BB962C8B-B14F-4D97-AF65-F5344CB8AC3E}">
        <p14:creationId xmlns:p14="http://schemas.microsoft.com/office/powerpoint/2010/main" val="2426570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Missed trips</a:t>
            </a:r>
            <a:endParaRPr lang="en-US" dirty="0"/>
          </a:p>
        </p:txBody>
      </p:sp>
      <p:sp>
        <p:nvSpPr>
          <p:cNvPr id="3" name="Content Placeholder 2"/>
          <p:cNvSpPr>
            <a:spLocks noGrp="1"/>
          </p:cNvSpPr>
          <p:nvPr>
            <p:ph idx="1"/>
          </p:nvPr>
        </p:nvSpPr>
        <p:spPr/>
        <p:txBody>
          <a:bodyPr>
            <a:normAutofit/>
          </a:bodyPr>
          <a:lstStyle/>
          <a:p>
            <a:r>
              <a:rPr lang="en-US" dirty="0"/>
              <a:t>Missed trips result from trips that are requested, confirmed, and scheduled, but do not take place </a:t>
            </a:r>
            <a:r>
              <a:rPr lang="en-US" dirty="0" smtClean="0"/>
              <a:t>because:</a:t>
            </a:r>
          </a:p>
          <a:p>
            <a:pPr lvl="1"/>
            <a:r>
              <a:rPr lang="en-US" dirty="0" smtClean="0"/>
              <a:t>The </a:t>
            </a:r>
            <a:r>
              <a:rPr lang="en-US" dirty="0"/>
              <a:t>vehicle arrives and leaves before the beginning of the pick up window without picking up the passenger and without any indication from the passenger that he or she no longer wants to make the trip. A passenger is </a:t>
            </a:r>
            <a:r>
              <a:rPr lang="en-US" dirty="0" smtClean="0"/>
              <a:t>not </a:t>
            </a:r>
            <a:r>
              <a:rPr lang="en-US" dirty="0"/>
              <a:t>obligated to board until the beginning of the pick up window or from the start of the pick up window until five minutes has </a:t>
            </a:r>
            <a:r>
              <a:rPr lang="en-US" dirty="0" smtClean="0"/>
              <a:t>lapsed.</a:t>
            </a:r>
          </a:p>
          <a:p>
            <a:pPr lvl="1"/>
            <a:r>
              <a:rPr lang="en-US" dirty="0" smtClean="0"/>
              <a:t>The </a:t>
            </a:r>
            <a:r>
              <a:rPr lang="en-US" dirty="0"/>
              <a:t>vehicle does not wait the required time within the pick up window, there is no contact with the passenger, and the vehicle departs without the passenger. If during the wait time the passenger indicates he or she no longer wants to take the trip, this is recorded as a no-show. </a:t>
            </a:r>
            <a:endParaRPr lang="en-US" dirty="0" smtClean="0"/>
          </a:p>
          <a:p>
            <a:pPr lvl="1"/>
            <a:r>
              <a:rPr lang="en-US" dirty="0" smtClean="0"/>
              <a:t>The </a:t>
            </a:r>
            <a:r>
              <a:rPr lang="en-US" dirty="0"/>
              <a:t>vehicle arrives after the end of the pick up window and departs without picking up the passenger (either </a:t>
            </a:r>
            <a:r>
              <a:rPr lang="en-US" dirty="0" smtClean="0"/>
              <a:t>	because </a:t>
            </a:r>
            <a:r>
              <a:rPr lang="en-US" dirty="0"/>
              <a:t>the passenger is not there or declines to take the trip because it is now late). </a:t>
            </a:r>
            <a:endParaRPr lang="en-US" dirty="0" smtClean="0"/>
          </a:p>
          <a:p>
            <a:r>
              <a:rPr lang="en-US" dirty="0" smtClean="0"/>
              <a:t>The </a:t>
            </a:r>
            <a:r>
              <a:rPr lang="en-US" dirty="0"/>
              <a:t>vehicle does not arrive at the pick up </a:t>
            </a:r>
            <a:r>
              <a:rPr lang="en-US" dirty="0" smtClean="0"/>
              <a:t>location</a:t>
            </a:r>
            <a:endParaRPr lang="en-US" dirty="0"/>
          </a:p>
        </p:txBody>
      </p:sp>
    </p:spTree>
    <p:extLst>
      <p:ext uri="{BB962C8B-B14F-4D97-AF65-F5344CB8AC3E}">
        <p14:creationId xmlns:p14="http://schemas.microsoft.com/office/powerpoint/2010/main" val="28130381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645</TotalTime>
  <Words>2626</Words>
  <Application>Microsoft Office PowerPoint</Application>
  <PresentationFormat>Widescreen</PresentationFormat>
  <Paragraphs>223</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Calibri Light</vt:lpstr>
      <vt:lpstr>Celestial</vt:lpstr>
      <vt:lpstr>ADA UPDATE for transit</vt:lpstr>
      <vt:lpstr>Standard Elements of your Program</vt:lpstr>
      <vt:lpstr>Review of policies and procedures</vt:lpstr>
      <vt:lpstr>Sub-contractors?</vt:lpstr>
      <vt:lpstr>Eligibility determinations </vt:lpstr>
      <vt:lpstr>Complaint Procedures</vt:lpstr>
      <vt:lpstr>Reservations/Pick up times</vt:lpstr>
      <vt:lpstr>TRIP Denials</vt:lpstr>
      <vt:lpstr>Missed trips</vt:lpstr>
      <vt:lpstr>RIDER COMMUNICATIONS</vt:lpstr>
      <vt:lpstr>CALL Hold Time and Reservation procedures</vt:lpstr>
      <vt:lpstr>No show policy</vt:lpstr>
      <vt:lpstr>Reasonable Modifications</vt:lpstr>
      <vt:lpstr>Service animals</vt:lpstr>
      <vt:lpstr>Disruptive passenger policy </vt:lpstr>
      <vt:lpstr>training</vt:lpstr>
      <vt:lpstr>FTA ADA Investigation OVERVIEW</vt:lpstr>
      <vt:lpstr>Review objectives</vt:lpstr>
      <vt:lpstr>ADA Audits </vt:lpstr>
      <vt:lpstr>How Are Agencies Selected for an Audit?</vt:lpstr>
      <vt:lpstr>What is the Authority or Consequence for Non-Compliance with ADA standards?</vt:lpstr>
      <vt:lpstr>What is the process?</vt:lpstr>
      <vt:lpstr>On Site Review Documentation</vt:lpstr>
      <vt:lpstr>Report Findings</vt:lpstr>
      <vt:lpstr>Examples of Positive Program Elements</vt:lpstr>
      <vt:lpstr>Examples of Administrative Deficiencies</vt:lpstr>
      <vt:lpstr>Examples of Substantive Deficiencies </vt:lpstr>
      <vt:lpstr>Deficiency Process</vt:lpstr>
      <vt:lpstr>Specific areas of concern</vt:lpstr>
      <vt:lpstr>Continued</vt:lpstr>
      <vt:lpstr>Regulatory Review Components</vt:lpstr>
      <vt:lpstr>Continued</vt:lpstr>
      <vt:lpstr>Interview Topics for Customers and Stake Holders</vt:lpstr>
      <vt:lpstr>Department of Justice</vt:lpstr>
      <vt:lpstr>THANK YOU FOR YOUR PARTICIPATION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 Refresher for transit</dc:title>
  <dc:creator>Jill Nagy</dc:creator>
  <cp:lastModifiedBy>Ryan Querci</cp:lastModifiedBy>
  <cp:revision>25</cp:revision>
  <cp:lastPrinted>2021-03-29T16:38:07Z</cp:lastPrinted>
  <dcterms:created xsi:type="dcterms:W3CDTF">2021-03-26T15:31:16Z</dcterms:created>
  <dcterms:modified xsi:type="dcterms:W3CDTF">2022-09-14T18:07:06Z</dcterms:modified>
</cp:coreProperties>
</file>