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7" r:id="rId3"/>
    <p:sldId id="343" r:id="rId4"/>
    <p:sldId id="364" r:id="rId5"/>
    <p:sldId id="358" r:id="rId6"/>
    <p:sldId id="344" r:id="rId7"/>
    <p:sldId id="345" r:id="rId8"/>
    <p:sldId id="346" r:id="rId9"/>
    <p:sldId id="348" r:id="rId10"/>
    <p:sldId id="352" r:id="rId11"/>
    <p:sldId id="365" r:id="rId12"/>
    <p:sldId id="353" r:id="rId13"/>
    <p:sldId id="349" r:id="rId14"/>
    <p:sldId id="351" r:id="rId15"/>
    <p:sldId id="354" r:id="rId16"/>
    <p:sldId id="355" r:id="rId17"/>
    <p:sldId id="356" r:id="rId18"/>
    <p:sldId id="359" r:id="rId19"/>
    <p:sldId id="357" r:id="rId20"/>
    <p:sldId id="368" r:id="rId21"/>
    <p:sldId id="361" r:id="rId22"/>
    <p:sldId id="369" r:id="rId23"/>
    <p:sldId id="370" r:id="rId24"/>
    <p:sldId id="371" r:id="rId25"/>
    <p:sldId id="367" r:id="rId26"/>
    <p:sldId id="360" r:id="rId27"/>
    <p:sldId id="34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89130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531" y="67"/>
      </p:cViewPr>
      <p:guideLst>
        <p:guide orient="horz" pos="2160"/>
        <p:guide pos="2880"/>
      </p:guideLst>
    </p:cSldViewPr>
  </p:slideViewPr>
  <p:notesTextViewPr>
    <p:cViewPr>
      <p:scale>
        <a:sx n="60" d="100"/>
        <a:sy n="6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D3C7-7D3E-FF4F-905C-AFF2252C6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20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0E99A-EDB5-2E4F-A93D-3478D3E1E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2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info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Handouts will be uploaded to ProjectWise in the Reference Section in the appropriate folder.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8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Raise you hand if you would like a formal</a:t>
            </a:r>
            <a:r>
              <a:rPr lang="en-US" baseline="0" dirty="0" smtClean="0"/>
              <a:t> training class on ProjectWise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(please note:  for FY22/23 NO Local Match is required!)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fiscal year is the year used for taxing</a:t>
            </a:r>
            <a:r>
              <a:rPr lang="en-US" baseline="0" dirty="0" smtClean="0"/>
              <a:t> or accounting purposes</a:t>
            </a:r>
          </a:p>
          <a:p>
            <a:r>
              <a:rPr lang="en-US" baseline="0" dirty="0" smtClean="0"/>
              <a:t>How many organizations go by January to December?  </a:t>
            </a:r>
          </a:p>
          <a:p>
            <a:r>
              <a:rPr lang="en-US" baseline="0" dirty="0" smtClean="0"/>
              <a:t>MDOT MTA follows the fiscal year of July 1 to June 30 – that is why your grants began with a July 1 date.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fiscal year is the year used for taxing</a:t>
            </a:r>
            <a:r>
              <a:rPr lang="en-US" baseline="0" dirty="0" smtClean="0"/>
              <a:t> or accounting purposes</a:t>
            </a:r>
          </a:p>
          <a:p>
            <a:r>
              <a:rPr lang="en-US" baseline="0" dirty="0" smtClean="0"/>
              <a:t>How many organizations go by January to December?  </a:t>
            </a:r>
          </a:p>
          <a:p>
            <a:r>
              <a:rPr lang="en-US" baseline="0" dirty="0" smtClean="0"/>
              <a:t>MDOT MTA follows the fiscal year of July 1 to June 30 – that is why your grants began with a July 1 date.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Maryland 5310 Training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20E99A-EDB5-2E4F-A93D-3478D3E1ED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8969-1B8D-6340-871C-DDA21C25772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134D58-FE8D-0B4F-8534-F5EB7AD4F4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2618" y="526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1271370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7563"/>
            <a:ext cx="3886200" cy="324196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27564"/>
            <a:ext cx="4348595" cy="32419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8969-1B8D-6340-871C-DDA21C25772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47134D58-FE8D-0B4F-8534-F5EB7AD4F4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8969-1B8D-6340-871C-DDA21C25772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2984" cy="6857238"/>
          </a:xfrm>
          <a:prstGeom prst="rect">
            <a:avLst/>
          </a:prstGeom>
        </p:spPr>
      </p:pic>
      <p:pic>
        <p:nvPicPr>
          <p:cNvPr id="9" name="Picture 8" descr="MDOT MTA Logo CMYK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98" y="5908349"/>
            <a:ext cx="889462" cy="5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4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huggins@mdot.Maryland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0544"/>
            <a:ext cx="9144000" cy="21432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FY2023 5310 Briefing</a:t>
            </a: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800" b="1" i="1" dirty="0" smtClean="0">
                <a:latin typeface="Arial" charset="0"/>
                <a:ea typeface="Arial" charset="0"/>
                <a:cs typeface="Arial" charset="0"/>
              </a:rPr>
              <a:t>Responsibilities and Obligations</a:t>
            </a:r>
            <a:br>
              <a:rPr lang="en-US" sz="2800" b="1" i="1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3822"/>
            <a:ext cx="9144000" cy="14910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September 22, 2022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Presented by: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Nancy Huggins, MDOT MTA OLTS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03871" y="5330875"/>
            <a:ext cx="4198376" cy="74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Designed for 5310 recipients’ new staff </a:t>
            </a:r>
          </a:p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or a refresher for current staff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9" y="195634"/>
            <a:ext cx="7308276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Payment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277" y="1432706"/>
            <a:ext cx="8129600" cy="426017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types of Request for Payment Forms –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one for Capital and one for Operating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the type of grant(s) you have, the request for payment form was attached to the grant agreement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information that should be on your request for payment form: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Grantee 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ID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(Grant) Project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71" y="2447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Complete the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Payment Form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591" y="1757170"/>
            <a:ext cx="8189844" cy="44268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To begin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you need to have added and copied each expense you have spent in the quarter that you are requesting payment for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use the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allowable paid expenses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show the amount you are requesting.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use the correct request for payment form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need to </a:t>
            </a:r>
            <a:r>
              <a:rPr lang="en-US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use the correct project number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grant your agency received.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5720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FY2022 Operating = FY22-O5310</a:t>
            </a:r>
          </a:p>
          <a:p>
            <a:pPr marL="800100" lvl="1" indent="-457200">
              <a:buFont typeface="+mj-lt"/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FY2022 Capital = FY22-C5310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completing the Request for Payment, sign it and upload it to ProjectWise with copy of back-up documentation (budget, receipts, etc. for each invoice for operating or capital)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7" y="195633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Payment - Capital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626" y="1521196"/>
            <a:ext cx="8129600" cy="408319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mportant information that should be on your Capital Request for Payment form: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Capital Program Outlays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of Net Project Cost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Share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Share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Overmatch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 Payment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Name, Signature, Title, Date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00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634" y="988592"/>
            <a:ext cx="18976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Request for Payment Form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8" y="249398"/>
            <a:ext cx="4825370" cy="630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58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98" y="17596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Payment - Operating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646" y="1501531"/>
            <a:ext cx="8129600" cy="46141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information that should be on your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Request for Payment form: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Revenue and Expense Summary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Financing of Net Project Cost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Share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Share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Overmatch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Requested Payment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Name, Signature, Title, Date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4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14" y="835742"/>
            <a:ext cx="19566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Request for Payment Form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4" y="310204"/>
            <a:ext cx="4799508" cy="6217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0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19" y="436646"/>
            <a:ext cx="7681893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Back Up Documentation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for Payment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465" y="2366894"/>
            <a:ext cx="3886200" cy="2932694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endParaRPr 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Receipts for items purchased (e.g. computers, PPE, etc.)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Receipts for preventive maintenance, supplies</a:t>
            </a:r>
          </a:p>
          <a:p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PM is for 5310 vehicles only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 appropriate, the compliance letter from MDOT MTA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129" y="1924441"/>
            <a:ext cx="4348595" cy="2096953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Salary information or each person being requested reimbursement for (payroll record sufficient)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Fuel/Oil receipts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Etc. follow your application budget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00095" y="4183626"/>
            <a:ext cx="4300661" cy="16469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quarters you will prepare your quarterly report and submit it to your program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8" y="25864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Process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347" y="1584210"/>
            <a:ext cx="7207660" cy="43249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request for payment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back up documentation no later than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30 days after the close of the quarter.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Quarters for Fiscal Year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Q1 is July 1 to September 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Q2 is October 1 to December 31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Q3 is January 1 to March 31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Q4 is April 1 to June 30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Manager will review and get back with questions and/or issues – do not hear anything assume all is well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 program manager reviews and approves, request goes through two more checks within OLTS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8" y="25864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Process - Continued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347" y="1584210"/>
            <a:ext cx="8131892" cy="43249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approved Request for Payment is submitted to MDOT MTA Capital Programming for final review/approval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Then it is submitted to Finance for Payment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Typically the payment is done electronically from MDOT MTA to your agency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entire process takes approximately 30 days after program final invoice is approval by MDOT MTA OLTS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remember that during the month of July there may be a delay due to the end of the year processes.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8" y="258648"/>
            <a:ext cx="7886700" cy="119652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Reports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Must be completed if you have current 5310 vehicles regardless if </a:t>
            </a:r>
            <a:b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a current operating or capital grant or not.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7054" y="5825846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Reports are due no later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30 days after the Quarter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14829" y="1950363"/>
            <a:ext cx="8250157" cy="37818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5310 Quarterly Reports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 due no later than 30 days after the end of the quarter.   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reports provide the 5310 Program Manager with information regarding the use of your 5310 vehicles for each quarter.</a:t>
            </a:r>
          </a:p>
          <a:p>
            <a:pPr marL="1028700" lvl="2" indent="-342900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Manager tracks the ridership for each quarter/year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2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 VI Reports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are due no later than 30 days after the end of the quarter.</a:t>
            </a:r>
          </a:p>
          <a:p>
            <a:pPr marL="1143000" lvl="2" indent="-457200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5310 Program Manager tracks the report information and stores the reports in ProjectWise should the FTA wish to review.</a:t>
            </a:r>
          </a:p>
          <a:p>
            <a:pPr marL="1143000" lvl="2" indent="-457200">
              <a:buFont typeface="+mj-lt"/>
              <a:buAutoNum type="alphaLcParenR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a report come in with a violation, then it is reported to the MDOT MTA Office of Compliance and agency should follow up with Program Manager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97" y="20948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Housekeeping Notes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802" y="1535049"/>
            <a:ext cx="74036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 CBBC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Password: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beachclub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Silent Phones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8" y="258648"/>
            <a:ext cx="7886700" cy="54759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Reports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7" y="1289243"/>
            <a:ext cx="3739599" cy="4572000"/>
          </a:xfr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>
          <a:xfrm>
            <a:off x="4597784" y="1436726"/>
            <a:ext cx="3917214" cy="4389120"/>
          </a:xfrm>
        </p:spPr>
      </p:pic>
      <p:sp>
        <p:nvSpPr>
          <p:cNvPr id="10" name="TextBox 9"/>
          <p:cNvSpPr txBox="1"/>
          <p:nvPr/>
        </p:nvSpPr>
        <p:spPr>
          <a:xfrm>
            <a:off x="442452" y="914400"/>
            <a:ext cx="107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One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7784" y="914400"/>
            <a:ext cx="231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Two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67054" y="5825846"/>
            <a:ext cx="353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Quarterly Reports are due no later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than 30 days after the Quarter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90" y="288145"/>
            <a:ext cx="7976869" cy="70491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Title VI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171" y="993059"/>
            <a:ext cx="75216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Title VI Plans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2021-2023 Plans – still under review and you will be notified as the process moves forward.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Agencies new to 5310 or those agencies that did not submit one yet will need to complete a Title VI Plan - the 5310 Manager will be in touch with you.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Title VI Reports are due when you submit your quarterly report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t="1344" r="786" b="11665"/>
          <a:stretch/>
        </p:blipFill>
        <p:spPr>
          <a:xfrm>
            <a:off x="2094237" y="3793826"/>
            <a:ext cx="5488796" cy="27916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659" y="4452573"/>
            <a:ext cx="14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Title VI Report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92" y="386467"/>
            <a:ext cx="7886700" cy="990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Very Brief Look At ProjectWise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558" y="1376516"/>
            <a:ext cx="7898825" cy="447367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ProjectWise is a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 tool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is used by MDOT MTA.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ProjectWise is a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Windows application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like Microsoft Word or Excel.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program needs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on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your computer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the person who has the local administrator privilege. If you have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where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have installed any window applications, you should be able to install ProjectWise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You may need your agency’s IT support staff to help.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Nancy Huggins, nhuggins@mdot.maryland.gov, if you need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ProjectWise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instruction document.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also need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log into ProjectWise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username and password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created for you. We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created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user accounts for the Non-Profit (5310) and Senior Ride recipients.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need the username and password, Nancy Huggins has that information.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6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60" y="835742"/>
            <a:ext cx="7886700" cy="1189703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examples of the accounts are shown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screenshot: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160" y="2025445"/>
            <a:ext cx="7814769" cy="17747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7419" y="4186083"/>
            <a:ext cx="7285703" cy="1457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900" b="0" dirty="0">
                <a:latin typeface="Arial" panose="020B0604020202020204" pitchFamily="34" charset="0"/>
                <a:cs typeface="Arial" panose="020B0604020202020204" pitchFamily="34" charset="0"/>
              </a:rPr>
              <a:t>The prefix of the username is either 5310 or SR based on the type of funding you manage. If you </a:t>
            </a:r>
            <a:r>
              <a:rPr lang="en-US" sz="4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both </a:t>
            </a:r>
            <a:r>
              <a:rPr lang="en-US" sz="4900" b="0" dirty="0">
                <a:latin typeface="Arial" panose="020B0604020202020204" pitchFamily="34" charset="0"/>
                <a:cs typeface="Arial" panose="020B0604020202020204" pitchFamily="34" charset="0"/>
              </a:rPr>
              <a:t>5310 and Senior Ride funding, your username with start 5310.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38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75" y="491614"/>
            <a:ext cx="7886700" cy="9635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Logging into ProjectWise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748" y="1455174"/>
            <a:ext cx="7976700" cy="3524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quick look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 Project Wise!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Works just like you are in your computer files system.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folders to store documents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click, move and drop from your computer into ProjectWise.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only thing asked it if you drop a report/request for payment into ProjectWise that you let the program manager know via email.</a:t>
            </a:r>
          </a:p>
          <a:p>
            <a:endParaRPr lang="en-US" sz="24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536740" y="5176685"/>
            <a:ext cx="6990735" cy="870154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If you need the ProjectWise installation instructions and 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workbook, send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Nancy Huggins an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email request.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42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121" y="494622"/>
            <a:ext cx="59566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concludes this Brief Overview of the 5310 Program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43" y="1977501"/>
            <a:ext cx="365302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5072" y="748966"/>
            <a:ext cx="6361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Questions???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80000">
            <a:off x="1336904" y="2717072"/>
            <a:ext cx="6227194" cy="16552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? ?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1271370"/>
            <a:ext cx="7226709" cy="404788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Need additional assistance?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Nancy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Huggins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5310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MDOT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MTA OLTS</a:t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nhuggins@mdot.Maryland.gov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410-767-8356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dirty="0"/>
              <a:t/>
            </a:r>
            <a:br>
              <a:rPr lang="en-US" sz="2700" b="0" dirty="0"/>
            </a:br>
            <a:endParaRPr lang="en-US" sz="2700" b="0" dirty="0"/>
          </a:p>
        </p:txBody>
      </p:sp>
    </p:spTree>
    <p:extLst>
      <p:ext uri="{BB962C8B-B14F-4D97-AF65-F5344CB8AC3E}">
        <p14:creationId xmlns:p14="http://schemas.microsoft.com/office/powerpoint/2010/main" val="281768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20" y="427013"/>
            <a:ext cx="7886700" cy="161931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FY2023 5310 Briefing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508" y="2046326"/>
            <a:ext cx="7768590" cy="267315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and Obligations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of goods and services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ProjectWise Refresher – although new for some</a:t>
            </a:r>
          </a:p>
        </p:txBody>
      </p:sp>
    </p:spTree>
    <p:extLst>
      <p:ext uri="{BB962C8B-B14F-4D97-AF65-F5344CB8AC3E}">
        <p14:creationId xmlns:p14="http://schemas.microsoft.com/office/powerpoint/2010/main" val="11331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04" y="307809"/>
            <a:ext cx="7886700" cy="23048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Agenda for this Afternoon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800" dirty="0" smtClean="0"/>
              <a:t>We will review the following: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143" y="2612699"/>
            <a:ext cx="3121128" cy="2175612"/>
          </a:xfrm>
        </p:spPr>
        <p:txBody>
          <a:bodyPr/>
          <a:lstStyle/>
          <a:p>
            <a:r>
              <a:rPr lang="en-US" sz="2400" dirty="0" smtClean="0"/>
              <a:t>Terminology</a:t>
            </a:r>
          </a:p>
          <a:p>
            <a:r>
              <a:rPr lang="en-US" sz="2400" dirty="0" smtClean="0"/>
              <a:t>5310 </a:t>
            </a:r>
            <a:r>
              <a:rPr lang="en-US" sz="2400" dirty="0"/>
              <a:t>description</a:t>
            </a:r>
          </a:p>
          <a:p>
            <a:r>
              <a:rPr lang="en-US" sz="2400" dirty="0"/>
              <a:t>Fiscal Year</a:t>
            </a:r>
          </a:p>
          <a:p>
            <a:r>
              <a:rPr lang="en-US" sz="2400" dirty="0"/>
              <a:t>5310 Manual</a:t>
            </a:r>
          </a:p>
          <a:p>
            <a:r>
              <a:rPr lang="en-US" sz="2400" dirty="0"/>
              <a:t>Funding types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633" y="2612699"/>
            <a:ext cx="3632855" cy="2320412"/>
          </a:xfrm>
        </p:spPr>
        <p:txBody>
          <a:bodyPr>
            <a:normAutofit/>
          </a:bodyPr>
          <a:lstStyle/>
          <a:p>
            <a:r>
              <a:rPr lang="en-US" sz="2400" dirty="0"/>
              <a:t>Requests for Payment</a:t>
            </a:r>
          </a:p>
          <a:p>
            <a:r>
              <a:rPr lang="en-US" sz="2400" dirty="0" smtClean="0"/>
              <a:t>Payment Process</a:t>
            </a:r>
          </a:p>
          <a:p>
            <a:r>
              <a:rPr lang="en-US" sz="2400" dirty="0" smtClean="0"/>
              <a:t>Quarterly </a:t>
            </a:r>
            <a:r>
              <a:rPr lang="en-US" sz="2400" dirty="0"/>
              <a:t>Reports</a:t>
            </a:r>
          </a:p>
          <a:p>
            <a:r>
              <a:rPr lang="en-US" sz="2400" dirty="0" smtClean="0"/>
              <a:t>Title VI </a:t>
            </a:r>
          </a:p>
          <a:p>
            <a:r>
              <a:rPr lang="en-US" sz="2400" dirty="0" smtClean="0"/>
              <a:t>ProjectWise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9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08" y="533951"/>
            <a:ext cx="7886700" cy="10588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70" y="1494503"/>
            <a:ext cx="8218089" cy="4715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Federal Transit Administration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MDOT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Maryland Department of Transportation 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Maryland Transit Administration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Office of Local Transit Support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5310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Enhanced Mobility of Seniors &amp; Individuals with Disabilities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Mobility Management 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Preventive Maintenance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Federal and/or Local share required for grant 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Fiscal year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RFP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Request for Payment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9070_1G_FINAL_circular_4-20-15(1) - Word (Product Activation Failed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19755" r="18699" b="4711"/>
          <a:stretch/>
        </p:blipFill>
        <p:spPr>
          <a:xfrm>
            <a:off x="3796316" y="1155621"/>
            <a:ext cx="4080440" cy="493776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50800" dir="5400000" sx="39000" sy="39000" algn="ctr" rotWithShape="0">
              <a:srgbClr val="000000"/>
            </a:outerShdw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91" y="282795"/>
            <a:ext cx="7886700" cy="11136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and Obligations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23" y="2215396"/>
            <a:ext cx="366186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MDOT MTA 5310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  <a:p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purpose is to improve mobility for seniors and individuals with disabilities by removing barriers to transportation service and expanding mobility options.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FTA 5310 Circular: 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FTA C9070.1G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023" y="1575108"/>
            <a:ext cx="316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5310 again?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62" y="328457"/>
            <a:ext cx="7886700" cy="11136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and Obligations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774" y="1442147"/>
            <a:ext cx="8015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fiscal year?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Fiscal year is the year used for taxing or accounting purposes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MDOT MTA follows the fiscal year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 1 to June 30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agency’s fiscal year may follow the calendar year of January 1 to December 30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FTA follows the Federal fiscal year of October 1 to September 30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310 Program Manual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22653" r="35759" b="943"/>
          <a:stretch/>
        </p:blipFill>
        <p:spPr>
          <a:xfrm>
            <a:off x="364692" y="1845270"/>
            <a:ext cx="2797677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92" y="318625"/>
            <a:ext cx="7886700" cy="11136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 and Obligations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207" y="1432315"/>
            <a:ext cx="55245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5310 Manual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take a look at the 5310 Manual which is your ‘bible’ for this grant. Well at least the table of contents.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be found on the TAM website under Resources/Office of Local Transit Support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downloading PDF to your desktop</a:t>
            </a:r>
          </a:p>
        </p:txBody>
      </p:sp>
    </p:spTree>
    <p:extLst>
      <p:ext uri="{BB962C8B-B14F-4D97-AF65-F5344CB8AC3E}">
        <p14:creationId xmlns:p14="http://schemas.microsoft.com/office/powerpoint/2010/main" val="10087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95" y="514286"/>
            <a:ext cx="7839217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and Operating Expenses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3116" y="2065990"/>
            <a:ext cx="3886200" cy="324196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Grant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% Federal/50% Local Match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used for operating the vehicle including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Driver Salaries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Dispatch Salaries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Fuel &amp; Oil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Vehicle Insurance</a:t>
            </a:r>
          </a:p>
          <a:p>
            <a:pPr lvl="1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Etc. (look at your budget from grant application)</a:t>
            </a:r>
          </a:p>
          <a:p>
            <a:pPr marL="800100" lvl="1" indent="-457200">
              <a:buFont typeface="+mj-lt"/>
              <a:buAutoNum type="alphaLcParenR"/>
            </a:pPr>
            <a:endParaRPr lang="en-US" dirty="0" smtClean="0"/>
          </a:p>
          <a:p>
            <a:pPr marL="800100" lvl="1" indent="-457200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296" y="2065990"/>
            <a:ext cx="4188544" cy="333044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80% Federal/20% Local Match</a:t>
            </a:r>
          </a:p>
          <a:p>
            <a:pPr marL="0" indent="0">
              <a:buNone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mostly associated with tangible items (except MM):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(Vehicles)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(non-vehicles e.g. computers)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Preventive Maintenance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Other items such as PPE</a:t>
            </a:r>
          </a:p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Mobility Management</a:t>
            </a:r>
          </a:p>
          <a:p>
            <a:pPr marL="457200" indent="-457200">
              <a:buFont typeface="+mj-lt"/>
              <a:buAutoNum type="alphaLcParenR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07226" y="5653548"/>
            <a:ext cx="428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Please note - for the FY2022/2023 5310 grant cycle, no local match is required.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2477" y="5541330"/>
            <a:ext cx="983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>
                <a:sym typeface="Wingdings" panose="05000000000000000000" pitchFamily="2" charset="2"/>
              </a:rPr>
              <a:t>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9061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13074</TotalTime>
  <Words>1402</Words>
  <Application>Microsoft Office PowerPoint</Application>
  <PresentationFormat>On-screen Show (4:3)</PresentationFormat>
  <Paragraphs>243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FY2023 5310 Briefing  Responsibilities and Obligations </vt:lpstr>
      <vt:lpstr>Housekeeping Notes</vt:lpstr>
      <vt:lpstr>FY2023 5310 Briefing</vt:lpstr>
      <vt:lpstr>Agenda for this Afternoon    We will review the following:</vt:lpstr>
      <vt:lpstr>Terminology</vt:lpstr>
      <vt:lpstr>Responsibilities and Obligations</vt:lpstr>
      <vt:lpstr>Responsibilities and Obligations</vt:lpstr>
      <vt:lpstr>Responsibilities and Obligations</vt:lpstr>
      <vt:lpstr>Difference between  Capital and Operating Expenses</vt:lpstr>
      <vt:lpstr>Request for Payment</vt:lpstr>
      <vt:lpstr>How to Complete the Request for Payment Form</vt:lpstr>
      <vt:lpstr>Request for Payment - Capital</vt:lpstr>
      <vt:lpstr>PowerPoint Presentation</vt:lpstr>
      <vt:lpstr>Request for Payment - Operating</vt:lpstr>
      <vt:lpstr>PowerPoint Presentation</vt:lpstr>
      <vt:lpstr>Required Back Up Documentation  with Requests for Payment</vt:lpstr>
      <vt:lpstr>Payment Process</vt:lpstr>
      <vt:lpstr>Payment Process - Continued</vt:lpstr>
      <vt:lpstr>Quarterly Reports  Must be completed if you have current 5310 vehicles regardless if  you have a current operating or capital grant or not.</vt:lpstr>
      <vt:lpstr>Quarterly Reports</vt:lpstr>
      <vt:lpstr>Title VI</vt:lpstr>
      <vt:lpstr>Very Brief Look At ProjectWise</vt:lpstr>
      <vt:lpstr>Some examples of the accounts are shown in the  following screenshot: </vt:lpstr>
      <vt:lpstr>Logging into ProjectWise</vt:lpstr>
      <vt:lpstr>This concludes this Brief Overview of the 5310 Program</vt:lpstr>
      <vt:lpstr>PowerPoint Presentation</vt:lpstr>
      <vt:lpstr>Need additional assistance?  Nancy Huggins 5310 Program Manager MDOT MTA OLTS nhuggins@mdot.Maryland.gov 410-767-8356   </vt:lpstr>
    </vt:vector>
  </TitlesOfParts>
  <Company>Pulsar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Nancy Hggins</cp:lastModifiedBy>
  <cp:revision>246</cp:revision>
  <cp:lastPrinted>2017-10-05T20:56:00Z</cp:lastPrinted>
  <dcterms:created xsi:type="dcterms:W3CDTF">2017-04-18T13:09:15Z</dcterms:created>
  <dcterms:modified xsi:type="dcterms:W3CDTF">2022-09-14T16:35:14Z</dcterms:modified>
</cp:coreProperties>
</file>