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96" r:id="rId6"/>
    <p:sldId id="299" r:id="rId7"/>
    <p:sldId id="283" r:id="rId8"/>
    <p:sldId id="354" r:id="rId9"/>
    <p:sldId id="285" r:id="rId10"/>
    <p:sldId id="286" r:id="rId11"/>
    <p:sldId id="353" r:id="rId12"/>
    <p:sldId id="352" r:id="rId13"/>
    <p:sldId id="355" r:id="rId14"/>
    <p:sldId id="35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Content" id="{4F3B22EE-E825-4058-987D-80F42852C720}">
          <p14:sldIdLst>
            <p14:sldId id="256"/>
            <p14:sldId id="296"/>
            <p14:sldId id="299"/>
            <p14:sldId id="283"/>
            <p14:sldId id="354"/>
            <p14:sldId id="285"/>
            <p14:sldId id="286"/>
            <p14:sldId id="353"/>
            <p14:sldId id="352"/>
            <p14:sldId id="355"/>
            <p14:sldId id="356"/>
          </p14:sldIdLst>
        </p14:section>
        <p14:section name="Backup" id="{30C89018-4E5E-44F7-A694-1BA9AE0497BA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leb Diehl" initials="CD" lastIdx="1" clrIdx="0">
    <p:extLst>
      <p:ext uri="{19B8F6BF-5375-455C-9EA6-DF929625EA0E}">
        <p15:presenceInfo xmlns:p15="http://schemas.microsoft.com/office/powerpoint/2012/main" userId="S::caleb.diehl@ibigroup.com::259206be-4048-4150-8285-96b5b5e393c1" providerId="AD"/>
      </p:ext>
    </p:extLst>
  </p:cmAuthor>
  <p:cmAuthor id="2" name="Nicholas Hart" initials="NH" lastIdx="1" clrIdx="1">
    <p:extLst>
      <p:ext uri="{19B8F6BF-5375-455C-9EA6-DF929625EA0E}">
        <p15:presenceInfo xmlns:p15="http://schemas.microsoft.com/office/powerpoint/2012/main" userId="S::nicholas.hart@IBIGROUP.com::f67888c6-09b5-406b-971b-c172572ee1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623F"/>
    <a:srgbClr val="DFF3F1"/>
    <a:srgbClr val="CCEBE7"/>
    <a:srgbClr val="FDF1EB"/>
    <a:srgbClr val="FCE4D6"/>
    <a:srgbClr val="FDE7EF"/>
    <a:srgbClr val="FCD7E5"/>
    <a:srgbClr val="E0EEF6"/>
    <a:srgbClr val="CCE4F1"/>
    <a:srgbClr val="A9A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886F33-C1B6-43FA-B2AC-899333CB026B}" v="1" dt="2022-09-15T00:12:20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0" autoAdjust="0"/>
  </p:normalViewPr>
  <p:slideViewPr>
    <p:cSldViewPr snapToGrid="0">
      <p:cViewPr varScale="1">
        <p:scale>
          <a:sx n="104" d="100"/>
          <a:sy n="104" d="100"/>
        </p:scale>
        <p:origin x="22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9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chey, Deanna" userId="29fd8a6c-097d-4582-b831-5c5c27f36b32" providerId="ADAL" clId="{40886F33-C1B6-43FA-B2AC-899333CB026B}"/>
    <pc:docChg chg="custSel addSld delSld modSld modSection">
      <pc:chgData name="Archey, Deanna" userId="29fd8a6c-097d-4582-b831-5c5c27f36b32" providerId="ADAL" clId="{40886F33-C1B6-43FA-B2AC-899333CB026B}" dt="2022-09-15T00:14:33.361" v="61" actId="255"/>
      <pc:docMkLst>
        <pc:docMk/>
      </pc:docMkLst>
      <pc:sldChg chg="del">
        <pc:chgData name="Archey, Deanna" userId="29fd8a6c-097d-4582-b831-5c5c27f36b32" providerId="ADAL" clId="{40886F33-C1B6-43FA-B2AC-899333CB026B}" dt="2022-09-14T23:38:41.216" v="0" actId="2696"/>
        <pc:sldMkLst>
          <pc:docMk/>
          <pc:sldMk cId="3879844554" sldId="282"/>
        </pc:sldMkLst>
      </pc:sldChg>
      <pc:sldChg chg="del">
        <pc:chgData name="Archey, Deanna" userId="29fd8a6c-097d-4582-b831-5c5c27f36b32" providerId="ADAL" clId="{40886F33-C1B6-43FA-B2AC-899333CB026B}" dt="2022-09-14T23:45:27.323" v="6" actId="2696"/>
        <pc:sldMkLst>
          <pc:docMk/>
          <pc:sldMk cId="3424434950" sldId="292"/>
        </pc:sldMkLst>
      </pc:sldChg>
      <pc:sldChg chg="del">
        <pc:chgData name="Archey, Deanna" userId="29fd8a6c-097d-4582-b831-5c5c27f36b32" providerId="ADAL" clId="{40886F33-C1B6-43FA-B2AC-899333CB026B}" dt="2022-09-14T23:44:22.663" v="4" actId="2696"/>
        <pc:sldMkLst>
          <pc:docMk/>
          <pc:sldMk cId="2981763342" sldId="298"/>
        </pc:sldMkLst>
      </pc:sldChg>
      <pc:sldChg chg="del">
        <pc:chgData name="Archey, Deanna" userId="29fd8a6c-097d-4582-b831-5c5c27f36b32" providerId="ADAL" clId="{40886F33-C1B6-43FA-B2AC-899333CB026B}" dt="2022-09-14T23:38:45.257" v="1" actId="2696"/>
        <pc:sldMkLst>
          <pc:docMk/>
          <pc:sldMk cId="3796452581" sldId="305"/>
        </pc:sldMkLst>
      </pc:sldChg>
      <pc:sldChg chg="del">
        <pc:chgData name="Archey, Deanna" userId="29fd8a6c-097d-4582-b831-5c5c27f36b32" providerId="ADAL" clId="{40886F33-C1B6-43FA-B2AC-899333CB026B}" dt="2022-09-14T23:44:28.579" v="5" actId="2696"/>
        <pc:sldMkLst>
          <pc:docMk/>
          <pc:sldMk cId="1946749248" sldId="351"/>
        </pc:sldMkLst>
      </pc:sldChg>
      <pc:sldChg chg="add del">
        <pc:chgData name="Archey, Deanna" userId="29fd8a6c-097d-4582-b831-5c5c27f36b32" providerId="ADAL" clId="{40886F33-C1B6-43FA-B2AC-899333CB026B}" dt="2022-09-14T23:44:09.231" v="3" actId="2696"/>
        <pc:sldMkLst>
          <pc:docMk/>
          <pc:sldMk cId="1705200219" sldId="355"/>
        </pc:sldMkLst>
      </pc:sldChg>
      <pc:sldChg chg="addSp delSp modSp add mod setBg setClrOvrMap">
        <pc:chgData name="Archey, Deanna" userId="29fd8a6c-097d-4582-b831-5c5c27f36b32" providerId="ADAL" clId="{40886F33-C1B6-43FA-B2AC-899333CB026B}" dt="2022-09-15T00:14:33.361" v="61" actId="255"/>
        <pc:sldMkLst>
          <pc:docMk/>
          <pc:sldMk cId="2614244016" sldId="355"/>
        </pc:sldMkLst>
        <pc:spChg chg="mod">
          <ac:chgData name="Archey, Deanna" userId="29fd8a6c-097d-4582-b831-5c5c27f36b32" providerId="ADAL" clId="{40886F33-C1B6-43FA-B2AC-899333CB026B}" dt="2022-09-15T00:13:27.804" v="59" actId="26606"/>
          <ac:spMkLst>
            <pc:docMk/>
            <pc:sldMk cId="2614244016" sldId="355"/>
            <ac:spMk id="2" creationId="{F4D4A729-653E-4130-95F1-4104CE4F0EF8}"/>
          </ac:spMkLst>
        </pc:spChg>
        <pc:spChg chg="add mod ord">
          <ac:chgData name="Archey, Deanna" userId="29fd8a6c-097d-4582-b831-5c5c27f36b32" providerId="ADAL" clId="{40886F33-C1B6-43FA-B2AC-899333CB026B}" dt="2022-09-15T00:14:33.361" v="61" actId="255"/>
          <ac:spMkLst>
            <pc:docMk/>
            <pc:sldMk cId="2614244016" sldId="355"/>
            <ac:spMk id="5" creationId="{EDC2CC83-5DAB-4398-B2F4-9D207A529D78}"/>
          </ac:spMkLst>
        </pc:spChg>
        <pc:spChg chg="add del">
          <ac:chgData name="Archey, Deanna" userId="29fd8a6c-097d-4582-b831-5c5c27f36b32" providerId="ADAL" clId="{40886F33-C1B6-43FA-B2AC-899333CB026B}" dt="2022-09-15T00:13:27.804" v="59" actId="26606"/>
          <ac:spMkLst>
            <pc:docMk/>
            <pc:sldMk cId="2614244016" sldId="355"/>
            <ac:spMk id="11" creationId="{A3BAF07C-C39E-42EB-BB22-8D46691D9735}"/>
          </ac:spMkLst>
        </pc:spChg>
        <pc:spChg chg="add del">
          <ac:chgData name="Archey, Deanna" userId="29fd8a6c-097d-4582-b831-5c5c27f36b32" providerId="ADAL" clId="{40886F33-C1B6-43FA-B2AC-899333CB026B}" dt="2022-09-15T00:13:27.804" v="59" actId="26606"/>
          <ac:spMkLst>
            <pc:docMk/>
            <pc:sldMk cId="2614244016" sldId="355"/>
            <ac:spMk id="34" creationId="{44C110BA-81E8-4247-853A-5F2B93E92E46}"/>
          </ac:spMkLst>
        </pc:spChg>
        <pc:grpChg chg="add del">
          <ac:chgData name="Archey, Deanna" userId="29fd8a6c-097d-4582-b831-5c5c27f36b32" providerId="ADAL" clId="{40886F33-C1B6-43FA-B2AC-899333CB026B}" dt="2022-09-15T00:13:27.804" v="59" actId="26606"/>
          <ac:grpSpMkLst>
            <pc:docMk/>
            <pc:sldMk cId="2614244016" sldId="355"/>
            <ac:grpSpMk id="13" creationId="{D8E9CF54-0466-4261-9E62-0249E60E1886}"/>
          </ac:grpSpMkLst>
        </pc:grpChg>
        <pc:graphicFrameChg chg="del modGraphic">
          <ac:chgData name="Archey, Deanna" userId="29fd8a6c-097d-4582-b831-5c5c27f36b32" providerId="ADAL" clId="{40886F33-C1B6-43FA-B2AC-899333CB026B}" dt="2022-09-14T23:48:37.571" v="10" actId="478"/>
          <ac:graphicFrameMkLst>
            <pc:docMk/>
            <pc:sldMk cId="2614244016" sldId="355"/>
            <ac:graphicFrameMk id="4" creationId="{AC3426AF-9C14-4865-8930-35068236EE89}"/>
          </ac:graphicFrameMkLst>
        </pc:graphicFrameChg>
        <pc:picChg chg="add mod">
          <ac:chgData name="Archey, Deanna" userId="29fd8a6c-097d-4582-b831-5c5c27f36b32" providerId="ADAL" clId="{40886F33-C1B6-43FA-B2AC-899333CB026B}" dt="2022-09-15T00:13:27.804" v="59" actId="26606"/>
          <ac:picMkLst>
            <pc:docMk/>
            <pc:sldMk cId="2614244016" sldId="355"/>
            <ac:picMk id="6" creationId="{E1D9700F-4D64-4387-87EC-F6FBC111D74C}"/>
          </ac:picMkLst>
        </pc:picChg>
      </pc:sldChg>
      <pc:sldChg chg="delSp modSp add mod">
        <pc:chgData name="Archey, Deanna" userId="29fd8a6c-097d-4582-b831-5c5c27f36b32" providerId="ADAL" clId="{40886F33-C1B6-43FA-B2AC-899333CB026B}" dt="2022-09-14T23:49:29.428" v="25" actId="478"/>
        <pc:sldMkLst>
          <pc:docMk/>
          <pc:sldMk cId="2510054395" sldId="356"/>
        </pc:sldMkLst>
        <pc:graphicFrameChg chg="del mod modGraphic">
          <ac:chgData name="Archey, Deanna" userId="29fd8a6c-097d-4582-b831-5c5c27f36b32" providerId="ADAL" clId="{40886F33-C1B6-43FA-B2AC-899333CB026B}" dt="2022-09-14T23:49:29.428" v="25" actId="478"/>
          <ac:graphicFrameMkLst>
            <pc:docMk/>
            <pc:sldMk cId="2510054395" sldId="356"/>
            <ac:graphicFrameMk id="4" creationId="{AC3426AF-9C14-4865-8930-35068236EE8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bigroup.sharepoint.com/sites/Projects1/134905/Internal%20Documents/6.0_Technical/Workspace/Ridership%20Summary/county_rideon_incom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bigroup.sharepoint.com/sites/Projects1/134905/Internal%20Documents/6.0_Technical/Workspace/Peer%20Agency%20Review/MoCoPeersNPrecedents%20Jul%2016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8461316554388"/>
          <c:y val="2.895628877048264E-2"/>
          <c:w val="0.87923045730837124"/>
          <c:h val="0.75291688044851524"/>
        </c:manualLayout>
      </c:layout>
      <c:barChart>
        <c:barDir val="col"/>
        <c:grouping val="clustered"/>
        <c:varyColors val="0"/>
        <c:ser>
          <c:idx val="0"/>
          <c:order val="0"/>
          <c:tx>
            <c:v>Ride On Customers - All</c:v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Sheet1!$M$30:$M$37</c:f>
              <c:strCache>
                <c:ptCount val="8"/>
                <c:pt idx="0">
                  <c:v>Less than $20,000</c:v>
                </c:pt>
                <c:pt idx="1">
                  <c:v>$20,00 to $29,999</c:v>
                </c:pt>
                <c:pt idx="2">
                  <c:v>$30,000 to $49,999</c:v>
                </c:pt>
                <c:pt idx="3">
                  <c:v>$50,000 to $74,999</c:v>
                </c:pt>
                <c:pt idx="4">
                  <c:v>$75,000 to $99,999</c:v>
                </c:pt>
                <c:pt idx="5">
                  <c:v>$100,000 to $149,999</c:v>
                </c:pt>
                <c:pt idx="6">
                  <c:v>$150,000 to $199,999</c:v>
                </c:pt>
                <c:pt idx="7">
                  <c:v>$200,000 or more</c:v>
                </c:pt>
              </c:strCache>
            </c:strRef>
          </c:cat>
          <c:val>
            <c:numRef>
              <c:f>Sheet1!$N$30:$N$37</c:f>
              <c:numCache>
                <c:formatCode>0.00%</c:formatCode>
                <c:ptCount val="8"/>
                <c:pt idx="0">
                  <c:v>0.26408319920762657</c:v>
                </c:pt>
                <c:pt idx="1">
                  <c:v>0.19054104246626222</c:v>
                </c:pt>
                <c:pt idx="2">
                  <c:v>0.19289340101522842</c:v>
                </c:pt>
                <c:pt idx="3">
                  <c:v>0.11959886096322893</c:v>
                </c:pt>
                <c:pt idx="4">
                  <c:v>7.775164046056704E-2</c:v>
                </c:pt>
                <c:pt idx="5">
                  <c:v>8.0723040732945395E-2</c:v>
                </c:pt>
                <c:pt idx="6">
                  <c:v>4.5561470843134826E-2</c:v>
                </c:pt>
                <c:pt idx="7">
                  <c:v>2.8847344311006561E-2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AF-456B-BCE6-24D4A1307859}"/>
            </c:ext>
          </c:extLst>
        </c:ser>
        <c:ser>
          <c:idx val="1"/>
          <c:order val="1"/>
          <c:tx>
            <c:v>County Households - All</c:v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Sheet1!$M$30:$M$37</c:f>
              <c:strCache>
                <c:ptCount val="8"/>
                <c:pt idx="0">
                  <c:v>Less than $20,000</c:v>
                </c:pt>
                <c:pt idx="1">
                  <c:v>$20,00 to $29,999</c:v>
                </c:pt>
                <c:pt idx="2">
                  <c:v>$30,000 to $49,999</c:v>
                </c:pt>
                <c:pt idx="3">
                  <c:v>$50,000 to $74,999</c:v>
                </c:pt>
                <c:pt idx="4">
                  <c:v>$75,000 to $99,999</c:v>
                </c:pt>
                <c:pt idx="5">
                  <c:v>$100,000 to $149,999</c:v>
                </c:pt>
                <c:pt idx="6">
                  <c:v>$150,000 to $199,999</c:v>
                </c:pt>
                <c:pt idx="7">
                  <c:v>$200,000 or more</c:v>
                </c:pt>
              </c:strCache>
            </c:strRef>
          </c:cat>
          <c:val>
            <c:numRef>
              <c:f>Sheet1!$O$30:$O$37</c:f>
              <c:numCache>
                <c:formatCode>0.00%</c:formatCode>
                <c:ptCount val="8"/>
                <c:pt idx="0">
                  <c:v>7.6335607999999999E-2</c:v>
                </c:pt>
                <c:pt idx="1">
                  <c:v>4.2449243999999997E-2</c:v>
                </c:pt>
                <c:pt idx="2">
                  <c:v>9.3522455000000004E-2</c:v>
                </c:pt>
                <c:pt idx="3">
                  <c:v>0.12425678900000001</c:v>
                </c:pt>
                <c:pt idx="4">
                  <c:v>0.122196159</c:v>
                </c:pt>
                <c:pt idx="5">
                  <c:v>0.20141502</c:v>
                </c:pt>
                <c:pt idx="6">
                  <c:v>0.119988923</c:v>
                </c:pt>
                <c:pt idx="7">
                  <c:v>0.219835801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AF-456B-BCE6-24D4A1307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9736008"/>
        <c:axId val="689728560"/>
      </c:barChart>
      <c:catAx>
        <c:axId val="689736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9728560"/>
        <c:crosses val="autoZero"/>
        <c:auto val="1"/>
        <c:lblAlgn val="ctr"/>
        <c:lblOffset val="100"/>
        <c:noMultiLvlLbl val="0"/>
      </c:catAx>
      <c:valAx>
        <c:axId val="689728560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/>
                  <a:t>Percentage of Riders/Households</a:t>
                </a:r>
              </a:p>
            </c:rich>
          </c:tx>
          <c:layout>
            <c:manualLayout>
              <c:xMode val="edge"/>
              <c:yMode val="edge"/>
              <c:x val="1.2077294685990338E-2"/>
              <c:y val="0.139075854669638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9736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9082154240345"/>
          <c:y val="0.90232419340449399"/>
          <c:w val="0.8595030547316086"/>
          <c:h val="5.31468493327863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peers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0077BB"/>
              </a:solidFill>
              <a:ln w="9525">
                <a:solidFill>
                  <a:schemeClr val="bg1"/>
                </a:solidFill>
              </a:ln>
              <a:effectLst/>
            </c:spPr>
          </c:marker>
          <c:dPt>
            <c:idx val="3"/>
            <c:marker>
              <c:symbol val="circle"/>
              <c:size val="6"/>
              <c:spPr>
                <a:solidFill>
                  <a:srgbClr val="EE397B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1967-45B3-B004-B0030000403D}"/>
              </c:ext>
            </c:extLst>
          </c:dPt>
          <c:dPt>
            <c:idx val="4"/>
            <c:marker>
              <c:symbol val="circle"/>
              <c:size val="6"/>
              <c:spPr>
                <a:solidFill>
                  <a:srgbClr val="EE7733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967-45B3-B004-B0030000403D}"/>
              </c:ext>
            </c:extLst>
          </c:dPt>
          <c:xVal>
            <c:numRef>
              <c:f>Noodle!$BZ$37:$BZ$58</c:f>
              <c:numCache>
                <c:formatCode>General</c:formatCode>
                <c:ptCount val="22"/>
                <c:pt idx="3">
                  <c:v>0</c:v>
                </c:pt>
                <c:pt idx="4">
                  <c:v>0</c:v>
                </c:pt>
                <c:pt idx="16">
                  <c:v>0</c:v>
                </c:pt>
                <c:pt idx="18">
                  <c:v>0</c:v>
                </c:pt>
                <c:pt idx="21">
                  <c:v>0</c:v>
                </c:pt>
              </c:numCache>
            </c:numRef>
          </c:xVal>
          <c:yVal>
            <c:numRef>
              <c:f>Noodle!$CA$37:$CA$58</c:f>
              <c:numCache>
                <c:formatCode>General</c:formatCode>
                <c:ptCount val="22"/>
                <c:pt idx="3" formatCode="&quot;$&quot;#,##0,&quot;k&quot;">
                  <c:v>53329</c:v>
                </c:pt>
                <c:pt idx="4" formatCode="&quot;$&quot;#,##0,&quot;k&quot;">
                  <c:v>55134</c:v>
                </c:pt>
                <c:pt idx="16" formatCode="&quot;$&quot;#,##0,&quot;k&quot;">
                  <c:v>68592</c:v>
                </c:pt>
                <c:pt idx="18" formatCode="&quot;$&quot;#,##0,&quot;k&quot;">
                  <c:v>74865</c:v>
                </c:pt>
                <c:pt idx="21" formatCode="&quot;$&quot;#,##0,&quot;k&quot;">
                  <c:v>122641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67-45B3-B004-B0030000403D}"/>
            </c:ext>
          </c:extLst>
        </c:ser>
        <c:ser>
          <c:idx val="2"/>
          <c:order val="1"/>
          <c:tx>
            <c:v>moco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9525">
                <a:solidFill>
                  <a:schemeClr val="bg1"/>
                </a:solidFill>
              </a:ln>
              <a:effectLst/>
            </c:spPr>
          </c:marker>
          <c:xVal>
            <c:numRef>
              <c:f>Noodle!$BZ$29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Noodle!$CA$29</c:f>
              <c:numCache>
                <c:formatCode>"$"#,##0,"k"</c:formatCode>
                <c:ptCount val="1"/>
                <c:pt idx="0">
                  <c:v>108820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967-45B3-B004-B00300004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4735376"/>
        <c:axId val="804734720"/>
      </c:scatterChart>
      <c:valAx>
        <c:axId val="804735376"/>
        <c:scaling>
          <c:orientation val="minMax"/>
          <c:max val="0"/>
          <c:min val="-1"/>
        </c:scaling>
        <c:delete val="1"/>
        <c:axPos val="b"/>
        <c:numFmt formatCode="General" sourceLinked="1"/>
        <c:majorTickMark val="out"/>
        <c:minorTickMark val="none"/>
        <c:tickLblPos val="nextTo"/>
        <c:crossAx val="804734720"/>
        <c:crosses val="autoZero"/>
        <c:crossBetween val="midCat"/>
      </c:valAx>
      <c:valAx>
        <c:axId val="804734720"/>
        <c:scaling>
          <c:orientation val="minMax"/>
          <c:max val="125000"/>
          <c:min val="40000"/>
        </c:scaling>
        <c:delete val="0"/>
        <c:axPos val="l"/>
        <c:numFmt formatCode="&quot;$&quot;#,##0" sourceLinked="0"/>
        <c:majorTickMark val="cross"/>
        <c:minorTickMark val="none"/>
        <c:tickLblPos val="high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4735376"/>
        <c:crosses val="autoZero"/>
        <c:crossBetween val="midCat"/>
        <c:majorUnit val="5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56B14C-30B2-4733-8217-6BAA3DE5C5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D35754-0312-4BEE-B886-F4ACDC2415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1B08E-EED7-4224-8ECA-06464D8B422A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FCA4F-5CA5-466D-ABBE-B79FFA3244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20B4A2-FA84-46C9-A360-6AAE2ED117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DBB63-B852-46FB-9C3B-91449F463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91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CB6B2-8749-43A5-8823-2BC0DAD8AC8E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E726D-D5A5-4172-B8A7-1443D78D8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9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E726D-D5A5-4172-B8A7-1443D78D8E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58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E726D-D5A5-4172-B8A7-1443D78D8E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19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comparison of transit agencies in the region and their fare policies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E726D-D5A5-4172-B8A7-1443D78D8E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0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comparison of 22 agencies with similar in fleet size, </a:t>
            </a:r>
            <a:r>
              <a:rPr lang="en-US" dirty="0" err="1"/>
              <a:t>boardings</a:t>
            </a:r>
            <a:r>
              <a:rPr lang="en-US" dirty="0"/>
              <a:t>, passenger miles and fare recovery impacts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E726D-D5A5-4172-B8A7-1443D78D8E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90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E726D-D5A5-4172-B8A7-1443D78D8E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33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Interestingly, the agencies and governments serving populations with higher incomes may be more financially capable of sustainably implementing zero-fare policies. In relation to these peers, Ride On is once again more closely aligned with agencies that have implemented means-tested policies.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E726D-D5A5-4172-B8A7-1443D78D8E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8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D9694-DADF-EF40-A833-31B1B0DCD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7F1A08-BEEF-3245-A260-9FFCFBFC9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6F3B8-5BA4-1341-A350-642A498DA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B1EB2-3F49-B245-B02E-71020DD82E8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521C1-C01A-744F-9AC4-6635BF8FC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92519-753E-9747-A48C-E6D1E0DD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49CF-5989-0443-A252-747F4540F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9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78A18-E4A5-2244-BC2B-D515C435B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9A276-F5AB-094A-89D2-5C2BEB668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9D289-ABCC-AA44-ABB0-A4DEDFC247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B1EB2-3F49-B245-B02E-71020DD82E8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373E4-E69B-9540-AE0A-D821D5C9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D86F6-DD34-5C46-AB6F-21EAE05D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49CF-5989-0443-A252-747F4540F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3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F6A334-5CC0-5E42-93EE-2244E7CCA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0B902-3FAC-D846-8320-5EB871588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056A8-E47F-334E-86B7-A2B5874AD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B1EB2-3F49-B245-B02E-71020DD82E8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C80BC-3926-4446-9BB7-F4C14E09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44543-9679-3243-93C5-BA88269F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49CF-5989-0443-A252-747F4540F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1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D76B8-FF17-E24F-A532-6ABED1E78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51"/>
            <a:ext cx="10515600" cy="811520"/>
          </a:xfr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97A80-B61B-C642-90EF-B6A3202E8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D01AB-845A-114C-9090-22CFB334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6024" y="599440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1349CF-5989-0443-A252-747F4540F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9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3C52D-A670-2E4D-A842-173E52D1B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06EA4-3BF2-BB43-922C-3DE8CEB73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7457D-C2E4-014D-8069-6DFE0AAC45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B1EB2-3F49-B245-B02E-71020DD82E8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707-BBF6-BB41-BA2C-83B768042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EFA29-5AE3-204C-A42B-514BAEA94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49CF-5989-0443-A252-747F4540F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53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4E96A-5184-F545-A9B8-9F862100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EA27A-2ECD-6345-894B-63596819E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B9B77-6374-6646-8452-1FBB48584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78356-4F9F-714A-8E40-C4BE2BAB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B1EB2-3F49-B245-B02E-71020DD82E8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CD595-B35C-5C4E-9844-3AFC4CCE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D63FB-4D32-5A48-9FFE-371E1084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49CF-5989-0443-A252-747F4540F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3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7347-86EF-A145-AF85-F3AC5910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DA546-9556-6A4A-9417-32290F68F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17631-4891-224F-9C69-EC1D1CE6F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01ED8F-A185-5741-BC21-E8F0C0379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64F648-6B74-874C-AA3E-EFB1ABB81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F879E-40B2-674B-B34A-B2BA48B9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B1EB2-3F49-B245-B02E-71020DD82E8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C3605-DC65-4541-A781-9E98CF5E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745026-659E-BF4A-80FF-AE5C05F2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49CF-5989-0443-A252-747F4540F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4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482C8-5A58-254C-A165-88A71739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B65253-CED6-104E-9F3B-8480AC62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B1EB2-3F49-B245-B02E-71020DD82E8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DF2153-6AD5-1C47-B74B-A100F477A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E5102-47F8-174A-B51B-F39DA5F6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49CF-5989-0443-A252-747F4540F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6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70D70-BD60-3E46-80DF-5684790B42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B1EB2-3F49-B245-B02E-71020DD82E8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856DBB-EF95-214D-A28C-245E6E757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31E76-1DDD-BD48-829D-21C2E93A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49CF-5989-0443-A252-747F4540F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0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F14D7-A14C-794D-AF1D-26CCBF67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B1CDE-CEF1-9945-8365-428733DBB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A5FC9-AEFD-DA4F-852B-C64438C1B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92AAC-7745-BD44-925A-9356C1589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B1EB2-3F49-B245-B02E-71020DD82E8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57FD0-9151-3C49-B730-FBFC95B23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03531-B3F5-7D41-B4FD-27AAAD74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49CF-5989-0443-A252-747F4540F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2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8CA2-4A65-2646-8E78-89D2946C6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F7FDF9-0607-BB46-BF0A-DEDA8C7047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BC23E-BD28-0447-814C-F9E2D50E0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927-F739-A246-82ED-0E7F346AD2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B1EB2-3F49-B245-B02E-71020DD82E8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3A717-1C97-AD45-8D32-72C5C27D4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C5CCA-E000-E14C-8FDB-04A3DF39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49CF-5989-0443-A252-747F4540F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0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BBB0501-DE5C-4606-A00F-68F9A9998A1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2700"/>
            <a:ext cx="12192000" cy="6845300"/>
          </a:xfrm>
          <a:prstGeom prst="rect">
            <a:avLst/>
          </a:prstGeom>
        </p:spPr>
      </p:pic>
      <p:pic>
        <p:nvPicPr>
          <p:cNvPr id="11" name="Picture 2" descr="PAY BY CELL">
            <a:extLst>
              <a:ext uri="{FF2B5EF4-FFF2-40B4-BE49-F238E27FC236}">
                <a16:creationId xmlns:a16="http://schemas.microsoft.com/office/drawing/2014/main" id="{B09BD5C5-A6D1-4D32-9838-077AD1E3609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22"/>
          <a:stretch/>
        </p:blipFill>
        <p:spPr bwMode="auto">
          <a:xfrm>
            <a:off x="10170735" y="349385"/>
            <a:ext cx="1868332" cy="32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A9A2CD-D881-DE46-A991-01207E5B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30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2577E-E69D-B146-91D0-407F5BACE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9059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5C155-8444-A746-AB1D-26BE72DE2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724" y="5337079"/>
            <a:ext cx="389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11349CF-5989-0443-A252-747F4540F8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763" y="291132"/>
            <a:ext cx="449945" cy="4499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1D668E-91A9-4A6A-8C8E-3CAC8A02D082}"/>
              </a:ext>
            </a:extLst>
          </p:cNvPr>
          <p:cNvSpPr txBox="1"/>
          <p:nvPr userDrawn="1"/>
        </p:nvSpPr>
        <p:spPr>
          <a:xfrm>
            <a:off x="10317145" y="3382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89770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26" Type="http://schemas.openxmlformats.org/officeDocument/2006/relationships/image" Target="../media/image27.png"/><Relationship Id="rId3" Type="http://schemas.openxmlformats.org/officeDocument/2006/relationships/image" Target="../media/image7.png"/><Relationship Id="rId21" Type="http://schemas.openxmlformats.org/officeDocument/2006/relationships/image" Target="../media/image2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5.png"/><Relationship Id="rId5" Type="http://schemas.openxmlformats.org/officeDocument/2006/relationships/image" Target="../media/image9.png"/><Relationship Id="rId15" Type="http://schemas.microsoft.com/office/2007/relationships/hdphoto" Target="../media/hdphoto1.wdp"/><Relationship Id="rId23" Type="http://schemas.microsoft.com/office/2007/relationships/hdphoto" Target="../media/hdphoto3.wdp"/><Relationship Id="rId28" Type="http://schemas.openxmlformats.org/officeDocument/2006/relationships/image" Target="../media/image29.png"/><Relationship Id="rId10" Type="http://schemas.openxmlformats.org/officeDocument/2006/relationships/image" Target="../media/image14.png"/><Relationship Id="rId19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4.png"/><Relationship Id="rId27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y be an image of ‎text that says '‎FLOWBIRD FLASH A F G Η B c E Bills ن Start の Audio X Cancel Speaker اl Volume ComP‎'‎">
            <a:extLst>
              <a:ext uri="{FF2B5EF4-FFF2-40B4-BE49-F238E27FC236}">
                <a16:creationId xmlns:a16="http://schemas.microsoft.com/office/drawing/2014/main" id="{18E4D32C-A9D6-4B4E-BA72-47EB53AF1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6" r="30713" b="33804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5FF3B0-0C20-D747-9E6A-B7FAF4641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41" y="5282774"/>
            <a:ext cx="1248068" cy="12480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C70F75-7051-F043-9DB4-409AFFF36C12}"/>
              </a:ext>
            </a:extLst>
          </p:cNvPr>
          <p:cNvSpPr/>
          <p:nvPr/>
        </p:nvSpPr>
        <p:spPr>
          <a:xfrm>
            <a:off x="1" y="1349244"/>
            <a:ext cx="7170820" cy="163458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07C156-CEF2-6840-90F0-B063CDC2A256}"/>
              </a:ext>
            </a:extLst>
          </p:cNvPr>
          <p:cNvSpPr txBox="1">
            <a:spLocks/>
          </p:cNvSpPr>
          <p:nvPr/>
        </p:nvSpPr>
        <p:spPr>
          <a:xfrm>
            <a:off x="0" y="1381328"/>
            <a:ext cx="6970296" cy="1634588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MCDOT Fare Study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September 21, 2022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2" descr="PAY BY CELL">
            <a:extLst>
              <a:ext uri="{FF2B5EF4-FFF2-40B4-BE49-F238E27FC236}">
                <a16:creationId xmlns:a16="http://schemas.microsoft.com/office/drawing/2014/main" id="{362E334A-6F4A-4B55-8827-28EC49910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22"/>
          <a:stretch/>
        </p:blipFill>
        <p:spPr bwMode="auto">
          <a:xfrm>
            <a:off x="9674001" y="699502"/>
            <a:ext cx="2093833" cy="36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99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A729-653E-4130-95F1-4104CE4F0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latin typeface="+mj-lt"/>
                <a:cs typeface="+mj-cs"/>
              </a:rPr>
              <a:t>Fare Collection Resumes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D9700F-4D64-4387-87EC-F6FBC111D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" r="452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C2CC83-5DAB-4398-B2F4-9D207A529D78}"/>
              </a:ext>
            </a:extLst>
          </p:cNvPr>
          <p:cNvSpPr txBox="1"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Fare Collection Resumes on all services (Ride On, Ride On </a:t>
            </a:r>
            <a:r>
              <a:rPr lang="en-US" sz="2000" dirty="0" err="1"/>
              <a:t>extRa</a:t>
            </a:r>
            <a:r>
              <a:rPr lang="en-US" sz="2000" dirty="0"/>
              <a:t>, Flex and Flash) on August 1, 2022.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Fare collection had been suspended for 28 months.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New reduced fare is </a:t>
            </a:r>
            <a:r>
              <a:rPr lang="en-US" sz="2800" dirty="0"/>
              <a:t>$1</a:t>
            </a:r>
            <a:r>
              <a:rPr lang="en-US" sz="2000" dirty="0"/>
              <a:t> (previously was $2).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Monthly passes are now $22.50 (previously were $45).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Fares are still free for seniors (65+), persons with disabilities and youth under 19.</a:t>
            </a:r>
          </a:p>
        </p:txBody>
      </p:sp>
    </p:spTree>
    <p:extLst>
      <p:ext uri="{BB962C8B-B14F-4D97-AF65-F5344CB8AC3E}">
        <p14:creationId xmlns:p14="http://schemas.microsoft.com/office/powerpoint/2010/main" val="2614244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A729-653E-4130-95F1-4104CE4F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Alternatives</a:t>
            </a:r>
          </a:p>
        </p:txBody>
      </p:sp>
    </p:spTree>
    <p:extLst>
      <p:ext uri="{BB962C8B-B14F-4D97-AF65-F5344CB8AC3E}">
        <p14:creationId xmlns:p14="http://schemas.microsoft.com/office/powerpoint/2010/main" val="251005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91996-89BE-41E9-AF99-324415F1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Alternatives</a:t>
            </a:r>
          </a:p>
        </p:txBody>
      </p:sp>
      <p:graphicFrame>
        <p:nvGraphicFramePr>
          <p:cNvPr id="4" name="Table 242">
            <a:extLst>
              <a:ext uri="{FF2B5EF4-FFF2-40B4-BE49-F238E27FC236}">
                <a16:creationId xmlns:a16="http://schemas.microsoft.com/office/drawing/2014/main" id="{BE798A86-C69C-4B63-80E2-3C93FC690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094483"/>
              </p:ext>
            </p:extLst>
          </p:nvPr>
        </p:nvGraphicFramePr>
        <p:xfrm>
          <a:off x="1317594" y="1435113"/>
          <a:ext cx="8536620" cy="2931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9879">
                  <a:extLst>
                    <a:ext uri="{9D8B030D-6E8A-4147-A177-3AD203B41FA5}">
                      <a16:colId xmlns:a16="http://schemas.microsoft.com/office/drawing/2014/main" val="2716302351"/>
                    </a:ext>
                  </a:extLst>
                </a:gridCol>
                <a:gridCol w="6796741">
                  <a:extLst>
                    <a:ext uri="{9D8B030D-6E8A-4147-A177-3AD203B41FA5}">
                      <a16:colId xmlns:a16="http://schemas.microsoft.com/office/drawing/2014/main" val="236053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Fare Alternative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</a:t>
                      </a:r>
                    </a:p>
                  </a:txBody>
                  <a:tcPr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10268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Zero-fare for all riders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(all day, every day)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88631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Zero-fare for all riders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(weekends &amp; holidays)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38496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Extend reduced fare to all riders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(reduced from $2.00 to $1.00)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70153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Means-tested fare policy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(50 percent discount for users under 200 percent Federal poverty level)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7881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46E8851-F53C-48F5-A692-0E598CBB76EA}"/>
              </a:ext>
            </a:extLst>
          </p:cNvPr>
          <p:cNvSpPr txBox="1"/>
          <p:nvPr/>
        </p:nvSpPr>
        <p:spPr>
          <a:xfrm>
            <a:off x="1317594" y="4414399"/>
            <a:ext cx="6924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Note: Each alternative includes zero-fare for seniors and youth, all day, every day.</a:t>
            </a:r>
          </a:p>
        </p:txBody>
      </p:sp>
    </p:spTree>
    <p:extLst>
      <p:ext uri="{BB962C8B-B14F-4D97-AF65-F5344CB8AC3E}">
        <p14:creationId xmlns:p14="http://schemas.microsoft.com/office/powerpoint/2010/main" val="214076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Fare Study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031" y="1395664"/>
            <a:ext cx="5591175" cy="46434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70C0"/>
                </a:solidFill>
              </a:rPr>
              <a:t>The case for zero and reduced fares was explored through: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1600" dirty="0"/>
              <a:t>Socioeconomic comparisons between the County’s population and Ride On customers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1600" dirty="0"/>
              <a:t>The fare policies of peer agencies in relation to their operational and financial statistics </a:t>
            </a: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70C0"/>
                </a:solidFill>
              </a:rPr>
              <a:t>Fare alternatives were measured against: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1400" dirty="0"/>
              <a:t>Equity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1400" dirty="0"/>
              <a:t>Fiscal Impact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1400" dirty="0"/>
              <a:t>Ridership Impact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1400" dirty="0"/>
              <a:t>Customer Experience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1400" dirty="0"/>
              <a:t>Transit Operations and Performance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1400" dirty="0"/>
              <a:t>Fare Program Administration, Collection, and Enforcement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1400" dirty="0"/>
              <a:t>Climate and Sustainability</a:t>
            </a:r>
          </a:p>
          <a:p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7658099" y="1395664"/>
            <a:ext cx="3486151" cy="43529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ANALYSIS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CONSIDERATIONS</a:t>
            </a:r>
          </a:p>
          <a:p>
            <a:pPr algn="ctr"/>
            <a:endParaRPr lang="en-US" b="1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/>
                </a:solidFill>
              </a:rPr>
              <a:t>Local and Regional Implementation Factors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/>
                </a:solidFill>
              </a:rPr>
              <a:t>Peer Agency Experiences and Precedents for Zero and Reduced Fare Programs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/>
                </a:solidFill>
              </a:rPr>
              <a:t>Pre- and Post-COVID Impacts on Transit in Montgomery County</a:t>
            </a:r>
          </a:p>
        </p:txBody>
      </p:sp>
    </p:spTree>
    <p:extLst>
      <p:ext uri="{BB962C8B-B14F-4D97-AF65-F5344CB8AC3E}">
        <p14:creationId xmlns:p14="http://schemas.microsoft.com/office/powerpoint/2010/main" val="286724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20D-21C6-4AC1-AB36-9EB27D97D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Ride On vs County-Wide Income Distribution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72AFB08-14E8-42F1-8B9A-F7A501BAE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80417"/>
              </p:ext>
            </p:extLst>
          </p:nvPr>
        </p:nvGraphicFramePr>
        <p:xfrm>
          <a:off x="838201" y="1015602"/>
          <a:ext cx="7861916" cy="4890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EB71548-3932-4E0B-83C5-031A893AD3D1}"/>
              </a:ext>
            </a:extLst>
          </p:cNvPr>
          <p:cNvSpPr txBox="1"/>
          <p:nvPr/>
        </p:nvSpPr>
        <p:spPr>
          <a:xfrm>
            <a:off x="2787589" y="5666872"/>
            <a:ext cx="1712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Median = $35,000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A5A47B-A724-4BD8-97B3-D12BF5D5C64B}"/>
              </a:ext>
            </a:extLst>
          </p:cNvPr>
          <p:cNvSpPr txBox="1"/>
          <p:nvPr/>
        </p:nvSpPr>
        <p:spPr>
          <a:xfrm>
            <a:off x="5757389" y="5664661"/>
            <a:ext cx="1797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Median = $108,000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0FC088-B1DE-444C-99BA-B481228293FF}"/>
              </a:ext>
            </a:extLst>
          </p:cNvPr>
          <p:cNvSpPr/>
          <p:nvPr/>
        </p:nvSpPr>
        <p:spPr>
          <a:xfrm>
            <a:off x="2530136" y="5349487"/>
            <a:ext cx="2237173" cy="65593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DC291E-D3FC-4869-87EB-552206CD849B}"/>
              </a:ext>
            </a:extLst>
          </p:cNvPr>
          <p:cNvSpPr/>
          <p:nvPr/>
        </p:nvSpPr>
        <p:spPr>
          <a:xfrm>
            <a:off x="5469176" y="5349487"/>
            <a:ext cx="2237173" cy="65593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4AC4F1-5F2D-4D6E-B3E7-4FC58147A111}"/>
              </a:ext>
            </a:extLst>
          </p:cNvPr>
          <p:cNvSpPr/>
          <p:nvPr/>
        </p:nvSpPr>
        <p:spPr>
          <a:xfrm>
            <a:off x="8865536" y="1771246"/>
            <a:ext cx="3086705" cy="26604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For a household of two adults and one child in Montgomery County (county average household size is 2.8) a combined income of </a:t>
            </a:r>
            <a:r>
              <a:rPr lang="en-US" b="1" dirty="0">
                <a:solidFill>
                  <a:schemeClr val="accent2"/>
                </a:solidFill>
              </a:rPr>
              <a:t>$69,826 </a:t>
            </a:r>
            <a:r>
              <a:rPr lang="en-US" dirty="0"/>
              <a:t>is required to sustain financial independence</a:t>
            </a:r>
            <a:br>
              <a:rPr lang="en-US" dirty="0"/>
            </a:br>
            <a:r>
              <a:rPr lang="en-US" sz="1200" dirty="0"/>
              <a:t>(Source: MIT Living Wage Calculator)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705412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DD111-452C-4D28-BF12-4F2128271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 Region Fare Policy</a:t>
            </a:r>
          </a:p>
        </p:txBody>
      </p:sp>
      <p:pic>
        <p:nvPicPr>
          <p:cNvPr id="176" name="Picture 175">
            <a:extLst>
              <a:ext uri="{FF2B5EF4-FFF2-40B4-BE49-F238E27FC236}">
                <a16:creationId xmlns:a16="http://schemas.microsoft.com/office/drawing/2014/main" id="{A10D5B3C-1725-46A6-8A34-32E83081E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61" y="916071"/>
            <a:ext cx="9115297" cy="527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7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E08C-459B-4C79-8063-CD0D59EAB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Ride On Operational Peers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3297BB-6E2F-4E6C-A09E-19832C4B752A}"/>
              </a:ext>
            </a:extLst>
          </p:cNvPr>
          <p:cNvGrpSpPr/>
          <p:nvPr/>
        </p:nvGrpSpPr>
        <p:grpSpPr>
          <a:xfrm>
            <a:off x="4928616" y="1344168"/>
            <a:ext cx="6988895" cy="4595729"/>
            <a:chOff x="228600" y="3181842"/>
            <a:chExt cx="6400800" cy="420901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E399324-9996-430A-8693-31040F71D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8600" y="3181842"/>
              <a:ext cx="6400800" cy="4209011"/>
            </a:xfrm>
            <a:custGeom>
              <a:avLst/>
              <a:gdLst>
                <a:gd name="connsiteX0" fmla="*/ 6371772 w 6386286"/>
                <a:gd name="connsiteY0" fmla="*/ 0 h 4180115"/>
                <a:gd name="connsiteX1" fmla="*/ 0 w 6386286"/>
                <a:gd name="connsiteY1" fmla="*/ 0 h 4180115"/>
                <a:gd name="connsiteX2" fmla="*/ 0 w 6386286"/>
                <a:gd name="connsiteY2" fmla="*/ 2380343 h 4180115"/>
                <a:gd name="connsiteX3" fmla="*/ 3222172 w 6386286"/>
                <a:gd name="connsiteY3" fmla="*/ 4180115 h 4180115"/>
                <a:gd name="connsiteX4" fmla="*/ 6386286 w 6386286"/>
                <a:gd name="connsiteY4" fmla="*/ 4180115 h 4180115"/>
                <a:gd name="connsiteX5" fmla="*/ 6371772 w 6386286"/>
                <a:gd name="connsiteY5" fmla="*/ 0 h 418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6286" h="4180115">
                  <a:moveTo>
                    <a:pt x="6371772" y="0"/>
                  </a:moveTo>
                  <a:lnTo>
                    <a:pt x="0" y="0"/>
                  </a:lnTo>
                  <a:lnTo>
                    <a:pt x="0" y="2380343"/>
                  </a:lnTo>
                  <a:lnTo>
                    <a:pt x="3222172" y="4180115"/>
                  </a:lnTo>
                  <a:lnTo>
                    <a:pt x="6386286" y="4180115"/>
                  </a:lnTo>
                  <a:lnTo>
                    <a:pt x="6371772" y="0"/>
                  </a:lnTo>
                  <a:close/>
                </a:path>
              </a:pathLst>
            </a:custGeom>
            <a:blipFill dpi="0" rotWithShape="1">
              <a:blip r:embed="rId3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0">
              <a:extLst>
                <a:ext uri="{FF2B5EF4-FFF2-40B4-BE49-F238E27FC236}">
                  <a16:creationId xmlns:a16="http://schemas.microsoft.com/office/drawing/2014/main" id="{91E8BCFC-D5E8-48BD-BCD8-B1AF8EBBFF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366" y="4831640"/>
              <a:ext cx="609600" cy="137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>
              <a:extLst>
                <a:ext uri="{FF2B5EF4-FFF2-40B4-BE49-F238E27FC236}">
                  <a16:creationId xmlns:a16="http://schemas.microsoft.com/office/drawing/2014/main" id="{AC18FE80-D8B3-4F4C-8FC5-019252777A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832" y="5063950"/>
              <a:ext cx="272638" cy="276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14702846-263B-478F-BC11-5390A69A5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26" y="5700814"/>
              <a:ext cx="731520" cy="112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4">
              <a:extLst>
                <a:ext uri="{FF2B5EF4-FFF2-40B4-BE49-F238E27FC236}">
                  <a16:creationId xmlns:a16="http://schemas.microsoft.com/office/drawing/2014/main" id="{27EB3A5C-E6B2-404D-9FA7-306B9F419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40" y="5345005"/>
              <a:ext cx="246888" cy="304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8">
              <a:extLst>
                <a:ext uri="{FF2B5EF4-FFF2-40B4-BE49-F238E27FC236}">
                  <a16:creationId xmlns:a16="http://schemas.microsoft.com/office/drawing/2014/main" id="{90AC80B3-7807-4917-88F1-D232BA1538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86" y="4898618"/>
              <a:ext cx="385997" cy="202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8">
              <a:extLst>
                <a:ext uri="{FF2B5EF4-FFF2-40B4-BE49-F238E27FC236}">
                  <a16:creationId xmlns:a16="http://schemas.microsoft.com/office/drawing/2014/main" id="{4B426D21-D9F8-4851-B3BC-B43FA485F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76" y="4596492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0">
              <a:extLst>
                <a:ext uri="{FF2B5EF4-FFF2-40B4-BE49-F238E27FC236}">
                  <a16:creationId xmlns:a16="http://schemas.microsoft.com/office/drawing/2014/main" id="{6CA43A75-E092-4534-A060-80A70A12AD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376" y="3468906"/>
              <a:ext cx="548640" cy="159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1DE53A-2072-4324-9F58-1EA5D00239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259" y="5018451"/>
              <a:ext cx="548640" cy="165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6">
              <a:extLst>
                <a:ext uri="{FF2B5EF4-FFF2-40B4-BE49-F238E27FC236}">
                  <a16:creationId xmlns:a16="http://schemas.microsoft.com/office/drawing/2014/main" id="{C4777F81-3158-4B39-A85B-BFC6D01E5A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054" y="4339300"/>
              <a:ext cx="640080" cy="13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B2B981D6-4E56-4469-AF88-FD3C9737D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724" y="4272999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6" descr="Central New York Regional Transportation Authority - Centro - Home |  Facebook">
              <a:extLst>
                <a:ext uri="{FF2B5EF4-FFF2-40B4-BE49-F238E27FC236}">
                  <a16:creationId xmlns:a16="http://schemas.microsoft.com/office/drawing/2014/main" id="{892B77E9-EE46-4E6E-8281-D7EEA2D4A3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889" b="93778" l="4889" r="94667">
                          <a14:foregroundMark x1="8444" y1="39111" x2="41778" y2="8444"/>
                          <a14:foregroundMark x1="41778" y1="8444" x2="65333" y2="12444"/>
                          <a14:foregroundMark x1="65333" y1="12444" x2="83111" y2="26667"/>
                          <a14:foregroundMark x1="83111" y1="26667" x2="91111" y2="37778"/>
                          <a14:foregroundMark x1="92889" y1="62667" x2="59111" y2="92889"/>
                          <a14:foregroundMark x1="59111" y1="92889" x2="37333" y2="90222"/>
                          <a14:foregroundMark x1="37333" y1="90222" x2="8000" y2="62222"/>
                          <a14:foregroundMark x1="27556" y1="46667" x2="26667" y2="46667"/>
                          <a14:foregroundMark x1="88444" y1="47556" x2="88000" y2="52000"/>
                          <a14:foregroundMark x1="92889" y1="61333" x2="94222" y2="59556"/>
                          <a14:foregroundMark x1="65778" y1="90667" x2="43556" y2="94222"/>
                          <a14:foregroundMark x1="43556" y1="94222" x2="37333" y2="92889"/>
                          <a14:foregroundMark x1="63111" y1="8889" x2="40889" y2="5333"/>
                          <a14:foregroundMark x1="40889" y1="5333" x2="39111" y2="6667"/>
                          <a14:foregroundMark x1="92889" y1="39111" x2="94667" y2="40444"/>
                          <a14:foregroundMark x1="5778" y1="41333" x2="4889" y2="44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0361" y="4101241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6">
              <a:extLst>
                <a:ext uri="{FF2B5EF4-FFF2-40B4-BE49-F238E27FC236}">
                  <a16:creationId xmlns:a16="http://schemas.microsoft.com/office/drawing/2014/main" id="{6B14F4E3-9897-4B4F-8C8A-4CFE97B7A6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0040" y="4179271"/>
              <a:ext cx="548640" cy="137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2" descr="Plan your trip, see schedules, read system alerts and news | CTtransit -  Connecticut DOT-owned bus service">
              <a:extLst>
                <a:ext uri="{FF2B5EF4-FFF2-40B4-BE49-F238E27FC236}">
                  <a16:creationId xmlns:a16="http://schemas.microsoft.com/office/drawing/2014/main" id="{08FF2189-6161-410D-B02D-3EC583EC1E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673" y="4397470"/>
              <a:ext cx="731520" cy="104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>
              <a:extLst>
                <a:ext uri="{FF2B5EF4-FFF2-40B4-BE49-F238E27FC236}">
                  <a16:creationId xmlns:a16="http://schemas.microsoft.com/office/drawing/2014/main" id="{87155C6B-1EBA-42DB-96E7-00F16D5540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402" b="90385" l="1172" r="96777">
                          <a14:foregroundMark x1="3516" y1="54060" x2="3516" y2="54060"/>
                          <a14:foregroundMark x1="17773" y1="22222" x2="17773" y2="22222"/>
                          <a14:foregroundMark x1="14063" y1="21795" x2="14063" y2="21795"/>
                          <a14:foregroundMark x1="16211" y1="24786" x2="16211" y2="24786"/>
                          <a14:foregroundMark x1="13184" y1="18590" x2="17676" y2="30342"/>
                          <a14:foregroundMark x1="17676" y1="30342" x2="17090" y2="22222"/>
                          <a14:foregroundMark x1="3320" y1="21154" x2="9668" y2="15171"/>
                          <a14:foregroundMark x1="26074" y1="47436" x2="40430" y2="56197"/>
                          <a14:foregroundMark x1="40430" y1="56197" x2="27246" y2="42735"/>
                          <a14:foregroundMark x1="27246" y1="42735" x2="27246" y2="43803"/>
                          <a14:foregroundMark x1="40332" y1="41026" x2="37305" y2="27137"/>
                          <a14:foregroundMark x1="37305" y1="27137" x2="30371" y2="24573"/>
                          <a14:foregroundMark x1="33596" y1="30128" x2="39551" y2="40385"/>
                          <a14:foregroundMark x1="33100" y1="29274" x2="33596" y2="30128"/>
                          <a14:foregroundMark x1="30371" y1="24573" x2="33100" y2="29274"/>
                          <a14:foregroundMark x1="38965" y1="64530" x2="43652" y2="66667"/>
                          <a14:foregroundMark x1="23340" y1="67521" x2="26367" y2="61966"/>
                          <a14:foregroundMark x1="48633" y1="58547" x2="55176" y2="54915"/>
                          <a14:foregroundMark x1="71777" y1="29487" x2="86035" y2="21795"/>
                          <a14:foregroundMark x1="86035" y1="21795" x2="92969" y2="24786"/>
                          <a14:foregroundMark x1="92969" y1="24786" x2="87109" y2="16453"/>
                          <a14:foregroundMark x1="87109" y1="16453" x2="72168" y2="21795"/>
                          <a14:foregroundMark x1="72168" y1="21795" x2="72168" y2="21795"/>
                          <a14:foregroundMark x1="49121" y1="67521" x2="51074" y2="64957"/>
                          <a14:foregroundMark x1="61621" y1="57051" x2="63184" y2="54274"/>
                          <a14:foregroundMark x1="78027" y1="33761" x2="81250" y2="47436"/>
                          <a14:foregroundMark x1="81250" y1="47436" x2="80957" y2="62607"/>
                          <a14:foregroundMark x1="80957" y1="62607" x2="78027" y2="48718"/>
                          <a14:foregroundMark x1="78027" y1="48718" x2="78613" y2="39103"/>
                          <a14:foregroundMark x1="7617" y1="89744" x2="8203" y2="78632"/>
                          <a14:foregroundMark x1="4102" y1="89316" x2="2051" y2="79487"/>
                          <a14:foregroundMark x1="10449" y1="86966" x2="10938" y2="82265"/>
                          <a14:foregroundMark x1="49023" y1="40812" x2="54590" y2="31410"/>
                          <a14:foregroundMark x1="54590" y1="31410" x2="53711" y2="24573"/>
                          <a14:foregroundMark x1="1172" y1="64530" x2="1367" y2="32906"/>
                          <a14:foregroundMark x1="17383" y1="82051" x2="18457" y2="89530"/>
                          <a14:foregroundMark x1="23242" y1="89744" x2="23926" y2="81410"/>
                          <a14:foregroundMark x1="24414" y1="76068" x2="24414" y2="76068"/>
                          <a14:foregroundMark x1="26465" y1="90385" x2="26855" y2="81838"/>
                          <a14:foregroundMark x1="37402" y1="81410" x2="36719" y2="88675"/>
                          <a14:foregroundMark x1="43359" y1="77778" x2="42676" y2="88248"/>
                          <a14:foregroundMark x1="47949" y1="87607" x2="47949" y2="84188"/>
                          <a14:foregroundMark x1="55273" y1="81838" x2="54492" y2="87179"/>
                          <a14:foregroundMark x1="59082" y1="81838" x2="59668" y2="87607"/>
                          <a14:foregroundMark x1="71484" y1="81838" x2="71289" y2="87607"/>
                          <a14:foregroundMark x1="74414" y1="82051" x2="74316" y2="85470"/>
                          <a14:foregroundMark x1="82617" y1="79274" x2="82324" y2="88248"/>
                          <a14:foregroundMark x1="96777" y1="17094" x2="96289" y2="21368"/>
                          <a14:backgroundMark x1="69727" y1="87607" x2="69727" y2="87607"/>
                          <a14:backgroundMark x1="33301" y1="30128" x2="33301" y2="30128"/>
                          <a14:backgroundMark x1="33301" y1="29274" x2="33301" y2="292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024" y="4763639"/>
              <a:ext cx="380213" cy="173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2">
              <a:extLst>
                <a:ext uri="{FF2B5EF4-FFF2-40B4-BE49-F238E27FC236}">
                  <a16:creationId xmlns:a16="http://schemas.microsoft.com/office/drawing/2014/main" id="{5896B9DF-C4A7-4987-AA24-8D0F225FCA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41" y="5523090"/>
              <a:ext cx="530594" cy="164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6">
              <a:extLst>
                <a:ext uri="{FF2B5EF4-FFF2-40B4-BE49-F238E27FC236}">
                  <a16:creationId xmlns:a16="http://schemas.microsoft.com/office/drawing/2014/main" id="{8FF82800-E87D-4D24-858D-E65F5789E1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497" y="5448878"/>
              <a:ext cx="370981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4">
              <a:extLst>
                <a:ext uri="{FF2B5EF4-FFF2-40B4-BE49-F238E27FC236}">
                  <a16:creationId xmlns:a16="http://schemas.microsoft.com/office/drawing/2014/main" id="{EEC52166-EE96-4D8E-84BD-4BC775E226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7547" b="92453" l="5000" r="95667">
                          <a14:foregroundMark x1="12904" y1="32325" x2="13333" y2="30189"/>
                          <a14:foregroundMark x1="12218" y1="35742" x2="12590" y2="33891"/>
                          <a14:foregroundMark x1="11205" y1="40787" x2="11389" y2="39871"/>
                          <a14:foregroundMark x1="10266" y1="45466" x2="10308" y2="45256"/>
                          <a14:foregroundMark x1="5000" y1="71698" x2="9633" y2="48621"/>
                          <a14:foregroundMark x1="14654" y1="53158" x2="15667" y2="70755"/>
                          <a14:foregroundMark x1="13875" y1="39606" x2="13935" y2="40651"/>
                          <a14:foregroundMark x1="13333" y1="30189" x2="13442" y2="32090"/>
                          <a14:foregroundMark x1="36060" y1="35223" x2="36667" y2="32075"/>
                          <a14:foregroundMark x1="34394" y1="43871" x2="34650" y2="42543"/>
                          <a14:foregroundMark x1="33067" y1="50757" x2="33513" y2="48444"/>
                          <a14:foregroundMark x1="32668" y1="52830" x2="32840" y2="51937"/>
                          <a14:foregroundMark x1="28667" y1="73585" x2="32668" y2="52830"/>
                          <a14:foregroundMark x1="35456" y1="32075" x2="25667" y2="32075"/>
                          <a14:foregroundMark x1="35906" y1="32075" x2="35632" y2="32075"/>
                          <a14:foregroundMark x1="36667" y1="32075" x2="36283" y2="32075"/>
                          <a14:foregroundMark x1="40333" y1="71698" x2="49333" y2="32075"/>
                          <a14:foregroundMark x1="49333" y1="32075" x2="43333" y2="63208"/>
                          <a14:foregroundMark x1="88667" y1="28302" x2="85667" y2="74528"/>
                          <a14:foregroundMark x1="85667" y1="74528" x2="75000" y2="37736"/>
                          <a14:foregroundMark x1="75000" y1="37736" x2="90667" y2="38679"/>
                          <a14:foregroundMark x1="92333" y1="39623" x2="89333" y2="69811"/>
                          <a14:foregroundMark x1="94667" y1="48113" x2="95667" y2="54717"/>
                          <a14:foregroundMark x1="80667" y1="92453" x2="74000" y2="88679"/>
                          <a14:foregroundMark x1="81000" y1="7547" x2="72000" y2="7547"/>
                          <a14:foregroundMark x1="32786" y1="51817" x2="32667" y2="52830"/>
                          <a14:foregroundMark x1="33000" y1="50000" x2="32943" y2="50482"/>
                          <a14:backgroundMark x1="11333" y1="42453" x2="13333" y2="41509"/>
                          <a14:backgroundMark x1="14000" y1="40566" x2="14333" y2="42453"/>
                          <a14:backgroundMark x1="13000" y1="39623" x2="11333" y2="39623"/>
                          <a14:backgroundMark x1="11000" y1="40566" x2="10333" y2="45283"/>
                          <a14:backgroundMark x1="13000" y1="45283" x2="14000" y2="45283"/>
                          <a14:backgroundMark x1="14333" y1="38679" x2="13667" y2="38679"/>
                          <a14:backgroundMark x1="12667" y1="37736" x2="12000" y2="37736"/>
                          <a14:backgroundMark x1="11000" y1="46226" x2="10667" y2="46226"/>
                          <a14:backgroundMark x1="10000" y1="46226" x2="10000" y2="46226"/>
                          <a14:backgroundMark x1="34190" y1="51083" x2="35000" y2="39623"/>
                          <a14:backgroundMark x1="33667" y1="50000" x2="34000" y2="44340"/>
                          <a14:backgroundMark x1="34333" y1="42453" x2="34333" y2="42453"/>
                          <a14:backgroundMark x1="34000" y1="52830" x2="33667" y2="537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342" y="6470349"/>
              <a:ext cx="457200" cy="16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702D6E38-8149-4ED5-BE61-B24C1ABB57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496" y="6537861"/>
              <a:ext cx="640080" cy="113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8">
              <a:extLst>
                <a:ext uri="{FF2B5EF4-FFF2-40B4-BE49-F238E27FC236}">
                  <a16:creationId xmlns:a16="http://schemas.microsoft.com/office/drawing/2014/main" id="{672BAB02-F4DB-4F8B-B92A-C5D00707F4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393" y="5751808"/>
              <a:ext cx="573048" cy="137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4">
              <a:extLst>
                <a:ext uri="{FF2B5EF4-FFF2-40B4-BE49-F238E27FC236}">
                  <a16:creationId xmlns:a16="http://schemas.microsoft.com/office/drawing/2014/main" id="{E25EDFB0-4803-4D66-AFCB-0D370E2298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5602" y="4644617"/>
              <a:ext cx="548640" cy="146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2">
              <a:extLst>
                <a:ext uri="{FF2B5EF4-FFF2-40B4-BE49-F238E27FC236}">
                  <a16:creationId xmlns:a16="http://schemas.microsoft.com/office/drawing/2014/main" id="{07A57A19-4BA4-4F51-B77E-851F3ED67A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272" y="4892477"/>
              <a:ext cx="301752" cy="251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E29D73C7-73D7-45AD-86CC-68C8B19F06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5983" y="5542349"/>
              <a:ext cx="390934" cy="201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05C08C1-C6D0-4CCD-822E-3476CF268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50" y="1217823"/>
            <a:ext cx="3176602" cy="2614691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/>
              <a:t>Ride On peer agencies were determined by analysis of key operating and financial metrics for their bus networks, including:</a:t>
            </a:r>
          </a:p>
          <a:p>
            <a:pPr lvl="1">
              <a:lnSpc>
                <a:spcPct val="120000"/>
              </a:lnSpc>
            </a:pPr>
            <a:r>
              <a:rPr lang="en-US"/>
              <a:t>Bus fleet size</a:t>
            </a:r>
          </a:p>
          <a:p>
            <a:pPr lvl="1">
              <a:lnSpc>
                <a:spcPct val="120000"/>
              </a:lnSpc>
            </a:pPr>
            <a:r>
              <a:rPr lang="en-US"/>
              <a:t>Annual boardings</a:t>
            </a:r>
          </a:p>
          <a:p>
            <a:pPr lvl="1">
              <a:lnSpc>
                <a:spcPct val="120000"/>
              </a:lnSpc>
            </a:pPr>
            <a:r>
              <a:rPr lang="en-US"/>
              <a:t>Average bus occupancy</a:t>
            </a:r>
          </a:p>
          <a:p>
            <a:pPr lvl="1">
              <a:lnSpc>
                <a:spcPct val="120000"/>
              </a:lnSpc>
            </a:pPr>
            <a:r>
              <a:rPr lang="en-US"/>
              <a:t>Fare recovery</a:t>
            </a:r>
          </a:p>
          <a:p>
            <a:pPr lvl="1">
              <a:lnSpc>
                <a:spcPct val="120000"/>
              </a:lnSpc>
            </a:pPr>
            <a:r>
              <a:rPr lang="en-US"/>
              <a:t>Fare revenue per</a:t>
            </a:r>
            <a:br>
              <a:rPr lang="en-US"/>
            </a:br>
            <a:r>
              <a:rPr lang="en-US"/>
              <a:t>passenger-mile</a:t>
            </a:r>
          </a:p>
        </p:txBody>
      </p:sp>
    </p:spTree>
    <p:extLst>
      <p:ext uri="{BB962C8B-B14F-4D97-AF65-F5344CB8AC3E}">
        <p14:creationId xmlns:p14="http://schemas.microsoft.com/office/powerpoint/2010/main" val="223852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E08C-459B-4C79-8063-CD0D59EAB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Ride On Operational Peers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45171-F5AE-4402-85F6-E5017A577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50" y="1217823"/>
            <a:ext cx="3176602" cy="2614691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Ride On peer agencies were determined by analysis of key operating and financial metrics for their bus networks, including:</a:t>
            </a:r>
          </a:p>
          <a:p>
            <a:pPr lvl="1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Bus fleet size</a:t>
            </a:r>
          </a:p>
          <a:p>
            <a:pPr lvl="1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Annual boardings</a:t>
            </a:r>
          </a:p>
          <a:p>
            <a:pPr lvl="1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Average bus occupancy</a:t>
            </a:r>
          </a:p>
          <a:p>
            <a:pPr lvl="1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Fare recovery</a:t>
            </a:r>
          </a:p>
          <a:p>
            <a:pPr lvl="1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Fare revenue per</a:t>
            </a:r>
            <a:br>
              <a:rPr lang="en-US">
                <a:solidFill>
                  <a:schemeClr val="bg1">
                    <a:lumMod val="65000"/>
                  </a:schemeClr>
                </a:solidFill>
              </a:rPr>
            </a:br>
            <a:r>
              <a:rPr lang="en-US">
                <a:solidFill>
                  <a:schemeClr val="bg1">
                    <a:lumMod val="65000"/>
                  </a:schemeClr>
                </a:solidFill>
              </a:rPr>
              <a:t>passenger-mile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3297BB-6E2F-4E6C-A09E-19832C4B752A}"/>
              </a:ext>
            </a:extLst>
          </p:cNvPr>
          <p:cNvGrpSpPr/>
          <p:nvPr/>
        </p:nvGrpSpPr>
        <p:grpSpPr>
          <a:xfrm>
            <a:off x="4928616" y="1344168"/>
            <a:ext cx="6988895" cy="4595729"/>
            <a:chOff x="228600" y="3181842"/>
            <a:chExt cx="6400800" cy="420901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E399324-9996-430A-8693-31040F71D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8600" y="3181842"/>
              <a:ext cx="6400800" cy="4209011"/>
            </a:xfrm>
            <a:custGeom>
              <a:avLst/>
              <a:gdLst>
                <a:gd name="connsiteX0" fmla="*/ 6371772 w 6386286"/>
                <a:gd name="connsiteY0" fmla="*/ 0 h 4180115"/>
                <a:gd name="connsiteX1" fmla="*/ 0 w 6386286"/>
                <a:gd name="connsiteY1" fmla="*/ 0 h 4180115"/>
                <a:gd name="connsiteX2" fmla="*/ 0 w 6386286"/>
                <a:gd name="connsiteY2" fmla="*/ 2380343 h 4180115"/>
                <a:gd name="connsiteX3" fmla="*/ 3222172 w 6386286"/>
                <a:gd name="connsiteY3" fmla="*/ 4180115 h 4180115"/>
                <a:gd name="connsiteX4" fmla="*/ 6386286 w 6386286"/>
                <a:gd name="connsiteY4" fmla="*/ 4180115 h 4180115"/>
                <a:gd name="connsiteX5" fmla="*/ 6371772 w 6386286"/>
                <a:gd name="connsiteY5" fmla="*/ 0 h 418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6286" h="4180115">
                  <a:moveTo>
                    <a:pt x="6371772" y="0"/>
                  </a:moveTo>
                  <a:lnTo>
                    <a:pt x="0" y="0"/>
                  </a:lnTo>
                  <a:lnTo>
                    <a:pt x="0" y="2380343"/>
                  </a:lnTo>
                  <a:lnTo>
                    <a:pt x="3222172" y="4180115"/>
                  </a:lnTo>
                  <a:lnTo>
                    <a:pt x="6386286" y="4180115"/>
                  </a:lnTo>
                  <a:lnTo>
                    <a:pt x="6371772" y="0"/>
                  </a:lnTo>
                  <a:close/>
                </a:path>
              </a:pathLst>
            </a:custGeom>
            <a:blipFill dpi="0" rotWithShape="1">
              <a:blip r:embed="rId3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38">
              <a:extLst>
                <a:ext uri="{FF2B5EF4-FFF2-40B4-BE49-F238E27FC236}">
                  <a16:creationId xmlns:a16="http://schemas.microsoft.com/office/drawing/2014/main" id="{90AC80B3-7807-4917-88F1-D232BA1538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86" y="4898618"/>
              <a:ext cx="385997" cy="202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1DE53A-2072-4324-9F58-1EA5D00239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259" y="5018451"/>
              <a:ext cx="548640" cy="165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2">
              <a:extLst>
                <a:ext uri="{FF2B5EF4-FFF2-40B4-BE49-F238E27FC236}">
                  <a16:creationId xmlns:a16="http://schemas.microsoft.com/office/drawing/2014/main" id="{5896B9DF-C4A7-4987-AA24-8D0F225FCA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41" y="5523090"/>
              <a:ext cx="530594" cy="164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4">
              <a:extLst>
                <a:ext uri="{FF2B5EF4-FFF2-40B4-BE49-F238E27FC236}">
                  <a16:creationId xmlns:a16="http://schemas.microsoft.com/office/drawing/2014/main" id="{E25EDFB0-4803-4D66-AFCB-0D370E2298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5602" y="4644617"/>
              <a:ext cx="548640" cy="146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2">
              <a:extLst>
                <a:ext uri="{FF2B5EF4-FFF2-40B4-BE49-F238E27FC236}">
                  <a16:creationId xmlns:a16="http://schemas.microsoft.com/office/drawing/2014/main" id="{07A57A19-4BA4-4F51-B77E-851F3ED67A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272" y="4892477"/>
              <a:ext cx="301752" cy="251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E29D73C7-73D7-45AD-86CC-68C8B19F06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5983" y="5542349"/>
              <a:ext cx="390934" cy="201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D7494A33-EE01-4313-827F-9E75C1869DCA}"/>
              </a:ext>
            </a:extLst>
          </p:cNvPr>
          <p:cNvSpPr txBox="1">
            <a:spLocks/>
          </p:cNvSpPr>
          <p:nvPr/>
        </p:nvSpPr>
        <p:spPr>
          <a:xfrm>
            <a:off x="820250" y="3832514"/>
            <a:ext cx="3176601" cy="22770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/>
              <a:t>Of these 22 agencies:</a:t>
            </a:r>
          </a:p>
          <a:p>
            <a:pPr lvl="1">
              <a:lnSpc>
                <a:spcPct val="120000"/>
              </a:lnSpc>
            </a:pPr>
            <a:r>
              <a:rPr lang="en-US">
                <a:solidFill>
                  <a:srgbClr val="0077BB"/>
                </a:solidFill>
              </a:rPr>
              <a:t>Three (3) </a:t>
            </a:r>
            <a:r>
              <a:rPr lang="en-US"/>
              <a:t>have implemented an income-based fare discount</a:t>
            </a:r>
          </a:p>
          <a:p>
            <a:pPr lvl="1">
              <a:lnSpc>
                <a:spcPct val="120000"/>
              </a:lnSpc>
            </a:pPr>
            <a:r>
              <a:rPr lang="en-US">
                <a:solidFill>
                  <a:srgbClr val="EE7733"/>
                </a:solidFill>
              </a:rPr>
              <a:t>One (1) </a:t>
            </a:r>
            <a:r>
              <a:rPr lang="en-US"/>
              <a:t>has implemented zero-fare for all riders</a:t>
            </a:r>
          </a:p>
          <a:p>
            <a:pPr lvl="1">
              <a:lnSpc>
                <a:spcPct val="120000"/>
              </a:lnSpc>
            </a:pPr>
            <a:r>
              <a:rPr lang="en-US">
                <a:solidFill>
                  <a:srgbClr val="EE397B"/>
                </a:solidFill>
              </a:rPr>
              <a:t>One (1) </a:t>
            </a:r>
            <a:r>
              <a:rPr lang="en-US"/>
              <a:t>is in the process of implementing zero-fare for all riders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B49044-0A3E-4399-84E5-12E8DE3D6EFE}"/>
              </a:ext>
            </a:extLst>
          </p:cNvPr>
          <p:cNvSpPr txBox="1"/>
          <p:nvPr/>
        </p:nvSpPr>
        <p:spPr>
          <a:xfrm>
            <a:off x="4400182" y="3692089"/>
            <a:ext cx="1641796" cy="769441"/>
          </a:xfrm>
          <a:prstGeom prst="rect">
            <a:avLst/>
          </a:prstGeom>
          <a:solidFill>
            <a:srgbClr val="0077BB">
              <a:alpha val="20000"/>
            </a:srgbClr>
          </a:solidFill>
          <a:ln>
            <a:solidFill>
              <a:srgbClr val="0077BB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SamTrans</a:t>
            </a: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San Mateo, CA</a:t>
            </a: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Income-based discount</a:t>
            </a: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Initiated January 2021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067A9A-CD93-49C5-BA41-DB5C1CDCE2EE}"/>
              </a:ext>
            </a:extLst>
          </p:cNvPr>
          <p:cNvSpPr txBox="1"/>
          <p:nvPr/>
        </p:nvSpPr>
        <p:spPr>
          <a:xfrm>
            <a:off x="5747784" y="1889920"/>
            <a:ext cx="1641796" cy="769441"/>
          </a:xfrm>
          <a:prstGeom prst="rect">
            <a:avLst/>
          </a:prstGeom>
          <a:solidFill>
            <a:srgbClr val="0077BB">
              <a:alpha val="20000"/>
            </a:srgbClr>
          </a:solidFill>
          <a:ln>
            <a:solidFill>
              <a:srgbClr val="0077BB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UTA</a:t>
            </a: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Salt Lake City, UT</a:t>
            </a: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Income-based discount</a:t>
            </a: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Initiated June 2021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255F17-3F16-44EF-A87E-700A4A466E52}"/>
              </a:ext>
            </a:extLst>
          </p:cNvPr>
          <p:cNvSpPr txBox="1"/>
          <p:nvPr/>
        </p:nvSpPr>
        <p:spPr>
          <a:xfrm>
            <a:off x="7739864" y="2252413"/>
            <a:ext cx="1641796" cy="769441"/>
          </a:xfrm>
          <a:prstGeom prst="rect">
            <a:avLst/>
          </a:prstGeom>
          <a:solidFill>
            <a:srgbClr val="0077BB">
              <a:alpha val="20000"/>
            </a:srgbClr>
          </a:solidFill>
          <a:ln>
            <a:solidFill>
              <a:srgbClr val="0077BB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RTD</a:t>
            </a: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Denver, CO</a:t>
            </a: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Income-based discount</a:t>
            </a: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Initiated July 2019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CA6FD9-895A-4073-B026-78FF5B84C33E}"/>
              </a:ext>
            </a:extLst>
          </p:cNvPr>
          <p:cNvSpPr txBox="1"/>
          <p:nvPr/>
        </p:nvSpPr>
        <p:spPr>
          <a:xfrm>
            <a:off x="9589024" y="2965814"/>
            <a:ext cx="1721946" cy="938719"/>
          </a:xfrm>
          <a:prstGeom prst="rect">
            <a:avLst/>
          </a:prstGeom>
          <a:solidFill>
            <a:srgbClr val="EE7733">
              <a:alpha val="20000"/>
            </a:srgbClr>
          </a:solidFill>
          <a:ln>
            <a:solidFill>
              <a:srgbClr val="EE7733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KCATA</a:t>
            </a: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Kansas City, MO</a:t>
            </a: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Zero-fare for all</a:t>
            </a: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Pilot initiated Mach 2020</a:t>
            </a: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Committed thru 2023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78AC3F-CC01-4431-9C75-5DDE5CA9F9FD}"/>
              </a:ext>
            </a:extLst>
          </p:cNvPr>
          <p:cNvSpPr txBox="1"/>
          <p:nvPr/>
        </p:nvSpPr>
        <p:spPr>
          <a:xfrm>
            <a:off x="5861456" y="4586402"/>
            <a:ext cx="2571538" cy="938719"/>
          </a:xfrm>
          <a:prstGeom prst="rect">
            <a:avLst/>
          </a:prstGeom>
          <a:solidFill>
            <a:srgbClr val="EE397B">
              <a:alpha val="20000"/>
            </a:srgbClr>
          </a:solidFill>
          <a:ln>
            <a:solidFill>
              <a:srgbClr val="EE397B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ABQ Ride</a:t>
            </a: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Albuquerque, NM</a:t>
            </a: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Zero-fare for all</a:t>
            </a: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Pilot pending city approval</a:t>
            </a: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Proposed commitment thru June 2022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BD1C449-A0A3-4BDC-83CC-FA086F12402F}"/>
              </a:ext>
            </a:extLst>
          </p:cNvPr>
          <p:cNvCxnSpPr>
            <a:cxnSpLocks/>
            <a:stCxn id="28" idx="0"/>
            <a:endCxn id="10" idx="2"/>
          </p:cNvCxnSpPr>
          <p:nvPr/>
        </p:nvCxnSpPr>
        <p:spPr>
          <a:xfrm flipV="1">
            <a:off x="5221080" y="3440141"/>
            <a:ext cx="1016" cy="251948"/>
          </a:xfrm>
          <a:prstGeom prst="straightConnector1">
            <a:avLst/>
          </a:prstGeom>
          <a:ln>
            <a:solidFill>
              <a:srgbClr val="0077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8903677-93D2-4A02-A3BD-C84AA8AE877A}"/>
              </a:ext>
            </a:extLst>
          </p:cNvPr>
          <p:cNvCxnSpPr>
            <a:cxnSpLocks/>
            <a:stCxn id="31" idx="2"/>
            <a:endCxn id="25" idx="0"/>
          </p:cNvCxnSpPr>
          <p:nvPr/>
        </p:nvCxnSpPr>
        <p:spPr>
          <a:xfrm flipH="1">
            <a:off x="6567877" y="2659361"/>
            <a:ext cx="805" cy="281980"/>
          </a:xfrm>
          <a:prstGeom prst="straightConnector1">
            <a:avLst/>
          </a:prstGeom>
          <a:ln>
            <a:solidFill>
              <a:srgbClr val="0077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9727A70-DA48-43ED-8A84-E4903D034384}"/>
              </a:ext>
            </a:extLst>
          </p:cNvPr>
          <p:cNvCxnSpPr>
            <a:cxnSpLocks/>
            <a:stCxn id="32" idx="1"/>
            <a:endCxn id="26" idx="0"/>
          </p:cNvCxnSpPr>
          <p:nvPr/>
        </p:nvCxnSpPr>
        <p:spPr>
          <a:xfrm flipH="1">
            <a:off x="7378297" y="2637134"/>
            <a:ext cx="361567" cy="574840"/>
          </a:xfrm>
          <a:prstGeom prst="straightConnector1">
            <a:avLst/>
          </a:prstGeom>
          <a:ln>
            <a:solidFill>
              <a:srgbClr val="0077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8D32AE0-C832-4409-A4FC-F3F4A3010E16}"/>
              </a:ext>
            </a:extLst>
          </p:cNvPr>
          <p:cNvCxnSpPr>
            <a:cxnSpLocks/>
            <a:stCxn id="34" idx="0"/>
            <a:endCxn id="27" idx="2"/>
          </p:cNvCxnSpPr>
          <p:nvPr/>
        </p:nvCxnSpPr>
        <p:spPr>
          <a:xfrm flipV="1">
            <a:off x="7147225" y="4141206"/>
            <a:ext cx="1016" cy="445196"/>
          </a:xfrm>
          <a:prstGeom prst="straightConnector1">
            <a:avLst/>
          </a:prstGeom>
          <a:ln>
            <a:solidFill>
              <a:srgbClr val="EE39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D94FA98-C746-4D40-BDA2-DBF5C6350395}"/>
              </a:ext>
            </a:extLst>
          </p:cNvPr>
          <p:cNvCxnSpPr>
            <a:cxnSpLocks/>
            <a:stCxn id="33" idx="1"/>
            <a:endCxn id="13" idx="3"/>
          </p:cNvCxnSpPr>
          <p:nvPr/>
        </p:nvCxnSpPr>
        <p:spPr>
          <a:xfrm flipH="1">
            <a:off x="9046416" y="3435174"/>
            <a:ext cx="542608" cy="4968"/>
          </a:xfrm>
          <a:prstGeom prst="straightConnector1">
            <a:avLst/>
          </a:prstGeom>
          <a:ln>
            <a:solidFill>
              <a:srgbClr val="EE77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17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4B7A6-CC76-478B-95CF-3F32F7736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04551"/>
            <a:ext cx="10515600" cy="811520"/>
          </a:xfrm>
        </p:spPr>
        <p:txBody>
          <a:bodyPr/>
          <a:lstStyle/>
          <a:p>
            <a:r>
              <a:rPr lang="en-US" dirty="0"/>
              <a:t>Income &amp; Cost of Living Among Peers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D0E3414-292B-4409-943C-424A581069EF}"/>
              </a:ext>
            </a:extLst>
          </p:cNvPr>
          <p:cNvGraphicFramePr>
            <a:graphicFrameLocks noGrp="1"/>
          </p:cNvGraphicFramePr>
          <p:nvPr/>
        </p:nvGraphicFramePr>
        <p:xfrm>
          <a:off x="669964" y="1123398"/>
          <a:ext cx="1769035" cy="1554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9035">
                  <a:extLst>
                    <a:ext uri="{9D8B030D-6E8A-4147-A177-3AD203B41FA5}">
                      <a16:colId xmlns:a16="http://schemas.microsoft.com/office/drawing/2014/main" val="3317570031"/>
                    </a:ext>
                  </a:extLst>
                </a:gridCol>
              </a:tblGrid>
              <a:tr h="15544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SamTrans (San Mateo, CA)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823242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42CF04-71EC-4A3D-A913-97C08C1747AB}"/>
              </a:ext>
            </a:extLst>
          </p:cNvPr>
          <p:cNvGraphicFramePr>
            <a:graphicFrameLocks noGrp="1"/>
          </p:cNvGraphicFramePr>
          <p:nvPr/>
        </p:nvGraphicFramePr>
        <p:xfrm>
          <a:off x="669269" y="4054211"/>
          <a:ext cx="1769035" cy="1266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9035">
                  <a:extLst>
                    <a:ext uri="{9D8B030D-6E8A-4147-A177-3AD203B41FA5}">
                      <a16:colId xmlns:a16="http://schemas.microsoft.com/office/drawing/2014/main" val="1958853381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UTA (Salt Lake, UT)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185268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C8DF0B2-F5E6-4D5C-897E-74F96244908D}"/>
              </a:ext>
            </a:extLst>
          </p:cNvPr>
          <p:cNvGraphicFramePr>
            <a:graphicFrameLocks noGrp="1"/>
          </p:cNvGraphicFramePr>
          <p:nvPr/>
        </p:nvGraphicFramePr>
        <p:xfrm>
          <a:off x="669270" y="4439863"/>
          <a:ext cx="1769035" cy="1266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9035">
                  <a:extLst>
                    <a:ext uri="{9D8B030D-6E8A-4147-A177-3AD203B41FA5}">
                      <a16:colId xmlns:a16="http://schemas.microsoft.com/office/drawing/2014/main" val="1052876852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RTD (Denver, CO)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2376315"/>
                  </a:ext>
                </a:extLst>
              </a:tr>
            </a:tbl>
          </a:graphicData>
        </a:graphic>
      </p:graphicFrame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C954978-5D3B-4103-84F6-3336A4C860CE}"/>
              </a:ext>
            </a:extLst>
          </p:cNvPr>
          <p:cNvCxnSpPr>
            <a:cxnSpLocks/>
          </p:cNvCxnSpPr>
          <p:nvPr/>
        </p:nvCxnSpPr>
        <p:spPr>
          <a:xfrm flipH="1">
            <a:off x="2508885" y="1203325"/>
            <a:ext cx="365760" cy="0"/>
          </a:xfrm>
          <a:prstGeom prst="line">
            <a:avLst/>
          </a:prstGeom>
          <a:ln>
            <a:solidFill>
              <a:srgbClr val="007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39BFB7F-82AA-499D-93CE-42E9EC35988A}"/>
              </a:ext>
            </a:extLst>
          </p:cNvPr>
          <p:cNvCxnSpPr>
            <a:cxnSpLocks/>
          </p:cNvCxnSpPr>
          <p:nvPr/>
        </p:nvCxnSpPr>
        <p:spPr>
          <a:xfrm flipH="1">
            <a:off x="2508885" y="4127500"/>
            <a:ext cx="365760" cy="0"/>
          </a:xfrm>
          <a:prstGeom prst="line">
            <a:avLst/>
          </a:prstGeom>
          <a:ln>
            <a:solidFill>
              <a:srgbClr val="007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33F1C62-0862-420C-922B-9B5236330A9F}"/>
              </a:ext>
            </a:extLst>
          </p:cNvPr>
          <p:cNvCxnSpPr>
            <a:cxnSpLocks/>
          </p:cNvCxnSpPr>
          <p:nvPr/>
        </p:nvCxnSpPr>
        <p:spPr>
          <a:xfrm flipH="1">
            <a:off x="2508885" y="2044700"/>
            <a:ext cx="365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4" name="Table 233">
            <a:extLst>
              <a:ext uri="{FF2B5EF4-FFF2-40B4-BE49-F238E27FC236}">
                <a16:creationId xmlns:a16="http://schemas.microsoft.com/office/drawing/2014/main" id="{B8ED8456-624B-4404-BABA-C730B88DBBCA}"/>
              </a:ext>
            </a:extLst>
          </p:cNvPr>
          <p:cNvGraphicFramePr>
            <a:graphicFrameLocks noGrp="1"/>
          </p:cNvGraphicFramePr>
          <p:nvPr/>
        </p:nvGraphicFramePr>
        <p:xfrm>
          <a:off x="669265" y="5242845"/>
          <a:ext cx="1769035" cy="2533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9035">
                  <a:extLst>
                    <a:ext uri="{9D8B030D-6E8A-4147-A177-3AD203B41FA5}">
                      <a16:colId xmlns:a16="http://schemas.microsoft.com/office/drawing/2014/main" val="3711252167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KCATA (Jackson, MO)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88861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ABQ Ride (Bernalillo, NM)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7440202"/>
                  </a:ext>
                </a:extLst>
              </a:tr>
            </a:tbl>
          </a:graphicData>
        </a:graphic>
      </p:graphicFrame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D8863FA8-6C34-4E24-9360-2C3E3CF95CC8}"/>
              </a:ext>
            </a:extLst>
          </p:cNvPr>
          <p:cNvCxnSpPr>
            <a:cxnSpLocks/>
          </p:cNvCxnSpPr>
          <p:nvPr/>
        </p:nvCxnSpPr>
        <p:spPr>
          <a:xfrm flipH="1">
            <a:off x="2505456" y="4509870"/>
            <a:ext cx="365760" cy="0"/>
          </a:xfrm>
          <a:prstGeom prst="line">
            <a:avLst/>
          </a:prstGeom>
          <a:ln>
            <a:solidFill>
              <a:srgbClr val="007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7" name="Table 3">
            <a:extLst>
              <a:ext uri="{FF2B5EF4-FFF2-40B4-BE49-F238E27FC236}">
                <a16:creationId xmlns:a16="http://schemas.microsoft.com/office/drawing/2014/main" id="{FDC2AB57-8DFD-4CC7-ABFE-A872D8925B58}"/>
              </a:ext>
            </a:extLst>
          </p:cNvPr>
          <p:cNvGraphicFramePr>
            <a:graphicFrameLocks noGrp="1"/>
          </p:cNvGraphicFramePr>
          <p:nvPr/>
        </p:nvGraphicFramePr>
        <p:xfrm>
          <a:off x="667512" y="1968147"/>
          <a:ext cx="1769035" cy="1554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9035">
                  <a:extLst>
                    <a:ext uri="{9D8B030D-6E8A-4147-A177-3AD203B41FA5}">
                      <a16:colId xmlns:a16="http://schemas.microsoft.com/office/drawing/2014/main" val="3317570031"/>
                    </a:ext>
                  </a:extLst>
                </a:gridCol>
              </a:tblGrid>
              <a:tr h="155448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Ride On (Montgomery, MD)</a:t>
                      </a: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8232425"/>
                  </a:ext>
                </a:extLst>
              </a:tr>
            </a:tbl>
          </a:graphicData>
        </a:graphic>
      </p:graphicFrame>
      <p:grpSp>
        <p:nvGrpSpPr>
          <p:cNvPr id="243" name="Group 242">
            <a:extLst>
              <a:ext uri="{FF2B5EF4-FFF2-40B4-BE49-F238E27FC236}">
                <a16:creationId xmlns:a16="http://schemas.microsoft.com/office/drawing/2014/main" id="{C523A943-B6F6-4D8B-88AB-57ACEEC0575E}"/>
              </a:ext>
            </a:extLst>
          </p:cNvPr>
          <p:cNvGrpSpPr/>
          <p:nvPr/>
        </p:nvGrpSpPr>
        <p:grpSpPr>
          <a:xfrm>
            <a:off x="3400333" y="1014568"/>
            <a:ext cx="1412566" cy="1030131"/>
            <a:chOff x="3583213" y="1014568"/>
            <a:chExt cx="1412566" cy="103013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FD46943-1BF4-4902-894E-7F305CF11E30}"/>
                </a:ext>
              </a:extLst>
            </p:cNvPr>
            <p:cNvSpPr txBox="1"/>
            <p:nvPr/>
          </p:nvSpPr>
          <p:spPr>
            <a:xfrm>
              <a:off x="3583213" y="1049888"/>
              <a:ext cx="14125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>
                  <a:latin typeface="Arial" panose="020B0604020202020204" pitchFamily="34" charset="0"/>
                  <a:cs typeface="Arial" panose="020B0604020202020204" pitchFamily="34" charset="0"/>
                </a:rPr>
                <a:t>Median Household Income</a:t>
              </a:r>
            </a:p>
            <a:p>
              <a:r>
                <a:rPr lang="en-US" sz="800">
                  <a:latin typeface="Arial" panose="020B0604020202020204" pitchFamily="34" charset="0"/>
                  <a:cs typeface="Arial" panose="020B0604020202020204" pitchFamily="34" charset="0"/>
                </a:rPr>
                <a:t>(County Population)</a:t>
              </a:r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FF68E1F3-46AB-4302-B06C-91DBF3E5DF30}"/>
                </a:ext>
              </a:extLst>
            </p:cNvPr>
            <p:cNvSpPr/>
            <p:nvPr/>
          </p:nvSpPr>
          <p:spPr>
            <a:xfrm>
              <a:off x="3660468" y="1499318"/>
              <a:ext cx="54864" cy="54864"/>
            </a:xfrm>
            <a:prstGeom prst="ellipse">
              <a:avLst/>
            </a:prstGeom>
            <a:solidFill>
              <a:srgbClr val="0077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BBBE2AFB-F11F-4556-AE61-DB3664874C03}"/>
                </a:ext>
              </a:extLst>
            </p:cNvPr>
            <p:cNvSpPr txBox="1"/>
            <p:nvPr/>
          </p:nvSpPr>
          <p:spPr>
            <a:xfrm>
              <a:off x="3687900" y="1419028"/>
              <a:ext cx="113685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>
                  <a:latin typeface="Arial" panose="020B0604020202020204" pitchFamily="34" charset="0"/>
                  <a:cs typeface="Arial" panose="020B0604020202020204" pitchFamily="34" charset="0"/>
                </a:rPr>
                <a:t>Income-Based Discount</a:t>
              </a: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D72C9761-D115-402F-AF44-7BE417D3E98F}"/>
                </a:ext>
              </a:extLst>
            </p:cNvPr>
            <p:cNvSpPr/>
            <p:nvPr/>
          </p:nvSpPr>
          <p:spPr>
            <a:xfrm>
              <a:off x="3660468" y="1678154"/>
              <a:ext cx="54864" cy="548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E7733"/>
                </a:solidFill>
              </a:endParaRP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2FA2B9AA-A873-47B0-B45B-8485762F50A5}"/>
                </a:ext>
              </a:extLst>
            </p:cNvPr>
            <p:cNvSpPr txBox="1"/>
            <p:nvPr/>
          </p:nvSpPr>
          <p:spPr>
            <a:xfrm>
              <a:off x="3687900" y="1597864"/>
              <a:ext cx="115448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>
                  <a:latin typeface="Arial" panose="020B0604020202020204" pitchFamily="34" charset="0"/>
                  <a:cs typeface="Arial" panose="020B0604020202020204" pitchFamily="34" charset="0"/>
                </a:rPr>
                <a:t>Zero-fare (implemented)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928D6564-B5F2-4E21-A0E0-0BBA46B3E824}"/>
                </a:ext>
              </a:extLst>
            </p:cNvPr>
            <p:cNvSpPr/>
            <p:nvPr/>
          </p:nvSpPr>
          <p:spPr>
            <a:xfrm>
              <a:off x="3583213" y="1014568"/>
              <a:ext cx="1412566" cy="103013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DF1A573C-AAA5-42A9-B535-57F0F798C8BE}"/>
                </a:ext>
              </a:extLst>
            </p:cNvPr>
            <p:cNvSpPr/>
            <p:nvPr/>
          </p:nvSpPr>
          <p:spPr>
            <a:xfrm>
              <a:off x="3660468" y="1858471"/>
              <a:ext cx="54864" cy="54864"/>
            </a:xfrm>
            <a:prstGeom prst="ellipse">
              <a:avLst/>
            </a:prstGeom>
            <a:solidFill>
              <a:srgbClr val="EE3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E7733"/>
                </a:solidFill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E69CDA35-ADB3-4257-B324-D4FC8DB7948C}"/>
                </a:ext>
              </a:extLst>
            </p:cNvPr>
            <p:cNvSpPr txBox="1"/>
            <p:nvPr/>
          </p:nvSpPr>
          <p:spPr>
            <a:xfrm>
              <a:off x="3687900" y="1778181"/>
              <a:ext cx="95891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>
                  <a:latin typeface="Arial" panose="020B0604020202020204" pitchFamily="34" charset="0"/>
                  <a:cs typeface="Arial" panose="020B0604020202020204" pitchFamily="34" charset="0"/>
                </a:rPr>
                <a:t>Zero-fare (pending)</a:t>
              </a:r>
            </a:p>
          </p:txBody>
        </p:sp>
      </p:grp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672FFF94-4E84-4620-837D-DFFC97AFD64D}"/>
              </a:ext>
            </a:extLst>
          </p:cNvPr>
          <p:cNvCxnSpPr>
            <a:cxnSpLocks/>
          </p:cNvCxnSpPr>
          <p:nvPr/>
        </p:nvCxnSpPr>
        <p:spPr>
          <a:xfrm flipH="1">
            <a:off x="2505456" y="5333306"/>
            <a:ext cx="365760" cy="0"/>
          </a:xfrm>
          <a:prstGeom prst="line">
            <a:avLst/>
          </a:prstGeom>
          <a:ln>
            <a:solidFill>
              <a:srgbClr val="EE77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07A2D281-C01E-41C5-847A-FE6F38A7B4BD}"/>
              </a:ext>
            </a:extLst>
          </p:cNvPr>
          <p:cNvCxnSpPr>
            <a:cxnSpLocks/>
          </p:cNvCxnSpPr>
          <p:nvPr/>
        </p:nvCxnSpPr>
        <p:spPr>
          <a:xfrm flipH="1">
            <a:off x="2505456" y="5440462"/>
            <a:ext cx="365760" cy="0"/>
          </a:xfrm>
          <a:prstGeom prst="line">
            <a:avLst/>
          </a:prstGeom>
          <a:ln>
            <a:solidFill>
              <a:srgbClr val="EE3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2" name="Table 242">
            <a:extLst>
              <a:ext uri="{FF2B5EF4-FFF2-40B4-BE49-F238E27FC236}">
                <a16:creationId xmlns:a16="http://schemas.microsoft.com/office/drawing/2014/main" id="{EAD37D8C-0AC0-4124-9189-4660C9369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494535"/>
              </p:ext>
            </p:extLst>
          </p:nvPr>
        </p:nvGraphicFramePr>
        <p:xfrm>
          <a:off x="4082261" y="3165083"/>
          <a:ext cx="7680960" cy="319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71630235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8222388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90683333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91135496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6133893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78390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Agency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Income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for Financial Independence</a:t>
                      </a:r>
                      <a:r>
                        <a:rPr lang="en-US" sz="11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Cost-Burdened Households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Fare Policy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6102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SamTrans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B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Mateo, CA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B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$122,641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B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$102,860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B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B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Income-based discount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BB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384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Ride 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Montgomery, MD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$108,820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$69,826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32.1%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0274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B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 Lake, UT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B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$74,865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B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$61,116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B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B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Income-based discount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BB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701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B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Denver, CO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B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$68,592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B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$67,923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B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B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Income-based discount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BB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416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KCATA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773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Jackson, MO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773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$55,134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773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$60,447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773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7733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Zero-fare (implemented)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773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788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ABQ Ride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97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Bernalillo, NM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97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$53,329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97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$58,605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97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32.2%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97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Zero-fare (pending)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97B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245534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a family of two adults and one child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310586"/>
                  </a:ext>
                </a:extLst>
              </a:tr>
            </a:tbl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8860266B-7FAC-4BE2-82AD-8C0EE88F2E78}"/>
              </a:ext>
            </a:extLst>
          </p:cNvPr>
          <p:cNvGraphicFramePr>
            <a:graphicFrameLocks/>
          </p:cNvGraphicFramePr>
          <p:nvPr/>
        </p:nvGraphicFramePr>
        <p:xfrm>
          <a:off x="2532888" y="914400"/>
          <a:ext cx="77724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630F9BDA-E66F-4C45-BC66-45112C8B8D40}"/>
              </a:ext>
            </a:extLst>
          </p:cNvPr>
          <p:cNvSpPr txBox="1"/>
          <p:nvPr/>
        </p:nvSpPr>
        <p:spPr>
          <a:xfrm>
            <a:off x="5409399" y="1282761"/>
            <a:ext cx="6115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Agencies serving populations with lower income or higher cost of living may feel more pressure to explore zero-fare policies, while agencies serving populations with higher incomes may feel a need to look at more targeted means-tested policies to provide relief to lower-income customers while maintaining fare revenues from more affluent riders.</a:t>
            </a:r>
          </a:p>
        </p:txBody>
      </p:sp>
    </p:spTree>
    <p:extLst>
      <p:ext uri="{BB962C8B-B14F-4D97-AF65-F5344CB8AC3E}">
        <p14:creationId xmlns:p14="http://schemas.microsoft.com/office/powerpoint/2010/main" val="243051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A729-653E-4130-95F1-4104CE4F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Alternatives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C3426AF-9C14-4865-8930-35068236E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412447"/>
              </p:ext>
            </p:extLst>
          </p:nvPr>
        </p:nvGraphicFramePr>
        <p:xfrm>
          <a:off x="977153" y="1030538"/>
          <a:ext cx="10515599" cy="4532865"/>
        </p:xfrm>
        <a:graphic>
          <a:graphicData uri="http://schemas.openxmlformats.org/drawingml/2006/table">
            <a:tbl>
              <a:tblPr firstRow="1" firstCol="1" bandRow="1"/>
              <a:tblGrid>
                <a:gridCol w="1909938">
                  <a:extLst>
                    <a:ext uri="{9D8B030D-6E8A-4147-A177-3AD203B41FA5}">
                      <a16:colId xmlns:a16="http://schemas.microsoft.com/office/drawing/2014/main" val="3387558854"/>
                    </a:ext>
                  </a:extLst>
                </a:gridCol>
                <a:gridCol w="3633617">
                  <a:extLst>
                    <a:ext uri="{9D8B030D-6E8A-4147-A177-3AD203B41FA5}">
                      <a16:colId xmlns:a16="http://schemas.microsoft.com/office/drawing/2014/main" val="1278047795"/>
                    </a:ext>
                  </a:extLst>
                </a:gridCol>
                <a:gridCol w="1243011">
                  <a:extLst>
                    <a:ext uri="{9D8B030D-6E8A-4147-A177-3AD203B41FA5}">
                      <a16:colId xmlns:a16="http://schemas.microsoft.com/office/drawing/2014/main" val="3218757695"/>
                    </a:ext>
                  </a:extLst>
                </a:gridCol>
                <a:gridCol w="1227163">
                  <a:extLst>
                    <a:ext uri="{9D8B030D-6E8A-4147-A177-3AD203B41FA5}">
                      <a16:colId xmlns:a16="http://schemas.microsoft.com/office/drawing/2014/main" val="2638323995"/>
                    </a:ext>
                  </a:extLst>
                </a:gridCol>
                <a:gridCol w="1258859">
                  <a:extLst>
                    <a:ext uri="{9D8B030D-6E8A-4147-A177-3AD203B41FA5}">
                      <a16:colId xmlns:a16="http://schemas.microsoft.com/office/drawing/2014/main" val="1593619822"/>
                    </a:ext>
                  </a:extLst>
                </a:gridCol>
                <a:gridCol w="1243011">
                  <a:extLst>
                    <a:ext uri="{9D8B030D-6E8A-4147-A177-3AD203B41FA5}">
                      <a16:colId xmlns:a16="http://schemas.microsoft.com/office/drawing/2014/main" val="958054444"/>
                    </a:ext>
                  </a:extLst>
                </a:gridCol>
              </a:tblGrid>
              <a:tr h="81680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Goal</a:t>
                      </a:r>
                    </a:p>
                  </a:txBody>
                  <a:tcPr marL="48557" marR="48557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Measure</a:t>
                      </a:r>
                    </a:p>
                  </a:txBody>
                  <a:tcPr marL="48557" marR="48557" marT="0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Alternative A</a:t>
                      </a:r>
                      <a:br>
                        <a:rPr lang="en-US" sz="1200" b="1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Zero-Fare</a:t>
                      </a:r>
                      <a:b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All</a:t>
                      </a:r>
                      <a:endParaRPr lang="en-US" sz="1600" dirty="0">
                        <a:solidFill>
                          <a:srgbClr val="455F5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4F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Alternative B</a:t>
                      </a:r>
                      <a:br>
                        <a:rPr lang="en-US" sz="1200" b="1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Zero-Fare Weekend</a:t>
                      </a:r>
                      <a:endParaRPr lang="en-US" sz="1600" dirty="0">
                        <a:solidFill>
                          <a:srgbClr val="455F5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7E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Alternative C</a:t>
                      </a:r>
                      <a:br>
                        <a:rPr lang="en-US" sz="1200" b="1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Half-Fare</a:t>
                      </a:r>
                    </a:p>
                    <a:p>
                      <a:pPr marL="71755" marR="71755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All</a:t>
                      </a:r>
                      <a:endParaRPr lang="en-US" sz="1600" dirty="0">
                        <a:solidFill>
                          <a:srgbClr val="455F5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Alternative D</a:t>
                      </a:r>
                      <a:br>
                        <a:rPr lang="en-US" sz="1200" b="1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Half-Fare</a:t>
                      </a:r>
                    </a:p>
                    <a:p>
                      <a:pPr marL="71755" marR="71755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Means-Tested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394580"/>
                  </a:ext>
                </a:extLst>
              </a:tr>
              <a:tr h="36756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Equity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Magnitude of benefit to lower-income riders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Marginal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399130"/>
                  </a:ext>
                </a:extLst>
              </a:tr>
              <a:tr h="45591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Increased annual boardings from riders without vehicle access 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1.52M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0.34M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0.75M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0.81M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838659"/>
                  </a:ext>
                </a:extLst>
              </a:tr>
              <a:tr h="45591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Fiscal Impact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Increase in total $NOS from baseline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(with WMATA reimbursement)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$20.5M</a:t>
                      </a:r>
                      <a:b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$35.9M)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$3.1M</a:t>
                      </a:r>
                      <a:b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$6.1M)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$11.1M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($18.3M)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$11.3M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($16.2M)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866589"/>
                  </a:ext>
                </a:extLst>
              </a:tr>
              <a:tr h="45591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Incremental $NOS per capita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(with WMATA reimbursement)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$19.52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($34.17)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$2.97</a:t>
                      </a:r>
                      <a:b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$5.83)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$10.70</a:t>
                      </a:r>
                      <a:b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$17.46)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$10.65</a:t>
                      </a:r>
                      <a:b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$16.40)</a:t>
                      </a:r>
                      <a:endParaRPr lang="en-US" sz="1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559285"/>
                  </a:ext>
                </a:extLst>
              </a:tr>
              <a:tr h="3675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Ridership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Increase in annual passenger-miles over baseline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15.1%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2.4%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7.1%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4.2%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406652"/>
                  </a:ext>
                </a:extLst>
              </a:tr>
              <a:tr h="3675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Transit Operations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Productivity (passenger-miles per revenue vehicle-hour)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80.6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72.3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74.8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73.1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539017"/>
                  </a:ext>
                </a:extLst>
              </a:tr>
              <a:tr h="3675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Customer Experience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Average operating speed (mph)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16.9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16.7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16.6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16.6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794884"/>
                  </a:ext>
                </a:extLst>
              </a:tr>
              <a:tr h="3675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Climate &amp; Sustainability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Reduction in highway vehicle-miles traveled (VMT)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6.98M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0.79M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3.39M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2.02M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220844"/>
                  </a:ext>
                </a:extLst>
              </a:tr>
              <a:tr h="5105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Fare Program Administration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Range and cost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Many aspects simplified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Minimal change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Minimal change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Added complexity and cost</a:t>
                      </a:r>
                    </a:p>
                  </a:txBody>
                  <a:tcPr marL="48557" marR="48557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4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512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694943CE1FE144BD26649A0F7D46A7" ma:contentTypeVersion="" ma:contentTypeDescription="Create a new document." ma:contentTypeScope="" ma:versionID="0147f90d5b834648fe5124c93e7d650a">
  <xsd:schema xmlns:xsd="http://www.w3.org/2001/XMLSchema" xmlns:xs="http://www.w3.org/2001/XMLSchema" xmlns:p="http://schemas.microsoft.com/office/2006/metadata/properties" xmlns:ns2="60694297-71be-4dda-b078-bfc312d6d2d7" targetNamespace="http://schemas.microsoft.com/office/2006/metadata/properties" ma:root="true" ma:fieldsID="5a9da1b37cfb7a4be672142df83f0314" ns2:_="">
    <xsd:import namespace="60694297-71be-4dda-b078-bfc312d6d2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94297-71be-4dda-b078-bfc312d6d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A9F15C-87DB-4B15-942F-2C6A36364A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694297-71be-4dda-b078-bfc312d6d2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6ED08B-E337-4B82-9BCD-6FE1812BE5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826B3A-BE49-4B33-833B-BBA4EAC47FE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60694297-71be-4dda-b078-bfc312d6d2d7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995</Words>
  <Application>Microsoft Office PowerPoint</Application>
  <PresentationFormat>Widescreen</PresentationFormat>
  <Paragraphs>222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Definition of Alternatives</vt:lpstr>
      <vt:lpstr>Fare Study Elements</vt:lpstr>
      <vt:lpstr>Ride On vs County-Wide Income Distribution</vt:lpstr>
      <vt:lpstr>Washington Region Fare Policy</vt:lpstr>
      <vt:lpstr>Ride On Operational Peers</vt:lpstr>
      <vt:lpstr>Ride On Operational Peers</vt:lpstr>
      <vt:lpstr>Income &amp; Cost of Living Among Peers</vt:lpstr>
      <vt:lpstr>Comparison of Alternatives</vt:lpstr>
      <vt:lpstr>Fare Collection Resumes</vt:lpstr>
      <vt:lpstr>Comparison of Alternatives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Brown</dc:creator>
  <cp:lastModifiedBy>Archey, Deanna</cp:lastModifiedBy>
  <cp:revision>7</cp:revision>
  <dcterms:created xsi:type="dcterms:W3CDTF">2021-07-08T15:01:38Z</dcterms:created>
  <dcterms:modified xsi:type="dcterms:W3CDTF">2022-09-15T03:17:58Z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0x010100E7694943CE1FE144BD26649A0F7D46A7</vt:lpwstr>
  </property>
</Properties>
</file>