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0"/>
  </p:notesMasterIdLst>
  <p:sldIdLst>
    <p:sldId id="256" r:id="rId2"/>
    <p:sldId id="295" r:id="rId3"/>
    <p:sldId id="820" r:id="rId4"/>
    <p:sldId id="777" r:id="rId5"/>
    <p:sldId id="786" r:id="rId6"/>
    <p:sldId id="870" r:id="rId7"/>
    <p:sldId id="798" r:id="rId8"/>
    <p:sldId id="837" r:id="rId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 Vickery" initials="JKV" lastIdx="2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BAFD"/>
    <a:srgbClr val="FDFDFD"/>
    <a:srgbClr val="1F218C"/>
    <a:srgbClr val="46BCFC"/>
    <a:srgbClr val="57C3FC"/>
    <a:srgbClr val="B4C5D1"/>
    <a:srgbClr val="CAEAF0"/>
    <a:srgbClr val="45DE00"/>
    <a:srgbClr val="3EC800"/>
    <a:srgbClr val="7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A9300E-68B1-4958-89BC-504659F6C538}" v="3" dt="2022-09-15T23:28:45.6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3" autoAdjust="0"/>
    <p:restoredTop sz="81306" autoAdjust="0"/>
  </p:normalViewPr>
  <p:slideViewPr>
    <p:cSldViewPr snapToGrid="0">
      <p:cViewPr varScale="1">
        <p:scale>
          <a:sx n="90" d="100"/>
          <a:sy n="90" d="100"/>
        </p:scale>
        <p:origin x="1218"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6" tIns="48328" rIns="96656" bIns="48328" rtlCol="0"/>
          <a:lstStyle>
            <a:lvl1pPr algn="l">
              <a:defRPr sz="1200"/>
            </a:lvl1pPr>
          </a:lstStyle>
          <a:p>
            <a:endParaRPr lang="en-US" dirty="0"/>
          </a:p>
        </p:txBody>
      </p:sp>
      <p:sp>
        <p:nvSpPr>
          <p:cNvPr id="3" name="Date Placeholder 2"/>
          <p:cNvSpPr>
            <a:spLocks noGrp="1"/>
          </p:cNvSpPr>
          <p:nvPr>
            <p:ph type="dt" idx="1"/>
          </p:nvPr>
        </p:nvSpPr>
        <p:spPr>
          <a:xfrm>
            <a:off x="4143588" y="0"/>
            <a:ext cx="3169920" cy="481728"/>
          </a:xfrm>
          <a:prstGeom prst="rect">
            <a:avLst/>
          </a:prstGeom>
        </p:spPr>
        <p:txBody>
          <a:bodyPr vert="horz" lIns="96656" tIns="48328" rIns="96656" bIns="48328" rtlCol="0"/>
          <a:lstStyle>
            <a:lvl1pPr algn="r">
              <a:defRPr sz="1200"/>
            </a:lvl1pPr>
          </a:lstStyle>
          <a:p>
            <a:fld id="{55AC6891-72A1-4BB0-B19F-C2C54DFDD476}" type="datetimeFigureOut">
              <a:rPr lang="en-US" smtClean="0"/>
              <a:t>9/25/2022</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6" tIns="48328" rIns="96656" bIns="48328" rtlCol="0" anchor="ctr"/>
          <a:lstStyle/>
          <a:p>
            <a:endParaRPr lang="en-US" dirty="0"/>
          </a:p>
        </p:txBody>
      </p:sp>
      <p:sp>
        <p:nvSpPr>
          <p:cNvPr id="5" name="Notes Placeholder 4"/>
          <p:cNvSpPr>
            <a:spLocks noGrp="1"/>
          </p:cNvSpPr>
          <p:nvPr>
            <p:ph type="body" sz="quarter" idx="3"/>
          </p:nvPr>
        </p:nvSpPr>
        <p:spPr>
          <a:xfrm>
            <a:off x="731520" y="4620577"/>
            <a:ext cx="5852160" cy="3780472"/>
          </a:xfrm>
          <a:prstGeom prst="rect">
            <a:avLst/>
          </a:prstGeom>
        </p:spPr>
        <p:txBody>
          <a:bodyPr vert="horz" lIns="96656" tIns="48328" rIns="96656"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6" tIns="48328" rIns="96656" bIns="4832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56" tIns="48328" rIns="96656" bIns="48328" rtlCol="0" anchor="b"/>
          <a:lstStyle>
            <a:lvl1pPr algn="r">
              <a:defRPr sz="1200"/>
            </a:lvl1pPr>
          </a:lstStyle>
          <a:p>
            <a:fld id="{A57B8373-9E52-4890-B526-14CF6707066D}" type="slidenum">
              <a:rPr lang="en-US" smtClean="0"/>
              <a:t>‹#›</a:t>
            </a:fld>
            <a:endParaRPr lang="en-US" dirty="0"/>
          </a:p>
        </p:txBody>
      </p:sp>
    </p:spTree>
    <p:extLst>
      <p:ext uri="{BB962C8B-B14F-4D97-AF65-F5344CB8AC3E}">
        <p14:creationId xmlns:p14="http://schemas.microsoft.com/office/powerpoint/2010/main" val="126298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1</a:t>
            </a:fld>
            <a:endParaRPr lang="en-US" dirty="0"/>
          </a:p>
        </p:txBody>
      </p:sp>
    </p:spTree>
    <p:extLst>
      <p:ext uri="{BB962C8B-B14F-4D97-AF65-F5344CB8AC3E}">
        <p14:creationId xmlns:p14="http://schemas.microsoft.com/office/powerpoint/2010/main" val="336739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2</a:t>
            </a:fld>
            <a:endParaRPr lang="en-US" dirty="0"/>
          </a:p>
        </p:txBody>
      </p:sp>
    </p:spTree>
    <p:extLst>
      <p:ext uri="{BB962C8B-B14F-4D97-AF65-F5344CB8AC3E}">
        <p14:creationId xmlns:p14="http://schemas.microsoft.com/office/powerpoint/2010/main" val="3683730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3</a:t>
            </a:fld>
            <a:endParaRPr lang="en-US" dirty="0"/>
          </a:p>
        </p:txBody>
      </p:sp>
    </p:spTree>
    <p:extLst>
      <p:ext uri="{BB962C8B-B14F-4D97-AF65-F5344CB8AC3E}">
        <p14:creationId xmlns:p14="http://schemas.microsoft.com/office/powerpoint/2010/main" val="2619575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4</a:t>
            </a:fld>
            <a:endParaRPr lang="en-US" dirty="0"/>
          </a:p>
        </p:txBody>
      </p:sp>
    </p:spTree>
    <p:extLst>
      <p:ext uri="{BB962C8B-B14F-4D97-AF65-F5344CB8AC3E}">
        <p14:creationId xmlns:p14="http://schemas.microsoft.com/office/powerpoint/2010/main" val="283971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5</a:t>
            </a:fld>
            <a:endParaRPr lang="en-US" dirty="0"/>
          </a:p>
        </p:txBody>
      </p:sp>
    </p:spTree>
    <p:extLst>
      <p:ext uri="{BB962C8B-B14F-4D97-AF65-F5344CB8AC3E}">
        <p14:creationId xmlns:p14="http://schemas.microsoft.com/office/powerpoint/2010/main" val="28300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i="1" u="sng" dirty="0"/>
              <a:t>DBE Procurement Requirements</a:t>
            </a:r>
          </a:p>
          <a:p>
            <a:endParaRPr lang="en-US" sz="1400" b="1" dirty="0"/>
          </a:p>
          <a:p>
            <a:r>
              <a:rPr lang="en-US" b="1" i="1" u="sng" dirty="0"/>
              <a:t>Project Specific Goals for All Procurements over $25,000</a:t>
            </a:r>
            <a:r>
              <a:rPr lang="en-US" i="1" u="sng" dirty="0"/>
              <a:t>  </a:t>
            </a:r>
            <a:endParaRPr lang="en-US" dirty="0"/>
          </a:p>
          <a:p>
            <a:r>
              <a:rPr lang="en-US" dirty="0"/>
              <a:t>All LOTS must establish individual DBE subcontracting project goals for procurements over $25,000. This goal must be approved by the MTA Office of Equal Opportunity Compliance Programs (OEOCP).  A contract clause must require prime contractors to pay subcontractors for satisfactory performance of their contracts no later than 30 days from each payment they receive. For procurements of $50,000 or more, DBE project goals must be approved by the MTA OEOCP and MTA’s Procurement Review Group.</a:t>
            </a:r>
          </a:p>
          <a:p>
            <a:endParaRPr lang="en-US" dirty="0"/>
          </a:p>
          <a:p>
            <a:r>
              <a:rPr lang="en-US" b="1" u="sng" dirty="0"/>
              <a:t>Transit Vehicle Manufacturer (TVM) Certification</a:t>
            </a:r>
          </a:p>
          <a:p>
            <a:r>
              <a:rPr lang="en-US" dirty="0"/>
              <a:t>LOTS must require that each Transit Vehicle Manufacturer (TVM), as a condition of bidding on their transit vehicle procurements, certify that it has complied with the DBE requirements of 49 CFR 26.49. Only those TVMs listed on FTA's DBE-compliant certified list of transit vehicle manufacturers are eligible to bid.  Further, LOTS are required to submit to MTA, within 30 days of making an award, the name of the successful bidder and the total dollar value of the contract. MTA  will submit these reports on behalf of the LOTS  to the FTA.</a:t>
            </a:r>
          </a:p>
          <a:p>
            <a:endParaRPr lang="en-US" dirty="0"/>
          </a:p>
          <a:p>
            <a:r>
              <a:rPr lang="en-US" b="1" dirty="0"/>
              <a:t>Prior to the Award of any Procurement Contract, you must Perform the following:</a:t>
            </a:r>
          </a:p>
          <a:p>
            <a:endParaRPr lang="en-US" b="1" dirty="0"/>
          </a:p>
          <a:p>
            <a:r>
              <a:rPr lang="en-US" b="1" dirty="0"/>
              <a:t>Awards to Responsible Contractors</a:t>
            </a:r>
          </a:p>
          <a:p>
            <a:r>
              <a:rPr lang="en-US" dirty="0"/>
              <a:t>LOTS may make awards only to responsible contractors possessing the ability to perform successfully under the terms and conditions of a proposed procurement. The LOTS must get concurrence from MTA before awarding any contract or procurement.  MTA requires that the subrecipient check the Excluded Parties List System (EPLS) maintained by the GSA’s System for Award Management (SAM) before awarding a third party contract.  A screen print of the EPLS search results must be placed in the procurement file. </a:t>
            </a:r>
          </a:p>
          <a:p>
            <a:endParaRPr lang="en-US" b="1" dirty="0"/>
          </a:p>
          <a:p>
            <a:r>
              <a:rPr lang="en-US" b="1" dirty="0"/>
              <a:t>Cost or Price Analysis for Every Procurement Action</a:t>
            </a:r>
          </a:p>
          <a:p>
            <a:r>
              <a:rPr lang="en-US" dirty="0"/>
              <a:t>LOTS must perform a fair and reasonable price analysis in connection with every procurement action. </a:t>
            </a:r>
          </a:p>
          <a:p>
            <a:pPr marL="177571" indent="-177571">
              <a:buFont typeface="Arial" panose="020B0604020202020204" pitchFamily="34" charset="0"/>
              <a:buChar char="•"/>
            </a:pPr>
            <a:r>
              <a:rPr lang="en-US" dirty="0"/>
              <a:t>Evaluating Options Quantities - the value of </a:t>
            </a:r>
            <a:r>
              <a:rPr lang="en-US" b="1" dirty="0"/>
              <a:t>all options</a:t>
            </a:r>
            <a:r>
              <a:rPr lang="en-US" dirty="0"/>
              <a:t> needs to be considered at the time of award. </a:t>
            </a:r>
          </a:p>
          <a:p>
            <a:pPr marL="177571" indent="-177571">
              <a:buFont typeface="Arial" panose="020B0604020202020204" pitchFamily="34" charset="0"/>
              <a:buChar char="•"/>
            </a:pPr>
            <a:r>
              <a:rPr lang="en-US" dirty="0"/>
              <a:t>Evaluating Optional Equipment – the value of </a:t>
            </a:r>
            <a:r>
              <a:rPr lang="en-US" b="1" dirty="0"/>
              <a:t>all required or allied equipment </a:t>
            </a:r>
            <a:r>
              <a:rPr lang="en-US" dirty="0"/>
              <a:t>must be considered.</a:t>
            </a:r>
          </a:p>
          <a:p>
            <a:pPr marL="177571" indent="-177571">
              <a:buFont typeface="Arial" panose="020B0604020202020204" pitchFamily="34" charset="0"/>
              <a:buChar char="•"/>
            </a:pPr>
            <a:r>
              <a:rPr lang="en-US" dirty="0"/>
              <a:t>Evaluating Offers - a </a:t>
            </a:r>
            <a:r>
              <a:rPr lang="en-US" b="1" dirty="0"/>
              <a:t>fair price/cost analysis </a:t>
            </a:r>
            <a:r>
              <a:rPr lang="en-US" dirty="0"/>
              <a:t>must be conducted immediately </a:t>
            </a:r>
            <a:r>
              <a:rPr lang="en-US" b="1" dirty="0"/>
              <a:t>prior to award</a:t>
            </a:r>
            <a:r>
              <a:rPr lang="en-US" dirty="0"/>
              <a:t>.</a:t>
            </a:r>
          </a:p>
          <a:p>
            <a:pPr marL="177571" indent="-177571">
              <a:buFont typeface="Arial" panose="020B0604020202020204" pitchFamily="34" charset="0"/>
              <a:buChar char="•"/>
            </a:pPr>
            <a:r>
              <a:rPr lang="en-US" dirty="0"/>
              <a:t>Exercising Options - a </a:t>
            </a:r>
            <a:r>
              <a:rPr lang="en-US" b="1" dirty="0"/>
              <a:t>fair price/cost analysis </a:t>
            </a:r>
            <a:r>
              <a:rPr lang="en-US" dirty="0"/>
              <a:t>must be conducted </a:t>
            </a:r>
            <a:r>
              <a:rPr lang="en-US" b="1" dirty="0"/>
              <a:t>prior to exercising options</a:t>
            </a:r>
            <a:r>
              <a:rPr lang="en-US" dirty="0"/>
              <a:t>.</a:t>
            </a:r>
          </a:p>
          <a:p>
            <a:pPr marL="177571" indent="-177571">
              <a:buFont typeface="Arial" panose="020B0604020202020204" pitchFamily="34" charset="0"/>
              <a:buChar char="•"/>
            </a:pPr>
            <a:r>
              <a:rPr lang="en-US" dirty="0"/>
              <a:t>Change Orders and/or Contract Modifications - a price/</a:t>
            </a:r>
            <a:r>
              <a:rPr lang="en-US" b="1" dirty="0"/>
              <a:t>cost analysis </a:t>
            </a:r>
            <a:r>
              <a:rPr lang="en-US" dirty="0"/>
              <a:t>must be conducted </a:t>
            </a:r>
            <a:r>
              <a:rPr lang="en-US" b="1" dirty="0"/>
              <a:t>prior to </a:t>
            </a:r>
            <a:r>
              <a:rPr lang="en-US" dirty="0"/>
              <a:t>making </a:t>
            </a:r>
            <a:r>
              <a:rPr lang="en-US" b="1" dirty="0"/>
              <a:t>any changes </a:t>
            </a:r>
            <a:r>
              <a:rPr lang="en-US" dirty="0"/>
              <a:t>to the contract.</a:t>
            </a:r>
          </a:p>
          <a:p>
            <a:endParaRPr lang="en-US" dirty="0"/>
          </a:p>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6</a:t>
            </a:fld>
            <a:endParaRPr lang="en-US" dirty="0"/>
          </a:p>
        </p:txBody>
      </p:sp>
    </p:spTree>
    <p:extLst>
      <p:ext uri="{BB962C8B-B14F-4D97-AF65-F5344CB8AC3E}">
        <p14:creationId xmlns:p14="http://schemas.microsoft.com/office/powerpoint/2010/main" val="123264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u="sng" dirty="0"/>
              <a:t>General Personnel Policies and Procedures</a:t>
            </a:r>
            <a:endParaRPr lang="en-US" sz="900" b="1" i="1" u="sng" dirty="0"/>
          </a:p>
          <a:p>
            <a:endParaRPr lang="en-US" sz="900" b="1" i="1" u="sng" dirty="0"/>
          </a:p>
          <a:p>
            <a:r>
              <a:rPr lang="en-US" dirty="0"/>
              <a:t>The MTA strongly recommends that each LOTS system develop personnel policies and procedures contained in a  manual to help maintain consistency in management.  Even LOTS that are part of a county or city government are encouraged to develop a manual to address personnel policies that are specific to the Transportation Department.  Personnel policies and procedures that a LOTS will have to develop, maintain, and document include:</a:t>
            </a:r>
            <a:endParaRPr lang="en-US" sz="900" dirty="0"/>
          </a:p>
          <a:p>
            <a:endParaRPr lang="en-US" sz="900" dirty="0"/>
          </a:p>
          <a:p>
            <a:pPr marL="177571" indent="-177571">
              <a:buFont typeface="Arial" panose="020B0604020202020204" pitchFamily="34" charset="0"/>
              <a:buChar char="•"/>
            </a:pPr>
            <a:r>
              <a:rPr lang="en-US" sz="1100" dirty="0"/>
              <a:t>Job Descriptions and Employment Conditions</a:t>
            </a:r>
          </a:p>
          <a:p>
            <a:pPr marL="177571" indent="-177571">
              <a:buFont typeface="Arial" panose="020B0604020202020204" pitchFamily="34" charset="0"/>
              <a:buChar char="•"/>
            </a:pPr>
            <a:r>
              <a:rPr lang="en-US" sz="1100" dirty="0"/>
              <a:t>Hiring and Training practices (important to meet ADA, EEO and Drug &amp; Alcohol requirements)</a:t>
            </a:r>
          </a:p>
          <a:p>
            <a:pPr marL="177571" indent="-177571">
              <a:buFont typeface="Arial" panose="020B0604020202020204" pitchFamily="34" charset="0"/>
              <a:buChar char="•"/>
            </a:pPr>
            <a:r>
              <a:rPr lang="en-US" sz="1100" dirty="0"/>
              <a:t>Leave Policies and Pay Plans</a:t>
            </a:r>
          </a:p>
          <a:p>
            <a:pPr marL="177571" indent="-177571">
              <a:buFont typeface="Arial" panose="020B0604020202020204" pitchFamily="34" charset="0"/>
              <a:buChar char="•"/>
            </a:pPr>
            <a:r>
              <a:rPr lang="en-US" sz="1100" dirty="0"/>
              <a:t>Performance Evaluations and Disciplinary Plans/Guides</a:t>
            </a:r>
          </a:p>
          <a:p>
            <a:pPr marL="177571" indent="-177571">
              <a:buFont typeface="Arial" panose="020B0604020202020204" pitchFamily="34" charset="0"/>
              <a:buChar char="•"/>
            </a:pPr>
            <a:r>
              <a:rPr lang="en-US" sz="1100" dirty="0"/>
              <a:t>Discrimination, Harassment and ADA Reasonable Accommodation Policies</a:t>
            </a:r>
          </a:p>
          <a:p>
            <a:pPr marL="177571" indent="-177571">
              <a:buFont typeface="Arial" panose="020B0604020202020204" pitchFamily="34" charset="0"/>
              <a:buChar char="•"/>
            </a:pPr>
            <a:r>
              <a:rPr lang="en-US" sz="1100" dirty="0"/>
              <a:t>Employee Grievance and Work Rights (Union) Procedures</a:t>
            </a:r>
          </a:p>
          <a:p>
            <a:pPr marL="177571" indent="-177571">
              <a:buFont typeface="Arial" panose="020B0604020202020204" pitchFamily="34" charset="0"/>
              <a:buChar char="•"/>
            </a:pPr>
            <a:r>
              <a:rPr lang="en-US" sz="1100" dirty="0"/>
              <a:t>Personnel Record Keeping Practices (important to meet Federal and State requirements)</a:t>
            </a:r>
          </a:p>
          <a:p>
            <a:endParaRPr lang="en-US" dirty="0"/>
          </a:p>
          <a:p>
            <a:r>
              <a:rPr lang="en-US" b="1" i="1" u="sng" dirty="0"/>
              <a:t>Drug and Alcohol Program &amp; Testing Requirements</a:t>
            </a:r>
          </a:p>
          <a:p>
            <a:endParaRPr lang="en-US" b="1" dirty="0"/>
          </a:p>
          <a:p>
            <a:r>
              <a:rPr lang="en-US" dirty="0"/>
              <a:t>All LOTS, and their contractors, that receive FTA public transportation funds (including Sections 5307, 5309/5339, and 5311) are required to have, implement, and maintain substance abuse programs and procedures.  LOTS employees who perform safety-sensitive duties (drivers, supervisors and mechanics) are required to be tested for drug and alcohol use under a number of situations.  Major required elements of the Drug and Alcohol Program include: </a:t>
            </a:r>
            <a:endParaRPr lang="en-US" sz="800" dirty="0"/>
          </a:p>
          <a:p>
            <a:pPr lvl="0"/>
            <a:endParaRPr lang="en-US" sz="800" dirty="0"/>
          </a:p>
          <a:p>
            <a:pPr marL="177571" indent="-177571">
              <a:buFont typeface="Arial" panose="020B0604020202020204" pitchFamily="34" charset="0"/>
              <a:buChar char="•"/>
            </a:pPr>
            <a:r>
              <a:rPr lang="en-US" dirty="0"/>
              <a:t>A written policy statement on prohibited drug and alcohol use in the workplace including consequences.</a:t>
            </a:r>
          </a:p>
          <a:p>
            <a:pPr marL="177571" indent="-177571">
              <a:buFont typeface="Arial" panose="020B0604020202020204" pitchFamily="34" charset="0"/>
              <a:buChar char="•"/>
            </a:pPr>
            <a:r>
              <a:rPr lang="en-US" dirty="0"/>
              <a:t>A documented employee and supervisor education and training program (at least 60 minutes annually).</a:t>
            </a:r>
          </a:p>
          <a:p>
            <a:pPr marL="177571" indent="-177571">
              <a:buFont typeface="Arial" panose="020B0604020202020204" pitchFamily="34" charset="0"/>
              <a:buChar char="•"/>
            </a:pPr>
            <a:r>
              <a:rPr lang="en-US" dirty="0"/>
              <a:t>A drug and alcohol testing program for prohibited substances for employees and applicants for safety sensitive positions to include provisions for:  pre-employment, random, reasonable suspicion, post accident, return to work, and follow-up testing.</a:t>
            </a:r>
          </a:p>
          <a:p>
            <a:pPr marL="177571" indent="-177571">
              <a:buFont typeface="Arial" panose="020B0604020202020204" pitchFamily="34" charset="0"/>
              <a:buChar char="•"/>
            </a:pPr>
            <a:r>
              <a:rPr lang="en-US" dirty="0"/>
              <a:t>Referral of employees who have violated the drug and alcohol regulations to a Substance Abuse Professional.</a:t>
            </a:r>
          </a:p>
          <a:p>
            <a:pPr marL="177571" indent="-177571">
              <a:buFont typeface="Arial" panose="020B0604020202020204" pitchFamily="34" charset="0"/>
              <a:buChar char="•"/>
            </a:pPr>
            <a:r>
              <a:rPr lang="en-US" dirty="0"/>
              <a:t>Administrative procedures for recordkeeping, reporting, releasing information, and certifying compliance.</a:t>
            </a:r>
          </a:p>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7</a:t>
            </a:fld>
            <a:endParaRPr lang="en-US" dirty="0"/>
          </a:p>
        </p:txBody>
      </p:sp>
    </p:spTree>
    <p:extLst>
      <p:ext uri="{BB962C8B-B14F-4D97-AF65-F5344CB8AC3E}">
        <p14:creationId xmlns:p14="http://schemas.microsoft.com/office/powerpoint/2010/main" val="441155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u="sng" dirty="0"/>
              <a:t>Charter Requirements</a:t>
            </a:r>
          </a:p>
          <a:p>
            <a:endParaRPr lang="en-US" dirty="0"/>
          </a:p>
          <a:p>
            <a:r>
              <a:rPr lang="en-US" dirty="0"/>
              <a:t>LOTS are prohibited from providing charter services except under certain specific conditions.  The following types of service are </a:t>
            </a:r>
            <a:r>
              <a:rPr lang="en-US" b="1" i="1" dirty="0"/>
              <a:t>exempt</a:t>
            </a:r>
            <a:r>
              <a:rPr lang="en-US" dirty="0"/>
              <a:t> from charter service rules:</a:t>
            </a:r>
          </a:p>
          <a:p>
            <a:endParaRPr lang="en-US" dirty="0"/>
          </a:p>
          <a:p>
            <a:r>
              <a:rPr lang="en-US" dirty="0"/>
              <a:t>Transit systems transporting transit employees and government representatives within the service area for monitoring purposes.</a:t>
            </a:r>
          </a:p>
          <a:p>
            <a:pPr lvl="0"/>
            <a:r>
              <a:rPr lang="en-US" dirty="0"/>
              <a:t>Emergency response and preparedness planning and operations.</a:t>
            </a:r>
          </a:p>
          <a:p>
            <a:pPr lvl="0"/>
            <a:r>
              <a:rPr lang="en-US" dirty="0"/>
              <a:t>Recipients in non-urban areas transporting employees for training to destinations outside the service area.</a:t>
            </a:r>
          </a:p>
          <a:p>
            <a:endParaRPr lang="en-US" dirty="0"/>
          </a:p>
          <a:p>
            <a:r>
              <a:rPr lang="en-US" dirty="0"/>
              <a:t>The FTA Charter Service rules also allow some charters to be operated under the </a:t>
            </a:r>
            <a:r>
              <a:rPr lang="en-US" b="1" dirty="0"/>
              <a:t>exceptions rule </a:t>
            </a:r>
            <a:r>
              <a:rPr lang="en-US" dirty="0"/>
              <a:t>(the most notable being the Governmental Officials exception).  These exceptions require substantial documentation to use.</a:t>
            </a:r>
          </a:p>
          <a:p>
            <a:endParaRPr lang="en-US" dirty="0"/>
          </a:p>
          <a:p>
            <a:r>
              <a:rPr lang="en-US" dirty="0"/>
              <a:t>LOTS are required to provide a quarterly Charter report to the MTA, and must report even if they did not engage in charter activities. </a:t>
            </a:r>
          </a:p>
          <a:p>
            <a:endParaRPr lang="en-US" dirty="0"/>
          </a:p>
          <a:p>
            <a:r>
              <a:rPr lang="en-US" b="1" i="1" u="sng" dirty="0"/>
              <a:t>School Bus Service</a:t>
            </a:r>
          </a:p>
          <a:p>
            <a:endParaRPr lang="en-US" b="1" i="1" u="sng" dirty="0"/>
          </a:p>
          <a:p>
            <a:pPr marL="177571" indent="-177571">
              <a:buFont typeface="Arial" panose="020B0604020202020204" pitchFamily="34" charset="0"/>
              <a:buChar char="•"/>
            </a:pPr>
            <a:r>
              <a:rPr lang="en-US" dirty="0"/>
              <a:t>School bus operations are defined in the FTA regulations as transportation by bus exclusively for school students, personnel and equipment in school bus type vehicles.  </a:t>
            </a:r>
          </a:p>
          <a:p>
            <a:pPr marL="177571" indent="-177571">
              <a:buFont typeface="Arial" panose="020B0604020202020204" pitchFamily="34" charset="0"/>
              <a:buChar char="•"/>
            </a:pPr>
            <a:endParaRPr lang="en-US" dirty="0"/>
          </a:p>
          <a:p>
            <a:pPr marL="177571" indent="-177571">
              <a:buFont typeface="Arial" panose="020B0604020202020204" pitchFamily="34" charset="0"/>
              <a:buChar char="•"/>
            </a:pPr>
            <a:r>
              <a:rPr lang="en-US" dirty="0"/>
              <a:t>The prohibition against school bus service applies to both home-to-school transportation and transportation for school-sponsored activities or trips.  </a:t>
            </a:r>
          </a:p>
          <a:p>
            <a:pPr marL="177571" indent="-177571">
              <a:buFont typeface="Arial" panose="020B0604020202020204" pitchFamily="34" charset="0"/>
              <a:buChar char="•"/>
            </a:pPr>
            <a:endParaRPr lang="en-US" dirty="0"/>
          </a:p>
          <a:p>
            <a:pPr marL="177571" indent="-177571">
              <a:buFont typeface="Arial" panose="020B0604020202020204" pitchFamily="34" charset="0"/>
              <a:buChar char="•"/>
            </a:pPr>
            <a:r>
              <a:rPr lang="en-US" dirty="0"/>
              <a:t>The FTA considers Head Start to be a social service program rather than a school program, and as such the prohibition against providing school bus service does not apply to transporting children who are participating in Head Start programs.</a:t>
            </a:r>
          </a:p>
          <a:p>
            <a:pPr marL="177571" indent="-177571">
              <a:buFont typeface="Arial" panose="020B0604020202020204" pitchFamily="34" charset="0"/>
              <a:buChar char="•"/>
            </a:pPr>
            <a:endParaRPr lang="en-US" dirty="0"/>
          </a:p>
          <a:p>
            <a:pPr marL="177571" indent="-177571">
              <a:buFont typeface="Arial" panose="020B0604020202020204" pitchFamily="34" charset="0"/>
              <a:buChar char="•"/>
            </a:pPr>
            <a:r>
              <a:rPr lang="en-US" b="1" dirty="0"/>
              <a:t>LOTS may not use grant program funds or equipment to engage in school bus service of any kind.  </a:t>
            </a:r>
            <a:r>
              <a:rPr lang="en-US" dirty="0"/>
              <a:t>Call your MTA Regional Planner if you have any questions. but you may not transport children to school services or functions without prior written MTA approval.</a:t>
            </a:r>
          </a:p>
          <a:p>
            <a:pPr marL="177571" indent="-177571">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A57B8373-9E52-4890-B526-14CF6707066D}" type="slidenum">
              <a:rPr lang="en-US" smtClean="0"/>
              <a:t>8</a:t>
            </a:fld>
            <a:endParaRPr lang="en-US" dirty="0"/>
          </a:p>
        </p:txBody>
      </p:sp>
    </p:spTree>
    <p:extLst>
      <p:ext uri="{BB962C8B-B14F-4D97-AF65-F5344CB8AC3E}">
        <p14:creationId xmlns:p14="http://schemas.microsoft.com/office/powerpoint/2010/main" val="25850886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16-MMT-171 BaltimoreLink PPT Template 2-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 y="1"/>
            <a:ext cx="12232417" cy="6883916"/>
          </a:xfrm>
          <a:prstGeom prst="rect">
            <a:avLst/>
          </a:prstGeom>
        </p:spPr>
      </p:pic>
      <p:sp>
        <p:nvSpPr>
          <p:cNvPr id="2" name="Title 1"/>
          <p:cNvSpPr>
            <a:spLocks noGrp="1"/>
          </p:cNvSpPr>
          <p:nvPr>
            <p:ph type="ctrTitle"/>
          </p:nvPr>
        </p:nvSpPr>
        <p:spPr>
          <a:xfrm>
            <a:off x="914400" y="2130431"/>
            <a:ext cx="10363200" cy="1470025"/>
          </a:xfrm>
        </p:spPr>
        <p:txBody>
          <a:bodyPr/>
          <a:lstStyle>
            <a:lvl1pPr>
              <a:defRPr b="1" i="0" baseline="0">
                <a:solidFill>
                  <a:schemeClr val="tx1"/>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828800" y="4404528"/>
            <a:ext cx="8534400" cy="1050783"/>
          </a:xfrm>
        </p:spPr>
        <p:txBody>
          <a:bodyPr>
            <a:normAutofit/>
          </a:bodyPr>
          <a:lstStyle>
            <a:lvl1pPr marL="0" indent="0" algn="ctr">
              <a:buNone/>
              <a:defRPr sz="2000" baseline="0">
                <a:solidFill>
                  <a:schemeClr val="tx1"/>
                </a:solidFill>
                <a:latin typeface="Arial"/>
                <a:cs typeface="Arial"/>
              </a:defRPr>
            </a:lvl1pPr>
            <a:lvl2pPr marL="457092" indent="0" algn="ctr">
              <a:buNone/>
              <a:defRPr>
                <a:solidFill>
                  <a:schemeClr val="tx1">
                    <a:tint val="75000"/>
                  </a:schemeClr>
                </a:solidFill>
              </a:defRPr>
            </a:lvl2pPr>
            <a:lvl3pPr marL="914186" indent="0" algn="ctr">
              <a:buNone/>
              <a:defRPr>
                <a:solidFill>
                  <a:schemeClr val="tx1">
                    <a:tint val="75000"/>
                  </a:schemeClr>
                </a:solidFill>
              </a:defRPr>
            </a:lvl3pPr>
            <a:lvl4pPr marL="1371279" indent="0" algn="ctr">
              <a:buNone/>
              <a:defRPr>
                <a:solidFill>
                  <a:schemeClr val="tx1">
                    <a:tint val="75000"/>
                  </a:schemeClr>
                </a:solidFill>
              </a:defRPr>
            </a:lvl4pPr>
            <a:lvl5pPr marL="1828373" indent="0" algn="ctr">
              <a:buNone/>
              <a:defRPr>
                <a:solidFill>
                  <a:schemeClr val="tx1">
                    <a:tint val="75000"/>
                  </a:schemeClr>
                </a:solidFill>
              </a:defRPr>
            </a:lvl5pPr>
            <a:lvl6pPr marL="2285466" indent="0" algn="ctr">
              <a:buNone/>
              <a:defRPr>
                <a:solidFill>
                  <a:schemeClr val="tx1">
                    <a:tint val="75000"/>
                  </a:schemeClr>
                </a:solidFill>
              </a:defRPr>
            </a:lvl6pPr>
            <a:lvl7pPr marL="2742558" indent="0" algn="ctr">
              <a:buNone/>
              <a:defRPr>
                <a:solidFill>
                  <a:schemeClr val="tx1">
                    <a:tint val="75000"/>
                  </a:schemeClr>
                </a:solidFill>
              </a:defRPr>
            </a:lvl7pPr>
            <a:lvl8pPr marL="3199652" indent="0" algn="ctr">
              <a:buNone/>
              <a:defRPr>
                <a:solidFill>
                  <a:schemeClr val="tx1">
                    <a:tint val="75000"/>
                  </a:schemeClr>
                </a:solidFill>
              </a:defRPr>
            </a:lvl8pPr>
            <a:lvl9pPr marL="3656744" indent="0" algn="ctr">
              <a:buNone/>
              <a:defRPr>
                <a:solidFill>
                  <a:schemeClr val="tx1">
                    <a:tint val="75000"/>
                  </a:schemeClr>
                </a:solidFill>
              </a:defRPr>
            </a:lvl9pPr>
          </a:lstStyle>
          <a:p>
            <a:r>
              <a:rPr lang="en-US" dirty="0"/>
              <a:t>Click to edit Master subtitle style</a:t>
            </a:r>
          </a:p>
        </p:txBody>
      </p:sp>
      <p:pic>
        <p:nvPicPr>
          <p:cNvPr id="9" name="Picture 8" descr="MTA_logo.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4527" y="6356350"/>
            <a:ext cx="1017876" cy="365760"/>
          </a:xfrm>
          <a:prstGeom prst="rect">
            <a:avLst/>
          </a:prstGeom>
        </p:spPr>
      </p:pic>
      <p:pic>
        <p:nvPicPr>
          <p:cNvPr id="6" name="Picture 5" descr="maryland_MDOT_logo_CMYK_large.ep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60483" y="6356351"/>
            <a:ext cx="1198823" cy="383830"/>
          </a:xfrm>
          <a:prstGeom prst="rect">
            <a:avLst/>
          </a:prstGeom>
        </p:spPr>
      </p:pic>
    </p:spTree>
    <p:extLst>
      <p:ext uri="{BB962C8B-B14F-4D97-AF65-F5344CB8AC3E}">
        <p14:creationId xmlns:p14="http://schemas.microsoft.com/office/powerpoint/2010/main" val="420104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64155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4"/>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4"/>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162911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16-MMT-171 BaltimoreLink PPT Template 2-03.jpg"/>
          <p:cNvPicPr>
            <a:picLocks noChangeAspect="1"/>
          </p:cNvPicPr>
          <p:nvPr/>
        </p:nvPicPr>
        <p:blipFill>
          <a:blip r:embed="rId2">
            <a:alphaModFix amt="65000"/>
            <a:extLst>
              <a:ext uri="{28A0092B-C50C-407E-A947-70E740481C1C}">
                <a14:useLocalDpi xmlns:a14="http://schemas.microsoft.com/office/drawing/2010/main" val="0"/>
              </a:ext>
            </a:extLst>
          </a:blip>
          <a:stretch>
            <a:fillRect/>
          </a:stretch>
        </p:blipFill>
        <p:spPr>
          <a:xfrm>
            <a:off x="0" y="-1"/>
            <a:ext cx="12192000" cy="6861171"/>
          </a:xfrm>
          <a:prstGeom prst="rect">
            <a:avLst/>
          </a:prstGeom>
        </p:spPr>
      </p:pic>
      <p:sp>
        <p:nvSpPr>
          <p:cNvPr id="2" name="Title 1"/>
          <p:cNvSpPr>
            <a:spLocks noGrp="1"/>
          </p:cNvSpPr>
          <p:nvPr>
            <p:ph type="title"/>
          </p:nvPr>
        </p:nvSpPr>
        <p:spPr/>
        <p:txBody>
          <a:bodyPr/>
          <a:lstStyle>
            <a:lvl1pPr>
              <a:defRPr b="1" i="0" baseline="0">
                <a:solidFill>
                  <a:schemeClr val="accent2">
                    <a:lumMod val="50000"/>
                  </a:schemeClr>
                </a:solidFill>
                <a:latin typeface="+mj-lt"/>
                <a:cs typeface="Arial"/>
              </a:defRPr>
            </a:lvl1pPr>
          </a:lstStyle>
          <a:p>
            <a:r>
              <a:rPr lang="en-US" dirty="0"/>
              <a:t>Click to edit Master title style</a:t>
            </a:r>
          </a:p>
        </p:txBody>
      </p:sp>
      <p:sp>
        <p:nvSpPr>
          <p:cNvPr id="3" name="Content Placeholder 2"/>
          <p:cNvSpPr>
            <a:spLocks noGrp="1"/>
          </p:cNvSpPr>
          <p:nvPr>
            <p:ph idx="1"/>
          </p:nvPr>
        </p:nvSpPr>
        <p:spPr/>
        <p:txBody>
          <a:bodyPr/>
          <a:lstStyle>
            <a:lvl1pPr>
              <a:defRPr baseline="0">
                <a:latin typeface="Arial"/>
                <a:cs typeface="Arial"/>
              </a:defRPr>
            </a:lvl1pPr>
            <a:lvl2pPr>
              <a:defRPr baseline="0">
                <a:latin typeface="Arial"/>
                <a:cs typeface="Arial"/>
              </a:defRPr>
            </a:lvl2pPr>
            <a:lvl3pPr>
              <a:defRPr baseline="0">
                <a:latin typeface="Arial"/>
                <a:cs typeface="Arial"/>
              </a:defRPr>
            </a:lvl3pPr>
            <a:lvl4pPr>
              <a:defRPr baseline="0">
                <a:latin typeface="Arial"/>
                <a:cs typeface="Arial"/>
              </a:defRPr>
            </a:lvl4pPr>
            <a:lvl5pPr>
              <a:defRPr baseline="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a:xfrm>
            <a:off x="4709252" y="6356356"/>
            <a:ext cx="2844800" cy="365125"/>
          </a:xfrm>
        </p:spPr>
        <p:txBody>
          <a:bodyPr/>
          <a:lstStyle>
            <a:lvl1pPr algn="ctr">
              <a:defRPr/>
            </a:lvl1pPr>
          </a:lstStyle>
          <a:p>
            <a:fld id="{A0058C02-2B45-41CD-B42C-757351A1BB9A}" type="slidenum">
              <a:rPr lang="en-US" smtClean="0"/>
              <a:t>‹#›</a:t>
            </a:fld>
            <a:endParaRPr lang="en-US" dirty="0"/>
          </a:p>
        </p:txBody>
      </p:sp>
      <p:pic>
        <p:nvPicPr>
          <p:cNvPr id="9" name="Picture 8" descr="MTA_logo.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4527" y="6356350"/>
            <a:ext cx="1017876" cy="365760"/>
          </a:xfrm>
          <a:prstGeom prst="rect">
            <a:avLst/>
          </a:prstGeom>
        </p:spPr>
      </p:pic>
      <p:pic>
        <p:nvPicPr>
          <p:cNvPr id="10" name="Picture 9" descr="maryland_MDOT_logo_CMYK_large.ep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60483" y="6356351"/>
            <a:ext cx="1198823" cy="383830"/>
          </a:xfrm>
          <a:prstGeom prst="rect">
            <a:avLst/>
          </a:prstGeom>
        </p:spPr>
      </p:pic>
    </p:spTree>
    <p:extLst>
      <p:ext uri="{BB962C8B-B14F-4D97-AF65-F5344CB8AC3E}">
        <p14:creationId xmlns:p14="http://schemas.microsoft.com/office/powerpoint/2010/main" val="293603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8"/>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9"/>
            <a:ext cx="10363200" cy="1500187"/>
          </a:xfrm>
        </p:spPr>
        <p:txBody>
          <a:bodyPr anchor="b"/>
          <a:lstStyle>
            <a:lvl1pPr marL="0" indent="0">
              <a:buNone/>
              <a:defRPr sz="2000">
                <a:solidFill>
                  <a:schemeClr val="tx1">
                    <a:tint val="75000"/>
                  </a:schemeClr>
                </a:solidFill>
              </a:defRPr>
            </a:lvl1pPr>
            <a:lvl2pPr marL="457092" indent="0">
              <a:buNone/>
              <a:defRPr sz="1800">
                <a:solidFill>
                  <a:schemeClr val="tx1">
                    <a:tint val="75000"/>
                  </a:schemeClr>
                </a:solidFill>
              </a:defRPr>
            </a:lvl2pPr>
            <a:lvl3pPr marL="914186" indent="0">
              <a:buNone/>
              <a:defRPr sz="1600">
                <a:solidFill>
                  <a:schemeClr val="tx1">
                    <a:tint val="75000"/>
                  </a:schemeClr>
                </a:solidFill>
              </a:defRPr>
            </a:lvl3pPr>
            <a:lvl4pPr marL="1371279" indent="0">
              <a:buNone/>
              <a:defRPr sz="1400">
                <a:solidFill>
                  <a:schemeClr val="tx1">
                    <a:tint val="75000"/>
                  </a:schemeClr>
                </a:solidFill>
              </a:defRPr>
            </a:lvl4pPr>
            <a:lvl5pPr marL="1828373" indent="0">
              <a:buNone/>
              <a:defRPr sz="1400">
                <a:solidFill>
                  <a:schemeClr val="tx1">
                    <a:tint val="75000"/>
                  </a:schemeClr>
                </a:solidFill>
              </a:defRPr>
            </a:lvl5pPr>
            <a:lvl6pPr marL="2285466" indent="0">
              <a:buNone/>
              <a:defRPr sz="1400">
                <a:solidFill>
                  <a:schemeClr val="tx1">
                    <a:tint val="75000"/>
                  </a:schemeClr>
                </a:solidFill>
              </a:defRPr>
            </a:lvl6pPr>
            <a:lvl7pPr marL="2742558" indent="0">
              <a:buNone/>
              <a:defRPr sz="1400">
                <a:solidFill>
                  <a:schemeClr val="tx1">
                    <a:tint val="75000"/>
                  </a:schemeClr>
                </a:solidFill>
              </a:defRPr>
            </a:lvl7pPr>
            <a:lvl8pPr marL="3199652" indent="0">
              <a:buNone/>
              <a:defRPr sz="1400">
                <a:solidFill>
                  <a:schemeClr val="tx1">
                    <a:tint val="75000"/>
                  </a:schemeClr>
                </a:solidFill>
              </a:defRPr>
            </a:lvl8pPr>
            <a:lvl9pPr marL="3656744"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508338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349942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13"/>
            <a:ext cx="5386917" cy="639762"/>
          </a:xfr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279742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413030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79402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3"/>
            <a:ext cx="4011084" cy="4691063"/>
          </a:xfr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1798196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092" indent="0">
              <a:buNone/>
              <a:defRPr sz="2800"/>
            </a:lvl2pPr>
            <a:lvl3pPr marL="914186" indent="0">
              <a:buNone/>
              <a:defRPr sz="2400"/>
            </a:lvl3pPr>
            <a:lvl4pPr marL="1371279" indent="0">
              <a:buNone/>
              <a:defRPr sz="2000"/>
            </a:lvl4pPr>
            <a:lvl5pPr marL="1828373" indent="0">
              <a:buNone/>
              <a:defRPr sz="2000"/>
            </a:lvl5pPr>
            <a:lvl6pPr marL="2285466" indent="0">
              <a:buNone/>
              <a:defRPr sz="2000"/>
            </a:lvl6pPr>
            <a:lvl7pPr marL="2742558" indent="0">
              <a:buNone/>
              <a:defRPr sz="2000"/>
            </a:lvl7pPr>
            <a:lvl8pPr marL="3199652" indent="0">
              <a:buNone/>
              <a:defRPr sz="2000"/>
            </a:lvl8pPr>
            <a:lvl9pPr marL="3656744"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58C02-2B45-41CD-B42C-757351A1BB9A}" type="slidenum">
              <a:rPr lang="en-US" smtClean="0"/>
              <a:t>‹#›</a:t>
            </a:fld>
            <a:endParaRPr lang="en-US" dirty="0"/>
          </a:p>
        </p:txBody>
      </p:sp>
    </p:spTree>
    <p:extLst>
      <p:ext uri="{BB962C8B-B14F-4D97-AF65-F5344CB8AC3E}">
        <p14:creationId xmlns:p14="http://schemas.microsoft.com/office/powerpoint/2010/main" val="77269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18" tIns="45709" rIns="91418" bIns="45709"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6"/>
            <a:ext cx="10972800" cy="4525963"/>
          </a:xfrm>
          <a:prstGeom prst="rect">
            <a:avLst/>
          </a:prstGeom>
        </p:spPr>
        <p:txBody>
          <a:bodyPr vert="horz" lIns="91418" tIns="45709" rIns="91418" bIns="4570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6"/>
            <a:ext cx="2844800" cy="365125"/>
          </a:xfrm>
          <a:prstGeom prst="rect">
            <a:avLst/>
          </a:prstGeom>
        </p:spPr>
        <p:txBody>
          <a:bodyPr vert="horz" lIns="91418" tIns="45709" rIns="91418" bIns="45709"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6"/>
            <a:ext cx="3860800" cy="365125"/>
          </a:xfrm>
          <a:prstGeom prst="rect">
            <a:avLst/>
          </a:prstGeom>
        </p:spPr>
        <p:txBody>
          <a:bodyPr vert="horz" lIns="91418" tIns="45709" rIns="91418" bIns="45709"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6"/>
            <a:ext cx="2844800" cy="365125"/>
          </a:xfrm>
          <a:prstGeom prst="rect">
            <a:avLst/>
          </a:prstGeom>
        </p:spPr>
        <p:txBody>
          <a:bodyPr vert="horz" lIns="91418" tIns="45709" rIns="91418" bIns="45709" rtlCol="0" anchor="ctr"/>
          <a:lstStyle>
            <a:lvl1pPr algn="r">
              <a:defRPr sz="1200">
                <a:solidFill>
                  <a:schemeClr val="tx1">
                    <a:tint val="75000"/>
                  </a:schemeClr>
                </a:solidFill>
              </a:defRPr>
            </a:lvl1pPr>
          </a:lstStyle>
          <a:p>
            <a:fld id="{A0058C02-2B45-41CD-B42C-757351A1BB9A}" type="slidenum">
              <a:rPr lang="en-US" smtClean="0"/>
              <a:t>‹#›</a:t>
            </a:fld>
            <a:endParaRPr lang="en-US" dirty="0"/>
          </a:p>
        </p:txBody>
      </p:sp>
    </p:spTree>
    <p:extLst>
      <p:ext uri="{BB962C8B-B14F-4D97-AF65-F5344CB8AC3E}">
        <p14:creationId xmlns:p14="http://schemas.microsoft.com/office/powerpoint/2010/main" val="143498270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ctr" defTabSz="457092" rtl="0" eaLnBrk="1" latinLnBrk="0" hangingPunct="1">
        <a:spcBef>
          <a:spcPct val="0"/>
        </a:spcBef>
        <a:buNone/>
        <a:defRPr sz="4400" kern="1200" baseline="0">
          <a:solidFill>
            <a:schemeClr val="accent2">
              <a:lumMod val="50000"/>
            </a:schemeClr>
          </a:solidFill>
          <a:latin typeface="+mj-lt"/>
          <a:ea typeface="+mj-ea"/>
          <a:cs typeface="+mj-cs"/>
        </a:defRPr>
      </a:lvl1pPr>
    </p:titleStyle>
    <p:bodyStyle>
      <a:lvl1pPr marL="342820" indent="-342820" algn="l" defTabSz="457092" rtl="0" eaLnBrk="1" latinLnBrk="0" hangingPunct="1">
        <a:spcBef>
          <a:spcPct val="20000"/>
        </a:spcBef>
        <a:buFont typeface="Arial"/>
        <a:buChar char="•"/>
        <a:defRPr sz="3200" kern="1200">
          <a:solidFill>
            <a:schemeClr val="tx1"/>
          </a:solidFill>
          <a:latin typeface="+mn-lt"/>
          <a:ea typeface="+mn-ea"/>
          <a:cs typeface="+mn-cs"/>
        </a:defRPr>
      </a:lvl1pPr>
      <a:lvl2pPr marL="742776" indent="-285684" algn="l" defTabSz="457092" rtl="0" eaLnBrk="1" latinLnBrk="0" hangingPunct="1">
        <a:spcBef>
          <a:spcPct val="20000"/>
        </a:spcBef>
        <a:buFont typeface="Arial"/>
        <a:buChar char="–"/>
        <a:defRPr sz="2800" kern="1200">
          <a:solidFill>
            <a:schemeClr val="tx1"/>
          </a:solidFill>
          <a:latin typeface="+mn-lt"/>
          <a:ea typeface="+mn-ea"/>
          <a:cs typeface="+mn-cs"/>
        </a:defRPr>
      </a:lvl2pPr>
      <a:lvl3pPr marL="1142733" indent="-228546" algn="l" defTabSz="457092" rtl="0" eaLnBrk="1" latinLnBrk="0" hangingPunct="1">
        <a:spcBef>
          <a:spcPct val="20000"/>
        </a:spcBef>
        <a:buFont typeface="Arial"/>
        <a:buChar char="•"/>
        <a:defRPr sz="2400" kern="1200">
          <a:solidFill>
            <a:schemeClr val="tx1"/>
          </a:solidFill>
          <a:latin typeface="+mn-lt"/>
          <a:ea typeface="+mn-ea"/>
          <a:cs typeface="+mn-cs"/>
        </a:defRPr>
      </a:lvl3pPr>
      <a:lvl4pPr marL="1599825" indent="-228546" algn="l" defTabSz="457092" rtl="0" eaLnBrk="1" latinLnBrk="0" hangingPunct="1">
        <a:spcBef>
          <a:spcPct val="20000"/>
        </a:spcBef>
        <a:buFont typeface="Arial"/>
        <a:buChar char="–"/>
        <a:defRPr sz="2000" kern="1200">
          <a:solidFill>
            <a:schemeClr val="tx1"/>
          </a:solidFill>
          <a:latin typeface="+mn-lt"/>
          <a:ea typeface="+mn-ea"/>
          <a:cs typeface="+mn-cs"/>
        </a:defRPr>
      </a:lvl4pPr>
      <a:lvl5pPr marL="2056919" indent="-228546" algn="l" defTabSz="457092" rtl="0" eaLnBrk="1" latinLnBrk="0" hangingPunct="1">
        <a:spcBef>
          <a:spcPct val="20000"/>
        </a:spcBef>
        <a:buFont typeface="Arial"/>
        <a:buChar char="»"/>
        <a:defRPr sz="2000" kern="1200">
          <a:solidFill>
            <a:schemeClr val="tx1"/>
          </a:solidFill>
          <a:latin typeface="+mn-lt"/>
          <a:ea typeface="+mn-ea"/>
          <a:cs typeface="+mn-cs"/>
        </a:defRPr>
      </a:lvl5pPr>
      <a:lvl6pPr marL="2514012" indent="-228546" algn="l" defTabSz="457092" rtl="0" eaLnBrk="1" latinLnBrk="0" hangingPunct="1">
        <a:spcBef>
          <a:spcPct val="20000"/>
        </a:spcBef>
        <a:buFont typeface="Arial"/>
        <a:buChar char="•"/>
        <a:defRPr sz="2000" kern="1200">
          <a:solidFill>
            <a:schemeClr val="tx1"/>
          </a:solidFill>
          <a:latin typeface="+mn-lt"/>
          <a:ea typeface="+mn-ea"/>
          <a:cs typeface="+mn-cs"/>
        </a:defRPr>
      </a:lvl6pPr>
      <a:lvl7pPr marL="2971106" indent="-228546" algn="l" defTabSz="457092" rtl="0" eaLnBrk="1" latinLnBrk="0" hangingPunct="1">
        <a:spcBef>
          <a:spcPct val="20000"/>
        </a:spcBef>
        <a:buFont typeface="Arial"/>
        <a:buChar char="•"/>
        <a:defRPr sz="2000" kern="1200">
          <a:solidFill>
            <a:schemeClr val="tx1"/>
          </a:solidFill>
          <a:latin typeface="+mn-lt"/>
          <a:ea typeface="+mn-ea"/>
          <a:cs typeface="+mn-cs"/>
        </a:defRPr>
      </a:lvl7pPr>
      <a:lvl8pPr marL="3428198" indent="-228546" algn="l" defTabSz="457092" rtl="0" eaLnBrk="1" latinLnBrk="0" hangingPunct="1">
        <a:spcBef>
          <a:spcPct val="20000"/>
        </a:spcBef>
        <a:buFont typeface="Arial"/>
        <a:buChar char="•"/>
        <a:defRPr sz="2000" kern="1200">
          <a:solidFill>
            <a:schemeClr val="tx1"/>
          </a:solidFill>
          <a:latin typeface="+mn-lt"/>
          <a:ea typeface="+mn-ea"/>
          <a:cs typeface="+mn-cs"/>
        </a:defRPr>
      </a:lvl8pPr>
      <a:lvl9pPr marL="3885292" indent="-228546" algn="l" defTabSz="45709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092" rtl="0" eaLnBrk="1" latinLnBrk="0" hangingPunct="1">
        <a:defRPr sz="1800" kern="1200">
          <a:solidFill>
            <a:schemeClr val="tx1"/>
          </a:solidFill>
          <a:latin typeface="+mn-lt"/>
          <a:ea typeface="+mn-ea"/>
          <a:cs typeface="+mn-cs"/>
        </a:defRPr>
      </a:lvl1pPr>
      <a:lvl2pPr marL="457092" algn="l" defTabSz="457092" rtl="0" eaLnBrk="1" latinLnBrk="0" hangingPunct="1">
        <a:defRPr sz="1800" kern="1200">
          <a:solidFill>
            <a:schemeClr val="tx1"/>
          </a:solidFill>
          <a:latin typeface="+mn-lt"/>
          <a:ea typeface="+mn-ea"/>
          <a:cs typeface="+mn-cs"/>
        </a:defRPr>
      </a:lvl2pPr>
      <a:lvl3pPr marL="914186" algn="l" defTabSz="457092" rtl="0" eaLnBrk="1" latinLnBrk="0" hangingPunct="1">
        <a:defRPr sz="1800" kern="1200">
          <a:solidFill>
            <a:schemeClr val="tx1"/>
          </a:solidFill>
          <a:latin typeface="+mn-lt"/>
          <a:ea typeface="+mn-ea"/>
          <a:cs typeface="+mn-cs"/>
        </a:defRPr>
      </a:lvl3pPr>
      <a:lvl4pPr marL="1371279" algn="l" defTabSz="457092" rtl="0" eaLnBrk="1" latinLnBrk="0" hangingPunct="1">
        <a:defRPr sz="1800" kern="1200">
          <a:solidFill>
            <a:schemeClr val="tx1"/>
          </a:solidFill>
          <a:latin typeface="+mn-lt"/>
          <a:ea typeface="+mn-ea"/>
          <a:cs typeface="+mn-cs"/>
        </a:defRPr>
      </a:lvl4pPr>
      <a:lvl5pPr marL="1828373" algn="l" defTabSz="457092" rtl="0" eaLnBrk="1" latinLnBrk="0" hangingPunct="1">
        <a:defRPr sz="1800" kern="1200">
          <a:solidFill>
            <a:schemeClr val="tx1"/>
          </a:solidFill>
          <a:latin typeface="+mn-lt"/>
          <a:ea typeface="+mn-ea"/>
          <a:cs typeface="+mn-cs"/>
        </a:defRPr>
      </a:lvl5pPr>
      <a:lvl6pPr marL="2285466" algn="l" defTabSz="457092" rtl="0" eaLnBrk="1" latinLnBrk="0" hangingPunct="1">
        <a:defRPr sz="1800" kern="1200">
          <a:solidFill>
            <a:schemeClr val="tx1"/>
          </a:solidFill>
          <a:latin typeface="+mn-lt"/>
          <a:ea typeface="+mn-ea"/>
          <a:cs typeface="+mn-cs"/>
        </a:defRPr>
      </a:lvl6pPr>
      <a:lvl7pPr marL="2742558" algn="l" defTabSz="457092" rtl="0" eaLnBrk="1" latinLnBrk="0" hangingPunct="1">
        <a:defRPr sz="1800" kern="1200">
          <a:solidFill>
            <a:schemeClr val="tx1"/>
          </a:solidFill>
          <a:latin typeface="+mn-lt"/>
          <a:ea typeface="+mn-ea"/>
          <a:cs typeface="+mn-cs"/>
        </a:defRPr>
      </a:lvl7pPr>
      <a:lvl8pPr marL="3199652" algn="l" defTabSz="457092" rtl="0" eaLnBrk="1" latinLnBrk="0" hangingPunct="1">
        <a:defRPr sz="1800" kern="1200">
          <a:solidFill>
            <a:schemeClr val="tx1"/>
          </a:solidFill>
          <a:latin typeface="+mn-lt"/>
          <a:ea typeface="+mn-ea"/>
          <a:cs typeface="+mn-cs"/>
        </a:defRPr>
      </a:lvl8pPr>
      <a:lvl9pPr marL="3656744" algn="l" defTabSz="45709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13064"/>
            <a:ext cx="9144000" cy="2140527"/>
          </a:xfrm>
        </p:spPr>
        <p:txBody>
          <a:bodyPr/>
          <a:lstStyle/>
          <a:p>
            <a:r>
              <a:rPr lang="en-US" b="1" dirty="0">
                <a:solidFill>
                  <a:schemeClr val="accent2">
                    <a:lumMod val="50000"/>
                  </a:schemeClr>
                </a:solidFill>
              </a:rPr>
              <a:t>LOTS Program Manual</a:t>
            </a:r>
          </a:p>
        </p:txBody>
      </p:sp>
      <p:sp>
        <p:nvSpPr>
          <p:cNvPr id="3" name="Subtitle 2"/>
          <p:cNvSpPr>
            <a:spLocks noGrp="1"/>
          </p:cNvSpPr>
          <p:nvPr>
            <p:ph type="subTitle" idx="1"/>
          </p:nvPr>
        </p:nvSpPr>
        <p:spPr>
          <a:xfrm>
            <a:off x="1524000" y="3906849"/>
            <a:ext cx="9144000" cy="1655762"/>
          </a:xfrm>
        </p:spPr>
        <p:txBody>
          <a:bodyPr>
            <a:normAutofit lnSpcReduction="10000"/>
          </a:bodyPr>
          <a:lstStyle/>
          <a:p>
            <a:endParaRPr lang="en-US" i="1" dirty="0"/>
          </a:p>
          <a:p>
            <a:r>
              <a:rPr lang="en-US" i="1" dirty="0"/>
              <a:t>LOTS Manual Updates</a:t>
            </a:r>
            <a:br>
              <a:rPr lang="en-US" i="1" dirty="0"/>
            </a:br>
            <a:br>
              <a:rPr lang="en-US" i="1" dirty="0"/>
            </a:br>
            <a:endParaRPr lang="en-US" i="1" dirty="0"/>
          </a:p>
          <a:p>
            <a:pPr>
              <a:spcBef>
                <a:spcPts val="0"/>
              </a:spcBef>
            </a:pPr>
            <a:r>
              <a:rPr lang="en-US" b="1" dirty="0"/>
              <a:t>September 22, 2022</a:t>
            </a:r>
          </a:p>
        </p:txBody>
      </p:sp>
      <p:pic>
        <p:nvPicPr>
          <p:cNvPr id="4" name="Picture 3" descr="logo"/>
          <p:cNvPicPr/>
          <p:nvPr/>
        </p:nvPicPr>
        <p:blipFill>
          <a:blip r:embed="rId3" cstate="print"/>
          <a:srcRect/>
          <a:stretch>
            <a:fillRect/>
          </a:stretch>
        </p:blipFill>
        <p:spPr bwMode="auto">
          <a:xfrm>
            <a:off x="3851326" y="2878281"/>
            <a:ext cx="4139283" cy="1207811"/>
          </a:xfrm>
          <a:prstGeom prst="rect">
            <a:avLst/>
          </a:prstGeom>
          <a:noFill/>
          <a:ln w="9525">
            <a:noFill/>
            <a:miter lim="800000"/>
            <a:headEnd/>
            <a:tailEnd/>
          </a:ln>
        </p:spPr>
      </p:pic>
    </p:spTree>
    <p:extLst>
      <p:ext uri="{BB962C8B-B14F-4D97-AF65-F5344CB8AC3E}">
        <p14:creationId xmlns:p14="http://schemas.microsoft.com/office/powerpoint/2010/main" val="398944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3" y="270997"/>
            <a:ext cx="10515600" cy="762674"/>
          </a:xfrm>
        </p:spPr>
        <p:txBody>
          <a:bodyPr>
            <a:normAutofit/>
          </a:bodyPr>
          <a:lstStyle/>
          <a:p>
            <a:r>
              <a:rPr lang="en-US" sz="4000" dirty="0"/>
              <a:t>Annual TAM Conference 2022</a:t>
            </a:r>
            <a:endParaRPr lang="en-US" sz="4000" b="1" dirty="0">
              <a:solidFill>
                <a:schemeClr val="accent2">
                  <a:lumMod val="50000"/>
                </a:schemeClr>
              </a:solidFill>
            </a:endParaRPr>
          </a:p>
        </p:txBody>
      </p:sp>
      <p:sp>
        <p:nvSpPr>
          <p:cNvPr id="8" name="Content Placeholder 2"/>
          <p:cNvSpPr>
            <a:spLocks noGrp="1"/>
          </p:cNvSpPr>
          <p:nvPr>
            <p:ph idx="1"/>
          </p:nvPr>
        </p:nvSpPr>
        <p:spPr>
          <a:xfrm>
            <a:off x="1088144" y="1033671"/>
            <a:ext cx="10515603" cy="5046368"/>
          </a:xfrm>
        </p:spPr>
        <p:txBody>
          <a:bodyPr>
            <a:noAutofit/>
          </a:bodyPr>
          <a:lstStyle/>
          <a:p>
            <a:pPr>
              <a:spcBef>
                <a:spcPts val="0"/>
              </a:spcBef>
              <a:spcAft>
                <a:spcPts val="2400"/>
              </a:spcAft>
              <a:buClr>
                <a:srgbClr val="00B050"/>
              </a:buClr>
              <a:buFont typeface="Wingdings" panose="05000000000000000000" pitchFamily="2" charset="2"/>
              <a:buChar char="ü"/>
            </a:pPr>
            <a:r>
              <a:rPr lang="en-US" sz="2000" dirty="0"/>
              <a:t> Introduction to LOTS Manual Updates</a:t>
            </a:r>
          </a:p>
          <a:p>
            <a:pPr>
              <a:spcBef>
                <a:spcPts val="0"/>
              </a:spcBef>
              <a:spcAft>
                <a:spcPts val="2400"/>
              </a:spcAft>
              <a:buClr>
                <a:srgbClr val="00B050"/>
              </a:buClr>
              <a:buFont typeface="Wingdings" panose="05000000000000000000" pitchFamily="2" charset="2"/>
              <a:buChar char="ü"/>
            </a:pPr>
            <a:r>
              <a:rPr lang="en-US" sz="2000" dirty="0"/>
              <a:t> Meet the Office of Local Transit Support</a:t>
            </a:r>
          </a:p>
          <a:p>
            <a:pPr>
              <a:spcBef>
                <a:spcPts val="0"/>
              </a:spcBef>
              <a:spcAft>
                <a:spcPts val="2400"/>
              </a:spcAft>
              <a:buClr>
                <a:srgbClr val="00B050"/>
              </a:buClr>
              <a:buFont typeface="Wingdings" panose="05000000000000000000" pitchFamily="2" charset="2"/>
              <a:buChar char="ü"/>
            </a:pPr>
            <a:r>
              <a:rPr lang="en-US" sz="2000" dirty="0"/>
              <a:t>Quick Reference Guide</a:t>
            </a:r>
          </a:p>
          <a:p>
            <a:pPr>
              <a:spcBef>
                <a:spcPts val="0"/>
              </a:spcBef>
              <a:spcAft>
                <a:spcPts val="2400"/>
              </a:spcAft>
              <a:buClr>
                <a:srgbClr val="00B050"/>
              </a:buClr>
              <a:buFont typeface="Wingdings" panose="05000000000000000000" pitchFamily="2" charset="2"/>
              <a:buChar char="ü"/>
            </a:pPr>
            <a:r>
              <a:rPr lang="en-US" sz="2000" dirty="0"/>
              <a:t> Key Area(s) updated</a:t>
            </a:r>
          </a:p>
          <a:p>
            <a:pPr lvl="1">
              <a:spcBef>
                <a:spcPts val="0"/>
              </a:spcBef>
              <a:spcAft>
                <a:spcPts val="2400"/>
              </a:spcAft>
              <a:buClr>
                <a:srgbClr val="00B050"/>
              </a:buClr>
              <a:buFont typeface="Wingdings" panose="05000000000000000000" pitchFamily="2" charset="2"/>
              <a:buChar char="ü"/>
            </a:pPr>
            <a:r>
              <a:rPr lang="en-US" sz="1600" dirty="0"/>
              <a:t>1 – Introduction</a:t>
            </a:r>
          </a:p>
          <a:p>
            <a:pPr lvl="1">
              <a:spcBef>
                <a:spcPts val="0"/>
              </a:spcBef>
              <a:spcAft>
                <a:spcPts val="2400"/>
              </a:spcAft>
              <a:buClr>
                <a:srgbClr val="00B050"/>
              </a:buClr>
              <a:buFont typeface="Wingdings" panose="05000000000000000000" pitchFamily="2" charset="2"/>
              <a:buChar char="ü"/>
            </a:pPr>
            <a:r>
              <a:rPr lang="en-US" sz="1600" dirty="0"/>
              <a:t>3 – Financial Management</a:t>
            </a:r>
          </a:p>
          <a:p>
            <a:pPr lvl="1">
              <a:spcBef>
                <a:spcPts val="0"/>
              </a:spcBef>
              <a:spcAft>
                <a:spcPts val="2400"/>
              </a:spcAft>
              <a:buClr>
                <a:srgbClr val="00B050"/>
              </a:buClr>
              <a:buFont typeface="Wingdings" panose="05000000000000000000" pitchFamily="2" charset="2"/>
              <a:buChar char="ü"/>
            </a:pPr>
            <a:r>
              <a:rPr lang="en-US" sz="1600" dirty="0"/>
              <a:t>5 - Procurement</a:t>
            </a:r>
          </a:p>
          <a:p>
            <a:pPr lvl="1">
              <a:spcBef>
                <a:spcPts val="0"/>
              </a:spcBef>
              <a:spcAft>
                <a:spcPts val="2400"/>
              </a:spcAft>
              <a:buClr>
                <a:srgbClr val="00B050"/>
              </a:buClr>
              <a:buFont typeface="Wingdings" panose="05000000000000000000" pitchFamily="2" charset="2"/>
              <a:buChar char="ü"/>
            </a:pPr>
            <a:r>
              <a:rPr lang="en-US" sz="1600" dirty="0"/>
              <a:t>8 – Human Resources</a:t>
            </a:r>
          </a:p>
          <a:p>
            <a:pPr lvl="1">
              <a:spcBef>
                <a:spcPts val="0"/>
              </a:spcBef>
              <a:spcAft>
                <a:spcPts val="2400"/>
              </a:spcAft>
              <a:buClr>
                <a:srgbClr val="00B050"/>
              </a:buClr>
              <a:buFont typeface="Wingdings" panose="05000000000000000000" pitchFamily="2" charset="2"/>
              <a:buChar char="ü"/>
            </a:pPr>
            <a:r>
              <a:rPr lang="en-US" sz="1600" dirty="0"/>
              <a:t>11 – Safety Security Risk Management</a:t>
            </a:r>
          </a:p>
          <a:p>
            <a:pPr lvl="2">
              <a:spcBef>
                <a:spcPts val="0"/>
              </a:spcBef>
              <a:spcAft>
                <a:spcPts val="2400"/>
              </a:spcAft>
              <a:buClr>
                <a:srgbClr val="00B050"/>
              </a:buClr>
              <a:buFont typeface="Wingdings" panose="05000000000000000000" pitchFamily="2" charset="2"/>
              <a:buChar char="ü"/>
            </a:pPr>
            <a:endParaRPr lang="en-US" sz="1200" dirty="0"/>
          </a:p>
          <a:p>
            <a:pPr lvl="1">
              <a:spcBef>
                <a:spcPts val="0"/>
              </a:spcBef>
              <a:spcAft>
                <a:spcPts val="2400"/>
              </a:spcAft>
              <a:buClr>
                <a:srgbClr val="00B050"/>
              </a:buClr>
              <a:buFont typeface="Wingdings" panose="05000000000000000000" pitchFamily="2" charset="2"/>
              <a:buChar char="ü"/>
            </a:pPr>
            <a:endParaRPr lang="en-US" sz="1600" dirty="0"/>
          </a:p>
          <a:p>
            <a:pPr lvl="1">
              <a:spcBef>
                <a:spcPts val="0"/>
              </a:spcBef>
              <a:spcAft>
                <a:spcPts val="2400"/>
              </a:spcAft>
              <a:buClr>
                <a:srgbClr val="00B050"/>
              </a:buClr>
              <a:buFont typeface="Wingdings" panose="05000000000000000000" pitchFamily="2" charset="2"/>
              <a:buChar char="ü"/>
            </a:pPr>
            <a:endParaRPr lang="en-US" sz="1600" dirty="0"/>
          </a:p>
        </p:txBody>
      </p:sp>
      <p:sp>
        <p:nvSpPr>
          <p:cNvPr id="4" name="Slide Number Placeholder 3"/>
          <p:cNvSpPr>
            <a:spLocks noGrp="1"/>
          </p:cNvSpPr>
          <p:nvPr>
            <p:ph type="sldNum" sz="quarter" idx="12"/>
          </p:nvPr>
        </p:nvSpPr>
        <p:spPr/>
        <p:txBody>
          <a:bodyPr/>
          <a:lstStyle/>
          <a:p>
            <a:fld id="{A0058C02-2B45-41CD-B42C-757351A1BB9A}" type="slidenum">
              <a:rPr lang="en-US" smtClean="0"/>
              <a:t>2</a:t>
            </a:fld>
            <a:endParaRPr lang="en-US" dirty="0"/>
          </a:p>
        </p:txBody>
      </p:sp>
    </p:spTree>
    <p:extLst>
      <p:ext uri="{BB962C8B-B14F-4D97-AF65-F5344CB8AC3E}">
        <p14:creationId xmlns:p14="http://schemas.microsoft.com/office/powerpoint/2010/main" val="93987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5076"/>
          </a:xfrm>
        </p:spPr>
        <p:txBody>
          <a:bodyPr>
            <a:normAutofit/>
          </a:bodyPr>
          <a:lstStyle/>
          <a:p>
            <a:r>
              <a:rPr lang="en-US" sz="3600" dirty="0"/>
              <a:t>Key Area(s) Updates</a:t>
            </a:r>
          </a:p>
        </p:txBody>
      </p:sp>
      <p:sp>
        <p:nvSpPr>
          <p:cNvPr id="3" name="Content Placeholder 2"/>
          <p:cNvSpPr>
            <a:spLocks noGrp="1"/>
          </p:cNvSpPr>
          <p:nvPr>
            <p:ph idx="1"/>
          </p:nvPr>
        </p:nvSpPr>
        <p:spPr>
          <a:xfrm>
            <a:off x="609600" y="1012372"/>
            <a:ext cx="10972800" cy="5113798"/>
          </a:xfrm>
        </p:spPr>
        <p:txBody>
          <a:bodyPr>
            <a:normAutofit/>
          </a:bodyPr>
          <a:lstStyle/>
          <a:p>
            <a:pPr marL="914187" lvl="2" indent="0">
              <a:lnSpc>
                <a:spcPct val="120000"/>
              </a:lnSpc>
              <a:buNone/>
            </a:pPr>
            <a:endParaRPr lang="en-US" sz="2600" b="1" dirty="0"/>
          </a:p>
          <a:p>
            <a:pPr lvl="2">
              <a:lnSpc>
                <a:spcPct val="120000"/>
              </a:lnSpc>
              <a:buFont typeface="Wingdings" panose="05000000000000000000" pitchFamily="2" charset="2"/>
              <a:buChar char="v"/>
            </a:pPr>
            <a:r>
              <a:rPr lang="en-US" sz="2800" b="1" dirty="0"/>
              <a:t>1 – Introduction</a:t>
            </a:r>
          </a:p>
          <a:p>
            <a:pPr lvl="3">
              <a:lnSpc>
                <a:spcPct val="120000"/>
              </a:lnSpc>
              <a:buFont typeface="Wingdings" panose="05000000000000000000" pitchFamily="2" charset="2"/>
              <a:buChar char="v"/>
            </a:pPr>
            <a:r>
              <a:rPr lang="en-US" sz="2400" b="1" dirty="0"/>
              <a:t>Added Relief funding:</a:t>
            </a:r>
          </a:p>
          <a:p>
            <a:pPr lvl="4">
              <a:lnSpc>
                <a:spcPct val="120000"/>
              </a:lnSpc>
              <a:buFont typeface="Wingdings" panose="05000000000000000000" pitchFamily="2" charset="2"/>
              <a:buChar char="v"/>
            </a:pPr>
            <a:r>
              <a:rPr lang="en-US" sz="2800" b="1" dirty="0"/>
              <a:t>CARES, CRRSAA, ARPA</a:t>
            </a:r>
          </a:p>
          <a:p>
            <a:pPr lvl="5">
              <a:lnSpc>
                <a:spcPct val="120000"/>
              </a:lnSpc>
              <a:buFont typeface="Wingdings" panose="05000000000000000000" pitchFamily="2" charset="2"/>
              <a:buChar char="v"/>
            </a:pPr>
            <a:r>
              <a:rPr lang="en-US" sz="2800" b="1" dirty="0"/>
              <a:t>Eligible operating (Capital in some cases) expenses on or after January 20, 2020.</a:t>
            </a:r>
          </a:p>
          <a:p>
            <a:pPr marL="914187" lvl="2" indent="0">
              <a:lnSpc>
                <a:spcPct val="120000"/>
              </a:lnSpc>
              <a:buNone/>
            </a:pPr>
            <a:endParaRPr lang="en-US" sz="2800" dirty="0"/>
          </a:p>
          <a:p>
            <a:pPr lvl="2"/>
            <a:endParaRPr lang="en-US" sz="8000" b="1" dirty="0"/>
          </a:p>
          <a:p>
            <a:pPr lvl="2"/>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A0058C02-2B45-41CD-B42C-757351A1BB9A}" type="slidenum">
              <a:rPr lang="en-US" smtClean="0"/>
              <a:t>3</a:t>
            </a:fld>
            <a:endParaRPr lang="en-US" dirty="0"/>
          </a:p>
        </p:txBody>
      </p:sp>
    </p:spTree>
    <p:extLst>
      <p:ext uri="{BB962C8B-B14F-4D97-AF65-F5344CB8AC3E}">
        <p14:creationId xmlns:p14="http://schemas.microsoft.com/office/powerpoint/2010/main" val="354140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118" y="792297"/>
            <a:ext cx="10972800" cy="914399"/>
          </a:xfrm>
        </p:spPr>
        <p:txBody>
          <a:bodyPr>
            <a:normAutofit/>
          </a:bodyPr>
          <a:lstStyle/>
          <a:p>
            <a:r>
              <a:rPr lang="en-US" sz="3600" dirty="0"/>
              <a:t>Chapter 3 – Financial Management</a:t>
            </a:r>
            <a:endParaRPr lang="en-US" sz="3600" b="1" dirty="0"/>
          </a:p>
        </p:txBody>
      </p:sp>
      <p:sp>
        <p:nvSpPr>
          <p:cNvPr id="3" name="Content Placeholder 2"/>
          <p:cNvSpPr>
            <a:spLocks noGrp="1"/>
          </p:cNvSpPr>
          <p:nvPr>
            <p:ph idx="1"/>
          </p:nvPr>
        </p:nvSpPr>
        <p:spPr>
          <a:xfrm>
            <a:off x="587829" y="1771567"/>
            <a:ext cx="10972800" cy="5276529"/>
          </a:xfrm>
        </p:spPr>
        <p:txBody>
          <a:bodyPr>
            <a:normAutofit/>
          </a:bodyPr>
          <a:lstStyle/>
          <a:p>
            <a:pPr marL="0" indent="0">
              <a:buNone/>
            </a:pPr>
            <a:r>
              <a:rPr lang="en-US" sz="2400" b="1" dirty="0"/>
              <a:t>Accounting System and Financial Record Keeping</a:t>
            </a:r>
          </a:p>
          <a:p>
            <a:pPr lvl="0"/>
            <a:r>
              <a:rPr lang="en-US" sz="2400" b="1" dirty="0"/>
              <a:t>Accounting Practices</a:t>
            </a:r>
          </a:p>
          <a:p>
            <a:pPr lvl="1"/>
            <a:r>
              <a:rPr lang="en-US" sz="2400" dirty="0"/>
              <a:t>Allocate costs to specific grants</a:t>
            </a:r>
          </a:p>
          <a:p>
            <a:pPr lvl="2"/>
            <a:r>
              <a:rPr lang="en-US" sz="2000" dirty="0"/>
              <a:t>Remember period of performance dates (Relief Funds)</a:t>
            </a:r>
          </a:p>
          <a:p>
            <a:pPr lvl="1"/>
            <a:r>
              <a:rPr lang="en-US" sz="2400" dirty="0"/>
              <a:t>Accurate and Timely invoicing and reporting</a:t>
            </a:r>
          </a:p>
          <a:p>
            <a:pPr lvl="2"/>
            <a:r>
              <a:rPr lang="en-US" sz="2000" dirty="0"/>
              <a:t>Timely reporting can extend how often we visit for a Comprehensive Review</a:t>
            </a:r>
          </a:p>
          <a:p>
            <a:pPr marL="0" indent="0">
              <a:buNone/>
            </a:pP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A0058C02-2B45-41CD-B42C-757351A1BB9A}" type="slidenum">
              <a:rPr lang="en-US" smtClean="0"/>
              <a:t>4</a:t>
            </a:fld>
            <a:endParaRPr lang="en-US" dirty="0"/>
          </a:p>
        </p:txBody>
      </p:sp>
    </p:spTree>
    <p:extLst>
      <p:ext uri="{BB962C8B-B14F-4D97-AF65-F5344CB8AC3E}">
        <p14:creationId xmlns:p14="http://schemas.microsoft.com/office/powerpoint/2010/main" val="100261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7457"/>
            <a:ext cx="10972800" cy="566057"/>
          </a:xfrm>
        </p:spPr>
        <p:txBody>
          <a:bodyPr>
            <a:normAutofit fontScale="90000"/>
          </a:bodyPr>
          <a:lstStyle/>
          <a:p>
            <a:r>
              <a:rPr lang="en-US" sz="4000" dirty="0"/>
              <a:t>Chapter 4 – Procurement &amp; Contracting</a:t>
            </a:r>
            <a:endParaRPr lang="en-US" sz="3100" b="1" dirty="0"/>
          </a:p>
        </p:txBody>
      </p:sp>
      <p:sp>
        <p:nvSpPr>
          <p:cNvPr id="3" name="Content Placeholder 2"/>
          <p:cNvSpPr>
            <a:spLocks noGrp="1"/>
          </p:cNvSpPr>
          <p:nvPr>
            <p:ph idx="1"/>
          </p:nvPr>
        </p:nvSpPr>
        <p:spPr>
          <a:xfrm>
            <a:off x="645252" y="1020629"/>
            <a:ext cx="10972800" cy="5335727"/>
          </a:xfrm>
        </p:spPr>
        <p:txBody>
          <a:bodyPr>
            <a:normAutofit fontScale="85000" lnSpcReduction="20000"/>
          </a:bodyPr>
          <a:lstStyle/>
          <a:p>
            <a:pPr marL="0" indent="0">
              <a:buNone/>
            </a:pPr>
            <a:r>
              <a:rPr lang="en-US" sz="2600" b="1" dirty="0"/>
              <a:t>Contracts that make use of Federal and State funds must:</a:t>
            </a:r>
            <a:endParaRPr lang="en-US" sz="1400" b="1" dirty="0"/>
          </a:p>
          <a:p>
            <a:pPr lvl="0"/>
            <a:r>
              <a:rPr lang="en-US" sz="2600" dirty="0"/>
              <a:t>follow locally established procedures</a:t>
            </a:r>
          </a:p>
          <a:p>
            <a:pPr lvl="0"/>
            <a:r>
              <a:rPr lang="en-US" sz="2600" dirty="0"/>
              <a:t>not award to fraudulent, debarred, or technically unqualified vendors</a:t>
            </a:r>
          </a:p>
          <a:p>
            <a:pPr lvl="0"/>
            <a:r>
              <a:rPr lang="en-US" sz="2600" dirty="0"/>
              <a:t>be cost-efficient and price-consistent </a:t>
            </a:r>
          </a:p>
          <a:p>
            <a:pPr lvl="0"/>
            <a:r>
              <a:rPr lang="en-US" sz="2600" dirty="0"/>
              <a:t>provide fair opportunity</a:t>
            </a:r>
          </a:p>
          <a:p>
            <a:pPr lvl="0"/>
            <a:r>
              <a:rPr lang="en-US" sz="2600" dirty="0"/>
              <a:t>not discriminate</a:t>
            </a:r>
          </a:p>
          <a:p>
            <a:pPr lvl="0"/>
            <a:r>
              <a:rPr lang="en-US" sz="2600" dirty="0"/>
              <a:t>make preference for materials manufactured in the U.S. </a:t>
            </a:r>
          </a:p>
          <a:p>
            <a:pPr lvl="0"/>
            <a:r>
              <a:rPr lang="en-US" sz="2600" dirty="0"/>
              <a:t>ensure contractors comply with Federal and State requirements </a:t>
            </a:r>
          </a:p>
          <a:p>
            <a:pPr marL="0" lvl="0" indent="0">
              <a:buNone/>
            </a:pPr>
            <a:endParaRPr lang="en-US" sz="2600" dirty="0"/>
          </a:p>
          <a:p>
            <a:pPr marL="0" indent="0">
              <a:buNone/>
            </a:pPr>
            <a:r>
              <a:rPr lang="en-US" sz="2800" b="1" dirty="0"/>
              <a:t>MTA Concurrence</a:t>
            </a:r>
          </a:p>
          <a:p>
            <a:pPr marL="171450" indent="-171450">
              <a:buFont typeface="Arial" panose="020B0604020202020204" pitchFamily="34" charset="0"/>
              <a:buChar char="•"/>
            </a:pPr>
            <a:r>
              <a:rPr lang="en-US" sz="2800" dirty="0"/>
              <a:t>solicitation documents</a:t>
            </a:r>
          </a:p>
          <a:p>
            <a:pPr marL="171450" indent="-171450">
              <a:buFont typeface="Arial" panose="020B0604020202020204" pitchFamily="34" charset="0"/>
              <a:buChar char="•"/>
            </a:pPr>
            <a:r>
              <a:rPr lang="en-US" sz="2800" dirty="0"/>
              <a:t>recommendation for the award of local contracts and purchase orders valued more than:</a:t>
            </a:r>
          </a:p>
          <a:p>
            <a:pPr lvl="1"/>
            <a:r>
              <a:rPr lang="en-US" sz="2000" dirty="0"/>
              <a:t>$1,000 if capital grant funds are involved, or </a:t>
            </a:r>
          </a:p>
          <a:p>
            <a:pPr lvl="1"/>
            <a:r>
              <a:rPr lang="en-US" sz="2000" dirty="0"/>
              <a:t>$3,500 if operating grant funds are involved</a:t>
            </a:r>
          </a:p>
          <a:p>
            <a:pPr marL="0" lvl="0" indent="0">
              <a:buNone/>
            </a:pPr>
            <a:endParaRPr lang="en-US" sz="2600" b="1" dirty="0"/>
          </a:p>
          <a:p>
            <a:pPr marL="0" lvl="0" indent="0">
              <a:buNone/>
            </a:pPr>
            <a:endParaRPr lang="en-US" sz="2600" dirty="0"/>
          </a:p>
        </p:txBody>
      </p:sp>
      <p:sp>
        <p:nvSpPr>
          <p:cNvPr id="4" name="Slide Number Placeholder 3"/>
          <p:cNvSpPr>
            <a:spLocks noGrp="1"/>
          </p:cNvSpPr>
          <p:nvPr>
            <p:ph type="sldNum" sz="quarter" idx="12"/>
          </p:nvPr>
        </p:nvSpPr>
        <p:spPr/>
        <p:txBody>
          <a:bodyPr/>
          <a:lstStyle/>
          <a:p>
            <a:fld id="{A0058C02-2B45-41CD-B42C-757351A1BB9A}" type="slidenum">
              <a:rPr lang="en-US" smtClean="0"/>
              <a:t>5</a:t>
            </a:fld>
            <a:endParaRPr lang="en-US" dirty="0"/>
          </a:p>
        </p:txBody>
      </p:sp>
    </p:spTree>
    <p:extLst>
      <p:ext uri="{BB962C8B-B14F-4D97-AF65-F5344CB8AC3E}">
        <p14:creationId xmlns:p14="http://schemas.microsoft.com/office/powerpoint/2010/main" val="245283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631371"/>
          </a:xfrm>
        </p:spPr>
        <p:txBody>
          <a:bodyPr>
            <a:normAutofit fontScale="90000"/>
          </a:bodyPr>
          <a:lstStyle/>
          <a:p>
            <a:r>
              <a:rPr lang="en-US" sz="4000" dirty="0"/>
              <a:t>Chapter 4, Procurement &amp; Contracting, </a:t>
            </a:r>
            <a:r>
              <a:rPr lang="en-US" sz="3100" dirty="0"/>
              <a:t>continued</a:t>
            </a:r>
          </a:p>
        </p:txBody>
      </p:sp>
      <p:sp>
        <p:nvSpPr>
          <p:cNvPr id="3" name="Content Placeholder 2"/>
          <p:cNvSpPr>
            <a:spLocks noGrp="1"/>
          </p:cNvSpPr>
          <p:nvPr>
            <p:ph idx="1"/>
          </p:nvPr>
        </p:nvSpPr>
        <p:spPr>
          <a:xfrm>
            <a:off x="609600" y="1345324"/>
            <a:ext cx="10972800" cy="4780846"/>
          </a:xfrm>
        </p:spPr>
        <p:txBody>
          <a:bodyPr>
            <a:normAutofit fontScale="92500" lnSpcReduction="10000"/>
          </a:bodyPr>
          <a:lstStyle/>
          <a:p>
            <a:pPr marL="0" indent="0">
              <a:buNone/>
            </a:pPr>
            <a:r>
              <a:rPr lang="en-US" b="1" dirty="0"/>
              <a:t>Prior to the Award of any Procurement Contract, you must Perform the following:</a:t>
            </a:r>
          </a:p>
          <a:p>
            <a:r>
              <a:rPr lang="en-US" dirty="0"/>
              <a:t>Awards to Responsible Contractors</a:t>
            </a:r>
          </a:p>
          <a:p>
            <a:r>
              <a:rPr lang="en-US" dirty="0"/>
              <a:t>Cost or Price Analysis for Every Procurement Action</a:t>
            </a:r>
          </a:p>
          <a:p>
            <a:r>
              <a:rPr lang="en-US" dirty="0"/>
              <a:t>Fair and reasonable price analysis</a:t>
            </a:r>
          </a:p>
          <a:p>
            <a:pPr lvl="1"/>
            <a:r>
              <a:rPr lang="en-US" dirty="0"/>
              <a:t>Evaluate Options Quantities</a:t>
            </a:r>
          </a:p>
          <a:p>
            <a:pPr lvl="1"/>
            <a:r>
              <a:rPr lang="en-US" dirty="0"/>
              <a:t>Evaluate Optional Equipment</a:t>
            </a:r>
          </a:p>
          <a:p>
            <a:pPr lvl="1"/>
            <a:r>
              <a:rPr lang="en-US" dirty="0"/>
              <a:t>Evaluate Offers</a:t>
            </a:r>
          </a:p>
          <a:p>
            <a:pPr lvl="1"/>
            <a:r>
              <a:rPr lang="en-US" dirty="0"/>
              <a:t>Exercise Options</a:t>
            </a:r>
          </a:p>
          <a:p>
            <a:pPr lvl="1"/>
            <a:r>
              <a:rPr lang="en-US" dirty="0"/>
              <a:t>Change Orders and/or Contract Modifications</a:t>
            </a:r>
            <a:endParaRPr lang="en-US" sz="2200" dirty="0"/>
          </a:p>
        </p:txBody>
      </p:sp>
      <p:sp>
        <p:nvSpPr>
          <p:cNvPr id="5" name="Slide Number Placeholder 4"/>
          <p:cNvSpPr>
            <a:spLocks noGrp="1"/>
          </p:cNvSpPr>
          <p:nvPr>
            <p:ph type="sldNum" sz="quarter" idx="12"/>
          </p:nvPr>
        </p:nvSpPr>
        <p:spPr/>
        <p:txBody>
          <a:bodyPr/>
          <a:lstStyle/>
          <a:p>
            <a:fld id="{A0058C02-2B45-41CD-B42C-757351A1BB9A}" type="slidenum">
              <a:rPr lang="en-US" smtClean="0"/>
              <a:t>6</a:t>
            </a:fld>
            <a:endParaRPr lang="en-US" dirty="0"/>
          </a:p>
        </p:txBody>
      </p:sp>
    </p:spTree>
    <p:extLst>
      <p:ext uri="{BB962C8B-B14F-4D97-AF65-F5344CB8AC3E}">
        <p14:creationId xmlns:p14="http://schemas.microsoft.com/office/powerpoint/2010/main" val="3372228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3292"/>
            <a:ext cx="10972800" cy="593766"/>
          </a:xfrm>
        </p:spPr>
        <p:txBody>
          <a:bodyPr>
            <a:normAutofit fontScale="90000"/>
          </a:bodyPr>
          <a:lstStyle/>
          <a:p>
            <a:r>
              <a:rPr lang="en-US" sz="4000" dirty="0"/>
              <a:t>Chapter 8 – Human Resources</a:t>
            </a:r>
            <a:endParaRPr lang="en-US" sz="3100" dirty="0"/>
          </a:p>
        </p:txBody>
      </p:sp>
      <p:sp>
        <p:nvSpPr>
          <p:cNvPr id="3" name="Content Placeholder 2"/>
          <p:cNvSpPr>
            <a:spLocks noGrp="1"/>
          </p:cNvSpPr>
          <p:nvPr>
            <p:ph idx="1"/>
          </p:nvPr>
        </p:nvSpPr>
        <p:spPr>
          <a:xfrm>
            <a:off x="609600" y="1161534"/>
            <a:ext cx="10972800" cy="5194821"/>
          </a:xfrm>
        </p:spPr>
        <p:txBody>
          <a:bodyPr>
            <a:normAutofit/>
          </a:bodyPr>
          <a:lstStyle/>
          <a:p>
            <a:endParaRPr lang="en-US" sz="2000" dirty="0"/>
          </a:p>
          <a:p>
            <a:pPr marL="0" indent="0">
              <a:buNone/>
            </a:pPr>
            <a:r>
              <a:rPr lang="en-US" sz="2000" b="1" dirty="0"/>
              <a:t>Drug and Alcohol Program &amp; Testing Requirements</a:t>
            </a:r>
          </a:p>
          <a:p>
            <a:pPr lvl="0"/>
            <a:r>
              <a:rPr lang="en-US" sz="2000" dirty="0"/>
              <a:t>Drug and alcohol use in the workplace</a:t>
            </a:r>
          </a:p>
          <a:p>
            <a:pPr lvl="1"/>
            <a:r>
              <a:rPr lang="en-US" sz="1600" dirty="0"/>
              <a:t>Update policies to address changes.</a:t>
            </a:r>
          </a:p>
          <a:p>
            <a:pPr lvl="0"/>
            <a:r>
              <a:rPr lang="en-US" sz="2000" dirty="0"/>
              <a:t>Education and training program</a:t>
            </a:r>
          </a:p>
          <a:p>
            <a:pPr lvl="1"/>
            <a:r>
              <a:rPr lang="en-US" sz="1600" dirty="0"/>
              <a:t>60 minutes training on drug program.</a:t>
            </a:r>
          </a:p>
          <a:p>
            <a:r>
              <a:rPr lang="en-US" sz="2000" dirty="0"/>
              <a:t>Testing program</a:t>
            </a:r>
          </a:p>
          <a:p>
            <a:pPr lvl="1"/>
            <a:r>
              <a:rPr lang="en-US" sz="1200" dirty="0"/>
              <a:t>50% of workforce to be randomly tested.</a:t>
            </a:r>
          </a:p>
          <a:p>
            <a:pPr lvl="1"/>
            <a:r>
              <a:rPr lang="en-US" sz="1200" dirty="0"/>
              <a:t>Across ALL service hours and days.</a:t>
            </a:r>
          </a:p>
          <a:p>
            <a:r>
              <a:rPr lang="en-US" sz="2000" dirty="0"/>
              <a:t>Administrative procedures</a:t>
            </a:r>
          </a:p>
          <a:p>
            <a:pPr lvl="1"/>
            <a:r>
              <a:rPr lang="en-US" sz="1600" dirty="0"/>
              <a:t>Review and update procedures annually.</a:t>
            </a:r>
          </a:p>
          <a:p>
            <a:pPr lvl="1"/>
            <a:endParaRPr lang="en-US" sz="1600" dirty="0"/>
          </a:p>
          <a:p>
            <a:pPr marL="0" indent="0">
              <a:buNone/>
            </a:pPr>
            <a:endParaRPr lang="en-US" sz="2000" dirty="0"/>
          </a:p>
          <a:p>
            <a:endParaRPr lang="en-US" sz="2000" dirty="0"/>
          </a:p>
        </p:txBody>
      </p:sp>
      <p:sp>
        <p:nvSpPr>
          <p:cNvPr id="5" name="Slide Number Placeholder 4"/>
          <p:cNvSpPr>
            <a:spLocks noGrp="1"/>
          </p:cNvSpPr>
          <p:nvPr>
            <p:ph type="sldNum" sz="quarter" idx="12"/>
          </p:nvPr>
        </p:nvSpPr>
        <p:spPr/>
        <p:txBody>
          <a:bodyPr/>
          <a:lstStyle/>
          <a:p>
            <a:fld id="{A0058C02-2B45-41CD-B42C-757351A1BB9A}" type="slidenum">
              <a:rPr lang="en-US" smtClean="0"/>
              <a:t>7</a:t>
            </a:fld>
            <a:endParaRPr lang="en-US" dirty="0"/>
          </a:p>
        </p:txBody>
      </p:sp>
    </p:spTree>
    <p:extLst>
      <p:ext uri="{BB962C8B-B14F-4D97-AF65-F5344CB8AC3E}">
        <p14:creationId xmlns:p14="http://schemas.microsoft.com/office/powerpoint/2010/main" val="221666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28876"/>
          </a:xfrm>
        </p:spPr>
        <p:txBody>
          <a:bodyPr>
            <a:normAutofit fontScale="90000"/>
          </a:bodyPr>
          <a:lstStyle/>
          <a:p>
            <a:r>
              <a:rPr lang="en-US" sz="4000" dirty="0"/>
              <a:t>Chapter 1 – Safety and Security Management</a:t>
            </a:r>
            <a:endParaRPr lang="en-US" sz="3100" dirty="0"/>
          </a:p>
        </p:txBody>
      </p:sp>
      <p:sp>
        <p:nvSpPr>
          <p:cNvPr id="3" name="Content Placeholder 2"/>
          <p:cNvSpPr>
            <a:spLocks noGrp="1"/>
          </p:cNvSpPr>
          <p:nvPr>
            <p:ph idx="1"/>
          </p:nvPr>
        </p:nvSpPr>
        <p:spPr>
          <a:xfrm>
            <a:off x="609600" y="1088570"/>
            <a:ext cx="10972800" cy="5246915"/>
          </a:xfrm>
        </p:spPr>
        <p:txBody>
          <a:bodyPr>
            <a:noAutofit/>
          </a:bodyPr>
          <a:lstStyle/>
          <a:p>
            <a:pPr>
              <a:buFont typeface="Arial" panose="020B0604020202020204" pitchFamily="34" charset="0"/>
              <a:buChar char="•"/>
            </a:pPr>
            <a:r>
              <a:rPr lang="en-US" sz="2000" b="1" dirty="0"/>
              <a:t>Agency Safety Plans</a:t>
            </a:r>
          </a:p>
          <a:p>
            <a:pPr lvl="1">
              <a:buFont typeface="Arial" panose="020B0604020202020204" pitchFamily="34" charset="0"/>
              <a:buChar char="•"/>
            </a:pPr>
            <a:r>
              <a:rPr lang="en-US" sz="1600" b="1" dirty="0"/>
              <a:t>All LOTS must have an approved updated SMS plan with annual goals.</a:t>
            </a:r>
          </a:p>
          <a:p>
            <a:pPr>
              <a:buFont typeface="Arial" panose="020B0604020202020204" pitchFamily="34" charset="0"/>
              <a:buChar char="•"/>
            </a:pPr>
            <a:endParaRPr lang="en-US" sz="2000" b="1" dirty="0"/>
          </a:p>
          <a:p>
            <a:pPr>
              <a:buFont typeface="Arial" panose="020B0604020202020204" pitchFamily="34" charset="0"/>
              <a:buChar char="•"/>
            </a:pPr>
            <a:r>
              <a:rPr lang="en-US" sz="2000" b="1" dirty="0"/>
              <a:t> Review and update annually</a:t>
            </a:r>
          </a:p>
          <a:p>
            <a:pPr lvl="1">
              <a:buFont typeface="Arial" panose="020B0604020202020204" pitchFamily="34" charset="0"/>
              <a:buChar char="•"/>
            </a:pPr>
            <a:r>
              <a:rPr lang="en-US" sz="1600" b="1" dirty="0"/>
              <a:t>Leadership/Executive Level Staff</a:t>
            </a:r>
          </a:p>
          <a:p>
            <a:pPr lvl="1">
              <a:buFont typeface="Arial" panose="020B0604020202020204" pitchFamily="34" charset="0"/>
              <a:buChar char="•"/>
            </a:pPr>
            <a:r>
              <a:rPr lang="en-US" sz="1600" b="1" dirty="0"/>
              <a:t>Fleet data</a:t>
            </a:r>
          </a:p>
          <a:p>
            <a:pPr lvl="1">
              <a:buFont typeface="Arial" panose="020B0604020202020204" pitchFamily="34" charset="0"/>
              <a:buChar char="•"/>
            </a:pPr>
            <a:r>
              <a:rPr lang="en-US" sz="1600" b="1" dirty="0"/>
              <a:t>Risk Assessments</a:t>
            </a:r>
          </a:p>
          <a:p>
            <a:pPr marL="0" indent="0">
              <a:buNone/>
            </a:pPr>
            <a:endParaRPr lang="en-US" sz="2000" b="1" dirty="0"/>
          </a:p>
          <a:p>
            <a:pPr>
              <a:buFont typeface="Arial" panose="020B0604020202020204" pitchFamily="34" charset="0"/>
              <a:buChar char="•"/>
            </a:pPr>
            <a:r>
              <a:rPr lang="en-US" sz="2000" b="1" dirty="0"/>
              <a:t>Attend all trainings</a:t>
            </a:r>
          </a:p>
          <a:p>
            <a:pPr lvl="1">
              <a:buFont typeface="Arial" panose="020B0604020202020204" pitchFamily="34" charset="0"/>
              <a:buChar char="•"/>
            </a:pPr>
            <a:r>
              <a:rPr lang="en-US" sz="1600" b="1" dirty="0"/>
              <a:t>Lots of changes are coming.</a:t>
            </a:r>
          </a:p>
          <a:p>
            <a:pPr marL="0" lvl="0" indent="0">
              <a:buNone/>
            </a:pPr>
            <a:endParaRPr lang="en-US" sz="1100" dirty="0"/>
          </a:p>
          <a:p>
            <a:pPr marL="0" indent="0">
              <a:buNone/>
            </a:pPr>
            <a:r>
              <a:rPr lang="en-US" sz="1100" dirty="0"/>
              <a:t>   </a:t>
            </a:r>
          </a:p>
          <a:p>
            <a:pPr marL="0" indent="0">
              <a:buNone/>
            </a:pPr>
            <a:endParaRPr lang="en-US" sz="2000" dirty="0"/>
          </a:p>
        </p:txBody>
      </p:sp>
      <p:sp>
        <p:nvSpPr>
          <p:cNvPr id="5" name="Slide Number Placeholder 4"/>
          <p:cNvSpPr>
            <a:spLocks noGrp="1"/>
          </p:cNvSpPr>
          <p:nvPr>
            <p:ph type="sldNum" sz="quarter" idx="12"/>
          </p:nvPr>
        </p:nvSpPr>
        <p:spPr/>
        <p:txBody>
          <a:bodyPr/>
          <a:lstStyle/>
          <a:p>
            <a:fld id="{A0058C02-2B45-41CD-B42C-757351A1BB9A}" type="slidenum">
              <a:rPr lang="en-US" smtClean="0"/>
              <a:t>8</a:t>
            </a:fld>
            <a:endParaRPr lang="en-US" dirty="0"/>
          </a:p>
        </p:txBody>
      </p:sp>
      <p:pic>
        <p:nvPicPr>
          <p:cNvPr id="4" name="Picture 3">
            <a:extLst>
              <a:ext uri="{FF2B5EF4-FFF2-40B4-BE49-F238E27FC236}">
                <a16:creationId xmlns:a16="http://schemas.microsoft.com/office/drawing/2014/main" id="{49889340-DF0B-8BF3-F4C9-0F510A468730}"/>
              </a:ext>
            </a:extLst>
          </p:cNvPr>
          <p:cNvPicPr>
            <a:picLocks noChangeAspect="1"/>
          </p:cNvPicPr>
          <p:nvPr/>
        </p:nvPicPr>
        <p:blipFill>
          <a:blip r:embed="rId3"/>
          <a:stretch>
            <a:fillRect/>
          </a:stretch>
        </p:blipFill>
        <p:spPr>
          <a:xfrm>
            <a:off x="7960401" y="1881071"/>
            <a:ext cx="3621999" cy="3661911"/>
          </a:xfrm>
          <a:prstGeom prst="rect">
            <a:avLst/>
          </a:prstGeom>
        </p:spPr>
      </p:pic>
    </p:spTree>
    <p:extLst>
      <p:ext uri="{BB962C8B-B14F-4D97-AF65-F5344CB8AC3E}">
        <p14:creationId xmlns:p14="http://schemas.microsoft.com/office/powerpoint/2010/main" val="20358943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Gotham"/>
        <a:ea typeface=""/>
        <a:cs typeface=""/>
      </a:majorFont>
      <a:minorFont>
        <a:latin typeface="Gotha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19245</TotalTime>
  <Words>1434</Words>
  <Application>Microsoft Office PowerPoint</Application>
  <PresentationFormat>Widescreen</PresentationFormat>
  <Paragraphs>159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Gotham</vt:lpstr>
      <vt:lpstr>Wingdings</vt:lpstr>
      <vt:lpstr>2_Office Theme</vt:lpstr>
      <vt:lpstr>LOTS Program Manual</vt:lpstr>
      <vt:lpstr>Annual TAM Conference 2022</vt:lpstr>
      <vt:lpstr>Key Area(s) Updates</vt:lpstr>
      <vt:lpstr>Chapter 3 – Financial Management</vt:lpstr>
      <vt:lpstr>Chapter 4 – Procurement &amp; Contracting</vt:lpstr>
      <vt:lpstr>Chapter 4, Procurement &amp; Contracting, continued</vt:lpstr>
      <vt:lpstr>Chapter 8 – Human Resources</vt:lpstr>
      <vt:lpstr>Chapter 1 – Safety and Security Management</vt:lpstr>
    </vt:vector>
  </TitlesOfParts>
  <Company>Parsons Brinckerhoff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 Asset Management</dc:title>
  <dc:creator>Gasparine, John A.</dc:creator>
  <cp:lastModifiedBy>TANYA NICHOLS</cp:lastModifiedBy>
  <cp:revision>1166</cp:revision>
  <cp:lastPrinted>2017-03-22T14:22:54Z</cp:lastPrinted>
  <dcterms:created xsi:type="dcterms:W3CDTF">2015-08-18T12:20:01Z</dcterms:created>
  <dcterms:modified xsi:type="dcterms:W3CDTF">2022-09-25T19:26:41Z</dcterms:modified>
</cp:coreProperties>
</file>