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4"/>
    <p:sldMasterId id="2147483965" r:id="rId5"/>
    <p:sldMasterId id="2147483977" r:id="rId6"/>
  </p:sldMasterIdLst>
  <p:notesMasterIdLst>
    <p:notesMasterId r:id="rId40"/>
  </p:notesMasterIdLst>
  <p:handoutMasterIdLst>
    <p:handoutMasterId r:id="rId41"/>
  </p:handoutMasterIdLst>
  <p:sldIdLst>
    <p:sldId id="281" r:id="rId7"/>
    <p:sldId id="258" r:id="rId8"/>
    <p:sldId id="763" r:id="rId9"/>
    <p:sldId id="726" r:id="rId10"/>
    <p:sldId id="727" r:id="rId11"/>
    <p:sldId id="307" r:id="rId12"/>
    <p:sldId id="764" r:id="rId13"/>
    <p:sldId id="760" r:id="rId14"/>
    <p:sldId id="761" r:id="rId15"/>
    <p:sldId id="708" r:id="rId16"/>
    <p:sldId id="685" r:id="rId17"/>
    <p:sldId id="687" r:id="rId18"/>
    <p:sldId id="468" r:id="rId19"/>
    <p:sldId id="709" r:id="rId20"/>
    <p:sldId id="712" r:id="rId21"/>
    <p:sldId id="759" r:id="rId22"/>
    <p:sldId id="765" r:id="rId23"/>
    <p:sldId id="507" r:id="rId24"/>
    <p:sldId id="510" r:id="rId25"/>
    <p:sldId id="767" r:id="rId26"/>
    <p:sldId id="770" r:id="rId27"/>
    <p:sldId id="424" r:id="rId28"/>
    <p:sldId id="772" r:id="rId29"/>
    <p:sldId id="692" r:id="rId30"/>
    <p:sldId id="292" r:id="rId31"/>
    <p:sldId id="756" r:id="rId32"/>
    <p:sldId id="753" r:id="rId33"/>
    <p:sldId id="773" r:id="rId34"/>
    <p:sldId id="658" r:id="rId35"/>
    <p:sldId id="312" r:id="rId36"/>
    <p:sldId id="755" r:id="rId37"/>
    <p:sldId id="766" r:id="rId38"/>
    <p:sldId id="274" r:id="rId39"/>
  </p:sldIdLst>
  <p:sldSz cx="9144000" cy="6858000" type="screen4x3"/>
  <p:notesSz cx="6858000" cy="9313863"/>
  <p:custDataLst>
    <p:tags r:id="rId42"/>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450"/>
    <a:srgbClr val="3B23CB"/>
    <a:srgbClr val="523BDD"/>
    <a:srgbClr val="2A198F"/>
    <a:srgbClr val="1D1160"/>
    <a:srgbClr val="8FA173"/>
    <a:srgbClr val="53682A"/>
    <a:srgbClr val="6A86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4F8662-1CF0-4358-8C3C-B074F5CFD962}" v="17" dt="2022-09-13T13:27:07.5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45" autoAdjust="0"/>
    <p:restoredTop sz="67531" autoAdjust="0"/>
  </p:normalViewPr>
  <p:slideViewPr>
    <p:cSldViewPr>
      <p:cViewPr varScale="1">
        <p:scale>
          <a:sx n="75" d="100"/>
          <a:sy n="75" d="100"/>
        </p:scale>
        <p:origin x="2232" y="5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notesViewPr>
    <p:cSldViewPr>
      <p:cViewPr>
        <p:scale>
          <a:sx n="100" d="100"/>
          <a:sy n="100" d="100"/>
        </p:scale>
        <p:origin x="-1806" y="1434"/>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Scarbath Berger" userId="b83b14b2-50a6-4968-8109-80c9abd2e56c" providerId="ADAL" clId="{494F8662-1CF0-4358-8C3C-B074F5CFD962}"/>
    <pc:docChg chg="modSld">
      <pc:chgData name="Lynn Scarbath Berger" userId="b83b14b2-50a6-4968-8109-80c9abd2e56c" providerId="ADAL" clId="{494F8662-1CF0-4358-8C3C-B074F5CFD962}" dt="2022-09-13T13:27:07.508" v="36"/>
      <pc:docMkLst>
        <pc:docMk/>
      </pc:docMkLst>
      <pc:sldChg chg="modSp mod">
        <pc:chgData name="Lynn Scarbath Berger" userId="b83b14b2-50a6-4968-8109-80c9abd2e56c" providerId="ADAL" clId="{494F8662-1CF0-4358-8C3C-B074F5CFD962}" dt="2022-09-13T13:26:56.777" v="34" actId="20577"/>
        <pc:sldMkLst>
          <pc:docMk/>
          <pc:sldMk cId="0" sldId="312"/>
        </pc:sldMkLst>
        <pc:spChg chg="mod">
          <ac:chgData name="Lynn Scarbath Berger" userId="b83b14b2-50a6-4968-8109-80c9abd2e56c" providerId="ADAL" clId="{494F8662-1CF0-4358-8C3C-B074F5CFD962}" dt="2022-09-13T13:26:56.777" v="34" actId="20577"/>
          <ac:spMkLst>
            <pc:docMk/>
            <pc:sldMk cId="0" sldId="312"/>
            <ac:spMk id="128003" creationId="{E70EEAF4-11C9-194A-D925-EA5A7806D4D0}"/>
          </ac:spMkLst>
        </pc:spChg>
      </pc:sldChg>
      <pc:sldChg chg="modSp mod">
        <pc:chgData name="Lynn Scarbath Berger" userId="b83b14b2-50a6-4968-8109-80c9abd2e56c" providerId="ADAL" clId="{494F8662-1CF0-4358-8C3C-B074F5CFD962}" dt="2022-09-13T13:24:34.047" v="10"/>
        <pc:sldMkLst>
          <pc:docMk/>
          <pc:sldMk cId="0" sldId="685"/>
        </pc:sldMkLst>
        <pc:spChg chg="mod">
          <ac:chgData name="Lynn Scarbath Berger" userId="b83b14b2-50a6-4968-8109-80c9abd2e56c" providerId="ADAL" clId="{494F8662-1CF0-4358-8C3C-B074F5CFD962}" dt="2022-09-13T13:24:34.047" v="10"/>
          <ac:spMkLst>
            <pc:docMk/>
            <pc:sldMk cId="0" sldId="685"/>
            <ac:spMk id="3" creationId="{833BCD58-47DC-66FE-D317-2ADCCC412B92}"/>
          </ac:spMkLst>
        </pc:spChg>
      </pc:sldChg>
      <pc:sldChg chg="modSp mod">
        <pc:chgData name="Lynn Scarbath Berger" userId="b83b14b2-50a6-4968-8109-80c9abd2e56c" providerId="ADAL" clId="{494F8662-1CF0-4358-8C3C-B074F5CFD962}" dt="2022-09-13T13:25:04.708" v="20"/>
        <pc:sldMkLst>
          <pc:docMk/>
          <pc:sldMk cId="0" sldId="687"/>
        </pc:sldMkLst>
        <pc:spChg chg="mod">
          <ac:chgData name="Lynn Scarbath Berger" userId="b83b14b2-50a6-4968-8109-80c9abd2e56c" providerId="ADAL" clId="{494F8662-1CF0-4358-8C3C-B074F5CFD962}" dt="2022-09-13T13:24:49.819" v="16"/>
          <ac:spMkLst>
            <pc:docMk/>
            <pc:sldMk cId="0" sldId="687"/>
            <ac:spMk id="3" creationId="{DAF40C4D-4A48-B6BA-10FB-02E26D1283ED}"/>
          </ac:spMkLst>
        </pc:spChg>
        <pc:spChg chg="mod">
          <ac:chgData name="Lynn Scarbath Berger" userId="b83b14b2-50a6-4968-8109-80c9abd2e56c" providerId="ADAL" clId="{494F8662-1CF0-4358-8C3C-B074F5CFD962}" dt="2022-09-13T13:25:04.708" v="20"/>
          <ac:spMkLst>
            <pc:docMk/>
            <pc:sldMk cId="0" sldId="687"/>
            <ac:spMk id="4" creationId="{33691216-E080-892B-AB70-034D2DF9B472}"/>
          </ac:spMkLst>
        </pc:spChg>
      </pc:sldChg>
      <pc:sldChg chg="modSp mod">
        <pc:chgData name="Lynn Scarbath Berger" userId="b83b14b2-50a6-4968-8109-80c9abd2e56c" providerId="ADAL" clId="{494F8662-1CF0-4358-8C3C-B074F5CFD962}" dt="2022-09-13T13:25:33.176" v="30"/>
        <pc:sldMkLst>
          <pc:docMk/>
          <pc:sldMk cId="0" sldId="709"/>
        </pc:sldMkLst>
        <pc:spChg chg="mod">
          <ac:chgData name="Lynn Scarbath Berger" userId="b83b14b2-50a6-4968-8109-80c9abd2e56c" providerId="ADAL" clId="{494F8662-1CF0-4358-8C3C-B074F5CFD962}" dt="2022-09-13T13:25:29.131" v="28"/>
          <ac:spMkLst>
            <pc:docMk/>
            <pc:sldMk cId="0" sldId="709"/>
            <ac:spMk id="4" creationId="{A5E4696B-39E6-CE9C-A0F7-83157567449C}"/>
          </ac:spMkLst>
        </pc:spChg>
        <pc:spChg chg="mod">
          <ac:chgData name="Lynn Scarbath Berger" userId="b83b14b2-50a6-4968-8109-80c9abd2e56c" providerId="ADAL" clId="{494F8662-1CF0-4358-8C3C-B074F5CFD962}" dt="2022-09-13T13:25:33.176" v="30"/>
          <ac:spMkLst>
            <pc:docMk/>
            <pc:sldMk cId="0" sldId="709"/>
            <ac:spMk id="60419" creationId="{BA1C8EC3-5E2B-1A44-E1FC-685BBDD1B5C1}"/>
          </ac:spMkLst>
        </pc:spChg>
      </pc:sldChg>
      <pc:sldChg chg="modSp mod">
        <pc:chgData name="Lynn Scarbath Berger" userId="b83b14b2-50a6-4968-8109-80c9abd2e56c" providerId="ADAL" clId="{494F8662-1CF0-4358-8C3C-B074F5CFD962}" dt="2022-09-13T13:26:27.917" v="31" actId="255"/>
        <pc:sldMkLst>
          <pc:docMk/>
          <pc:sldMk cId="0" sldId="756"/>
        </pc:sldMkLst>
        <pc:spChg chg="mod">
          <ac:chgData name="Lynn Scarbath Berger" userId="b83b14b2-50a6-4968-8109-80c9abd2e56c" providerId="ADAL" clId="{494F8662-1CF0-4358-8C3C-B074F5CFD962}" dt="2022-09-13T13:26:27.917" v="31" actId="255"/>
          <ac:spMkLst>
            <pc:docMk/>
            <pc:sldMk cId="0" sldId="756"/>
            <ac:spMk id="2" creationId="{F40EB150-A52D-E313-0DA9-B920B718CF88}"/>
          </ac:spMkLst>
        </pc:spChg>
      </pc:sldChg>
      <pc:sldChg chg="modSp">
        <pc:chgData name="Lynn Scarbath Berger" userId="b83b14b2-50a6-4968-8109-80c9abd2e56c" providerId="ADAL" clId="{494F8662-1CF0-4358-8C3C-B074F5CFD962}" dt="2022-09-13T13:24:05.868" v="2"/>
        <pc:sldMkLst>
          <pc:docMk/>
          <pc:sldMk cId="0" sldId="760"/>
        </pc:sldMkLst>
        <pc:spChg chg="mod">
          <ac:chgData name="Lynn Scarbath Berger" userId="b83b14b2-50a6-4968-8109-80c9abd2e56c" providerId="ADAL" clId="{494F8662-1CF0-4358-8C3C-B074F5CFD962}" dt="2022-09-13T13:24:05.868" v="2"/>
          <ac:spMkLst>
            <pc:docMk/>
            <pc:sldMk cId="0" sldId="760"/>
            <ac:spMk id="5" creationId="{9BA52B97-7BD2-5708-A085-FA61AE44F4D0}"/>
          </ac:spMkLst>
        </pc:spChg>
      </pc:sldChg>
      <pc:sldChg chg="modSp mod">
        <pc:chgData name="Lynn Scarbath Berger" userId="b83b14b2-50a6-4968-8109-80c9abd2e56c" providerId="ADAL" clId="{494F8662-1CF0-4358-8C3C-B074F5CFD962}" dt="2022-09-13T13:24:13.983" v="4" actId="113"/>
        <pc:sldMkLst>
          <pc:docMk/>
          <pc:sldMk cId="0" sldId="761"/>
        </pc:sldMkLst>
        <pc:spChg chg="mod">
          <ac:chgData name="Lynn Scarbath Berger" userId="b83b14b2-50a6-4968-8109-80c9abd2e56c" providerId="ADAL" clId="{494F8662-1CF0-4358-8C3C-B074F5CFD962}" dt="2022-09-13T13:24:13.983" v="4" actId="113"/>
          <ac:spMkLst>
            <pc:docMk/>
            <pc:sldMk cId="0" sldId="761"/>
            <ac:spMk id="3" creationId="{4CE8C1F5-FB6B-3AA8-4F35-70682E7C568A}"/>
          </ac:spMkLst>
        </pc:spChg>
      </pc:sldChg>
      <pc:sldChg chg="modSp mod">
        <pc:chgData name="Lynn Scarbath Berger" userId="b83b14b2-50a6-4968-8109-80c9abd2e56c" providerId="ADAL" clId="{494F8662-1CF0-4358-8C3C-B074F5CFD962}" dt="2022-09-13T13:27:07.508" v="36"/>
        <pc:sldMkLst>
          <pc:docMk/>
          <pc:sldMk cId="3094476233" sldId="766"/>
        </pc:sldMkLst>
        <pc:spChg chg="mod">
          <ac:chgData name="Lynn Scarbath Berger" userId="b83b14b2-50a6-4968-8109-80c9abd2e56c" providerId="ADAL" clId="{494F8662-1CF0-4358-8C3C-B074F5CFD962}" dt="2022-09-13T13:27:07.508" v="36"/>
          <ac:spMkLst>
            <pc:docMk/>
            <pc:sldMk cId="3094476233" sldId="766"/>
            <ac:spMk id="10" creationId="{4CD69C10-D5C7-9CD9-02D2-CC8A512BC90F}"/>
          </ac:spMkLst>
        </pc:spChg>
      </pc:sldChg>
      <pc:sldChg chg="modSp mod">
        <pc:chgData name="Lynn Scarbath Berger" userId="b83b14b2-50a6-4968-8109-80c9abd2e56c" providerId="ADAL" clId="{494F8662-1CF0-4358-8C3C-B074F5CFD962}" dt="2022-09-13T13:23:29.703" v="1" actId="20577"/>
        <pc:sldMkLst>
          <pc:docMk/>
          <pc:sldMk cId="3206985226" sldId="773"/>
        </pc:sldMkLst>
        <pc:spChg chg="mod">
          <ac:chgData name="Lynn Scarbath Berger" userId="b83b14b2-50a6-4968-8109-80c9abd2e56c" providerId="ADAL" clId="{494F8662-1CF0-4358-8C3C-B074F5CFD962}" dt="2022-09-13T13:23:29.703" v="1" actId="20577"/>
          <ac:spMkLst>
            <pc:docMk/>
            <pc:sldMk cId="3206985226" sldId="773"/>
            <ac:spMk id="7" creationId="{DB8C18EB-E60E-5ECF-47D4-94D4EF1FED1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087649-A511-46C9-8890-943DEC30B38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3DF1ADC-54C0-4DDD-9433-F8F6A0916AF4}">
      <dgm:prSet/>
      <dgm:spPr/>
      <dgm:t>
        <a:bodyPr/>
        <a:lstStyle/>
        <a:p>
          <a:r>
            <a:rPr lang="en-US"/>
            <a:t>A state of tension or preoccupation.</a:t>
          </a:r>
        </a:p>
      </dgm:t>
    </dgm:pt>
    <dgm:pt modelId="{C23B3270-95B3-4F59-82D4-8ACD300CEE8D}" type="parTrans" cxnId="{414111BA-8B98-42F3-B35B-ADD8F0E4DFAB}">
      <dgm:prSet/>
      <dgm:spPr/>
      <dgm:t>
        <a:bodyPr/>
        <a:lstStyle/>
        <a:p>
          <a:endParaRPr lang="en-US"/>
        </a:p>
      </dgm:t>
    </dgm:pt>
    <dgm:pt modelId="{9082363D-D6E4-4753-9869-A28EE3DAF768}" type="sibTrans" cxnId="{414111BA-8B98-42F3-B35B-ADD8F0E4DFAB}">
      <dgm:prSet/>
      <dgm:spPr/>
      <dgm:t>
        <a:bodyPr/>
        <a:lstStyle/>
        <a:p>
          <a:endParaRPr lang="en-US"/>
        </a:p>
      </dgm:t>
    </dgm:pt>
    <dgm:pt modelId="{D38472CE-0E69-4A82-B5D5-663191174A2D}">
      <dgm:prSet/>
      <dgm:spPr/>
      <dgm:t>
        <a:bodyPr/>
        <a:lstStyle/>
        <a:p>
          <a:r>
            <a:rPr lang="en-US" dirty="0"/>
            <a:t>Indirect </a:t>
          </a:r>
          <a:r>
            <a:rPr lang="en-US" b="1" dirty="0"/>
            <a:t>trauma</a:t>
          </a:r>
          <a:r>
            <a:rPr lang="en-US" dirty="0"/>
            <a:t> can occur when we are exposed to difficult or disturbing images and stories second-hand. Sometimes referred to as vicarious trauma or secondary trauma.</a:t>
          </a:r>
        </a:p>
      </dgm:t>
    </dgm:pt>
    <dgm:pt modelId="{57B8B47A-A3BD-420D-959F-FD6296533B05}" type="parTrans" cxnId="{6D09AC9F-A3F6-4876-B8D6-949EB98B5859}">
      <dgm:prSet/>
      <dgm:spPr/>
      <dgm:t>
        <a:bodyPr/>
        <a:lstStyle/>
        <a:p>
          <a:endParaRPr lang="en-US"/>
        </a:p>
      </dgm:t>
    </dgm:pt>
    <dgm:pt modelId="{265A2774-7334-4814-9620-7FB1883DDBCE}" type="sibTrans" cxnId="{6D09AC9F-A3F6-4876-B8D6-949EB98B5859}">
      <dgm:prSet/>
      <dgm:spPr/>
      <dgm:t>
        <a:bodyPr/>
        <a:lstStyle/>
        <a:p>
          <a:endParaRPr lang="en-US"/>
        </a:p>
      </dgm:t>
    </dgm:pt>
    <dgm:pt modelId="{1164D6FC-B64F-4678-8E18-3D8018961901}" type="pres">
      <dgm:prSet presAssocID="{65087649-A511-46C9-8890-943DEC30B383}" presName="Name0" presStyleCnt="0">
        <dgm:presLayoutVars>
          <dgm:dir/>
          <dgm:animLvl val="lvl"/>
          <dgm:resizeHandles val="exact"/>
        </dgm:presLayoutVars>
      </dgm:prSet>
      <dgm:spPr/>
    </dgm:pt>
    <dgm:pt modelId="{C60D10D0-4A39-4540-9517-747E17DFBD1D}" type="pres">
      <dgm:prSet presAssocID="{D38472CE-0E69-4A82-B5D5-663191174A2D}" presName="boxAndChildren" presStyleCnt="0"/>
      <dgm:spPr/>
    </dgm:pt>
    <dgm:pt modelId="{F8B85D93-6B3A-4FD9-A794-4AF0DD26AB3F}" type="pres">
      <dgm:prSet presAssocID="{D38472CE-0E69-4A82-B5D5-663191174A2D}" presName="parentTextBox" presStyleLbl="node1" presStyleIdx="0" presStyleCnt="2"/>
      <dgm:spPr/>
    </dgm:pt>
    <dgm:pt modelId="{72DF28A8-6F78-41E5-9DB8-D21FE0F0F987}" type="pres">
      <dgm:prSet presAssocID="{9082363D-D6E4-4753-9869-A28EE3DAF768}" presName="sp" presStyleCnt="0"/>
      <dgm:spPr/>
    </dgm:pt>
    <dgm:pt modelId="{84118B82-29B9-4D34-A16D-2703D962CD8F}" type="pres">
      <dgm:prSet presAssocID="{E3DF1ADC-54C0-4DDD-9433-F8F6A0916AF4}" presName="arrowAndChildren" presStyleCnt="0"/>
      <dgm:spPr/>
    </dgm:pt>
    <dgm:pt modelId="{7808B2BE-A251-427D-8C6A-C03A1CD41690}" type="pres">
      <dgm:prSet presAssocID="{E3DF1ADC-54C0-4DDD-9433-F8F6A0916AF4}" presName="parentTextArrow" presStyleLbl="node1" presStyleIdx="1" presStyleCnt="2"/>
      <dgm:spPr/>
    </dgm:pt>
  </dgm:ptLst>
  <dgm:cxnLst>
    <dgm:cxn modelId="{F1F32E8A-286F-44D8-BBB5-18CD56325982}" type="presOf" srcId="{D38472CE-0E69-4A82-B5D5-663191174A2D}" destId="{F8B85D93-6B3A-4FD9-A794-4AF0DD26AB3F}" srcOrd="0" destOrd="0" presId="urn:microsoft.com/office/officeart/2005/8/layout/process4"/>
    <dgm:cxn modelId="{6D09AC9F-A3F6-4876-B8D6-949EB98B5859}" srcId="{65087649-A511-46C9-8890-943DEC30B383}" destId="{D38472CE-0E69-4A82-B5D5-663191174A2D}" srcOrd="1" destOrd="0" parTransId="{57B8B47A-A3BD-420D-959F-FD6296533B05}" sibTransId="{265A2774-7334-4814-9620-7FB1883DDBCE}"/>
    <dgm:cxn modelId="{414111BA-8B98-42F3-B35B-ADD8F0E4DFAB}" srcId="{65087649-A511-46C9-8890-943DEC30B383}" destId="{E3DF1ADC-54C0-4DDD-9433-F8F6A0916AF4}" srcOrd="0" destOrd="0" parTransId="{C23B3270-95B3-4F59-82D4-8ACD300CEE8D}" sibTransId="{9082363D-D6E4-4753-9869-A28EE3DAF768}"/>
    <dgm:cxn modelId="{D6429AEE-FA43-47B4-BB8D-83952E26D9B2}" type="presOf" srcId="{E3DF1ADC-54C0-4DDD-9433-F8F6A0916AF4}" destId="{7808B2BE-A251-427D-8C6A-C03A1CD41690}" srcOrd="0" destOrd="0" presId="urn:microsoft.com/office/officeart/2005/8/layout/process4"/>
    <dgm:cxn modelId="{FB2547F8-2B25-4F2E-9D9D-AB6662450504}" type="presOf" srcId="{65087649-A511-46C9-8890-943DEC30B383}" destId="{1164D6FC-B64F-4678-8E18-3D8018961901}" srcOrd="0" destOrd="0" presId="urn:microsoft.com/office/officeart/2005/8/layout/process4"/>
    <dgm:cxn modelId="{B1D5E00A-36DB-4BE6-88EE-9F46CFDE843D}" type="presParOf" srcId="{1164D6FC-B64F-4678-8E18-3D8018961901}" destId="{C60D10D0-4A39-4540-9517-747E17DFBD1D}" srcOrd="0" destOrd="0" presId="urn:microsoft.com/office/officeart/2005/8/layout/process4"/>
    <dgm:cxn modelId="{9FE95122-2244-4C7D-A4D9-70D0E6BDF65B}" type="presParOf" srcId="{C60D10D0-4A39-4540-9517-747E17DFBD1D}" destId="{F8B85D93-6B3A-4FD9-A794-4AF0DD26AB3F}" srcOrd="0" destOrd="0" presId="urn:microsoft.com/office/officeart/2005/8/layout/process4"/>
    <dgm:cxn modelId="{4C5DF5F7-742D-4546-AE7D-40864A5A8463}" type="presParOf" srcId="{1164D6FC-B64F-4678-8E18-3D8018961901}" destId="{72DF28A8-6F78-41E5-9DB8-D21FE0F0F987}" srcOrd="1" destOrd="0" presId="urn:microsoft.com/office/officeart/2005/8/layout/process4"/>
    <dgm:cxn modelId="{8A575E96-9C6D-4E5D-A562-F1969D5DF922}" type="presParOf" srcId="{1164D6FC-B64F-4678-8E18-3D8018961901}" destId="{84118B82-29B9-4D34-A16D-2703D962CD8F}" srcOrd="2" destOrd="0" presId="urn:microsoft.com/office/officeart/2005/8/layout/process4"/>
    <dgm:cxn modelId="{314715FD-CBB9-49CF-9F0A-87C5820341F6}" type="presParOf" srcId="{84118B82-29B9-4D34-A16D-2703D962CD8F}" destId="{7808B2BE-A251-427D-8C6A-C03A1CD41690}"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BE088F-9E25-4593-8365-B7F43C9E6E27}" type="doc">
      <dgm:prSet loTypeId="urn:microsoft.com/office/officeart/2005/8/layout/chart3" loCatId="relationship" qsTypeId="urn:microsoft.com/office/officeart/2005/8/quickstyle/simple2" qsCatId="simple" csTypeId="urn:microsoft.com/office/officeart/2005/8/colors/accent1_2" csCatId="accent1" phldr="1"/>
      <dgm:spPr/>
    </dgm:pt>
    <dgm:pt modelId="{8933B701-B44D-4024-B451-4AA4F87D75F2}" type="pres">
      <dgm:prSet presAssocID="{F8BE088F-9E25-4593-8365-B7F43C9E6E27}" presName="compositeShape" presStyleCnt="0">
        <dgm:presLayoutVars>
          <dgm:chMax val="7"/>
          <dgm:dir/>
          <dgm:resizeHandles val="exact"/>
        </dgm:presLayoutVars>
      </dgm:prSet>
      <dgm:spPr/>
    </dgm:pt>
  </dgm:ptLst>
  <dgm:cxnLst>
    <dgm:cxn modelId="{E2E5AB1E-4CAF-4E8D-B7AC-F497F0274041}" type="presOf" srcId="{F8BE088F-9E25-4593-8365-B7F43C9E6E27}" destId="{8933B701-B44D-4024-B451-4AA4F87D75F2}" srcOrd="0"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BE088F-9E25-4593-8365-B7F43C9E6E27}" type="doc">
      <dgm:prSet loTypeId="urn:microsoft.com/office/officeart/2005/8/layout/chart3" loCatId="relationship" qsTypeId="urn:microsoft.com/office/officeart/2005/8/quickstyle/simple2" qsCatId="simple" csTypeId="urn:microsoft.com/office/officeart/2005/8/colors/accent1_2" csCatId="accent1" phldr="1"/>
      <dgm:spPr/>
    </dgm:pt>
    <dgm:pt modelId="{B3D4CB3C-F9D4-498F-89E6-EE6396E0D4DE}">
      <dgm:prSet phldrT="[Text]"/>
      <dgm:spPr/>
      <dgm:t>
        <a:bodyPr/>
        <a:lstStyle/>
        <a:p>
          <a:endParaRPr lang="en-US" dirty="0"/>
        </a:p>
        <a:p>
          <a:endParaRPr lang="en-US" dirty="0"/>
        </a:p>
        <a:p>
          <a:r>
            <a:rPr lang="en-US" dirty="0"/>
            <a:t>Physical/Body</a:t>
          </a:r>
        </a:p>
        <a:p>
          <a:endParaRPr lang="en-US" dirty="0"/>
        </a:p>
      </dgm:t>
    </dgm:pt>
    <dgm:pt modelId="{801B74C3-1B04-4602-B702-FDE96909466A}" type="parTrans" cxnId="{4068AD8C-5056-4EE7-A817-D011469B4A99}">
      <dgm:prSet/>
      <dgm:spPr/>
      <dgm:t>
        <a:bodyPr/>
        <a:lstStyle/>
        <a:p>
          <a:endParaRPr lang="en-US"/>
        </a:p>
      </dgm:t>
    </dgm:pt>
    <dgm:pt modelId="{C98A649A-DCD8-4672-A405-852EB052A1B8}" type="sibTrans" cxnId="{4068AD8C-5056-4EE7-A817-D011469B4A99}">
      <dgm:prSet/>
      <dgm:spPr/>
      <dgm:t>
        <a:bodyPr/>
        <a:lstStyle/>
        <a:p>
          <a:endParaRPr lang="en-US"/>
        </a:p>
      </dgm:t>
    </dgm:pt>
    <dgm:pt modelId="{2347F697-F577-451F-8AD6-93F17F6CB3DA}">
      <dgm:prSet phldrT="[Text]"/>
      <dgm:spPr/>
      <dgm:t>
        <a:bodyPr/>
        <a:lstStyle/>
        <a:p>
          <a:r>
            <a:rPr lang="en-US"/>
            <a:t>Financial/ Resources</a:t>
          </a:r>
        </a:p>
      </dgm:t>
    </dgm:pt>
    <dgm:pt modelId="{4631C573-02A3-4614-9965-4EDA1F8E9AA5}" type="parTrans" cxnId="{47A963FE-9749-43D7-87A9-92EEA75459EF}">
      <dgm:prSet/>
      <dgm:spPr/>
      <dgm:t>
        <a:bodyPr/>
        <a:lstStyle/>
        <a:p>
          <a:endParaRPr lang="en-US"/>
        </a:p>
      </dgm:t>
    </dgm:pt>
    <dgm:pt modelId="{AE6D8604-4307-41F8-8B48-550E15B681E6}" type="sibTrans" cxnId="{47A963FE-9749-43D7-87A9-92EEA75459EF}">
      <dgm:prSet/>
      <dgm:spPr/>
      <dgm:t>
        <a:bodyPr/>
        <a:lstStyle/>
        <a:p>
          <a:endParaRPr lang="en-US"/>
        </a:p>
      </dgm:t>
    </dgm:pt>
    <dgm:pt modelId="{7B60FC95-658F-459B-B519-A71B2CD326D0}">
      <dgm:prSet phldrT="[Text]"/>
      <dgm:spPr/>
      <dgm:t>
        <a:bodyPr/>
        <a:lstStyle/>
        <a:p>
          <a:r>
            <a:rPr lang="en-US"/>
            <a:t>Mental</a:t>
          </a:r>
        </a:p>
        <a:p>
          <a:r>
            <a:rPr lang="en-US"/>
            <a:t> </a:t>
          </a:r>
        </a:p>
      </dgm:t>
    </dgm:pt>
    <dgm:pt modelId="{39C93030-01CE-4177-87B4-21C844AAD8A8}" type="parTrans" cxnId="{01EA9ECE-F57A-47F2-8F1A-839F763CD892}">
      <dgm:prSet/>
      <dgm:spPr/>
      <dgm:t>
        <a:bodyPr/>
        <a:lstStyle/>
        <a:p>
          <a:endParaRPr lang="en-US"/>
        </a:p>
      </dgm:t>
    </dgm:pt>
    <dgm:pt modelId="{67CF0718-8112-4B37-9FB0-E763D8EB9C9E}" type="sibTrans" cxnId="{01EA9ECE-F57A-47F2-8F1A-839F763CD892}">
      <dgm:prSet/>
      <dgm:spPr/>
      <dgm:t>
        <a:bodyPr/>
        <a:lstStyle/>
        <a:p>
          <a:endParaRPr lang="en-US"/>
        </a:p>
      </dgm:t>
    </dgm:pt>
    <dgm:pt modelId="{7F5CA9D1-D4EE-4CDA-AD66-C4971BF0D7A3}">
      <dgm:prSet/>
      <dgm:spPr/>
      <dgm:t>
        <a:bodyPr/>
        <a:lstStyle/>
        <a:p>
          <a:r>
            <a:rPr lang="en-US"/>
            <a:t>Relational</a:t>
          </a:r>
        </a:p>
        <a:p>
          <a:endParaRPr lang="en-US"/>
        </a:p>
      </dgm:t>
    </dgm:pt>
    <dgm:pt modelId="{AA60AEA9-765C-41C8-90CF-FBA92513E4A7}" type="parTrans" cxnId="{CBE73DD1-0A98-457B-8481-657355A0A18E}">
      <dgm:prSet/>
      <dgm:spPr/>
      <dgm:t>
        <a:bodyPr/>
        <a:lstStyle/>
        <a:p>
          <a:endParaRPr lang="en-US"/>
        </a:p>
      </dgm:t>
    </dgm:pt>
    <dgm:pt modelId="{B2A8EB35-C742-415A-9C90-C99A5DADDBDC}" type="sibTrans" cxnId="{CBE73DD1-0A98-457B-8481-657355A0A18E}">
      <dgm:prSet/>
      <dgm:spPr/>
      <dgm:t>
        <a:bodyPr/>
        <a:lstStyle/>
        <a:p>
          <a:endParaRPr lang="en-US"/>
        </a:p>
      </dgm:t>
    </dgm:pt>
    <dgm:pt modelId="{567FC902-DB63-49C9-86D6-D7A53BA10DB5}">
      <dgm:prSet/>
      <dgm:spPr/>
      <dgm:t>
        <a:bodyPr/>
        <a:lstStyle/>
        <a:p>
          <a:endParaRPr lang="en-US"/>
        </a:p>
        <a:p>
          <a:r>
            <a:rPr lang="en-US"/>
            <a:t>Emotional</a:t>
          </a:r>
        </a:p>
        <a:p>
          <a:endParaRPr lang="en-US"/>
        </a:p>
      </dgm:t>
    </dgm:pt>
    <dgm:pt modelId="{C9494EDB-3ED5-44E6-83B7-EF5251B2040D}" type="parTrans" cxnId="{F1827B39-C229-43D4-85B9-ED015F3FDD1E}">
      <dgm:prSet/>
      <dgm:spPr/>
      <dgm:t>
        <a:bodyPr/>
        <a:lstStyle/>
        <a:p>
          <a:endParaRPr lang="en-US"/>
        </a:p>
      </dgm:t>
    </dgm:pt>
    <dgm:pt modelId="{46F014A2-EC97-44F4-9FBD-1EE4A7D1A4B4}" type="sibTrans" cxnId="{F1827B39-C229-43D4-85B9-ED015F3FDD1E}">
      <dgm:prSet/>
      <dgm:spPr/>
      <dgm:t>
        <a:bodyPr/>
        <a:lstStyle/>
        <a:p>
          <a:endParaRPr lang="en-US"/>
        </a:p>
      </dgm:t>
    </dgm:pt>
    <dgm:pt modelId="{8933B701-B44D-4024-B451-4AA4F87D75F2}" type="pres">
      <dgm:prSet presAssocID="{F8BE088F-9E25-4593-8365-B7F43C9E6E27}" presName="compositeShape" presStyleCnt="0">
        <dgm:presLayoutVars>
          <dgm:chMax val="7"/>
          <dgm:dir/>
          <dgm:resizeHandles val="exact"/>
        </dgm:presLayoutVars>
      </dgm:prSet>
      <dgm:spPr/>
    </dgm:pt>
    <dgm:pt modelId="{B7263029-AF69-40B7-A9DB-D4F57FFA7F2B}" type="pres">
      <dgm:prSet presAssocID="{F8BE088F-9E25-4593-8365-B7F43C9E6E27}" presName="wedge1" presStyleLbl="node1" presStyleIdx="0" presStyleCnt="5"/>
      <dgm:spPr/>
    </dgm:pt>
    <dgm:pt modelId="{2503E529-20CB-4315-9B92-70D42D5E9069}" type="pres">
      <dgm:prSet presAssocID="{F8BE088F-9E25-4593-8365-B7F43C9E6E27}" presName="wedge1Tx" presStyleLbl="node1" presStyleIdx="0" presStyleCnt="5">
        <dgm:presLayoutVars>
          <dgm:chMax val="0"/>
          <dgm:chPref val="0"/>
          <dgm:bulletEnabled val="1"/>
        </dgm:presLayoutVars>
      </dgm:prSet>
      <dgm:spPr/>
    </dgm:pt>
    <dgm:pt modelId="{FD727F16-962D-4708-A76A-B58FD8D14928}" type="pres">
      <dgm:prSet presAssocID="{F8BE088F-9E25-4593-8365-B7F43C9E6E27}" presName="wedge2" presStyleLbl="node1" presStyleIdx="1" presStyleCnt="5"/>
      <dgm:spPr/>
    </dgm:pt>
    <dgm:pt modelId="{AB5A6BB6-4CA8-41D5-8D9F-5F78EB453E0A}" type="pres">
      <dgm:prSet presAssocID="{F8BE088F-9E25-4593-8365-B7F43C9E6E27}" presName="wedge2Tx" presStyleLbl="node1" presStyleIdx="1" presStyleCnt="5">
        <dgm:presLayoutVars>
          <dgm:chMax val="0"/>
          <dgm:chPref val="0"/>
          <dgm:bulletEnabled val="1"/>
        </dgm:presLayoutVars>
      </dgm:prSet>
      <dgm:spPr/>
    </dgm:pt>
    <dgm:pt modelId="{82114352-2F63-46E9-8145-5B7EEEAF72BD}" type="pres">
      <dgm:prSet presAssocID="{F8BE088F-9E25-4593-8365-B7F43C9E6E27}" presName="wedge3" presStyleLbl="node1" presStyleIdx="2" presStyleCnt="5"/>
      <dgm:spPr/>
    </dgm:pt>
    <dgm:pt modelId="{BB422C28-A3CC-4838-9004-98E4EEFB326A}" type="pres">
      <dgm:prSet presAssocID="{F8BE088F-9E25-4593-8365-B7F43C9E6E27}" presName="wedge3Tx" presStyleLbl="node1" presStyleIdx="2" presStyleCnt="5">
        <dgm:presLayoutVars>
          <dgm:chMax val="0"/>
          <dgm:chPref val="0"/>
          <dgm:bulletEnabled val="1"/>
        </dgm:presLayoutVars>
      </dgm:prSet>
      <dgm:spPr/>
    </dgm:pt>
    <dgm:pt modelId="{1D404AA0-D65F-4F39-BF4F-B04366266616}" type="pres">
      <dgm:prSet presAssocID="{F8BE088F-9E25-4593-8365-B7F43C9E6E27}" presName="wedge4" presStyleLbl="node1" presStyleIdx="3" presStyleCnt="5"/>
      <dgm:spPr/>
    </dgm:pt>
    <dgm:pt modelId="{B3DA0C48-D928-4296-AF49-F0900470A670}" type="pres">
      <dgm:prSet presAssocID="{F8BE088F-9E25-4593-8365-B7F43C9E6E27}" presName="wedge4Tx" presStyleLbl="node1" presStyleIdx="3" presStyleCnt="5">
        <dgm:presLayoutVars>
          <dgm:chMax val="0"/>
          <dgm:chPref val="0"/>
          <dgm:bulletEnabled val="1"/>
        </dgm:presLayoutVars>
      </dgm:prSet>
      <dgm:spPr/>
    </dgm:pt>
    <dgm:pt modelId="{D0273B86-FD01-4709-A15F-C8A71D551BA2}" type="pres">
      <dgm:prSet presAssocID="{F8BE088F-9E25-4593-8365-B7F43C9E6E27}" presName="wedge5" presStyleLbl="node1" presStyleIdx="4" presStyleCnt="5"/>
      <dgm:spPr/>
    </dgm:pt>
    <dgm:pt modelId="{4B27F00A-1AF9-452B-A3E0-CFFA5B98105F}" type="pres">
      <dgm:prSet presAssocID="{F8BE088F-9E25-4593-8365-B7F43C9E6E27}" presName="wedge5Tx" presStyleLbl="node1" presStyleIdx="4" presStyleCnt="5">
        <dgm:presLayoutVars>
          <dgm:chMax val="0"/>
          <dgm:chPref val="0"/>
          <dgm:bulletEnabled val="1"/>
        </dgm:presLayoutVars>
      </dgm:prSet>
      <dgm:spPr/>
    </dgm:pt>
  </dgm:ptLst>
  <dgm:cxnLst>
    <dgm:cxn modelId="{E6D46300-CDD1-4735-894E-278911CDA836}" type="presOf" srcId="{7B60FC95-658F-459B-B519-A71B2CD326D0}" destId="{BB422C28-A3CC-4838-9004-98E4EEFB326A}" srcOrd="1" destOrd="0" presId="urn:microsoft.com/office/officeart/2005/8/layout/chart3"/>
    <dgm:cxn modelId="{704BE11C-BB2A-4DBD-B726-E926848E167C}" type="presOf" srcId="{7B60FC95-658F-459B-B519-A71B2CD326D0}" destId="{82114352-2F63-46E9-8145-5B7EEEAF72BD}" srcOrd="0" destOrd="0" presId="urn:microsoft.com/office/officeart/2005/8/layout/chart3"/>
    <dgm:cxn modelId="{E2E5AB1E-4CAF-4E8D-B7AC-F497F0274041}" type="presOf" srcId="{F8BE088F-9E25-4593-8365-B7F43C9E6E27}" destId="{8933B701-B44D-4024-B451-4AA4F87D75F2}" srcOrd="0" destOrd="0" presId="urn:microsoft.com/office/officeart/2005/8/layout/chart3"/>
    <dgm:cxn modelId="{F1827B39-C229-43D4-85B9-ED015F3FDD1E}" srcId="{F8BE088F-9E25-4593-8365-B7F43C9E6E27}" destId="{567FC902-DB63-49C9-86D6-D7A53BA10DB5}" srcOrd="3" destOrd="0" parTransId="{C9494EDB-3ED5-44E6-83B7-EF5251B2040D}" sibTransId="{46F014A2-EC97-44F4-9FBD-1EE4A7D1A4B4}"/>
    <dgm:cxn modelId="{701F1E66-7BA2-4FED-995D-54DDD31BE5DB}" type="presOf" srcId="{7F5CA9D1-D4EE-4CDA-AD66-C4971BF0D7A3}" destId="{4B27F00A-1AF9-452B-A3E0-CFFA5B98105F}" srcOrd="1" destOrd="0" presId="urn:microsoft.com/office/officeart/2005/8/layout/chart3"/>
    <dgm:cxn modelId="{684FAA74-61ED-40E3-8A35-14F6488A9C95}" type="presOf" srcId="{567FC902-DB63-49C9-86D6-D7A53BA10DB5}" destId="{B3DA0C48-D928-4296-AF49-F0900470A670}" srcOrd="1" destOrd="0" presId="urn:microsoft.com/office/officeart/2005/8/layout/chart3"/>
    <dgm:cxn modelId="{04052675-A8F1-48DF-AFB0-1A2F482F4141}" type="presOf" srcId="{B3D4CB3C-F9D4-498F-89E6-EE6396E0D4DE}" destId="{2503E529-20CB-4315-9B92-70D42D5E9069}" srcOrd="1" destOrd="0" presId="urn:microsoft.com/office/officeart/2005/8/layout/chart3"/>
    <dgm:cxn modelId="{1110B07A-3668-44F3-8802-52B8998CAA4A}" type="presOf" srcId="{567FC902-DB63-49C9-86D6-D7A53BA10DB5}" destId="{1D404AA0-D65F-4F39-BF4F-B04366266616}" srcOrd="0" destOrd="0" presId="urn:microsoft.com/office/officeart/2005/8/layout/chart3"/>
    <dgm:cxn modelId="{1B0E6E83-E0D7-4CB7-89D7-03C87AFB5631}" type="presOf" srcId="{B3D4CB3C-F9D4-498F-89E6-EE6396E0D4DE}" destId="{B7263029-AF69-40B7-A9DB-D4F57FFA7F2B}" srcOrd="0" destOrd="0" presId="urn:microsoft.com/office/officeart/2005/8/layout/chart3"/>
    <dgm:cxn modelId="{4068AD8C-5056-4EE7-A817-D011469B4A99}" srcId="{F8BE088F-9E25-4593-8365-B7F43C9E6E27}" destId="{B3D4CB3C-F9D4-498F-89E6-EE6396E0D4DE}" srcOrd="0" destOrd="0" parTransId="{801B74C3-1B04-4602-B702-FDE96909466A}" sibTransId="{C98A649A-DCD8-4672-A405-852EB052A1B8}"/>
    <dgm:cxn modelId="{2D8481B4-013A-4CF5-B5DB-2B1226AD8C3F}" type="presOf" srcId="{2347F697-F577-451F-8AD6-93F17F6CB3DA}" destId="{FD727F16-962D-4708-A76A-B58FD8D14928}" srcOrd="0" destOrd="0" presId="urn:microsoft.com/office/officeart/2005/8/layout/chart3"/>
    <dgm:cxn modelId="{01EA9ECE-F57A-47F2-8F1A-839F763CD892}" srcId="{F8BE088F-9E25-4593-8365-B7F43C9E6E27}" destId="{7B60FC95-658F-459B-B519-A71B2CD326D0}" srcOrd="2" destOrd="0" parTransId="{39C93030-01CE-4177-87B4-21C844AAD8A8}" sibTransId="{67CF0718-8112-4B37-9FB0-E763D8EB9C9E}"/>
    <dgm:cxn modelId="{CBE73DD1-0A98-457B-8481-657355A0A18E}" srcId="{F8BE088F-9E25-4593-8365-B7F43C9E6E27}" destId="{7F5CA9D1-D4EE-4CDA-AD66-C4971BF0D7A3}" srcOrd="4" destOrd="0" parTransId="{AA60AEA9-765C-41C8-90CF-FBA92513E4A7}" sibTransId="{B2A8EB35-C742-415A-9C90-C99A5DADDBDC}"/>
    <dgm:cxn modelId="{F273B6E3-DD57-4F26-8136-C4D61317ED1D}" type="presOf" srcId="{7F5CA9D1-D4EE-4CDA-AD66-C4971BF0D7A3}" destId="{D0273B86-FD01-4709-A15F-C8A71D551BA2}" srcOrd="0" destOrd="0" presId="urn:microsoft.com/office/officeart/2005/8/layout/chart3"/>
    <dgm:cxn modelId="{9CE17FE6-FE2A-4CB9-A206-486EC61C93A5}" type="presOf" srcId="{2347F697-F577-451F-8AD6-93F17F6CB3DA}" destId="{AB5A6BB6-4CA8-41D5-8D9F-5F78EB453E0A}" srcOrd="1" destOrd="0" presId="urn:microsoft.com/office/officeart/2005/8/layout/chart3"/>
    <dgm:cxn modelId="{47A963FE-9749-43D7-87A9-92EEA75459EF}" srcId="{F8BE088F-9E25-4593-8365-B7F43C9E6E27}" destId="{2347F697-F577-451F-8AD6-93F17F6CB3DA}" srcOrd="1" destOrd="0" parTransId="{4631C573-02A3-4614-9965-4EDA1F8E9AA5}" sibTransId="{AE6D8604-4307-41F8-8B48-550E15B681E6}"/>
    <dgm:cxn modelId="{D0AD99E1-6A25-4915-A233-E5EB23035F52}" type="presParOf" srcId="{8933B701-B44D-4024-B451-4AA4F87D75F2}" destId="{B7263029-AF69-40B7-A9DB-D4F57FFA7F2B}" srcOrd="0" destOrd="0" presId="urn:microsoft.com/office/officeart/2005/8/layout/chart3"/>
    <dgm:cxn modelId="{C0640B33-F72F-4C8E-9A23-8557E8C46042}" type="presParOf" srcId="{8933B701-B44D-4024-B451-4AA4F87D75F2}" destId="{2503E529-20CB-4315-9B92-70D42D5E9069}" srcOrd="1" destOrd="0" presId="urn:microsoft.com/office/officeart/2005/8/layout/chart3"/>
    <dgm:cxn modelId="{512D23E6-A900-46AA-B36D-D3DF3DF18111}" type="presParOf" srcId="{8933B701-B44D-4024-B451-4AA4F87D75F2}" destId="{FD727F16-962D-4708-A76A-B58FD8D14928}" srcOrd="2" destOrd="0" presId="urn:microsoft.com/office/officeart/2005/8/layout/chart3"/>
    <dgm:cxn modelId="{0F594451-C1C6-452C-AECB-6B4D85B21978}" type="presParOf" srcId="{8933B701-B44D-4024-B451-4AA4F87D75F2}" destId="{AB5A6BB6-4CA8-41D5-8D9F-5F78EB453E0A}" srcOrd="3" destOrd="0" presId="urn:microsoft.com/office/officeart/2005/8/layout/chart3"/>
    <dgm:cxn modelId="{B0230C9B-E5D7-4A98-B612-18E1FC835E93}" type="presParOf" srcId="{8933B701-B44D-4024-B451-4AA4F87D75F2}" destId="{82114352-2F63-46E9-8145-5B7EEEAF72BD}" srcOrd="4" destOrd="0" presId="urn:microsoft.com/office/officeart/2005/8/layout/chart3"/>
    <dgm:cxn modelId="{1177B4F1-B977-4FAB-8EA6-379AD0114C2E}" type="presParOf" srcId="{8933B701-B44D-4024-B451-4AA4F87D75F2}" destId="{BB422C28-A3CC-4838-9004-98E4EEFB326A}" srcOrd="5" destOrd="0" presId="urn:microsoft.com/office/officeart/2005/8/layout/chart3"/>
    <dgm:cxn modelId="{1828C19A-2D63-41EA-8224-4AE9F7B67F3E}" type="presParOf" srcId="{8933B701-B44D-4024-B451-4AA4F87D75F2}" destId="{1D404AA0-D65F-4F39-BF4F-B04366266616}" srcOrd="6" destOrd="0" presId="urn:microsoft.com/office/officeart/2005/8/layout/chart3"/>
    <dgm:cxn modelId="{133C7014-639C-4A01-B084-43EE0BBC4C2E}" type="presParOf" srcId="{8933B701-B44D-4024-B451-4AA4F87D75F2}" destId="{B3DA0C48-D928-4296-AF49-F0900470A670}" srcOrd="7" destOrd="0" presId="urn:microsoft.com/office/officeart/2005/8/layout/chart3"/>
    <dgm:cxn modelId="{913E50FB-F896-42EA-9FE6-F34FCCC6928D}" type="presParOf" srcId="{8933B701-B44D-4024-B451-4AA4F87D75F2}" destId="{D0273B86-FD01-4709-A15F-C8A71D551BA2}" srcOrd="8" destOrd="0" presId="urn:microsoft.com/office/officeart/2005/8/layout/chart3"/>
    <dgm:cxn modelId="{9BFEDED0-C798-430F-B87C-7C2FC7493230}" type="presParOf" srcId="{8933B701-B44D-4024-B451-4AA4F87D75F2}" destId="{4B27F00A-1AF9-452B-A3E0-CFFA5B98105F}"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85D93-6B3A-4FD9-A794-4AF0DD26AB3F}">
      <dsp:nvSpPr>
        <dsp:cNvPr id="0" name=""/>
        <dsp:cNvSpPr/>
      </dsp:nvSpPr>
      <dsp:spPr>
        <a:xfrm>
          <a:off x="0" y="2080620"/>
          <a:ext cx="3822192" cy="1365112"/>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Indirect </a:t>
          </a:r>
          <a:r>
            <a:rPr lang="en-US" sz="1600" b="1" kern="1200" dirty="0"/>
            <a:t>trauma</a:t>
          </a:r>
          <a:r>
            <a:rPr lang="en-US" sz="1600" kern="1200" dirty="0"/>
            <a:t> can occur when we are exposed to difficult or disturbing images and stories second-hand. Sometimes referred to as vicarious trauma or secondary trauma.</a:t>
          </a:r>
        </a:p>
      </dsp:txBody>
      <dsp:txXfrm>
        <a:off x="0" y="2080620"/>
        <a:ext cx="3822192" cy="1365112"/>
      </dsp:txXfrm>
    </dsp:sp>
    <dsp:sp modelId="{7808B2BE-A251-427D-8C6A-C03A1CD41690}">
      <dsp:nvSpPr>
        <dsp:cNvPr id="0" name=""/>
        <dsp:cNvSpPr/>
      </dsp:nvSpPr>
      <dsp:spPr>
        <a:xfrm rot="10800000">
          <a:off x="0" y="1554"/>
          <a:ext cx="3822192" cy="2099543"/>
        </a:xfrm>
        <a:prstGeom prst="upArrowCallou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A state of tension or preoccupation.</a:t>
          </a:r>
        </a:p>
      </dsp:txBody>
      <dsp:txXfrm rot="10800000">
        <a:off x="0" y="1554"/>
        <a:ext cx="3822192" cy="13642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63029-AF69-40B7-A9DB-D4F57FFA7F2B}">
      <dsp:nvSpPr>
        <dsp:cNvPr id="0" name=""/>
        <dsp:cNvSpPr/>
      </dsp:nvSpPr>
      <dsp:spPr>
        <a:xfrm>
          <a:off x="351786" y="753768"/>
          <a:ext cx="3120390" cy="3120390"/>
        </a:xfrm>
        <a:prstGeom prst="pie">
          <a:avLst>
            <a:gd name="adj1" fmla="val 16200000"/>
            <a:gd name="adj2" fmla="val 2052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US" sz="900" kern="1200" dirty="0"/>
        </a:p>
        <a:p>
          <a:pPr marL="0" lvl="0" indent="0" algn="ctr" defTabSz="400050">
            <a:lnSpc>
              <a:spcPct val="90000"/>
            </a:lnSpc>
            <a:spcBef>
              <a:spcPct val="0"/>
            </a:spcBef>
            <a:spcAft>
              <a:spcPct val="35000"/>
            </a:spcAft>
            <a:buNone/>
          </a:pPr>
          <a:endParaRPr lang="en-US" sz="900" kern="1200" dirty="0"/>
        </a:p>
        <a:p>
          <a:pPr marL="0" lvl="0" indent="0" algn="ctr" defTabSz="400050">
            <a:lnSpc>
              <a:spcPct val="90000"/>
            </a:lnSpc>
            <a:spcBef>
              <a:spcPct val="0"/>
            </a:spcBef>
            <a:spcAft>
              <a:spcPct val="35000"/>
            </a:spcAft>
            <a:buNone/>
          </a:pPr>
          <a:r>
            <a:rPr lang="en-US" sz="900" kern="1200" dirty="0"/>
            <a:t>Physical/Body</a:t>
          </a:r>
        </a:p>
        <a:p>
          <a:pPr marL="0" lvl="0" indent="0" algn="ctr" defTabSz="400050">
            <a:lnSpc>
              <a:spcPct val="90000"/>
            </a:lnSpc>
            <a:spcBef>
              <a:spcPct val="0"/>
            </a:spcBef>
            <a:spcAft>
              <a:spcPct val="35000"/>
            </a:spcAft>
            <a:buNone/>
          </a:pPr>
          <a:endParaRPr lang="en-US" sz="900" kern="1200" dirty="0"/>
        </a:p>
      </dsp:txBody>
      <dsp:txXfrm>
        <a:off x="1951358" y="1219969"/>
        <a:ext cx="1058703" cy="724376"/>
      </dsp:txXfrm>
    </dsp:sp>
    <dsp:sp modelId="{FD727F16-962D-4708-A76A-B58FD8D14928}">
      <dsp:nvSpPr>
        <dsp:cNvPr id="0" name=""/>
        <dsp:cNvSpPr/>
      </dsp:nvSpPr>
      <dsp:spPr>
        <a:xfrm>
          <a:off x="242573" y="904216"/>
          <a:ext cx="3120390" cy="3120390"/>
        </a:xfrm>
        <a:prstGeom prst="pie">
          <a:avLst>
            <a:gd name="adj1" fmla="val 20520000"/>
            <a:gd name="adj2" fmla="val 32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Financial/ Resources</a:t>
          </a:r>
        </a:p>
      </dsp:txBody>
      <dsp:txXfrm>
        <a:off x="2281970" y="2315821"/>
        <a:ext cx="928687" cy="783812"/>
      </dsp:txXfrm>
    </dsp:sp>
    <dsp:sp modelId="{82114352-2F63-46E9-8145-5B7EEEAF72BD}">
      <dsp:nvSpPr>
        <dsp:cNvPr id="0" name=""/>
        <dsp:cNvSpPr/>
      </dsp:nvSpPr>
      <dsp:spPr>
        <a:xfrm>
          <a:off x="242573" y="904216"/>
          <a:ext cx="3120390" cy="3120390"/>
        </a:xfrm>
        <a:prstGeom prst="pie">
          <a:avLst>
            <a:gd name="adj1" fmla="val 3240000"/>
            <a:gd name="adj2" fmla="val 756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Mental</a:t>
          </a:r>
        </a:p>
        <a:p>
          <a:pPr marL="0" lvl="0" indent="0" algn="ctr" defTabSz="400050">
            <a:lnSpc>
              <a:spcPct val="90000"/>
            </a:lnSpc>
            <a:spcBef>
              <a:spcPct val="0"/>
            </a:spcBef>
            <a:spcAft>
              <a:spcPct val="35000"/>
            </a:spcAft>
            <a:buNone/>
          </a:pPr>
          <a:r>
            <a:rPr lang="en-US" sz="900" kern="1200"/>
            <a:t> </a:t>
          </a:r>
        </a:p>
      </dsp:txBody>
      <dsp:txXfrm>
        <a:off x="1245555" y="3244508"/>
        <a:ext cx="1114425" cy="668655"/>
      </dsp:txXfrm>
    </dsp:sp>
    <dsp:sp modelId="{1D404AA0-D65F-4F39-BF4F-B04366266616}">
      <dsp:nvSpPr>
        <dsp:cNvPr id="0" name=""/>
        <dsp:cNvSpPr/>
      </dsp:nvSpPr>
      <dsp:spPr>
        <a:xfrm>
          <a:off x="242573" y="904216"/>
          <a:ext cx="3120390" cy="3120390"/>
        </a:xfrm>
        <a:prstGeom prst="pie">
          <a:avLst>
            <a:gd name="adj1" fmla="val 7560000"/>
            <a:gd name="adj2" fmla="val 1188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r>
            <a:rPr lang="en-US" sz="900" kern="1200"/>
            <a:t>Emotional</a:t>
          </a:r>
        </a:p>
        <a:p>
          <a:pPr marL="0" lvl="0" indent="0" algn="ctr" defTabSz="400050">
            <a:lnSpc>
              <a:spcPct val="90000"/>
            </a:lnSpc>
            <a:spcBef>
              <a:spcPct val="0"/>
            </a:spcBef>
            <a:spcAft>
              <a:spcPct val="35000"/>
            </a:spcAft>
            <a:buNone/>
          </a:pPr>
          <a:endParaRPr lang="en-US" sz="900" kern="1200"/>
        </a:p>
      </dsp:txBody>
      <dsp:txXfrm>
        <a:off x="391163" y="2315821"/>
        <a:ext cx="928687" cy="783812"/>
      </dsp:txXfrm>
    </dsp:sp>
    <dsp:sp modelId="{D0273B86-FD01-4709-A15F-C8A71D551BA2}">
      <dsp:nvSpPr>
        <dsp:cNvPr id="0" name=""/>
        <dsp:cNvSpPr/>
      </dsp:nvSpPr>
      <dsp:spPr>
        <a:xfrm>
          <a:off x="242573" y="904216"/>
          <a:ext cx="3120390" cy="3120390"/>
        </a:xfrm>
        <a:prstGeom prst="pie">
          <a:avLst>
            <a:gd name="adj1" fmla="val 1188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Relational</a:t>
          </a:r>
        </a:p>
        <a:p>
          <a:pPr marL="0" lvl="0" indent="0" algn="ctr" defTabSz="400050">
            <a:lnSpc>
              <a:spcPct val="90000"/>
            </a:lnSpc>
            <a:spcBef>
              <a:spcPct val="0"/>
            </a:spcBef>
            <a:spcAft>
              <a:spcPct val="35000"/>
            </a:spcAft>
            <a:buNone/>
          </a:pPr>
          <a:endParaRPr lang="en-US" sz="900" kern="1200"/>
        </a:p>
      </dsp:txBody>
      <dsp:txXfrm>
        <a:off x="697630" y="1379704"/>
        <a:ext cx="1058703" cy="7243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409AE1-D3DE-A97F-2E33-2A1E96AF469E}"/>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eaLnBrk="1" hangingPunct="1">
              <a:defRPr sz="1200">
                <a:latin typeface="Arial" pitchFamily="34" charset="0"/>
                <a:cs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ED259228-7B5D-B937-E8F9-C89FFDBD83AE}"/>
              </a:ext>
            </a:extLst>
          </p:cNvPr>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eaLnBrk="1" hangingPunct="1">
              <a:defRPr sz="1200">
                <a:latin typeface="Arial" pitchFamily="34" charset="0"/>
                <a:cs typeface="Arial" pitchFamily="34" charset="0"/>
              </a:defRPr>
            </a:lvl1pPr>
          </a:lstStyle>
          <a:p>
            <a:pPr>
              <a:defRPr/>
            </a:pPr>
            <a:fld id="{4D82F38C-12CC-4E76-8AB9-16F9F5B47E5A}" type="datetimeFigureOut">
              <a:rPr lang="en-US"/>
              <a:pPr>
                <a:defRPr/>
              </a:pPr>
              <a:t>9/13/2022</a:t>
            </a:fld>
            <a:endParaRPr lang="en-US" dirty="0"/>
          </a:p>
        </p:txBody>
      </p:sp>
      <p:sp>
        <p:nvSpPr>
          <p:cNvPr id="4" name="Footer Placeholder 3">
            <a:extLst>
              <a:ext uri="{FF2B5EF4-FFF2-40B4-BE49-F238E27FC236}">
                <a16:creationId xmlns:a16="http://schemas.microsoft.com/office/drawing/2014/main" id="{BEC71338-615E-BD98-3D10-38341A4E7622}"/>
              </a:ext>
            </a:extLst>
          </p:cNvPr>
          <p:cNvSpPr>
            <a:spLocks noGrp="1"/>
          </p:cNvSpPr>
          <p:nvPr>
            <p:ph type="ftr" sz="quarter" idx="2"/>
          </p:nvPr>
        </p:nvSpPr>
        <p:spPr>
          <a:xfrm>
            <a:off x="0" y="8847138"/>
            <a:ext cx="2971800" cy="465137"/>
          </a:xfrm>
          <a:prstGeom prst="rect">
            <a:avLst/>
          </a:prstGeom>
        </p:spPr>
        <p:txBody>
          <a:bodyPr vert="horz" lIns="91440" tIns="45720" rIns="91440" bIns="45720" rtlCol="0" anchor="b"/>
          <a:lstStyle>
            <a:lvl1pPr algn="l" eaLnBrk="1" hangingPunct="1">
              <a:defRPr sz="1200">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7B41AC71-F965-8D6F-183D-AE2D833BF789}"/>
              </a:ext>
            </a:extLst>
          </p:cNvPr>
          <p:cNvSpPr>
            <a:spLocks noGrp="1"/>
          </p:cNvSpPr>
          <p:nvPr>
            <p:ph type="sldNum" sz="quarter" idx="3"/>
          </p:nvPr>
        </p:nvSpPr>
        <p:spPr>
          <a:xfrm>
            <a:off x="3884613" y="8847138"/>
            <a:ext cx="2971800" cy="46513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005E25-89EA-44A9-911D-E2C78BDF7B2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7AEDBD-1016-EB32-EF21-5BF22B9E401B}"/>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id="{D29FF5EC-09C7-8C91-1312-A4206C082319}"/>
              </a:ext>
            </a:extLst>
          </p:cNvPr>
          <p:cNvSpPr>
            <a:spLocks noGrp="1"/>
          </p:cNvSpPr>
          <p:nvPr>
            <p:ph type="dt" idx="1"/>
          </p:nvPr>
        </p:nvSpPr>
        <p:spPr>
          <a:xfrm>
            <a:off x="3884613" y="0"/>
            <a:ext cx="2971800" cy="465138"/>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0536131D-66CF-4E25-989A-B0C06013D522}" type="datetimeFigureOut">
              <a:rPr lang="en-US"/>
              <a:pPr>
                <a:defRPr/>
              </a:pPr>
              <a:t>9/13/2022</a:t>
            </a:fld>
            <a:endParaRPr lang="en-US" dirty="0"/>
          </a:p>
        </p:txBody>
      </p:sp>
      <p:sp>
        <p:nvSpPr>
          <p:cNvPr id="4" name="Slide Image Placeholder 3">
            <a:extLst>
              <a:ext uri="{FF2B5EF4-FFF2-40B4-BE49-F238E27FC236}">
                <a16:creationId xmlns:a16="http://schemas.microsoft.com/office/drawing/2014/main" id="{58B671D9-381B-8921-0D53-A92332EB9D2A}"/>
              </a:ext>
            </a:extLst>
          </p:cNvPr>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163059-7B67-FA62-D0E0-9A0D200C9E2F}"/>
              </a:ext>
            </a:extLst>
          </p:cNvPr>
          <p:cNvSpPr>
            <a:spLocks noGrp="1"/>
          </p:cNvSpPr>
          <p:nvPr>
            <p:ph type="body" sz="quarter" idx="3"/>
          </p:nvPr>
        </p:nvSpPr>
        <p:spPr>
          <a:xfrm>
            <a:off x="685800" y="4424363"/>
            <a:ext cx="5486400" cy="41910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ACEFAE2-86C8-0DE6-528B-38E30C4424A2}"/>
              </a:ext>
            </a:extLst>
          </p:cNvPr>
          <p:cNvSpPr>
            <a:spLocks noGrp="1"/>
          </p:cNvSpPr>
          <p:nvPr>
            <p:ph type="ftr" sz="quarter" idx="4"/>
          </p:nvPr>
        </p:nvSpPr>
        <p:spPr>
          <a:xfrm>
            <a:off x="0" y="8847138"/>
            <a:ext cx="2971800" cy="465137"/>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CD01850F-01E7-7B3F-35EC-41EDE94F1B1E}"/>
              </a:ext>
            </a:extLst>
          </p:cNvPr>
          <p:cNvSpPr>
            <a:spLocks noGrp="1"/>
          </p:cNvSpPr>
          <p:nvPr>
            <p:ph type="sldNum" sz="quarter" idx="5"/>
          </p:nvPr>
        </p:nvSpPr>
        <p:spPr>
          <a:xfrm>
            <a:off x="3884613" y="8847138"/>
            <a:ext cx="2971800" cy="46513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92CCDBA-683F-4FC0-95D1-CA056930C3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mi.org/stigm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thriveglobal.com/stories/the-danger-of-workplace-mental-health-stigma-and-if-its-possible-to-move-past-i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orbes.com/sites/kellygreenwood/2018/10/10/this-world-mental-health-day-consider-how-you-can-reduce-stigma-at-work/#6016a59e101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sychiatry.org/patients-families/what-is-mental-illnes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who.int/features/factfiles/mental_health/e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2BFB6BBA-12E5-6E9A-17E4-406D84D8AA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75A3620-9787-D462-2521-A4E1C86964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p>
        </p:txBody>
      </p:sp>
      <p:sp>
        <p:nvSpPr>
          <p:cNvPr id="45060" name="Slide Number Placeholder 3">
            <a:extLst>
              <a:ext uri="{FF2B5EF4-FFF2-40B4-BE49-F238E27FC236}">
                <a16:creationId xmlns:a16="http://schemas.microsoft.com/office/drawing/2014/main" id="{142C693E-0466-B18E-0B61-F75FC03F66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F80461-8315-41B5-9254-4EDC9FF7FBBA}"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0EE9C3DB-B3CC-9868-55A5-504B6785C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C7DB0DB-FE24-4A0E-ACCE-8641355640AC}"/>
              </a:ext>
            </a:extLst>
          </p:cNvPr>
          <p:cNvSpPr>
            <a:spLocks noGrp="1"/>
          </p:cNvSpPr>
          <p:nvPr>
            <p:ph type="body" idx="1"/>
          </p:nvPr>
        </p:nvSpPr>
        <p:spPr/>
        <p:txBody>
          <a:bodyPr>
            <a:normAutofit fontScale="55000" lnSpcReduction="20000"/>
          </a:bodyPr>
          <a:lstStyle/>
          <a:p>
            <a:pPr>
              <a:defRPr/>
            </a:pPr>
            <a:endParaRPr lang="en-US" b="1" dirty="0">
              <a:latin typeface="Arial"/>
            </a:endParaRPr>
          </a:p>
          <a:p>
            <a:pPr>
              <a:defRPr/>
            </a:pPr>
            <a:r>
              <a:rPr lang="en-US" dirty="0">
                <a:latin typeface="Arial"/>
              </a:rPr>
              <a:t>In order to start reducing stigma we need to be aware of the myths out there regarding mental health and what the facts truly area. Being more educated about the facts will put us in a position to be able to more easily</a:t>
            </a:r>
            <a:r>
              <a:rPr lang="en-US" b="1" dirty="0">
                <a:latin typeface="Arial"/>
              </a:rPr>
              <a:t> recognize</a:t>
            </a:r>
            <a:r>
              <a:rPr lang="en-US" dirty="0">
                <a:latin typeface="Arial"/>
              </a:rPr>
              <a:t> someone that is struggling and do something to help them. </a:t>
            </a:r>
          </a:p>
          <a:p>
            <a:pPr>
              <a:defRPr/>
            </a:pPr>
            <a:endParaRPr lang="en-US" dirty="0">
              <a:latin typeface="Arial"/>
            </a:endParaRPr>
          </a:p>
          <a:p>
            <a:pPr>
              <a:defRPr/>
            </a:pPr>
            <a:r>
              <a:rPr lang="en-US" dirty="0">
                <a:latin typeface="Arial"/>
              </a:rPr>
              <a:t>Myth: Mental health conditions are uncommon. </a:t>
            </a:r>
            <a:endParaRPr lang="en-US" dirty="0"/>
          </a:p>
          <a:p>
            <a:pPr>
              <a:defRPr/>
            </a:pPr>
            <a:r>
              <a:rPr lang="en-US" dirty="0">
                <a:latin typeface="Arial"/>
              </a:rPr>
              <a:t>Fact: Mental illness is more prevalent than many people think: It can affect anyone, including all ages, races, income levels and religions. These common conditions can cause changes in how people think and feel. We will talk more about the prevalence in this training.</a:t>
            </a:r>
          </a:p>
          <a:p>
            <a:pPr>
              <a:defRPr/>
            </a:pPr>
            <a:endParaRPr lang="en-US" dirty="0"/>
          </a:p>
          <a:p>
            <a:pPr>
              <a:defRPr/>
            </a:pPr>
            <a:r>
              <a:rPr lang="en-US" dirty="0">
                <a:latin typeface="Arial"/>
              </a:rPr>
              <a:t>Myth: People are “faking it” or doing it for attention.</a:t>
            </a:r>
          </a:p>
          <a:p>
            <a:pPr>
              <a:defRPr/>
            </a:pPr>
            <a:r>
              <a:rPr lang="en-US" dirty="0">
                <a:latin typeface="Arial"/>
              </a:rPr>
              <a:t>Fact: No one would choose to have a mental illness, just as no one would choose to have a physical illness. The causes for mental health conditions are intensively studied and they are real. For anyone living with a mental health condition, their specific symptoms may not always be visible to an untrained observer. It can be challenging to relate to what people with mental health conditions are going through, but that doesn’t mean that their condition isn’t real.</a:t>
            </a:r>
          </a:p>
          <a:p>
            <a:pPr>
              <a:defRPr/>
            </a:pPr>
            <a:endParaRPr lang="en-US" dirty="0"/>
          </a:p>
          <a:p>
            <a:pPr>
              <a:defRPr/>
            </a:pPr>
            <a:r>
              <a:rPr lang="en-US" dirty="0">
                <a:latin typeface="Arial"/>
              </a:rPr>
              <a:t>Myth: Mental illness is caused by personal weakness.</a:t>
            </a:r>
          </a:p>
          <a:p>
            <a:pPr>
              <a:defRPr/>
            </a:pPr>
            <a:r>
              <a:rPr lang="en-US" dirty="0">
                <a:latin typeface="Arial"/>
              </a:rPr>
              <a:t>Fact: Just like any major illness, mental illness is not the fault of the person who has a mental health condition. It is caused by environmental and biological factors, not a result of personal weakness. A stressful job or home life makes some people more susceptible, as do traumatic life events like being the victim of a crime. Biochemical processes and circuits as well as basic brain structure may play a role too.</a:t>
            </a:r>
          </a:p>
          <a:p>
            <a:pPr>
              <a:defRPr/>
            </a:pPr>
            <a:endParaRPr lang="en-US" dirty="0"/>
          </a:p>
          <a:p>
            <a:pPr>
              <a:defRPr/>
            </a:pPr>
            <a:r>
              <a:rPr lang="en-US" dirty="0">
                <a:latin typeface="Arial"/>
              </a:rPr>
              <a:t>Myth: People with mental health conditions are violent and dangerous.</a:t>
            </a:r>
          </a:p>
          <a:p>
            <a:pPr>
              <a:defRPr/>
            </a:pPr>
            <a:r>
              <a:rPr lang="en-US" dirty="0">
                <a:latin typeface="Arial"/>
              </a:rPr>
              <a:t>Fact: Having a mental health condition does not make a person more likely to be violent or dangerous. The truth is, living with a mental health condition makes you more likely to be a victim of violence, four times the rate of the general public. Studies have shown that 1 in 4 individuals living with a mental health condition will experience some form of violence in any given year.</a:t>
            </a:r>
          </a:p>
          <a:p>
            <a:pPr>
              <a:defRPr/>
            </a:pPr>
            <a:endParaRPr lang="en-US" dirty="0"/>
          </a:p>
          <a:p>
            <a:pPr>
              <a:defRPr/>
            </a:pPr>
            <a:r>
              <a:rPr lang="en-US" dirty="0">
                <a:latin typeface="Arial"/>
              </a:rPr>
              <a:t>Myth: You can never get better from a mental illness.</a:t>
            </a:r>
          </a:p>
          <a:p>
            <a:pPr>
              <a:defRPr/>
            </a:pPr>
            <a:r>
              <a:rPr lang="en-US" dirty="0">
                <a:latin typeface="Arial"/>
              </a:rPr>
              <a:t>Fact: Mental health issues are not always lifelong disorders. For example, some depression and anxiety disorders only require a person to take medication for a short period of time. Innovations in medicine and therapy have made recovery a reality for people living with a mental health issue, even chronic conditions. While all symptoms may not be alleviated easily or at all, with the right recovery plan, people can live the productive and healthy lives they’ve always imagined.</a:t>
            </a:r>
          </a:p>
          <a:p>
            <a:pPr>
              <a:defRPr/>
            </a:pPr>
            <a:endParaRPr lang="en-US" dirty="0">
              <a:latin typeface="Arial"/>
            </a:endParaRPr>
          </a:p>
          <a:p>
            <a:pPr>
              <a:defRPr/>
            </a:pPr>
            <a:r>
              <a:rPr lang="en-US" b="1" dirty="0">
                <a:latin typeface="Arial"/>
              </a:rPr>
              <a:t>Now, let’s talk about the prevalence and how common mental health conditions are. </a:t>
            </a:r>
            <a:endParaRPr lang="en-US" b="1" dirty="0"/>
          </a:p>
          <a:p>
            <a:pPr>
              <a:defRPr/>
            </a:pPr>
            <a:endParaRPr lang="en-US" dirty="0"/>
          </a:p>
        </p:txBody>
      </p:sp>
      <p:sp>
        <p:nvSpPr>
          <p:cNvPr id="53252" name="Slide Number Placeholder 3">
            <a:extLst>
              <a:ext uri="{FF2B5EF4-FFF2-40B4-BE49-F238E27FC236}">
                <a16:creationId xmlns:a16="http://schemas.microsoft.com/office/drawing/2014/main" id="{BB41AB63-7245-AE91-8AFB-3139B5B4A0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1A7F3A-4677-446C-A2CD-A53664367F06}"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180DC36-CDD2-8C75-9A34-1FA12CBA4E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BBE5CF65-83AF-453D-F30F-28A607A723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That comes out to be approximately 43.8 million adults experience mental illness in a given year.  </a:t>
            </a:r>
          </a:p>
          <a:p>
            <a:endParaRPr lang="en-US" altLang="en-US" dirty="0"/>
          </a:p>
          <a:p>
            <a:pPr eaLnBrk="1" hangingPunct="1">
              <a:spcBef>
                <a:spcPct val="0"/>
              </a:spcBef>
            </a:pPr>
            <a:r>
              <a:rPr lang="en-US" altLang="en-US" dirty="0"/>
              <a:t>Mental illness does not discriminate; it can affect anyone regardless of your age, gender, geography, income, social status, race/ethnicity, religion/spirituality, sexual orientation, background or other aspect of cultural identity. While mental illness can occur at any age, three-fourths of all mental illness begins by age 24.</a:t>
            </a:r>
            <a:endParaRPr lang="en-US" altLang="en-US" dirty="0">
              <a:cs typeface="Calibri" panose="020F0502020204030204" pitchFamily="34" charset="0"/>
            </a:endParaRPr>
          </a:p>
          <a:p>
            <a:endParaRPr lang="en-US" altLang="en-US" dirty="0"/>
          </a:p>
          <a:p>
            <a:pPr eaLnBrk="1" hangingPunct="1">
              <a:spcBef>
                <a:spcPct val="0"/>
              </a:spcBef>
            </a:pPr>
            <a:r>
              <a:rPr lang="en-US" altLang="en-US" dirty="0"/>
              <a:t>What does that mean for us? </a:t>
            </a:r>
          </a:p>
          <a:p>
            <a:pPr eaLnBrk="1" hangingPunct="1">
              <a:spcBef>
                <a:spcPct val="0"/>
              </a:spcBef>
            </a:pPr>
            <a:endParaRPr lang="en-US" altLang="en-US" dirty="0"/>
          </a:p>
          <a:p>
            <a:pPr eaLnBrk="1" hangingPunct="1">
              <a:spcBef>
                <a:spcPct val="0"/>
              </a:spcBef>
            </a:pPr>
            <a:r>
              <a:rPr lang="en-US" altLang="en-US" dirty="0"/>
              <a:t>Odds are, we are going to encounter this topic a lot in the workplace, so it is important to know how to address it. </a:t>
            </a:r>
          </a:p>
          <a:p>
            <a:endParaRPr lang="en-US" altLang="en-US" dirty="0"/>
          </a:p>
        </p:txBody>
      </p:sp>
      <p:sp>
        <p:nvSpPr>
          <p:cNvPr id="55300" name="Slide Number Placeholder 3">
            <a:extLst>
              <a:ext uri="{FF2B5EF4-FFF2-40B4-BE49-F238E27FC236}">
                <a16:creationId xmlns:a16="http://schemas.microsoft.com/office/drawing/2014/main" id="{4192FDE4-5CE5-7AB7-D129-BB988EA394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D0BAE7-FF15-4DA6-B545-E1592FA4450F}" type="slidenum">
              <a:rPr lang="en-US" altLang="en-US" smtClean="0"/>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87A44DBE-7516-4249-28EF-45CF268812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7D67E40B-9F64-5572-159C-CF527BFF22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a:p>
          <a:p>
            <a:pPr eaLnBrk="1" hangingPunct="1">
              <a:spcBef>
                <a:spcPct val="0"/>
              </a:spcBef>
            </a:pPr>
            <a:r>
              <a:rPr lang="en-US" altLang="en-US"/>
              <a:t>Here are the stats related to the workplace. </a:t>
            </a:r>
          </a:p>
          <a:p>
            <a:pPr eaLnBrk="1" hangingPunct="1">
              <a:spcBef>
                <a:spcPct val="0"/>
              </a:spcBef>
            </a:pPr>
            <a:endParaRPr lang="en-US" altLang="en-US"/>
          </a:p>
          <a:p>
            <a:pPr eaLnBrk="1" hangingPunct="1">
              <a:spcBef>
                <a:spcPct val="0"/>
              </a:spcBef>
            </a:pPr>
            <a:r>
              <a:rPr lang="en-US" altLang="en-US"/>
              <a:t>What stands out the most for you on this slide? </a:t>
            </a:r>
          </a:p>
          <a:p>
            <a:pPr eaLnBrk="1" hangingPunct="1">
              <a:spcBef>
                <a:spcPct val="0"/>
              </a:spcBef>
            </a:pPr>
            <a:endParaRPr lang="en-US" altLang="en-US"/>
          </a:p>
          <a:p>
            <a:pPr eaLnBrk="1" hangingPunct="1">
              <a:spcBef>
                <a:spcPct val="0"/>
              </a:spcBef>
            </a:pPr>
            <a:r>
              <a:rPr lang="en-US" altLang="en-US"/>
              <a:t>Think about what kind of leader that you want to be to your team. I can imagine that you want people to come to you when they are having a hard time. That you want your team to be a safe space for employees to talk about their well-being. </a:t>
            </a:r>
          </a:p>
          <a:p>
            <a:pPr eaLnBrk="1" hangingPunct="1">
              <a:spcBef>
                <a:spcPct val="0"/>
              </a:spcBef>
            </a:pPr>
            <a:endParaRPr lang="en-US" altLang="en-US"/>
          </a:p>
          <a:p>
            <a:pPr eaLnBrk="1" hangingPunct="1">
              <a:spcBef>
                <a:spcPct val="0"/>
              </a:spcBef>
            </a:pPr>
            <a:endParaRPr lang="en-US" altLang="en-US" b="1"/>
          </a:p>
          <a:p>
            <a:pPr eaLnBrk="1" hangingPunct="1">
              <a:spcBef>
                <a:spcPct val="0"/>
              </a:spcBef>
            </a:pPr>
            <a:r>
              <a:rPr lang="en-US" altLang="en-US" b="1"/>
              <a:t>Why do you think that people do not want to talk about this at work?</a:t>
            </a:r>
          </a:p>
          <a:p>
            <a:pPr eaLnBrk="1" hangingPunct="1">
              <a:spcBef>
                <a:spcPct val="0"/>
              </a:spcBef>
            </a:pPr>
            <a:endParaRPr lang="en-US" altLang="en-US" b="1"/>
          </a:p>
          <a:p>
            <a:r>
              <a:rPr lang="en-US" altLang="en-US"/>
              <a:t>So, how can we create this safe space? </a:t>
            </a:r>
          </a:p>
        </p:txBody>
      </p:sp>
      <p:sp>
        <p:nvSpPr>
          <p:cNvPr id="57348" name="Slide Number Placeholder 3">
            <a:extLst>
              <a:ext uri="{FF2B5EF4-FFF2-40B4-BE49-F238E27FC236}">
                <a16:creationId xmlns:a16="http://schemas.microsoft.com/office/drawing/2014/main" id="{F3774868-3CE6-1534-B18F-7AF7AC95D5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822309-AECD-48B6-A4BF-09A66966FA3B}"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6DD683F8-A8EF-39A8-DE5A-CF2F1184A1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C2C82BD-98E3-D2CE-244C-16892AFE370B}"/>
              </a:ext>
            </a:extLst>
          </p:cNvPr>
          <p:cNvSpPr>
            <a:spLocks noGrp="1"/>
          </p:cNvSpPr>
          <p:nvPr>
            <p:ph type="body" idx="1"/>
          </p:nvPr>
        </p:nvSpPr>
        <p:spPr/>
        <p:txBody>
          <a:bodyPr>
            <a:normAutofit fontScale="47500" lnSpcReduction="20000"/>
          </a:bodyPr>
          <a:lstStyle/>
          <a:p>
            <a:pPr eaLnBrk="1" fontAlgn="auto" hangingPunct="1">
              <a:spcBef>
                <a:spcPts val="0"/>
              </a:spcBef>
              <a:spcAft>
                <a:spcPts val="0"/>
              </a:spcAft>
              <a:defRPr/>
            </a:pPr>
            <a:endParaRPr lang="en-GB" altLang="en-US" b="1" dirty="0"/>
          </a:p>
          <a:p>
            <a:pPr eaLnBrk="1" fontAlgn="auto" hangingPunct="1">
              <a:spcBef>
                <a:spcPts val="0"/>
              </a:spcBef>
              <a:spcAft>
                <a:spcPts val="0"/>
              </a:spcAft>
              <a:defRPr/>
            </a:pPr>
            <a:endParaRPr lang="en-GB" altLang="en-US" b="1" dirty="0"/>
          </a:p>
          <a:p>
            <a:pPr eaLnBrk="1" fontAlgn="auto" hangingPunct="1">
              <a:spcBef>
                <a:spcPts val="0"/>
              </a:spcBef>
              <a:spcAft>
                <a:spcPts val="0"/>
              </a:spcAft>
              <a:defRPr/>
            </a:pPr>
            <a:r>
              <a:rPr lang="en-GB" altLang="en-US" dirty="0"/>
              <a:t>As we mentioned earlier, awareness starts with education. Education is about teaching people </a:t>
            </a:r>
            <a:r>
              <a:rPr lang="en-GB" altLang="en-US" dirty="0">
                <a:solidFill>
                  <a:srgbClr val="262626"/>
                </a:solidFill>
              </a:rPr>
              <a:t>the facts </a:t>
            </a:r>
            <a:r>
              <a:rPr lang="en-GB" altLang="en-US" dirty="0"/>
              <a:t>about mental health problems and getting rid of the myths. </a:t>
            </a:r>
          </a:p>
          <a:p>
            <a:pPr eaLnBrk="1" fontAlgn="auto" hangingPunct="1">
              <a:spcBef>
                <a:spcPts val="0"/>
              </a:spcBef>
              <a:spcAft>
                <a:spcPts val="0"/>
              </a:spcAft>
              <a:defRPr/>
            </a:pPr>
            <a:r>
              <a:rPr lang="en-GB" altLang="en-US" dirty="0"/>
              <a:t>Stigma makes people </a:t>
            </a:r>
            <a:r>
              <a:rPr lang="en-GB" altLang="en-US" dirty="0">
                <a:solidFill>
                  <a:srgbClr val="404040"/>
                </a:solidFill>
              </a:rPr>
              <a:t>reluctant to admit </a:t>
            </a:r>
            <a:r>
              <a:rPr lang="en-GB" altLang="en-US" dirty="0"/>
              <a:t>that they are struggling with mental health difficulties and this can delay treatment and support.</a:t>
            </a:r>
          </a:p>
          <a:p>
            <a:pPr eaLnBrk="1" fontAlgn="auto" hangingPunct="1">
              <a:spcBef>
                <a:spcPts val="0"/>
              </a:spcBef>
              <a:spcAft>
                <a:spcPts val="0"/>
              </a:spcAft>
              <a:defRPr/>
            </a:pPr>
            <a:endParaRPr lang="en-GB" altLang="en-US" dirty="0"/>
          </a:p>
          <a:p>
            <a:pPr>
              <a:defRPr/>
            </a:pPr>
            <a:r>
              <a:rPr lang="en-US" sz="1800" dirty="0">
                <a:solidFill>
                  <a:srgbClr val="000000"/>
                </a:solidFill>
              </a:rPr>
              <a:t>The National Alliance on Mental Illness defines stigma as "when someone, or even yourself, views a person in a negative way just because they have a mental health condition.  Some people describe stigma as a feeling of shame or judgement from someone else.  Stigma can even come from an internal place, confusing feeling bad with being bad."</a:t>
            </a:r>
            <a:r>
              <a:rPr lang="en-US" sz="1800" dirty="0">
                <a:solidFill>
                  <a:srgbClr val="444444"/>
                </a:solidFill>
              </a:rPr>
              <a:t>​</a:t>
            </a:r>
            <a:endParaRPr lang="en-US" dirty="0">
              <a:solidFill>
                <a:srgbClr val="444444"/>
              </a:solidFill>
            </a:endParaRPr>
          </a:p>
          <a:p>
            <a:pPr>
              <a:defRPr/>
            </a:pPr>
            <a:r>
              <a:rPr lang="en-US" sz="1800" dirty="0">
                <a:solidFill>
                  <a:srgbClr val="444444"/>
                </a:solidFill>
              </a:rPr>
              <a:t>​</a:t>
            </a:r>
            <a:endParaRPr lang="en-US" dirty="0">
              <a:solidFill>
                <a:srgbClr val="444444"/>
              </a:solidFill>
            </a:endParaRPr>
          </a:p>
          <a:p>
            <a:pPr>
              <a:defRPr/>
            </a:pPr>
            <a:r>
              <a:rPr lang="en-US" sz="1800" dirty="0">
                <a:solidFill>
                  <a:srgbClr val="000000"/>
                </a:solidFill>
              </a:rPr>
              <a:t>The history of stigma:</a:t>
            </a:r>
            <a:r>
              <a:rPr lang="en-US" sz="1800" dirty="0">
                <a:solidFill>
                  <a:srgbClr val="444444"/>
                </a:solidFill>
              </a:rPr>
              <a:t>​</a:t>
            </a:r>
          </a:p>
          <a:p>
            <a:pPr>
              <a:defRPr/>
            </a:pPr>
            <a:endParaRPr lang="en-US" dirty="0">
              <a:solidFill>
                <a:srgbClr val="444444"/>
              </a:solidFill>
            </a:endParaRPr>
          </a:p>
          <a:p>
            <a:pPr>
              <a:defRPr/>
            </a:pPr>
            <a:r>
              <a:rPr lang="en-US" sz="1800" dirty="0">
                <a:solidFill>
                  <a:srgbClr val="000000"/>
                </a:solidFill>
              </a:rPr>
              <a:t>In ancient Greece “stigma” literally meant that you were branded in an unfavored group in society. A mark was literally burned into your skin so that it was clear who was in the ingroup and outgroup. Most stigma today is not a literal brand or mark—it’s a figurative and psychological one.</a:t>
            </a:r>
            <a:r>
              <a:rPr lang="en-US" sz="1800" dirty="0">
                <a:solidFill>
                  <a:srgbClr val="444444"/>
                </a:solidFill>
              </a:rPr>
              <a:t>​</a:t>
            </a:r>
            <a:endParaRPr lang="en-US" dirty="0">
              <a:solidFill>
                <a:srgbClr val="444444"/>
              </a:solidFill>
            </a:endParaRPr>
          </a:p>
          <a:p>
            <a:pPr>
              <a:defRPr/>
            </a:pPr>
            <a:r>
              <a:rPr lang="en-US" sz="1800" dirty="0">
                <a:solidFill>
                  <a:srgbClr val="444444"/>
                </a:solidFill>
              </a:rPr>
              <a:t>​</a:t>
            </a:r>
            <a:endParaRPr lang="en-US" dirty="0">
              <a:solidFill>
                <a:srgbClr val="444444"/>
              </a:solidFill>
            </a:endParaRPr>
          </a:p>
          <a:p>
            <a:pPr eaLnBrk="1" fontAlgn="auto" hangingPunct="1">
              <a:spcBef>
                <a:spcPts val="0"/>
              </a:spcBef>
              <a:spcAft>
                <a:spcPts val="0"/>
              </a:spcAft>
              <a:defRPr/>
            </a:pPr>
            <a:endParaRPr lang="en-GB" altLang="en-US" dirty="0"/>
          </a:p>
          <a:p>
            <a:pPr eaLnBrk="1" fontAlgn="auto" hangingPunct="1">
              <a:spcBef>
                <a:spcPts val="0"/>
              </a:spcBef>
              <a:spcAft>
                <a:spcPts val="0"/>
              </a:spcAft>
              <a:defRPr/>
            </a:pPr>
            <a:endParaRPr lang="en-GB" altLang="en-US" dirty="0"/>
          </a:p>
          <a:p>
            <a:pPr eaLnBrk="1" fontAlgn="auto" hangingPunct="1">
              <a:spcBef>
                <a:spcPts val="0"/>
              </a:spcBef>
              <a:spcAft>
                <a:spcPts val="0"/>
              </a:spcAft>
              <a:defRPr/>
            </a:pPr>
            <a:r>
              <a:rPr lang="en-GB" altLang="en-US" dirty="0"/>
              <a:t>Stop to listen to these labels that may be stated in general conversations throughout any workday:</a:t>
            </a:r>
          </a:p>
          <a:p>
            <a:pPr eaLnBrk="1" fontAlgn="auto" hangingPunct="1">
              <a:spcBef>
                <a:spcPts val="0"/>
              </a:spcBef>
              <a:spcAft>
                <a:spcPts val="0"/>
              </a:spcAft>
              <a:defRPr/>
            </a:pPr>
            <a:endParaRPr lang="en-GB" altLang="en-US" dirty="0"/>
          </a:p>
          <a:p>
            <a:pPr eaLnBrk="1" fontAlgn="auto" hangingPunct="1">
              <a:spcBef>
                <a:spcPts val="0"/>
              </a:spcBef>
              <a:spcAft>
                <a:spcPts val="0"/>
              </a:spcAft>
              <a:defRPr/>
            </a:pPr>
            <a:r>
              <a:rPr lang="en-GB" altLang="en-US" dirty="0"/>
              <a:t>“Oh, yeah, he IS crazy”</a:t>
            </a:r>
          </a:p>
          <a:p>
            <a:pPr>
              <a:defRPr/>
            </a:pPr>
            <a:r>
              <a:rPr lang="en-GB" altLang="en-US" dirty="0"/>
              <a:t>“</a:t>
            </a:r>
            <a:r>
              <a:rPr lang="en-US" dirty="0"/>
              <a:t>Who Sue?   She’s great to work with.  She’s an addict – in recovery though</a:t>
            </a:r>
          </a:p>
          <a:p>
            <a:pPr>
              <a:defRPr/>
            </a:pPr>
            <a:r>
              <a:rPr lang="en-US" dirty="0"/>
              <a:t>“Jeff is out again? I bet it’s another anxiety attack”</a:t>
            </a:r>
          </a:p>
          <a:p>
            <a:pPr>
              <a:defRPr/>
            </a:pPr>
            <a:r>
              <a:rPr lang="en-US" dirty="0"/>
              <a:t>“I’m not going to argue with her, she’s bi-polar”</a:t>
            </a:r>
          </a:p>
          <a:p>
            <a:pPr eaLnBrk="1" fontAlgn="auto" hangingPunct="1">
              <a:spcBef>
                <a:spcPts val="0"/>
              </a:spcBef>
              <a:spcAft>
                <a:spcPts val="0"/>
              </a:spcAft>
              <a:defRPr/>
            </a:pPr>
            <a:r>
              <a:rPr lang="en-GB" altLang="en-US" dirty="0"/>
              <a:t>“He always sounds so depressed”</a:t>
            </a:r>
          </a:p>
          <a:p>
            <a:pPr eaLnBrk="1" fontAlgn="auto" hangingPunct="1">
              <a:spcBef>
                <a:spcPts val="0"/>
              </a:spcBef>
              <a:spcAft>
                <a:spcPts val="0"/>
              </a:spcAft>
              <a:defRPr/>
            </a:pPr>
            <a:r>
              <a:rPr lang="en-GB" altLang="en-US" dirty="0"/>
              <a:t>“That person must be off his ADD meds”</a:t>
            </a:r>
          </a:p>
          <a:p>
            <a:pPr eaLnBrk="1" fontAlgn="auto" hangingPunct="1">
              <a:spcBef>
                <a:spcPts val="0"/>
              </a:spcBef>
              <a:spcAft>
                <a:spcPts val="0"/>
              </a:spcAft>
              <a:defRPr/>
            </a:pPr>
            <a:r>
              <a:rPr lang="en-GB" altLang="en-US" dirty="0"/>
              <a:t>“She is always so OCD when working on projects.  It’s exhausting”</a:t>
            </a:r>
          </a:p>
          <a:p>
            <a:pPr eaLnBrk="1" fontAlgn="auto" hangingPunct="1">
              <a:spcBef>
                <a:spcPts val="0"/>
              </a:spcBef>
              <a:spcAft>
                <a:spcPts val="0"/>
              </a:spcAft>
              <a:defRPr/>
            </a:pPr>
            <a:r>
              <a:rPr lang="en-GB" altLang="en-US" dirty="0"/>
              <a:t>“Did you see his reaction?  He’s nuts.”</a:t>
            </a:r>
          </a:p>
          <a:p>
            <a:pPr eaLnBrk="1" fontAlgn="auto" hangingPunct="1">
              <a:spcBef>
                <a:spcPts val="0"/>
              </a:spcBef>
              <a:spcAft>
                <a:spcPts val="0"/>
              </a:spcAft>
              <a:defRPr/>
            </a:pPr>
            <a:endParaRPr lang="en-GB" altLang="en-US" dirty="0"/>
          </a:p>
          <a:p>
            <a:pPr eaLnBrk="1" fontAlgn="auto" hangingPunct="1">
              <a:spcBef>
                <a:spcPts val="0"/>
              </a:spcBef>
              <a:spcAft>
                <a:spcPts val="0"/>
              </a:spcAft>
              <a:defRPr/>
            </a:pPr>
            <a:r>
              <a:rPr lang="en-GB" altLang="en-US" dirty="0"/>
              <a:t>These phrases are often used, and not necessarily with any negative intention.  However, imagine how these words may impact someone who is having a tough mental health day/month?  Imagine if you are diagnosed with a mental illness, how these labels may impact someone who needs help or who is seeking treatment.  </a:t>
            </a:r>
          </a:p>
          <a:p>
            <a:pPr eaLnBrk="1" fontAlgn="auto" hangingPunct="1">
              <a:spcBef>
                <a:spcPts val="0"/>
              </a:spcBef>
              <a:spcAft>
                <a:spcPts val="0"/>
              </a:spcAft>
              <a:defRPr/>
            </a:pPr>
            <a:endParaRPr lang="en-GB" altLang="en-US" dirty="0"/>
          </a:p>
          <a:p>
            <a:pPr eaLnBrk="1" fontAlgn="auto" hangingPunct="1">
              <a:spcBef>
                <a:spcPts val="0"/>
              </a:spcBef>
              <a:spcAft>
                <a:spcPts val="0"/>
              </a:spcAft>
              <a:defRPr/>
            </a:pPr>
            <a:r>
              <a:rPr lang="en-GB" altLang="en-US" b="1" dirty="0"/>
              <a:t>Language does matter, especially as leaders. You are the role model for your team. </a:t>
            </a:r>
          </a:p>
          <a:p>
            <a:pPr eaLnBrk="1" fontAlgn="auto" hangingPunct="1">
              <a:spcBef>
                <a:spcPts val="0"/>
              </a:spcBef>
              <a:spcAft>
                <a:spcPts val="0"/>
              </a:spcAft>
              <a:defRPr/>
            </a:pPr>
            <a:endParaRPr lang="en-GB" altLang="en-US" dirty="0"/>
          </a:p>
          <a:p>
            <a:pPr eaLnBrk="1" fontAlgn="auto" hangingPunct="1">
              <a:spcBef>
                <a:spcPts val="0"/>
              </a:spcBef>
              <a:spcAft>
                <a:spcPts val="0"/>
              </a:spcAft>
              <a:defRPr/>
            </a:pPr>
            <a:endParaRPr lang="en-GB" altLang="en-US" dirty="0"/>
          </a:p>
          <a:p>
            <a:pPr eaLnBrk="1" fontAlgn="auto" hangingPunct="1">
              <a:spcBef>
                <a:spcPts val="0"/>
              </a:spcBef>
              <a:spcAft>
                <a:spcPts val="0"/>
              </a:spcAft>
              <a:defRPr/>
            </a:pPr>
            <a:endParaRPr lang="en-GB" altLang="en-US" dirty="0"/>
          </a:p>
          <a:p>
            <a:pPr eaLnBrk="1" fontAlgn="auto" hangingPunct="1">
              <a:spcBef>
                <a:spcPts val="0"/>
              </a:spcBef>
              <a:spcAft>
                <a:spcPts val="0"/>
              </a:spcAft>
              <a:defRPr/>
            </a:pPr>
            <a:r>
              <a:rPr lang="en-US" dirty="0">
                <a:cs typeface="Calibri"/>
              </a:rPr>
              <a:t>(</a:t>
            </a:r>
            <a:r>
              <a:rPr lang="en-US" dirty="0">
                <a:cs typeface="Calibri"/>
                <a:hlinkClick r:id="rId3"/>
              </a:rPr>
              <a:t>https://www.nami.org/stigma</a:t>
            </a:r>
            <a:r>
              <a:rPr lang="en-US" dirty="0">
                <a:cs typeface="Calibri"/>
              </a:rPr>
              <a:t>) </a:t>
            </a:r>
          </a:p>
          <a:p>
            <a:pPr>
              <a:defRPr/>
            </a:pPr>
            <a:r>
              <a:rPr lang="en-US" dirty="0">
                <a:hlinkClick r:id="rId4"/>
              </a:rPr>
              <a:t>https://thriveglobal.com/stories/the-danger-of-workplace-mental-health-stigma-and-if-its-possible-to-move-past-it/</a:t>
            </a:r>
            <a:endParaRPr lang="en-US" dirty="0"/>
          </a:p>
        </p:txBody>
      </p:sp>
      <p:sp>
        <p:nvSpPr>
          <p:cNvPr id="59396" name="Slide Number Placeholder 3">
            <a:extLst>
              <a:ext uri="{FF2B5EF4-FFF2-40B4-BE49-F238E27FC236}">
                <a16:creationId xmlns:a16="http://schemas.microsoft.com/office/drawing/2014/main" id="{CA226AB6-56DC-4D70-9EE6-E8FAD95704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DD01CC-8614-47D6-B15B-4954399082FE}"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E3F142-CAE2-933B-69F1-56D20750EE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2F439B9-2F24-67C8-C10C-90FEAE5E07BD}"/>
              </a:ext>
            </a:extLst>
          </p:cNvPr>
          <p:cNvSpPr>
            <a:spLocks noGrp="1"/>
          </p:cNvSpPr>
          <p:nvPr>
            <p:ph type="body" idx="1"/>
          </p:nvPr>
        </p:nvSpPr>
        <p:spPr/>
        <p:txBody>
          <a:bodyPr>
            <a:normAutofit fontScale="55000" lnSpcReduction="20000"/>
          </a:bodyPr>
          <a:lstStyle/>
          <a:p>
            <a:pPr>
              <a:defRPr/>
            </a:pPr>
            <a:r>
              <a:rPr lang="en-US" b="1" dirty="0"/>
              <a:t>Speaker Notes:</a:t>
            </a:r>
          </a:p>
          <a:p>
            <a:pPr>
              <a:defRPr/>
            </a:pPr>
            <a:endParaRPr lang="en-US" b="1" dirty="0"/>
          </a:p>
          <a:p>
            <a:pPr>
              <a:defRPr/>
            </a:pPr>
            <a:r>
              <a:rPr lang="en-US" dirty="0"/>
              <a:t>Public or social stigma is when people are isolated socially.  This loss of privacy comes when the topic mental health or mental illness is out in the open.  Self-stigma or perceived stigma is when the individual alters the view of him or herself.</a:t>
            </a:r>
          </a:p>
          <a:p>
            <a:pPr>
              <a:defRPr/>
            </a:pPr>
            <a:endParaRPr lang="en-US" dirty="0"/>
          </a:p>
          <a:p>
            <a:pPr>
              <a:defRPr/>
            </a:pPr>
            <a:r>
              <a:rPr lang="en-US" dirty="0"/>
              <a:t>Stigma may stem from a lack of education, a lack of information, a lack of resources.  It may also stem from previous experience or a lack of experience.  </a:t>
            </a:r>
          </a:p>
          <a:p>
            <a:pPr>
              <a:defRPr/>
            </a:pPr>
            <a:endParaRPr lang="en-US" dirty="0"/>
          </a:p>
          <a:p>
            <a:pPr>
              <a:defRPr/>
            </a:pPr>
            <a:r>
              <a:rPr lang="en-US" dirty="0"/>
              <a:t>We know that sigma is when you view someone or yourself in a negative way as it relates to mental health.  Language does matter and each person has an opportunity to reassess how they view and talk about mental health or mental illness.  Stigma brings about feelings that are negative and shaming which has an impact.  Let’s look at that impact.</a:t>
            </a:r>
          </a:p>
          <a:p>
            <a:pPr>
              <a:defRPr/>
            </a:pPr>
            <a:endParaRPr lang="en-US" dirty="0"/>
          </a:p>
          <a:p>
            <a:pPr>
              <a:defRPr/>
            </a:pPr>
            <a:r>
              <a:rPr lang="en-US" b="1" dirty="0"/>
              <a:t>Ask participants </a:t>
            </a:r>
            <a:r>
              <a:rPr lang="en-US" dirty="0"/>
              <a:t>to write down in groups or individually how stigma impacts individuals.</a:t>
            </a:r>
          </a:p>
          <a:p>
            <a:pPr>
              <a:defRPr/>
            </a:pPr>
            <a:endParaRPr lang="en-US" dirty="0"/>
          </a:p>
          <a:p>
            <a:pPr>
              <a:defRPr/>
            </a:pPr>
            <a:r>
              <a:rPr lang="en-US" dirty="0"/>
              <a:t>Listen for - Stigma impact can:</a:t>
            </a:r>
          </a:p>
          <a:p>
            <a:pPr marL="171450" indent="-171450">
              <a:buFont typeface="Arial" panose="020B0604020202020204" pitchFamily="34" charset="0"/>
              <a:buChar char="•"/>
              <a:defRPr/>
            </a:pPr>
            <a:r>
              <a:rPr lang="en-US" dirty="0"/>
              <a:t>Hinder people from seeking help</a:t>
            </a:r>
          </a:p>
          <a:p>
            <a:pPr marL="171450" indent="-171450">
              <a:buFont typeface="Arial" panose="020B0604020202020204" pitchFamily="34" charset="0"/>
              <a:buChar char="•"/>
              <a:defRPr/>
            </a:pPr>
            <a:r>
              <a:rPr lang="en-US" dirty="0"/>
              <a:t>Lead to low self-esteem</a:t>
            </a:r>
          </a:p>
          <a:p>
            <a:pPr marL="171450" indent="-171450">
              <a:buFont typeface="Arial" panose="020B0604020202020204" pitchFamily="34" charset="0"/>
              <a:buChar char="•"/>
              <a:defRPr/>
            </a:pPr>
            <a:r>
              <a:rPr lang="en-US" dirty="0"/>
              <a:t>Lead to hopelessness and distress</a:t>
            </a:r>
          </a:p>
          <a:p>
            <a:pPr marL="171450" indent="-171450">
              <a:buFont typeface="Arial" panose="020B0604020202020204" pitchFamily="34" charset="0"/>
              <a:buChar char="•"/>
              <a:defRPr/>
            </a:pPr>
            <a:r>
              <a:rPr lang="en-US" dirty="0"/>
              <a:t>Promote a loss of confidence</a:t>
            </a:r>
          </a:p>
          <a:p>
            <a:pPr marL="171450" indent="-171450">
              <a:buFont typeface="Arial" panose="020B0604020202020204" pitchFamily="34" charset="0"/>
              <a:buChar char="•"/>
              <a:defRPr/>
            </a:pPr>
            <a:r>
              <a:rPr lang="en-US" dirty="0"/>
              <a:t>Present an individual with feelings of rejection or feeling ostracized</a:t>
            </a:r>
          </a:p>
          <a:p>
            <a:pPr>
              <a:defRPr/>
            </a:pPr>
            <a:endParaRPr lang="en-US" dirty="0">
              <a:cs typeface="Calibri"/>
            </a:endParaRPr>
          </a:p>
          <a:p>
            <a:pPr>
              <a:defRPr/>
            </a:pPr>
            <a:r>
              <a:rPr lang="en-US" dirty="0">
                <a:cs typeface="Calibri"/>
              </a:rPr>
              <a:t>Don’t use mental health conditions as adjectives- I have ADHD or I am OCD when you are not.  </a:t>
            </a:r>
          </a:p>
          <a:p>
            <a:pPr>
              <a:defRPr/>
            </a:pPr>
            <a:r>
              <a:rPr lang="en-US" dirty="0">
                <a:cs typeface="Calibri"/>
              </a:rPr>
              <a:t>Use first person </a:t>
            </a:r>
            <a:r>
              <a:rPr lang="en-US" dirty="0" err="1">
                <a:cs typeface="Calibri"/>
              </a:rPr>
              <a:t>langauge</a:t>
            </a:r>
            <a:r>
              <a:rPr lang="en-US" dirty="0">
                <a:cs typeface="Calibri"/>
              </a:rPr>
              <a:t>….a person is not their condition</a:t>
            </a:r>
          </a:p>
          <a:p>
            <a:pPr>
              <a:defRPr/>
            </a:pPr>
            <a:endParaRPr lang="en-US" dirty="0">
              <a:cs typeface="Calibri"/>
            </a:endParaRPr>
          </a:p>
          <a:p>
            <a:pPr>
              <a:defRPr/>
            </a:pPr>
            <a:r>
              <a:rPr lang="en-US" dirty="0">
                <a:cs typeface="Calibri"/>
              </a:rPr>
              <a:t>Have an open discussion with participants on what a response might sound like that is inclusive:</a:t>
            </a:r>
          </a:p>
          <a:p>
            <a:pPr>
              <a:defRPr/>
            </a:pPr>
            <a:endParaRPr lang="en-US" dirty="0">
              <a:cs typeface="Calibri"/>
            </a:endParaRPr>
          </a:p>
          <a:p>
            <a:pPr>
              <a:defRPr/>
            </a:pPr>
            <a:r>
              <a:rPr lang="en-US" dirty="0">
                <a:cs typeface="Calibri"/>
              </a:rPr>
              <a:t>Example:  Someone shares they have not slept well for weeks and they are having trouble getting to work on time.</a:t>
            </a:r>
          </a:p>
          <a:p>
            <a:pPr>
              <a:defRPr/>
            </a:pPr>
            <a:r>
              <a:rPr lang="en-US" dirty="0">
                <a:cs typeface="Calibri"/>
              </a:rPr>
              <a:t>Example:  Someone shares their concern about anxiety and how it’s taking them a lot longer to complete a task, creating longer work days and feeling overwhelmed.</a:t>
            </a:r>
          </a:p>
          <a:p>
            <a:pPr>
              <a:defRPr/>
            </a:pPr>
            <a:r>
              <a:rPr lang="en-US" dirty="0">
                <a:cs typeface="Calibri"/>
              </a:rPr>
              <a:t>Example:  Someone shares he/she has to leave early to attend a AA meeting.</a:t>
            </a:r>
          </a:p>
          <a:p>
            <a:pPr>
              <a:defRPr/>
            </a:pPr>
            <a:endParaRPr lang="en-US" dirty="0">
              <a:cs typeface="Calibri"/>
            </a:endParaRPr>
          </a:p>
          <a:p>
            <a:pPr>
              <a:defRPr/>
            </a:pPr>
            <a:endParaRPr lang="en-US" dirty="0">
              <a:cs typeface="Calibri"/>
            </a:endParaRPr>
          </a:p>
          <a:p>
            <a:pPr>
              <a:defRPr/>
            </a:pPr>
            <a:r>
              <a:rPr lang="en-US" dirty="0">
                <a:hlinkClick r:id="rId3"/>
              </a:rPr>
              <a:t>https://www.forbes.com/sites/kellygreenwood/2018/10/10/this-world-mental-health-day-consider-how-you-can-reduce-stigma-at-work/#6016a59e101d</a:t>
            </a:r>
            <a:endParaRPr lang="en-US" dirty="0"/>
          </a:p>
          <a:p>
            <a:pPr>
              <a:defRPr/>
            </a:pPr>
            <a:endParaRPr lang="en-US" dirty="0">
              <a:cs typeface="Calibri"/>
            </a:endParaRPr>
          </a:p>
          <a:p>
            <a:pPr>
              <a:defRPr/>
            </a:pPr>
            <a:r>
              <a:rPr lang="en-US" b="1" dirty="0">
                <a:cs typeface="Calibri"/>
              </a:rPr>
              <a:t>So then what do you do when you have someone who is in crisis or is sounding like they need support? We are </a:t>
            </a:r>
            <a:r>
              <a:rPr lang="en-US" b="1" dirty="0" err="1">
                <a:cs typeface="Calibri"/>
              </a:rPr>
              <a:t>gonna</a:t>
            </a:r>
            <a:r>
              <a:rPr lang="en-US" b="1" dirty="0">
                <a:cs typeface="Calibri"/>
              </a:rPr>
              <a:t> talk about that. </a:t>
            </a:r>
          </a:p>
          <a:p>
            <a:pPr>
              <a:defRPr/>
            </a:pPr>
            <a:endParaRPr lang="en-US" dirty="0"/>
          </a:p>
        </p:txBody>
      </p:sp>
      <p:sp>
        <p:nvSpPr>
          <p:cNvPr id="61444" name="Slide Number Placeholder 3">
            <a:extLst>
              <a:ext uri="{FF2B5EF4-FFF2-40B4-BE49-F238E27FC236}">
                <a16:creationId xmlns:a16="http://schemas.microsoft.com/office/drawing/2014/main" id="{377961E1-C425-5936-DE78-3974F6F411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FD1B2B-48C6-4776-A4ED-2E67C4FF6019}"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C3FBC97-3EE5-811F-DF5F-F4D0AF3E62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C85C5134-7D86-12CB-14E6-89D0EB9362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Speaker Notes:</a:t>
            </a:r>
          </a:p>
          <a:p>
            <a:endParaRPr lang="en-US" altLang="en-US" b="1"/>
          </a:p>
          <a:p>
            <a:r>
              <a:rPr lang="en-US" altLang="en-US"/>
              <a:t>How did you know some type of aid was required? </a:t>
            </a:r>
            <a:r>
              <a:rPr lang="en-US" altLang="en-US" b="1"/>
              <a:t> </a:t>
            </a:r>
          </a:p>
          <a:p>
            <a:endParaRPr lang="en-US" altLang="en-US" b="1"/>
          </a:p>
          <a:p>
            <a:r>
              <a:rPr lang="en-US" altLang="en-US"/>
              <a:t>How do you know when someone on your team is not themselves? </a:t>
            </a:r>
          </a:p>
          <a:p>
            <a:br>
              <a:rPr lang="en-US" altLang="en-US" b="1"/>
            </a:br>
            <a:r>
              <a:rPr lang="en-US" altLang="en-US" b="1"/>
              <a:t>Chat or share other examples that you might be looking for in their appearance or demeanor.</a:t>
            </a:r>
          </a:p>
          <a:p>
            <a:endParaRPr lang="en-US" altLang="en-US" b="1"/>
          </a:p>
          <a:p>
            <a:endParaRPr lang="en-US" altLang="en-US"/>
          </a:p>
          <a:p>
            <a:endParaRPr lang="en-US" altLang="en-US"/>
          </a:p>
          <a:p>
            <a:r>
              <a:rPr lang="en-US" altLang="en-US"/>
              <a:t>Based on what we shared or this list, it really is when someone does not appear like themselves. We can notice this virtually, as well (make sure you turn cameras on every once and a while)</a:t>
            </a:r>
          </a:p>
        </p:txBody>
      </p:sp>
      <p:sp>
        <p:nvSpPr>
          <p:cNvPr id="67588" name="Slide Number Placeholder 3">
            <a:extLst>
              <a:ext uri="{FF2B5EF4-FFF2-40B4-BE49-F238E27FC236}">
                <a16:creationId xmlns:a16="http://schemas.microsoft.com/office/drawing/2014/main" id="{74B918D8-1EB8-BFFB-C801-0853DE0D19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7152CE-6B4B-4FC8-BBD0-C1838DC79F1D}"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D802CF00-086A-D1B4-E023-C3E4F8D3B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9657B99-A04B-1763-27E6-480D872A4C3A}"/>
              </a:ext>
            </a:extLst>
          </p:cNvPr>
          <p:cNvSpPr>
            <a:spLocks noGrp="1"/>
          </p:cNvSpPr>
          <p:nvPr>
            <p:ph type="body" idx="1"/>
          </p:nvPr>
        </p:nvSpPr>
        <p:spPr/>
        <p:txBody>
          <a:bodyPr>
            <a:normAutofit fontScale="40000" lnSpcReduction="20000"/>
          </a:bodyPr>
          <a:lstStyle/>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With all of these factors, how does an employee or the organization know when a healthy employee develops a mental health disorder impacting their work performance?</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 </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Using the continuum of mental health conditions as a guide, there are five typical stages of impact on an employee's work performance.</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 </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In STAGE 1, mild symptoms emerge</a:t>
            </a:r>
            <a:br>
              <a:rPr lang="en-US" sz="1800" dirty="0">
                <a:latin typeface="Franklin Gothic Book" panose="020B0503020102020204" pitchFamily="34" charset="0"/>
                <a:ea typeface="Calibri" panose="020F0502020204030204" pitchFamily="34" charset="0"/>
                <a:cs typeface="Times New Roman" panose="02020603050405020304" pitchFamily="18" charset="0"/>
              </a:rPr>
            </a:br>
            <a:r>
              <a:rPr lang="en-US" sz="1800" dirty="0">
                <a:latin typeface="Franklin Gothic Book" panose="020B0503020102020204" pitchFamily="34" charset="0"/>
                <a:ea typeface="Calibri" panose="020F0502020204030204" pitchFamily="34" charset="0"/>
                <a:cs typeface="Times New Roman" panose="02020603050405020304" pitchFamily="18" charset="0"/>
              </a:rPr>
              <a:t>In this stage, an employees' behavioral health symptoms often begin without notice and are hard to identify.  The employee may be vaguely aware that something is "not right" but may still maintain the ability to function at work with some difficulty.</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 </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In STAGE 2, Symptoms Increase</a:t>
            </a:r>
            <a:br>
              <a:rPr lang="en-US" sz="1800" dirty="0">
                <a:latin typeface="Franklin Gothic Book" panose="020B0503020102020204" pitchFamily="34" charset="0"/>
                <a:ea typeface="Calibri" panose="020F0502020204030204" pitchFamily="34" charset="0"/>
                <a:cs typeface="Times New Roman" panose="02020603050405020304" pitchFamily="18" charset="0"/>
              </a:rPr>
            </a:br>
            <a:r>
              <a:rPr lang="en-US" sz="1800" dirty="0">
                <a:latin typeface="Franklin Gothic Book" panose="020B0503020102020204" pitchFamily="34" charset="0"/>
                <a:ea typeface="Calibri" panose="020F0502020204030204" pitchFamily="34" charset="0"/>
                <a:cs typeface="Times New Roman" panose="02020603050405020304" pitchFamily="18" charset="0"/>
              </a:rPr>
              <a:t>In this stage, the employees' symptoms may increase to a moderate level and are more likely to have a noticeable impact on work performance and interfere with daily functioning.  </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 </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In STAGE 3, Conditions become more severe as symptoms worsen</a:t>
            </a:r>
            <a:br>
              <a:rPr lang="en-US" sz="1800" dirty="0">
                <a:latin typeface="Franklin Gothic Book" panose="020B0503020102020204" pitchFamily="34" charset="0"/>
                <a:ea typeface="Calibri" panose="020F0502020204030204" pitchFamily="34" charset="0"/>
                <a:cs typeface="Times New Roman" panose="02020603050405020304" pitchFamily="18" charset="0"/>
              </a:rPr>
            </a:br>
            <a:r>
              <a:rPr lang="en-US" sz="1800" dirty="0">
                <a:latin typeface="Franklin Gothic Book" panose="020B0503020102020204" pitchFamily="34" charset="0"/>
                <a:ea typeface="Calibri" panose="020F0502020204030204" pitchFamily="34" charset="0"/>
                <a:cs typeface="Times New Roman" panose="02020603050405020304" pitchFamily="18" charset="0"/>
              </a:rPr>
              <a:t>An employees' warning signs will be severe at this stage, with many symptoms taking place simultaneously.  Problems and absences may increase, accommodations may be needed, and employees may feel they are losing control of their lives.</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 </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By STAGE 4, symptoms are persistent and chronic</a:t>
            </a:r>
            <a:br>
              <a:rPr lang="en-US" sz="1800" dirty="0">
                <a:latin typeface="Franklin Gothic Book" panose="020B0503020102020204" pitchFamily="34" charset="0"/>
                <a:ea typeface="Calibri" panose="020F0502020204030204" pitchFamily="34" charset="0"/>
                <a:cs typeface="Times New Roman" panose="02020603050405020304" pitchFamily="18" charset="0"/>
              </a:rPr>
            </a:br>
            <a:r>
              <a:rPr lang="en-US" sz="1800" dirty="0">
                <a:latin typeface="Franklin Gothic Book" panose="020B0503020102020204" pitchFamily="34" charset="0"/>
                <a:ea typeface="Calibri" panose="020F0502020204030204" pitchFamily="34" charset="0"/>
                <a:cs typeface="Times New Roman" panose="02020603050405020304" pitchFamily="18" charset="0"/>
              </a:rPr>
              <a:t>The prolonged exposure to extreme symptoms and impairment often results in crisis events like termination, hospitalization, homelessness, and in the worst cases, the harm of others or self, including suicide.</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 </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The good news is that employees can recover at any stage of their journey with the proper response and intervention strategies.</a:t>
            </a: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 </a:t>
            </a:r>
          </a:p>
          <a:p>
            <a:pPr>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This brings us to STAGE 5: RECOVERY</a:t>
            </a:r>
          </a:p>
          <a:p>
            <a:pPr>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Recovery is when employees begin to see their conditions improve. Progress could result from treatment or be part of the natural course of the condition. Recovery before severe or chronic stages often depends on connecting with timely care and support.</a:t>
            </a:r>
          </a:p>
          <a:p>
            <a:pPr>
              <a:defRPr/>
            </a:pPr>
            <a:endParaRPr lang="en-US" sz="1800" dirty="0">
              <a:solidFill>
                <a:srgbClr val="505050"/>
              </a:solidFill>
              <a:latin typeface="Franklin Gothic Book" panose="020B0503020102020204" pitchFamily="34" charset="0"/>
              <a:cs typeface="Times New Roman" panose="02020603050405020304" pitchFamily="18" charset="0"/>
            </a:endParaRP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For some people experiencing a mental health condition, work can play a vital role in their recovery. It can provide structure and routine, contribute to a sense of purpose, and provide financial security and social connection. Recovery is an individual process that varies from person to person. </a:t>
            </a:r>
          </a:p>
          <a:p>
            <a:pPr>
              <a:lnSpc>
                <a:spcPct val="112000"/>
              </a:lnSpc>
              <a:spcBef>
                <a:spcPts val="0"/>
              </a:spcBef>
              <a:spcAft>
                <a:spcPts val="0"/>
              </a:spcAft>
              <a:defRPr/>
            </a:pPr>
            <a:endParaRPr lang="en-US" sz="1800" dirty="0">
              <a:latin typeface="Franklin Gothic Book" panose="020B0503020102020204" pitchFamily="34" charset="0"/>
              <a:ea typeface="Calibri" panose="020F0502020204030204" pitchFamily="34" charset="0"/>
              <a:cs typeface="Times New Roman" panose="02020603050405020304" pitchFamily="18" charset="0"/>
            </a:endParaRPr>
          </a:p>
          <a:p>
            <a:pPr>
              <a:lnSpc>
                <a:spcPct val="112000"/>
              </a:lnSpc>
              <a:spcBef>
                <a:spcPts val="0"/>
              </a:spcBef>
              <a:spcAft>
                <a:spcPts val="0"/>
              </a:spcAft>
              <a:defRPr/>
            </a:pPr>
            <a:r>
              <a:rPr lang="en-US" sz="1800" dirty="0">
                <a:latin typeface="Franklin Gothic Book" panose="020B0503020102020204" pitchFamily="34" charset="0"/>
                <a:ea typeface="Calibri" panose="020F0502020204030204" pitchFamily="34" charset="0"/>
                <a:cs typeface="Times New Roman" panose="02020603050405020304" pitchFamily="18" charset="0"/>
              </a:rPr>
              <a:t>Part of recovery might include learning to manage or avoid things that may trigger setbacks, recognize the early warning signs of relapses, learn new ways to reduce and manage stress, look after their physical health, participate in enjoyable activities and have regular appointments with health professionals.</a:t>
            </a:r>
            <a:endParaRPr lang="en-US" dirty="0">
              <a:solidFill>
                <a:srgbClr val="505050"/>
              </a:solidFill>
              <a:latin typeface="Helvetica Neue"/>
            </a:endParaRPr>
          </a:p>
          <a:p>
            <a:pPr>
              <a:defRPr/>
            </a:pPr>
            <a:endParaRPr lang="en-US" dirty="0">
              <a:solidFill>
                <a:srgbClr val="505050"/>
              </a:solidFill>
              <a:latin typeface="Helvetica Neue"/>
            </a:endParaRPr>
          </a:p>
          <a:p>
            <a:pPr>
              <a:defRPr/>
            </a:pPr>
            <a:r>
              <a:rPr lang="en-US" dirty="0"/>
              <a:t>https://www.mhconn.org/wp-content/uploads/2015/10/Picture1.jpg</a:t>
            </a:r>
          </a:p>
          <a:p>
            <a:pPr>
              <a:defRPr/>
            </a:pPr>
            <a:r>
              <a:rPr lang="en-US" dirty="0"/>
              <a:t>https://www.standard.com/employer/workplace-behavioral-health</a:t>
            </a:r>
          </a:p>
          <a:p>
            <a:pPr>
              <a:defRPr/>
            </a:pPr>
            <a:r>
              <a:rPr lang="en-US" dirty="0"/>
              <a:t>https://cognitive-psychiatry.com/insight-7-stages-mental-health-patient-experiences/</a:t>
            </a:r>
          </a:p>
        </p:txBody>
      </p:sp>
      <p:sp>
        <p:nvSpPr>
          <p:cNvPr id="4" name="Slide Number Placeholder 3">
            <a:extLst>
              <a:ext uri="{FF2B5EF4-FFF2-40B4-BE49-F238E27FC236}">
                <a16:creationId xmlns:a16="http://schemas.microsoft.com/office/drawing/2014/main" id="{03C681DD-CBF9-CFCD-6A7F-7B68726DFCD1}"/>
              </a:ext>
            </a:extLst>
          </p:cNvPr>
          <p:cNvSpPr>
            <a:spLocks noGrp="1"/>
          </p:cNvSpPr>
          <p:nvPr>
            <p:ph type="sldNum" sz="quarter" idx="5"/>
          </p:nvPr>
        </p:nvSpPr>
        <p:spPr/>
        <p:txBody>
          <a:bodyPr/>
          <a:lstStyle/>
          <a:p>
            <a:pPr fontAlgn="auto">
              <a:spcBef>
                <a:spcPts val="0"/>
              </a:spcBef>
              <a:spcAft>
                <a:spcPts val="0"/>
              </a:spcAft>
              <a:defRPr/>
            </a:pPr>
            <a:fld id="{48CF3EE5-4781-42FE-A0B8-113D575E5961}" type="slidenum">
              <a:rPr lang="en-US" smtClean="0">
                <a:solidFill>
                  <a:prstClr val="black"/>
                </a:solidFill>
                <a:latin typeface="Calibri" panose="020F0502020204030204"/>
                <a:cs typeface="+mn-cs"/>
              </a:rPr>
              <a:pPr fontAlgn="auto">
                <a:spcBef>
                  <a:spcPts val="0"/>
                </a:spcBef>
                <a:spcAft>
                  <a:spcPts val="0"/>
                </a:spcAft>
                <a:defRPr/>
              </a:pPr>
              <a:t>16</a:t>
            </a:fld>
            <a:endParaRPr lang="en-US" dirty="0">
              <a:solidFill>
                <a:prstClr val="black"/>
              </a:solidFill>
              <a:latin typeface="Calibri" panose="020F0502020204030204"/>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2CCDBA-683F-4FC0-95D1-CA056930C351}" type="slidenum">
              <a:rPr lang="en-US" altLang="en-US" smtClean="0"/>
              <a:pPr>
                <a:defRPr/>
              </a:pPr>
              <a:t>17</a:t>
            </a:fld>
            <a:endParaRPr lang="en-US" altLang="en-US"/>
          </a:p>
        </p:txBody>
      </p:sp>
    </p:spTree>
    <p:extLst>
      <p:ext uri="{BB962C8B-B14F-4D97-AF65-F5344CB8AC3E}">
        <p14:creationId xmlns:p14="http://schemas.microsoft.com/office/powerpoint/2010/main" val="147548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63A9A32-EAA1-6FF7-99B9-52E0BAC36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ED82654-A50E-ADA2-8FEC-F6A890B1340A}"/>
              </a:ext>
            </a:extLst>
          </p:cNvPr>
          <p:cNvSpPr>
            <a:spLocks noGrp="1"/>
          </p:cNvSpPr>
          <p:nvPr>
            <p:ph type="body" idx="1"/>
          </p:nvPr>
        </p:nvSpPr>
        <p:spPr/>
        <p:txBody>
          <a:bodyPr>
            <a:normAutofit/>
          </a:bodyPr>
          <a:lstStyle/>
          <a:p>
            <a:pPr>
              <a:defRPr/>
            </a:pPr>
            <a:endParaRPr lang="en-US" dirty="0"/>
          </a:p>
        </p:txBody>
      </p:sp>
      <p:sp>
        <p:nvSpPr>
          <p:cNvPr id="4" name="Slide Number Placeholder 3">
            <a:extLst>
              <a:ext uri="{FF2B5EF4-FFF2-40B4-BE49-F238E27FC236}">
                <a16:creationId xmlns:a16="http://schemas.microsoft.com/office/drawing/2014/main" id="{C146A08B-6305-E297-86BC-AC765276987D}"/>
              </a:ext>
            </a:extLst>
          </p:cNvPr>
          <p:cNvSpPr>
            <a:spLocks noGrp="1"/>
          </p:cNvSpPr>
          <p:nvPr>
            <p:ph type="sldNum" sz="quarter" idx="5"/>
          </p:nvPr>
        </p:nvSpPr>
        <p:spPr/>
        <p:txBody>
          <a:bodyPr/>
          <a:lstStyle/>
          <a:p>
            <a:pPr defTabSz="923190">
              <a:defRPr/>
            </a:pPr>
            <a:fld id="{C50DE6AC-B4D7-4E00-93C5-90DF237B78B5}" type="slidenum">
              <a:rPr lang="en-US" sz="1100" smtClean="0">
                <a:solidFill>
                  <a:srgbClr val="000000"/>
                </a:solidFill>
                <a:latin typeface="Times New Roman" pitchFamily="18" charset="0"/>
                <a:cs typeface="+mn-cs"/>
              </a:rPr>
              <a:pPr defTabSz="923190">
                <a:defRPr/>
              </a:pPr>
              <a:t>18</a:t>
            </a:fld>
            <a:endParaRPr lang="en-US" sz="1100" dirty="0">
              <a:solidFill>
                <a:srgbClr val="000000"/>
              </a:solidFill>
              <a:latin typeface="Times New Roman" pitchFamily="18" charset="0"/>
              <a:cs typeface="+mn-cs"/>
            </a:endParaRPr>
          </a:p>
        </p:txBody>
      </p:sp>
    </p:spTree>
    <p:extLst>
      <p:ext uri="{BB962C8B-B14F-4D97-AF65-F5344CB8AC3E}">
        <p14:creationId xmlns:p14="http://schemas.microsoft.com/office/powerpoint/2010/main" val="3388621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CECF632B-B545-A92E-C758-6958ED73B4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10179DF5-85C2-C03B-8F8A-0CC4F8E81B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altLang="en-US" dirty="0">
                <a:cs typeface="Calibri" panose="020F0502020204030204" pitchFamily="34" charset="0"/>
              </a:rPr>
              <a:t>Introduction of VT –</a:t>
            </a:r>
            <a:r>
              <a:rPr lang="en-US" altLang="en-US" dirty="0">
                <a:ea typeface="MS PGothic" panose="020B0600070205080204" pitchFamily="34" charset="-128"/>
              </a:rPr>
              <a:t>“</a:t>
            </a:r>
            <a:r>
              <a:rPr lang="en-US" altLang="ja-JP" i="1" dirty="0"/>
              <a:t>The expectation that we can be immersed in suffering and loss daily and not be touched by it is as unrealistic as expecting to be able to walk through water without getting wet.</a:t>
            </a:r>
            <a:r>
              <a:rPr lang="en-US" altLang="en-US" dirty="0">
                <a:ea typeface="MS PGothic" panose="020B0600070205080204" pitchFamily="34" charset="-128"/>
              </a:rPr>
              <a:t>”</a:t>
            </a:r>
            <a:endParaRPr lang="en-US" altLang="ja-JP" dirty="0"/>
          </a:p>
          <a:p>
            <a:pPr algn="r"/>
            <a:r>
              <a:rPr lang="en-US" altLang="en-US" sz="800" dirty="0">
                <a:ea typeface="MS PGothic" panose="020B0600070205080204" pitchFamily="34" charset="-128"/>
              </a:rPr>
              <a:t>(Remen,</a:t>
            </a:r>
            <a:r>
              <a:rPr lang="en-US" altLang="en-US" sz="800" i="1" dirty="0">
                <a:ea typeface="MS PGothic" panose="020B0600070205080204" pitchFamily="34" charset="-128"/>
              </a:rPr>
              <a:t> </a:t>
            </a:r>
            <a:r>
              <a:rPr lang="en-US" altLang="en-US" sz="800" dirty="0">
                <a:ea typeface="MS PGothic" panose="020B0600070205080204" pitchFamily="34" charset="-128"/>
              </a:rPr>
              <a:t>2006)</a:t>
            </a:r>
          </a:p>
          <a:p>
            <a:r>
              <a:rPr lang="en-US" altLang="en-US" dirty="0">
                <a:latin typeface="Times New Roman" panose="02020603050405020304" pitchFamily="18" charset="0"/>
              </a:rPr>
              <a:t>Employees can be profoundly affected by the work they do. Whether it is by direct exposure to traumatic events (for example, working as a paramedic, police officer, or emergency hospital worker); secondary exposure (hearing others talk about what they have experienced or being exposed to conversations about trauma, helping people who have just been through a traumatic event.)</a:t>
            </a:r>
          </a:p>
          <a:p>
            <a:endParaRPr lang="en-US" altLang="en-US" dirty="0">
              <a:latin typeface="Times New Roman" panose="02020603050405020304" pitchFamily="18" charset="0"/>
            </a:endParaRPr>
          </a:p>
          <a:p>
            <a:r>
              <a:rPr lang="en-US" altLang="en-US" dirty="0">
                <a:latin typeface="Times New Roman" panose="02020603050405020304" pitchFamily="18" charset="0"/>
              </a:rPr>
              <a:t>Vicarious Trauma - fundamental beliefs about the world are altered and possibly damaged by being repeatedly exposed to traumatic material </a:t>
            </a:r>
          </a:p>
          <a:p>
            <a:r>
              <a:rPr lang="en-US" altLang="en-US" dirty="0">
                <a:latin typeface="Times New Roman" panose="02020603050405020304" pitchFamily="18" charset="0"/>
              </a:rPr>
              <a:t>Stories “transfer onto us in a way where we too are traumatized by the images and details, even though we did not experience them ourselves” </a:t>
            </a:r>
            <a:endParaRPr lang="en-US" altLang="en-US" dirty="0"/>
          </a:p>
          <a:p>
            <a:endParaRPr lang="en-US" altLang="en-US" dirty="0"/>
          </a:p>
          <a:p>
            <a:r>
              <a:rPr lang="en-US" altLang="en-US" dirty="0">
                <a:latin typeface="Times New Roman" panose="02020603050405020304" pitchFamily="18" charset="0"/>
              </a:rPr>
              <a:t>Compassion fatigue has been described as the “cost of caring” for others in emotional pain (Figley, 1982). </a:t>
            </a:r>
          </a:p>
          <a:p>
            <a:endParaRPr lang="en-US" altLang="en-US" dirty="0"/>
          </a:p>
        </p:txBody>
      </p:sp>
      <p:sp>
        <p:nvSpPr>
          <p:cNvPr id="130052" name="Slide Number Placeholder 3">
            <a:extLst>
              <a:ext uri="{FF2B5EF4-FFF2-40B4-BE49-F238E27FC236}">
                <a16:creationId xmlns:a16="http://schemas.microsoft.com/office/drawing/2014/main" id="{8E075B74-5F74-5E2C-5EAD-EDE3BC596A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9835A5-E18F-476D-9853-D7F488A49737}" type="slidenum">
              <a:rPr lang="en-US" altLang="en-US" smtClean="0"/>
              <a:pPr/>
              <a:t>19</a:t>
            </a:fld>
            <a:endParaRPr lang="en-US" altLang="en-US"/>
          </a:p>
        </p:txBody>
      </p:sp>
    </p:spTree>
    <p:extLst>
      <p:ext uri="{BB962C8B-B14F-4D97-AF65-F5344CB8AC3E}">
        <p14:creationId xmlns:p14="http://schemas.microsoft.com/office/powerpoint/2010/main" val="383992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2C53CD9-5C1A-9538-0691-5768802359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id="{3BF6AACA-1FFA-1857-5272-92B3B5C8E6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2CCDBA-683F-4FC0-95D1-CA056930C351}" type="slidenum">
              <a:rPr lang="en-US" altLang="en-US" smtClean="0"/>
              <a:pPr>
                <a:defRPr/>
              </a:pPr>
              <a:t>20</a:t>
            </a:fld>
            <a:endParaRPr lang="en-US" altLang="en-US"/>
          </a:p>
        </p:txBody>
      </p:sp>
    </p:spTree>
    <p:extLst>
      <p:ext uri="{BB962C8B-B14F-4D97-AF65-F5344CB8AC3E}">
        <p14:creationId xmlns:p14="http://schemas.microsoft.com/office/powerpoint/2010/main" val="2677949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2CCDBA-683F-4FC0-95D1-CA056930C351}" type="slidenum">
              <a:rPr lang="en-US" altLang="en-US" smtClean="0"/>
              <a:pPr>
                <a:defRPr/>
              </a:pPr>
              <a:t>21</a:t>
            </a:fld>
            <a:endParaRPr lang="en-US" altLang="en-US"/>
          </a:p>
        </p:txBody>
      </p:sp>
    </p:spTree>
    <p:extLst>
      <p:ext uri="{BB962C8B-B14F-4D97-AF65-F5344CB8AC3E}">
        <p14:creationId xmlns:p14="http://schemas.microsoft.com/office/powerpoint/2010/main" val="2330753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85290F3D-E201-418B-EC2D-CBF547DD24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C2553F2-5AA7-1217-7F1C-818386A2EDA5}"/>
              </a:ext>
            </a:extLst>
          </p:cNvPr>
          <p:cNvSpPr>
            <a:spLocks noGrp="1"/>
          </p:cNvSpPr>
          <p:nvPr>
            <p:ph type="body" idx="1"/>
          </p:nvPr>
        </p:nvSpPr>
        <p:spPr/>
        <p:txBody>
          <a:bodyPr>
            <a:normAutofit fontScale="70000" lnSpcReduction="20000"/>
          </a:bodyPr>
          <a:lstStyle/>
          <a:p>
            <a:pPr marL="171450"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Cortisol is also known as the Stress Hormone.  Cortisol functions to reduce inflammation in the body, which is good, but over time (chronic stress, chronic fight/flight stage), these efforts to reduce inflammation also suppress the immune system. Chronic inflammation, helps to keep cortisol levels soaring, wreaking havoc on the immune system. </a:t>
            </a:r>
          </a:p>
          <a:p>
            <a:pPr marL="171450"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This slide shows the negative impact of sustained high cortisol levels. </a:t>
            </a:r>
          </a:p>
          <a:p>
            <a:pPr marL="171450"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Review the activated cortisol responses</a:t>
            </a:r>
          </a:p>
          <a:p>
            <a:pPr marL="628650" lvl="1"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Memory impact (memory recall – lost your keys?; chronic stress can also impact long term memory – possible precursor to Alzheimer's)</a:t>
            </a:r>
          </a:p>
          <a:p>
            <a:pPr marL="628650" lvl="1"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Increase in blood pressure</a:t>
            </a:r>
          </a:p>
          <a:p>
            <a:pPr marL="628650" lvl="1"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Decreased sensitivity to pain which may be positive at the time, </a:t>
            </a:r>
            <a:r>
              <a:rPr lang="en-US">
                <a:latin typeface="Arial" panose="020B0604020202020204" pitchFamily="34" charset="0"/>
                <a:cs typeface="Arial" panose="020B0604020202020204" pitchFamily="34" charset="0"/>
              </a:rPr>
              <a:t>but long term </a:t>
            </a:r>
            <a:r>
              <a:rPr lang="en-US" dirty="0">
                <a:latin typeface="Arial" panose="020B0604020202020204" pitchFamily="34" charset="0"/>
                <a:cs typeface="Arial" panose="020B0604020202020204" pitchFamily="34" charset="0"/>
              </a:rPr>
              <a:t>research shows there’s an increase in more chronic pain</a:t>
            </a:r>
          </a:p>
          <a:p>
            <a:pPr marL="628650" lvl="1"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Decrease serotonin (serotonin is a chemical that helps with sleeping, eating, and digesting, reduces anxiety, depression and regulates mood).</a:t>
            </a:r>
          </a:p>
          <a:p>
            <a:pPr marL="628650" lvl="1" indent="-171450">
              <a:buFont typeface="Wingdings" panose="05000000000000000000" pitchFamily="2" charset="2"/>
              <a:buChar char="Ø"/>
              <a:defRPr/>
            </a:pPr>
            <a:r>
              <a:rPr lang="en-US" dirty="0">
                <a:latin typeface="Arial" panose="020B0604020202020204" pitchFamily="34" charset="0"/>
                <a:cs typeface="Arial" panose="020B0604020202020204" pitchFamily="34" charset="0"/>
              </a:rPr>
              <a:t>Suppresses the immune system</a:t>
            </a:r>
          </a:p>
          <a:p>
            <a:pPr>
              <a:defRPr/>
            </a:pPr>
            <a:endParaRPr lang="en-US"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Ø"/>
              <a:defRPr/>
            </a:pPr>
            <a:r>
              <a:rPr lang="en-US" dirty="0">
                <a:latin typeface="Times New Roman" pitchFamily="18" charset="0"/>
              </a:rPr>
              <a:t>High levels of cortisol results in increased food cravings, particularly for sugary and carbohydrate-laden treats, even if an individual has already eaten enough.</a:t>
            </a:r>
          </a:p>
          <a:p>
            <a:pPr marL="171450" indent="-171450">
              <a:buFont typeface="Wingdings" panose="05000000000000000000" pitchFamily="2" charset="2"/>
              <a:buChar char="Ø"/>
              <a:defRPr/>
            </a:pPr>
            <a:r>
              <a:rPr lang="en-US" dirty="0">
                <a:latin typeface="Times New Roman" pitchFamily="18" charset="0"/>
              </a:rPr>
              <a:t>Remember at the start of this we asked who has been stressed in the last week, month, year?  Automatic internal adjustments are happening.</a:t>
            </a:r>
          </a:p>
          <a:p>
            <a:pPr>
              <a:defRPr/>
            </a:pPr>
            <a:endParaRPr lang="en-US" dirty="0">
              <a:latin typeface="Times New Roman" pitchFamily="18" charset="0"/>
            </a:endParaRPr>
          </a:p>
          <a:p>
            <a:pPr>
              <a:defRPr/>
            </a:pPr>
            <a:r>
              <a:rPr lang="en-US" dirty="0">
                <a:solidFill>
                  <a:srgbClr val="000000"/>
                </a:solidFill>
                <a:sym typeface="Calibri" panose="020F0502020204030204" pitchFamily="34" charset="0"/>
              </a:rPr>
              <a:t>There are ways to manage your stress that have a positive impact on cortisol levels.  We will learn realistic strategies on how to mitigate stress in a few slides.  </a:t>
            </a:r>
          </a:p>
          <a:p>
            <a:pPr>
              <a:defRPr/>
            </a:pPr>
            <a:endParaRPr lang="en-US" u="sng" dirty="0">
              <a:solidFill>
                <a:srgbClr val="000000"/>
              </a:solidFill>
              <a:sym typeface="Calibri" panose="020F0502020204030204" pitchFamily="34" charset="0"/>
            </a:endParaRPr>
          </a:p>
          <a:p>
            <a:pPr lvl="1">
              <a:buFont typeface="Wingdings" panose="05000000000000000000" pitchFamily="2" charset="2"/>
              <a:buNone/>
              <a:defRPr/>
            </a:pPr>
            <a:r>
              <a:rPr lang="en-US" u="sng" dirty="0">
                <a:solidFill>
                  <a:srgbClr val="000000"/>
                </a:solidFill>
                <a:sym typeface="Calibri" panose="020F0502020204030204" pitchFamily="34" charset="0"/>
              </a:rPr>
              <a:t>First we are triggered; fight or flight is activated; Stress response alert and cortisol levels increase</a:t>
            </a:r>
          </a:p>
          <a:p>
            <a:pPr>
              <a:defRPr/>
            </a:pPr>
            <a:endParaRPr lang="en-US" dirty="0">
              <a:solidFill>
                <a:srgbClr val="000000"/>
              </a:solidFill>
              <a:sym typeface="Calibri" panose="020F0502020204030204" pitchFamily="34" charset="0"/>
            </a:endParaRPr>
          </a:p>
          <a:p>
            <a:pPr>
              <a:defRPr/>
            </a:pPr>
            <a:endParaRPr lang="en-US" dirty="0">
              <a:solidFill>
                <a:srgbClr val="000000"/>
              </a:solidFill>
              <a:sym typeface="Calibri" panose="020F0502020204030204" pitchFamily="34" charset="0"/>
            </a:endParaRPr>
          </a:p>
          <a:p>
            <a:pPr>
              <a:defRPr/>
            </a:pPr>
            <a:endParaRPr lang="en-US" dirty="0">
              <a:solidFill>
                <a:srgbClr val="000000"/>
              </a:solidFill>
              <a:sym typeface="Calibri" panose="020F0502020204030204" pitchFamily="34" charset="0"/>
            </a:endParaRPr>
          </a:p>
          <a:p>
            <a:pPr>
              <a:defRPr/>
            </a:pPr>
            <a:endParaRPr lang="en-US" dirty="0">
              <a:solidFill>
                <a:srgbClr val="000000"/>
              </a:solidFill>
              <a:sym typeface="Calibri" panose="020F0502020204030204" pitchFamily="34" charset="0"/>
            </a:endParaRPr>
          </a:p>
          <a:p>
            <a:pPr>
              <a:defRPr/>
            </a:pPr>
            <a:endParaRPr lang="en-US" dirty="0">
              <a:latin typeface="Arial" panose="020B0604020202020204" pitchFamily="34" charset="0"/>
              <a:cs typeface="Arial" panose="020B0604020202020204" pitchFamily="34" charset="0"/>
            </a:endParaRPr>
          </a:p>
          <a:p>
            <a:pPr>
              <a:defRPr/>
            </a:pPr>
            <a:endParaRPr lang="en-US" dirty="0"/>
          </a:p>
          <a:p>
            <a:pPr>
              <a:defRPr/>
            </a:pPr>
            <a:r>
              <a:rPr lang="en-US" dirty="0"/>
              <a:t>https://www.123rf.com/stock-photo/cortisol.html</a:t>
            </a:r>
            <a:endParaRPr lang="en-US" dirty="0">
              <a:latin typeface="Times New Roman" pitchFamily="18" charset="0"/>
            </a:endParaRPr>
          </a:p>
          <a:p>
            <a:pPr>
              <a:defRPr/>
            </a:pPr>
            <a:r>
              <a:rPr lang="en-US" dirty="0"/>
              <a:t>https://www.officer.com/training-careers/article/11622789/cortisol-law-enforcement-obesity-chronic-stress-death</a:t>
            </a:r>
          </a:p>
          <a:p>
            <a:pPr>
              <a:defRPr/>
            </a:pPr>
            <a:endParaRPr lang="en-US" dirty="0"/>
          </a:p>
        </p:txBody>
      </p:sp>
      <p:sp>
        <p:nvSpPr>
          <p:cNvPr id="140292" name="Slide Number Placeholder 3">
            <a:extLst>
              <a:ext uri="{FF2B5EF4-FFF2-40B4-BE49-F238E27FC236}">
                <a16:creationId xmlns:a16="http://schemas.microsoft.com/office/drawing/2014/main" id="{51C23FE2-9BAA-F7AD-8200-E53BA444DF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6CC508-255B-423A-A6CC-851B6546D12E}" type="slidenum">
              <a:rPr lang="en-US" altLang="en-US" smtClean="0"/>
              <a:pPr/>
              <a:t>22</a:t>
            </a:fld>
            <a:endParaRPr lang="en-US" altLang="en-US"/>
          </a:p>
        </p:txBody>
      </p:sp>
    </p:spTree>
    <p:extLst>
      <p:ext uri="{BB962C8B-B14F-4D97-AF65-F5344CB8AC3E}">
        <p14:creationId xmlns:p14="http://schemas.microsoft.com/office/powerpoint/2010/main" val="267060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E48E29A-8B88-BA94-ACC3-8C7FA62374C3}"/>
              </a:ext>
            </a:extLst>
          </p:cNvPr>
          <p:cNvSpPr>
            <a:spLocks noGrp="1" noRot="1" noChangeAspect="1" noChangeArrowheads="1" noTextEdit="1"/>
          </p:cNvSpPr>
          <p:nvPr>
            <p:ph type="sldImg"/>
          </p:nvPr>
        </p:nvSpPr>
        <p:spPr bwMode="auto">
          <a:xfrm>
            <a:off x="1397000" y="1154113"/>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27423CE-0463-EF9E-120A-E98FF165D483}"/>
              </a:ext>
            </a:extLst>
          </p:cNvPr>
          <p:cNvSpPr>
            <a:spLocks noGrp="1"/>
          </p:cNvSpPr>
          <p:nvPr>
            <p:ph type="body" idx="1"/>
          </p:nvPr>
        </p:nvSpPr>
        <p:spPr/>
        <p:txBody>
          <a:bodyPr>
            <a:normAutofit/>
          </a:bodyPr>
          <a:lstStyle/>
          <a:p>
            <a:pPr>
              <a:defRPr/>
            </a:pPr>
            <a:endParaRPr lang="en-US" dirty="0"/>
          </a:p>
        </p:txBody>
      </p:sp>
      <p:sp>
        <p:nvSpPr>
          <p:cNvPr id="92164" name="Slide Number Placeholder 3">
            <a:extLst>
              <a:ext uri="{FF2B5EF4-FFF2-40B4-BE49-F238E27FC236}">
                <a16:creationId xmlns:a16="http://schemas.microsoft.com/office/drawing/2014/main" id="{E44D227A-50B8-C7C0-E475-ABA98CB482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707271-078F-4871-ABE0-EEEC08BC926A}" type="slidenum">
              <a:rPr lang="en-US" altLang="en-US" smtClean="0"/>
              <a:pPr/>
              <a:t>23</a:t>
            </a:fld>
            <a:endParaRPr lang="en-US" altLang="en-US"/>
          </a:p>
        </p:txBody>
      </p:sp>
    </p:spTree>
    <p:extLst>
      <p:ext uri="{BB962C8B-B14F-4D97-AF65-F5344CB8AC3E}">
        <p14:creationId xmlns:p14="http://schemas.microsoft.com/office/powerpoint/2010/main" val="3207379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309C69ED-C20E-3C6D-032B-84CBE99BA3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AA568DC-F178-F459-29E1-06C07453887A}"/>
              </a:ext>
            </a:extLst>
          </p:cNvPr>
          <p:cNvSpPr>
            <a:spLocks noGrp="1"/>
          </p:cNvSpPr>
          <p:nvPr>
            <p:ph type="body" idx="1"/>
          </p:nvPr>
        </p:nvSpPr>
        <p:spPr/>
        <p:txBody>
          <a:bodyPr>
            <a:normAutofit fontScale="92500"/>
          </a:bodyPr>
          <a:lstStyle/>
          <a:p>
            <a:pPr eaLnBrk="1" hangingPunct="1">
              <a:defRPr/>
            </a:pPr>
            <a:endParaRPr lang="en-US" altLang="en-US" b="1" dirty="0">
              <a:latin typeface="Arial" panose="020B0604020202020204" pitchFamily="34" charset="0"/>
            </a:endParaRPr>
          </a:p>
          <a:p>
            <a:pPr eaLnBrk="1" hangingPunct="1">
              <a:defRPr/>
            </a:pPr>
            <a:r>
              <a:rPr lang="en-US" altLang="en-US" dirty="0">
                <a:latin typeface="Arial" panose="020B0604020202020204" pitchFamily="34" charset="0"/>
              </a:rPr>
              <a:t>The best skill when dealing with those that are struggling is active listening.  This approach requires not just that you learn and remember more of what the other party has said, but also that you communicate your interest and involvement to that party, as well. ‘</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Active listening requires effective use of verbal and nonverbal communication, as well as mental and emotional discipline….whether it be the first interaction or the 10</a:t>
            </a:r>
            <a:r>
              <a:rPr lang="en-US" altLang="en-US" baseline="30000" dirty="0">
                <a:latin typeface="Arial" panose="020B0604020202020204" pitchFamily="34" charset="0"/>
              </a:rPr>
              <a:t>th</a:t>
            </a:r>
            <a:r>
              <a:rPr lang="en-US" altLang="en-US" dirty="0">
                <a:latin typeface="Arial" panose="020B0604020202020204" pitchFamily="34" charset="0"/>
              </a:rPr>
              <a:t>. </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With active listening, you often mirror content back to the speaker so that the speaker is clear that you understand what has been said.  This helps to build trust and respect, enable the release of emotions, reduce tension, encourage the surfacing of information, creates a safe environment conducive to problem solving. (Everly)</a:t>
            </a:r>
          </a:p>
          <a:p>
            <a:pPr eaLnBrk="1" hangingPunct="1">
              <a:defRPr/>
            </a:pPr>
            <a:endParaRPr lang="en-US" altLang="en-US" dirty="0">
              <a:latin typeface="Arial" panose="020B0604020202020204" pitchFamily="34" charset="0"/>
            </a:endParaRPr>
          </a:p>
          <a:p>
            <a:pPr eaLnBrk="1" hangingPunct="1">
              <a:defRPr/>
            </a:pPr>
            <a:r>
              <a:rPr lang="en-US" altLang="en-US" dirty="0">
                <a:latin typeface="Arial" panose="020B0604020202020204" pitchFamily="34" charset="0"/>
              </a:rPr>
              <a:t>To show you are listening, you can make reflective responses:</a:t>
            </a:r>
          </a:p>
          <a:p>
            <a:pPr lvl="1" eaLnBrk="1" hangingPunct="1">
              <a:defRPr/>
            </a:pPr>
            <a:r>
              <a:rPr lang="en-US" altLang="en-US" dirty="0">
                <a:latin typeface="Arial" panose="020B0604020202020204" pitchFamily="34" charset="0"/>
              </a:rPr>
              <a:t>Reflect the speaker’s thoughts and emotions as you understand them.</a:t>
            </a:r>
          </a:p>
          <a:p>
            <a:pPr lvl="1" eaLnBrk="1" hangingPunct="1">
              <a:defRPr/>
            </a:pPr>
            <a:r>
              <a:rPr lang="en-US" altLang="en-US" dirty="0">
                <a:latin typeface="Arial" panose="020B0604020202020204" pitchFamily="34" charset="0"/>
              </a:rPr>
              <a:t>Respond, rather than lead, the conversation.</a:t>
            </a:r>
          </a:p>
          <a:p>
            <a:pPr lvl="1" eaLnBrk="1" hangingPunct="1">
              <a:defRPr/>
            </a:pPr>
            <a:r>
              <a:rPr lang="en-US" altLang="en-US" dirty="0">
                <a:latin typeface="Arial" panose="020B0604020202020204" pitchFamily="34" charset="0"/>
              </a:rPr>
              <a:t>Respond to feelings, rather than content.</a:t>
            </a:r>
          </a:p>
          <a:p>
            <a:pPr lvl="1" eaLnBrk="1" hangingPunct="1">
              <a:defRPr/>
            </a:pPr>
            <a:r>
              <a:rPr lang="en-US" altLang="en-US" dirty="0">
                <a:latin typeface="Arial" panose="020B0604020202020204" pitchFamily="34" charset="0"/>
              </a:rPr>
              <a:t>Listen to hear the speaker.</a:t>
            </a:r>
          </a:p>
          <a:p>
            <a:pPr lvl="1" eaLnBrk="1" hangingPunct="1">
              <a:defRPr/>
            </a:pPr>
            <a:r>
              <a:rPr lang="en-US" altLang="en-US" dirty="0">
                <a:latin typeface="Arial" panose="020B0604020202020204" pitchFamily="34" charset="0"/>
              </a:rPr>
              <a:t>Paraphrase content to verify accuracy</a:t>
            </a:r>
          </a:p>
          <a:p>
            <a:pPr lvl="1" eaLnBrk="1" hangingPunct="1">
              <a:defRPr/>
            </a:pPr>
            <a:endParaRPr lang="en-US" altLang="en-US" dirty="0">
              <a:latin typeface="Arial" panose="020B0604020202020204" pitchFamily="34" charset="0"/>
            </a:endParaRPr>
          </a:p>
          <a:p>
            <a:pPr>
              <a:defRPr/>
            </a:pPr>
            <a:endParaRPr lang="en-US" dirty="0"/>
          </a:p>
        </p:txBody>
      </p:sp>
      <p:sp>
        <p:nvSpPr>
          <p:cNvPr id="75780" name="Slide Number Placeholder 3">
            <a:extLst>
              <a:ext uri="{FF2B5EF4-FFF2-40B4-BE49-F238E27FC236}">
                <a16:creationId xmlns:a16="http://schemas.microsoft.com/office/drawing/2014/main" id="{76CBD370-12C4-1140-B0D1-D032E02455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C29949-25F9-48DD-AB87-68140202E4A2}" type="slidenum">
              <a:rPr lang="en-US" altLang="en-US" smtClean="0"/>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BB6ED262-1129-B7CC-5A13-2A959D85D6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FA5DB400-7F9B-3EED-3F02-8E8B149EC9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In the hustle and bustle of our lives we lose connection with our emotions. Using a feelings wheel helps us Recognize what we’re feeling. We can name it by saying “this is disappointment” or “this is anger”. By naming our emotions and sitting with them we allow them space to be released. When we ignore or push them down they only get stronger and more intense, like shaking up a bottle of soda that explodes when you loosen the cap.</a:t>
            </a:r>
          </a:p>
        </p:txBody>
      </p:sp>
      <p:sp>
        <p:nvSpPr>
          <p:cNvPr id="114692" name="Slide Number Placeholder 3">
            <a:extLst>
              <a:ext uri="{FF2B5EF4-FFF2-40B4-BE49-F238E27FC236}">
                <a16:creationId xmlns:a16="http://schemas.microsoft.com/office/drawing/2014/main" id="{B5D4CB20-94DB-B350-122C-747E134AF3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FF53DD-E3B9-4B16-96BB-A7B59DFEFBF4}" type="slidenum">
              <a:rPr lang="en-US" altLang="en-US" smtClean="0"/>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E48E29A-8B88-BA94-ACC3-8C7FA62374C3}"/>
              </a:ext>
            </a:extLst>
          </p:cNvPr>
          <p:cNvSpPr>
            <a:spLocks noGrp="1" noRot="1" noChangeAspect="1" noChangeArrowheads="1" noTextEdit="1"/>
          </p:cNvSpPr>
          <p:nvPr>
            <p:ph type="sldImg"/>
          </p:nvPr>
        </p:nvSpPr>
        <p:spPr bwMode="auto">
          <a:xfrm>
            <a:off x="1397000" y="1154113"/>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27423CE-0463-EF9E-120A-E98FF165D483}"/>
              </a:ext>
            </a:extLst>
          </p:cNvPr>
          <p:cNvSpPr>
            <a:spLocks noGrp="1"/>
          </p:cNvSpPr>
          <p:nvPr>
            <p:ph type="body" idx="1"/>
          </p:nvPr>
        </p:nvSpPr>
        <p:spPr/>
        <p:txBody>
          <a:bodyPr>
            <a:normAutofit/>
          </a:bodyPr>
          <a:lstStyle/>
          <a:p>
            <a:pPr>
              <a:defRPr/>
            </a:pPr>
            <a:r>
              <a:rPr lang="en-US" dirty="0"/>
              <a:t>One way you can think about self-care to consider the dimensions or areas that are of priority to you. Some to consider are:</a:t>
            </a:r>
          </a:p>
          <a:p>
            <a:pPr>
              <a:defRPr/>
            </a:pPr>
            <a:endParaRPr lang="en-US" dirty="0"/>
          </a:p>
          <a:p>
            <a:pPr marL="228600" indent="-228600">
              <a:buFont typeface="+mj-lt"/>
              <a:buAutoNum type="arabicPeriod"/>
              <a:defRPr/>
            </a:pPr>
            <a:r>
              <a:rPr lang="en-US" dirty="0">
                <a:cs typeface="Calibri"/>
              </a:rPr>
              <a:t>Physical- caring for our bodies by getting enough sleep, eating nutritious foods, getting regular movement, staying up to date with preventive screenings and healthcare</a:t>
            </a:r>
          </a:p>
          <a:p>
            <a:pPr marL="228600" indent="-228600">
              <a:buFont typeface="+mj-lt"/>
              <a:buAutoNum type="arabicPeriod"/>
              <a:defRPr/>
            </a:pPr>
            <a:r>
              <a:rPr lang="en-US" dirty="0">
                <a:cs typeface="Calibri"/>
              </a:rPr>
              <a:t>Financial/resources- managing our finances, using our time and money in ways that support our priorities</a:t>
            </a:r>
          </a:p>
          <a:p>
            <a:pPr marL="228600" indent="-228600">
              <a:buFont typeface="+mj-lt"/>
              <a:buAutoNum type="arabicPeriod"/>
              <a:defRPr/>
            </a:pPr>
            <a:r>
              <a:rPr lang="en-US" dirty="0">
                <a:cs typeface="Calibri"/>
              </a:rPr>
              <a:t>Mental- practices that keep our thinking healthy lie journaling, therapy, meditating asking for support from friends</a:t>
            </a:r>
          </a:p>
          <a:p>
            <a:pPr marL="228600" indent="-228600">
              <a:buFont typeface="+mj-lt"/>
              <a:buAutoNum type="arabicPeriod"/>
              <a:defRPr/>
            </a:pPr>
            <a:r>
              <a:rPr lang="en-US" dirty="0">
                <a:cs typeface="Calibri"/>
              </a:rPr>
              <a:t>Emotional- learning to feel and expressing emotions in heathy ways, giving and receiving support, affirmations</a:t>
            </a:r>
          </a:p>
          <a:p>
            <a:pPr marL="228600" indent="-228600">
              <a:buFont typeface="+mj-lt"/>
              <a:buAutoNum type="arabicPeriod"/>
              <a:defRPr/>
            </a:pPr>
            <a:r>
              <a:rPr lang="en-US" dirty="0">
                <a:cs typeface="Calibri"/>
              </a:rPr>
              <a:t>Relational- setting healthy boundaries,  stepping away from relationships that cause us harm, building relationships that boost us up</a:t>
            </a:r>
          </a:p>
          <a:p>
            <a:pPr marL="228600" indent="-228600">
              <a:buFont typeface="+mj-lt"/>
              <a:buAutoNum type="arabicPeriod"/>
              <a:defRPr/>
            </a:pPr>
            <a:endParaRPr lang="en-US" dirty="0">
              <a:cs typeface="Calibri"/>
            </a:endParaRPr>
          </a:p>
          <a:p>
            <a:pPr>
              <a:buFont typeface="+mj-lt"/>
              <a:buNone/>
              <a:defRPr/>
            </a:pPr>
            <a:r>
              <a:rPr lang="en-US" dirty="0">
                <a:cs typeface="Calibri"/>
              </a:rPr>
              <a:t>You may have other areas like spiritual or professional</a:t>
            </a:r>
          </a:p>
          <a:p>
            <a:pPr>
              <a:defRPr/>
            </a:pPr>
            <a:endParaRPr lang="en-US" dirty="0"/>
          </a:p>
          <a:p>
            <a:pPr>
              <a:defRPr/>
            </a:pPr>
            <a:r>
              <a:rPr lang="en-US" b="1" dirty="0">
                <a:latin typeface="Franklin Gothic Book"/>
              </a:rPr>
              <a:t>Generate discussion: what area of self care is a priority for you right now, whether it’s on this diagram or not?</a:t>
            </a:r>
            <a:endParaRPr lang="en-US" dirty="0"/>
          </a:p>
          <a:p>
            <a:pPr>
              <a:defRPr/>
            </a:pPr>
            <a:endParaRPr lang="en-US" dirty="0"/>
          </a:p>
        </p:txBody>
      </p:sp>
      <p:sp>
        <p:nvSpPr>
          <p:cNvPr id="92164" name="Slide Number Placeholder 3">
            <a:extLst>
              <a:ext uri="{FF2B5EF4-FFF2-40B4-BE49-F238E27FC236}">
                <a16:creationId xmlns:a16="http://schemas.microsoft.com/office/drawing/2014/main" id="{E44D227A-50B8-C7C0-E475-ABA98CB482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707271-078F-4871-ABE0-EEEC08BC926A}" type="slidenum">
              <a:rPr lang="en-US" altLang="en-US" smtClean="0"/>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D3F35E55-3044-71BA-9209-12099BEF4C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C0E20A3D-BE2B-CB06-5497-A6B3BF8002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For many of us we know self care is important and we’ve gotten so used to focusing on others needs that we don’t even know what we need. These self reflections can help us start to uncover our self care needs. Consider making time for 15-30 minutes, practice some deep breathing first and then explore some of these questions with an open curiosity. Allow yourself to be open to any ideas and thoughts that come to mind even if they seem not doable right now. Imagine possibilities and pick 1-2 to try. See how they work for you.</a:t>
            </a:r>
          </a:p>
          <a:p>
            <a:endParaRPr lang="en-US" altLang="en-US" dirty="0"/>
          </a:p>
          <a:p>
            <a:endParaRPr lang="en-US" altLang="en-US" dirty="0"/>
          </a:p>
        </p:txBody>
      </p:sp>
      <p:sp>
        <p:nvSpPr>
          <p:cNvPr id="120836" name="Slide Number Placeholder 3">
            <a:extLst>
              <a:ext uri="{FF2B5EF4-FFF2-40B4-BE49-F238E27FC236}">
                <a16:creationId xmlns:a16="http://schemas.microsoft.com/office/drawing/2014/main" id="{2BE46AC9-1DDD-2ECB-A189-2EFE63CE1C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509093-C1FA-47E9-92BA-D82C141AB304}" type="slidenum">
              <a:rPr lang="en-US" altLang="en-US" smtClean="0"/>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CCD43BB-C120-C334-BF5A-166F3FA85D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5C730A9-5763-2D66-DA69-298896FCC66F}"/>
              </a:ext>
            </a:extLst>
          </p:cNvPr>
          <p:cNvSpPr>
            <a:spLocks noGrp="1"/>
          </p:cNvSpPr>
          <p:nvPr>
            <p:ph type="body" idx="1"/>
          </p:nvPr>
        </p:nvSpPr>
        <p:spPr/>
        <p:txBody>
          <a:bodyPr>
            <a:normAutofit lnSpcReduction="10000"/>
          </a:bodyPr>
          <a:lstStyle/>
          <a:p>
            <a:pPr eaLnBrk="1" hangingPunct="1">
              <a:defRPr/>
            </a:pPr>
            <a:r>
              <a:rPr lang="en-US" altLang="en-US" dirty="0">
                <a:latin typeface="Arial" panose="020B0604020202020204" pitchFamily="34" charset="0"/>
              </a:rPr>
              <a:t>Don’t rush to problem solve.</a:t>
            </a:r>
          </a:p>
          <a:p>
            <a:pPr eaLnBrk="1" hangingPunct="1">
              <a:defRPr/>
            </a:pPr>
            <a:r>
              <a:rPr lang="en-US" altLang="en-US" dirty="0">
                <a:latin typeface="Arial" panose="020B0604020202020204" pitchFamily="34" charset="0"/>
              </a:rPr>
              <a:t>Don’t try to make the person feel better by diminishing trivializing his/her concerns.</a:t>
            </a:r>
          </a:p>
          <a:p>
            <a:pPr eaLnBrk="1" hangingPunct="1">
              <a:defRPr/>
            </a:pPr>
            <a:r>
              <a:rPr lang="en-US" altLang="en-US" dirty="0">
                <a:latin typeface="Arial" panose="020B0604020202020204" pitchFamily="34" charset="0"/>
              </a:rPr>
              <a:t>Don’t argue.</a:t>
            </a:r>
          </a:p>
          <a:p>
            <a:pPr>
              <a:defRPr/>
            </a:pPr>
            <a:r>
              <a:rPr lang="en-US" altLang="en-US" dirty="0">
                <a:latin typeface="Arial"/>
              </a:rPr>
              <a:t>Don't interrupt</a:t>
            </a:r>
            <a:endParaRPr lang="en-US" altLang="en-US" dirty="0">
              <a:latin typeface="Arial" panose="020B0604020202020204" pitchFamily="34" charset="0"/>
            </a:endParaRPr>
          </a:p>
          <a:p>
            <a:pPr>
              <a:defRPr/>
            </a:pPr>
            <a:r>
              <a:rPr lang="en-US" altLang="en-US" dirty="0">
                <a:latin typeface="Arial"/>
              </a:rPr>
              <a:t>Don't judge</a:t>
            </a:r>
            <a:endParaRPr lang="en-US" altLang="en-US" dirty="0">
              <a:latin typeface="Arial" panose="020B0604020202020204" pitchFamily="34" charset="0"/>
            </a:endParaRPr>
          </a:p>
          <a:p>
            <a:pPr>
              <a:defRPr/>
            </a:pPr>
            <a:r>
              <a:rPr lang="en-US" altLang="en-US" dirty="0">
                <a:latin typeface="Arial"/>
              </a:rPr>
              <a:t>Don't try to multi task, give them your undivided attention</a:t>
            </a:r>
            <a:endParaRPr lang="en-US" altLang="en-US" dirty="0">
              <a:latin typeface="Arial" panose="020B0604020202020204" pitchFamily="34" charset="0"/>
            </a:endParaRPr>
          </a:p>
          <a:p>
            <a:pPr>
              <a:defRPr/>
            </a:pPr>
            <a:r>
              <a:rPr lang="en-US" altLang="en-US" dirty="0">
                <a:latin typeface="Arial"/>
              </a:rPr>
              <a:t>Don't think about what you are going to say next, you might miss what they are saying in the moment. </a:t>
            </a:r>
          </a:p>
          <a:p>
            <a:pPr>
              <a:defRPr/>
            </a:pPr>
            <a:endParaRPr lang="en-US" altLang="en-US" dirty="0">
              <a:latin typeface="Arial"/>
            </a:endParaRPr>
          </a:p>
          <a:p>
            <a:pPr>
              <a:defRPr/>
            </a:pPr>
            <a:r>
              <a:rPr lang="en-US" altLang="en-US" dirty="0">
                <a:latin typeface="Arial"/>
              </a:rPr>
              <a:t>Generally, do not say: </a:t>
            </a:r>
          </a:p>
          <a:p>
            <a:pPr>
              <a:defRPr/>
            </a:pPr>
            <a:endParaRPr lang="en-US" altLang="en-US" dirty="0">
              <a:latin typeface="Arial"/>
            </a:endParaRPr>
          </a:p>
          <a:p>
            <a:pPr>
              <a:defRPr/>
            </a:pPr>
            <a:r>
              <a:rPr lang="en-US" altLang="en-US" dirty="0">
                <a:latin typeface="Arial"/>
              </a:rPr>
              <a:t>Snap out of it, buck up buttercup</a:t>
            </a:r>
          </a:p>
          <a:p>
            <a:pPr>
              <a:defRPr/>
            </a:pPr>
            <a:r>
              <a:rPr lang="en-US" altLang="en-US" dirty="0">
                <a:latin typeface="Arial"/>
              </a:rPr>
              <a:t>Yeah, I have been depressed too. </a:t>
            </a:r>
          </a:p>
          <a:p>
            <a:pPr>
              <a:defRPr/>
            </a:pPr>
            <a:r>
              <a:rPr lang="en-US" altLang="en-US" dirty="0">
                <a:latin typeface="Arial"/>
              </a:rPr>
              <a:t>You are just trying to get attention</a:t>
            </a:r>
          </a:p>
          <a:p>
            <a:pPr>
              <a:defRPr/>
            </a:pPr>
            <a:r>
              <a:rPr lang="en-US" altLang="en-US" dirty="0">
                <a:latin typeface="Arial"/>
              </a:rPr>
              <a:t>Why do you feel this way? </a:t>
            </a:r>
          </a:p>
          <a:p>
            <a:pPr>
              <a:defRPr/>
            </a:pPr>
            <a:endParaRPr lang="en-US" altLang="en-US" dirty="0">
              <a:latin typeface="Arial"/>
            </a:endParaRPr>
          </a:p>
          <a:p>
            <a:pPr>
              <a:defRPr/>
            </a:pPr>
            <a:r>
              <a:rPr lang="en-US" altLang="en-US" dirty="0">
                <a:latin typeface="Arial"/>
              </a:rPr>
              <a:t>This slide is not intended to scare you, if you are leading with good intentions, you most likely will not do any of these things. </a:t>
            </a:r>
          </a:p>
          <a:p>
            <a:pPr>
              <a:defRPr/>
            </a:pPr>
            <a:endParaRPr lang="en-US" altLang="en-US" dirty="0">
              <a:latin typeface="Arial"/>
            </a:endParaRPr>
          </a:p>
          <a:p>
            <a:pPr>
              <a:defRPr/>
            </a:pPr>
            <a:endParaRPr lang="en-US" dirty="0"/>
          </a:p>
        </p:txBody>
      </p:sp>
      <p:sp>
        <p:nvSpPr>
          <p:cNvPr id="77828" name="Slide Number Placeholder 3">
            <a:extLst>
              <a:ext uri="{FF2B5EF4-FFF2-40B4-BE49-F238E27FC236}">
                <a16:creationId xmlns:a16="http://schemas.microsoft.com/office/drawing/2014/main" id="{BA412EB6-72E6-DB1F-4C48-8B307A8EB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E08BB5-D087-4C4A-BAB6-AA08CB523065}" type="slidenum">
              <a:rPr lang="en-US" altLang="en-US" smtClean="0"/>
              <a:pPr/>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92CCDBA-683F-4FC0-95D1-CA056930C351}" type="slidenum">
              <a:rPr lang="en-US" altLang="en-US" smtClean="0"/>
              <a:pPr>
                <a:defRPr/>
              </a:pPr>
              <a:t>30</a:t>
            </a:fld>
            <a:endParaRPr lang="en-US" altLang="en-US"/>
          </a:p>
        </p:txBody>
      </p:sp>
    </p:spTree>
    <p:extLst>
      <p:ext uri="{BB962C8B-B14F-4D97-AF65-F5344CB8AC3E}">
        <p14:creationId xmlns:p14="http://schemas.microsoft.com/office/powerpoint/2010/main" val="1606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discussion – write-up on flip chart: </a:t>
            </a:r>
          </a:p>
          <a:p>
            <a:r>
              <a:rPr lang="en-US" dirty="0"/>
              <a:t>Staff Shortages</a:t>
            </a:r>
          </a:p>
          <a:p>
            <a:r>
              <a:rPr lang="en-US" dirty="0"/>
              <a:t>Employee Attrition</a:t>
            </a:r>
          </a:p>
          <a:p>
            <a:r>
              <a:rPr lang="en-US" dirty="0"/>
              <a:t>Sickness – possibly COVID – any sickness creates responses </a:t>
            </a:r>
          </a:p>
          <a:p>
            <a:r>
              <a:rPr lang="en-US" dirty="0"/>
              <a:t>Staffing and rescheduling </a:t>
            </a:r>
          </a:p>
          <a:p>
            <a:r>
              <a:rPr lang="en-US" dirty="0"/>
              <a:t>In office – at least part-time </a:t>
            </a:r>
          </a:p>
          <a:p>
            <a:endParaRPr lang="en-US" dirty="0"/>
          </a:p>
          <a:p>
            <a:pPr>
              <a:defRPr/>
            </a:pPr>
            <a:r>
              <a:rPr lang="en-US" dirty="0"/>
              <a:t>Disruption of our usual routines​ - creating new routines </a:t>
            </a:r>
          </a:p>
          <a:p>
            <a:pPr>
              <a:defRPr/>
            </a:pPr>
            <a:r>
              <a:rPr lang="en-US" dirty="0"/>
              <a:t>Job uncertainty of what the future holds​</a:t>
            </a:r>
          </a:p>
          <a:p>
            <a:pPr>
              <a:defRPr/>
            </a:pPr>
            <a:r>
              <a:rPr lang="en-US" dirty="0"/>
              <a:t>Isolating in close quarters​ or alone</a:t>
            </a:r>
          </a:p>
          <a:p>
            <a:pPr>
              <a:defRPr/>
            </a:pPr>
            <a:r>
              <a:rPr lang="en-US" dirty="0"/>
              <a:t>Inability to engage in many hobbies and activities</a:t>
            </a:r>
          </a:p>
          <a:p>
            <a:pPr>
              <a:defRPr/>
            </a:pPr>
            <a:r>
              <a:rPr lang="en-US" dirty="0"/>
              <a:t>Childcare issues​</a:t>
            </a:r>
          </a:p>
          <a:p>
            <a:pPr>
              <a:defRPr/>
            </a:pPr>
            <a:r>
              <a:rPr lang="en-US" dirty="0"/>
              <a:t>The constant flow of news and information​</a:t>
            </a:r>
          </a:p>
          <a:p>
            <a:pPr>
              <a:defRPr/>
            </a:pPr>
            <a:r>
              <a:rPr lang="en-US" dirty="0"/>
              <a:t>Financial pressures​</a:t>
            </a:r>
          </a:p>
          <a:p>
            <a:pPr>
              <a:defRPr/>
            </a:pPr>
            <a:r>
              <a:rPr lang="en-US" dirty="0"/>
              <a:t>Expectations of ourselves and others</a:t>
            </a:r>
          </a:p>
          <a:p>
            <a:endParaRPr lang="en-US" dirty="0"/>
          </a:p>
        </p:txBody>
      </p:sp>
      <p:sp>
        <p:nvSpPr>
          <p:cNvPr id="4" name="Slide Number Placeholder 3"/>
          <p:cNvSpPr>
            <a:spLocks noGrp="1"/>
          </p:cNvSpPr>
          <p:nvPr>
            <p:ph type="sldNum" sz="quarter" idx="5"/>
          </p:nvPr>
        </p:nvSpPr>
        <p:spPr/>
        <p:txBody>
          <a:bodyPr/>
          <a:lstStyle/>
          <a:p>
            <a:pPr>
              <a:defRPr/>
            </a:pPr>
            <a:fld id="{292CCDBA-683F-4FC0-95D1-CA056930C351}" type="slidenum">
              <a:rPr lang="en-US" altLang="en-US" smtClean="0"/>
              <a:pPr>
                <a:defRPr/>
              </a:pPr>
              <a:t>3</a:t>
            </a:fld>
            <a:endParaRPr lang="en-US" altLang="en-US"/>
          </a:p>
        </p:txBody>
      </p:sp>
    </p:spTree>
    <p:extLst>
      <p:ext uri="{BB962C8B-B14F-4D97-AF65-F5344CB8AC3E}">
        <p14:creationId xmlns:p14="http://schemas.microsoft.com/office/powerpoint/2010/main" val="1173291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A294D9D-CEAB-759C-0FC4-A379169503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79E637E3-959B-3066-D28F-CA2AD874E2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You came to this session today already with tools. </a:t>
            </a:r>
          </a:p>
          <a:p>
            <a:endParaRPr lang="en-US" altLang="en-US" dirty="0"/>
          </a:p>
          <a:p>
            <a:r>
              <a:rPr lang="en-US" altLang="en-US" dirty="0"/>
              <a:t>As unprecedented as this time is, you have successfully navigated difficult times before. Keep doing or restart practices that have helped you cope in the past. </a:t>
            </a:r>
          </a:p>
          <a:p>
            <a:endParaRPr lang="en-US" altLang="en-US" dirty="0"/>
          </a:p>
          <a:p>
            <a:r>
              <a:rPr lang="en-US" altLang="en-US" dirty="0"/>
              <a:t>There are many things we can do to bring a sense of calm and to take a break from the high stress of this time. </a:t>
            </a:r>
          </a:p>
          <a:p>
            <a:endParaRPr lang="en-US" altLang="en-US" dirty="0"/>
          </a:p>
          <a:p>
            <a:r>
              <a:rPr lang="en-US" altLang="en-US" dirty="0"/>
              <a:t>Use the tools you already have and new ones to build out your daily, weekly and monthly toolkit. Write this out so you already have strategies on hand. Schedule and block off time- even if it’s 10 minutes it’s worth it. Your health and wellbeing is worth it.</a:t>
            </a:r>
          </a:p>
        </p:txBody>
      </p:sp>
      <p:sp>
        <p:nvSpPr>
          <p:cNvPr id="4" name="Slide Number Placeholder 3">
            <a:extLst>
              <a:ext uri="{FF2B5EF4-FFF2-40B4-BE49-F238E27FC236}">
                <a16:creationId xmlns:a16="http://schemas.microsoft.com/office/drawing/2014/main" id="{9D284901-2333-4A97-D6A0-EB8EF4398FF1}"/>
              </a:ext>
            </a:extLst>
          </p:cNvPr>
          <p:cNvSpPr>
            <a:spLocks noGrp="1"/>
          </p:cNvSpPr>
          <p:nvPr>
            <p:ph type="sldNum" sz="quarter" idx="5"/>
          </p:nvPr>
        </p:nvSpPr>
        <p:spPr/>
        <p:txBody>
          <a:bodyPr/>
          <a:lstStyle/>
          <a:p>
            <a:pPr fontAlgn="auto">
              <a:spcBef>
                <a:spcPts val="0"/>
              </a:spcBef>
              <a:spcAft>
                <a:spcPts val="0"/>
              </a:spcAft>
              <a:defRPr/>
            </a:pPr>
            <a:fld id="{4317C50E-ADD4-4A7B-AA2E-626C452F6171}" type="slidenum">
              <a:rPr lang="en-US" smtClean="0">
                <a:solidFill>
                  <a:prstClr val="black"/>
                </a:solidFill>
                <a:latin typeface="Calibri" panose="020F0502020204030204"/>
                <a:cs typeface="+mn-cs"/>
              </a:rPr>
              <a:pPr fontAlgn="auto">
                <a:spcBef>
                  <a:spcPts val="0"/>
                </a:spcBef>
                <a:spcAft>
                  <a:spcPts val="0"/>
                </a:spcAft>
                <a:defRPr/>
              </a:pPr>
              <a:t>31</a:t>
            </a:fld>
            <a:endParaRPr lang="en-US">
              <a:solidFill>
                <a:prstClr val="black"/>
              </a:solidFill>
              <a:latin typeface="Calibri" panose="020F0502020204030204"/>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B0EC8FFA-5332-E889-BF4E-1EF439D7C7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a:extLst>
              <a:ext uri="{FF2B5EF4-FFF2-40B4-BE49-F238E27FC236}">
                <a16:creationId xmlns:a16="http://schemas.microsoft.com/office/drawing/2014/main" id="{59ACF404-B407-2A40-9DBB-915462557E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9988" name="Slide Number Placeholder 3">
            <a:extLst>
              <a:ext uri="{FF2B5EF4-FFF2-40B4-BE49-F238E27FC236}">
                <a16:creationId xmlns:a16="http://schemas.microsoft.com/office/drawing/2014/main" id="{88410990-F7F9-284E-CD85-F5B336724A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E6C7DC-5D98-4556-A232-C34C1AD2BB2A}" type="slidenum">
              <a:rPr lang="en-US" altLang="en-US" smtClean="0">
                <a:latin typeface="Arial" panose="020B0604020202020204" pitchFamily="34" charset="0"/>
              </a:rPr>
              <a:pPr>
                <a:spcBef>
                  <a:spcPct val="0"/>
                </a:spcBef>
              </a:pPr>
              <a:t>33</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18818C60-D21C-70E1-B4CE-A7C12555E3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AF54528E-61DA-EE4D-2E6B-FB0837EC8E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Speaker Notes:</a:t>
            </a:r>
          </a:p>
          <a:p>
            <a:endParaRPr lang="en-US" altLang="en-US" dirty="0"/>
          </a:p>
          <a:p>
            <a:r>
              <a:rPr lang="en-US" altLang="en-US" dirty="0"/>
              <a:t>Our bodies are meant to handle brief, spikes of stress as shown here. When we’re able to recover from stress and return back to our baseline we can handle the next stressful event.</a:t>
            </a:r>
          </a:p>
        </p:txBody>
      </p:sp>
      <p:sp>
        <p:nvSpPr>
          <p:cNvPr id="83972" name="Slide Number Placeholder 3">
            <a:extLst>
              <a:ext uri="{FF2B5EF4-FFF2-40B4-BE49-F238E27FC236}">
                <a16:creationId xmlns:a16="http://schemas.microsoft.com/office/drawing/2014/main" id="{3D3D1A98-8593-9451-5A05-63BF659D48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63A5BB-2DBB-46D9-BE4C-8CDA0A6D16DF}" type="slidenum">
              <a:rPr lang="en-US" altLang="en-US" smtClean="0"/>
              <a:pPr/>
              <a:t>4</a:t>
            </a:fld>
            <a:endParaRPr lang="en-US" altLang="en-US"/>
          </a:p>
        </p:txBody>
      </p:sp>
    </p:spTree>
    <p:extLst>
      <p:ext uri="{BB962C8B-B14F-4D97-AF65-F5344CB8AC3E}">
        <p14:creationId xmlns:p14="http://schemas.microsoft.com/office/powerpoint/2010/main" val="2767771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798A8B45-FCCC-C4BB-B593-C31F3B5269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5F5748E2-25A6-B624-4BC6-8AC401637C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our modern lives stresses come one after the next with little time to recover in between. We spend more time in the fight and flight mode causing our stress level continues to rise to the point it approaches or crosses over our threshold of how much stress we can handle without adverse effects.</a:t>
            </a:r>
          </a:p>
          <a:p>
            <a:r>
              <a:rPr lang="en-US" altLang="en-US" dirty="0"/>
              <a:t> </a:t>
            </a:r>
            <a:br>
              <a:rPr lang="en-US" altLang="en-US" dirty="0"/>
            </a:br>
            <a:r>
              <a:rPr lang="en-US" altLang="en-US" dirty="0"/>
              <a:t>This is build-up is chronic stress. There’s only so much our bodies can handle and eventually we reach our limit.</a:t>
            </a:r>
          </a:p>
        </p:txBody>
      </p:sp>
      <p:sp>
        <p:nvSpPr>
          <p:cNvPr id="86020" name="Slide Number Placeholder 3">
            <a:extLst>
              <a:ext uri="{FF2B5EF4-FFF2-40B4-BE49-F238E27FC236}">
                <a16:creationId xmlns:a16="http://schemas.microsoft.com/office/drawing/2014/main" id="{1A8F49FA-720D-EC41-DB58-CDB453890E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C690E2-00F5-4F3D-80DD-1F489E6DD46E}" type="slidenum">
              <a:rPr lang="en-US" altLang="en-US" smtClean="0"/>
              <a:pPr/>
              <a:t>5</a:t>
            </a:fld>
            <a:endParaRPr lang="en-US" altLang="en-US"/>
          </a:p>
        </p:txBody>
      </p:sp>
    </p:spTree>
    <p:extLst>
      <p:ext uri="{BB962C8B-B14F-4D97-AF65-F5344CB8AC3E}">
        <p14:creationId xmlns:p14="http://schemas.microsoft.com/office/powerpoint/2010/main" val="287606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43C4311-959B-0677-BA1E-FFB64A50A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8503C6AB-CDF8-B6C8-8909-3573C1D34D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pPr eaLnBrk="1" hangingPunct="1">
              <a:spcBef>
                <a:spcPct val="0"/>
              </a:spcBef>
            </a:pPr>
            <a:r>
              <a:rPr lang="en-US" altLang="en-US" dirty="0"/>
              <a:t>Chronic stress, or long-term stress, shown here in orange to red on the right half, can impact our health by lowering our immune system and causing our digestive, excretory and reproductive systems to stop working normally.  It puts us at greater risk for depression, anxiety and burnout.</a:t>
            </a:r>
          </a:p>
          <a:p>
            <a:pPr eaLnBrk="1" hangingPunct="1">
              <a:spcBef>
                <a:spcPct val="0"/>
              </a:spcBef>
            </a:pPr>
            <a:endParaRPr lang="en-US" altLang="en-US" dirty="0"/>
          </a:p>
          <a:p>
            <a:pPr eaLnBrk="1" hangingPunct="1">
              <a:spcBef>
                <a:spcPct val="0"/>
              </a:spcBef>
            </a:pPr>
            <a:r>
              <a:rPr lang="en-US" altLang="en-US" dirty="0"/>
              <a:t>But stress is not inherently ‘bad’. In fact, we need a certain amount of stress. A low level of stress shown here in the greenish yellow is energizing and motivating. Too little stress and our lives can become stagnant. So how do we find this balance?</a:t>
            </a:r>
          </a:p>
          <a:p>
            <a:pPr eaLnBrk="1" hangingPunct="1">
              <a:spcBef>
                <a:spcPct val="0"/>
              </a:spcBef>
            </a:pPr>
            <a:endParaRPr lang="en-US" altLang="en-US" dirty="0"/>
          </a:p>
          <a:p>
            <a:pPr eaLnBrk="1" hangingPunct="1">
              <a:spcBef>
                <a:spcPct val="0"/>
              </a:spcBef>
            </a:pPr>
            <a:r>
              <a:rPr lang="en-US" altLang="en-US" b="1" dirty="0">
                <a:latin typeface="Franklin Gothic Book" panose="020B0503020102020204" pitchFamily="34" charset="0"/>
              </a:rPr>
              <a:t>Generate discussion: Where do participants see themselves on this curve? </a:t>
            </a:r>
            <a:endParaRPr lang="en-US" altLang="en-US" dirty="0"/>
          </a:p>
        </p:txBody>
      </p:sp>
      <p:sp>
        <p:nvSpPr>
          <p:cNvPr id="4" name="Slide Number Placeholder 3">
            <a:extLst>
              <a:ext uri="{FF2B5EF4-FFF2-40B4-BE49-F238E27FC236}">
                <a16:creationId xmlns:a16="http://schemas.microsoft.com/office/drawing/2014/main" id="{33630B23-977E-5E5C-FFB8-3E3F568C5B08}"/>
              </a:ext>
            </a:extLst>
          </p:cNvPr>
          <p:cNvSpPr>
            <a:spLocks noGrp="1"/>
          </p:cNvSpPr>
          <p:nvPr>
            <p:ph type="sldNum" sz="quarter" idx="5"/>
          </p:nvPr>
        </p:nvSpPr>
        <p:spPr/>
        <p:txBody>
          <a:bodyPr/>
          <a:lstStyle/>
          <a:p>
            <a:pPr fontAlgn="auto">
              <a:spcBef>
                <a:spcPts val="0"/>
              </a:spcBef>
              <a:spcAft>
                <a:spcPts val="0"/>
              </a:spcAft>
              <a:defRPr/>
            </a:pPr>
            <a:fld id="{B3D72E62-0093-4913-A37A-2808A7BC1A0C}" type="slidenum">
              <a:rPr lang="en-US" smtClean="0">
                <a:solidFill>
                  <a:prstClr val="black"/>
                </a:solidFill>
                <a:latin typeface="Calibri" panose="020F0502020204030204"/>
                <a:cs typeface="+mn-cs"/>
              </a:rPr>
              <a:pPr fontAlgn="auto">
                <a:spcBef>
                  <a:spcPts val="0"/>
                </a:spcBef>
                <a:spcAft>
                  <a:spcPts val="0"/>
                </a:spcAft>
                <a:defRPr/>
              </a:pPr>
              <a:t>6</a:t>
            </a:fld>
            <a:endParaRPr lang="en-US">
              <a:solidFill>
                <a:prstClr val="black"/>
              </a:solidFill>
              <a:latin typeface="Calibri" panose="020F0502020204030204"/>
              <a:cs typeface="+mn-cs"/>
            </a:endParaRPr>
          </a:p>
        </p:txBody>
      </p:sp>
    </p:spTree>
    <p:extLst>
      <p:ext uri="{BB962C8B-B14F-4D97-AF65-F5344CB8AC3E}">
        <p14:creationId xmlns:p14="http://schemas.microsoft.com/office/powerpoint/2010/main" val="188737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ProQol</a:t>
            </a:r>
            <a:r>
              <a:rPr lang="en-US" sz="1800" dirty="0">
                <a:effectLst/>
                <a:latin typeface="Calibri" panose="020F0502020204030204" pitchFamily="34" charset="0"/>
                <a:ea typeface="Calibri" panose="020F0502020204030204" pitchFamily="34" charset="0"/>
                <a:cs typeface="Times New Roman" panose="02020603050405020304" pitchFamily="18" charset="0"/>
              </a:rPr>
              <a:t> Health was created for healthcare workers and has now been extended to other areas such as schools , transportation, other professions working and helping that are seeing great stress and trauma.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due Assess both strengths (compassion satisfaction - pleasure for helping- and perceived support – sense of finding effective assistance) and vulnerabilities (burnout – hopelessness an exhaustion, secondary traumatic stress – work related secondary exposure to stressful events, moral distress – difficult situations and choices – forced to act in ways that conflict with values, beliefs and morality)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a:defRPr/>
            </a:pPr>
            <a:fld id="{292CCDBA-683F-4FC0-95D1-CA056930C351}" type="slidenum">
              <a:rPr lang="en-US" altLang="en-US" smtClean="0"/>
              <a:pPr>
                <a:defRPr/>
              </a:pPr>
              <a:t>7</a:t>
            </a:fld>
            <a:endParaRPr lang="en-US" altLang="en-US"/>
          </a:p>
        </p:txBody>
      </p:sp>
    </p:spTree>
    <p:extLst>
      <p:ext uri="{BB962C8B-B14F-4D97-AF65-F5344CB8AC3E}">
        <p14:creationId xmlns:p14="http://schemas.microsoft.com/office/powerpoint/2010/main" val="219102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36A65354-734F-F772-BA66-46A69B472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48117E2-1F98-3D3C-A63C-F4A6CC007EA1}"/>
              </a:ext>
            </a:extLst>
          </p:cNvPr>
          <p:cNvSpPr>
            <a:spLocks noGrp="1"/>
          </p:cNvSpPr>
          <p:nvPr>
            <p:ph type="body" idx="1"/>
          </p:nvPr>
        </p:nvSpPr>
        <p:spPr/>
        <p:txBody>
          <a:bodyPr>
            <a:normAutofit fontScale="77500" lnSpcReduction="20000"/>
          </a:bodyPr>
          <a:lstStyle/>
          <a:p>
            <a:pPr>
              <a:defRPr/>
            </a:pPr>
            <a:r>
              <a:rPr lang="en-US" b="1" dirty="0">
                <a:solidFill>
                  <a:srgbClr val="000000"/>
                </a:solidFill>
              </a:rPr>
              <a:t>We all have mental health. Mental health is a</a:t>
            </a:r>
            <a:r>
              <a:rPr lang="en-US" dirty="0">
                <a:solidFill>
                  <a:srgbClr val="000000"/>
                </a:solidFill>
              </a:rPr>
              <a:t> state of well-being in which every individual realizes his or her potential, can cope with the normal stresses of life, can work productively and fruitfully, and can contribute to her or his community.  </a:t>
            </a:r>
            <a:r>
              <a:rPr lang="en-US" dirty="0">
                <a:solidFill>
                  <a:srgbClr val="444444"/>
                </a:solidFill>
              </a:rPr>
              <a:t>​</a:t>
            </a:r>
          </a:p>
          <a:p>
            <a:pPr>
              <a:defRPr/>
            </a:pPr>
            <a:endParaRPr lang="en-US" dirty="0">
              <a:solidFill>
                <a:srgbClr val="444444"/>
              </a:solidFill>
            </a:endParaRPr>
          </a:p>
          <a:p>
            <a:pPr>
              <a:buFont typeface="Arial" panose="020B0604020202020204" pitchFamily="34" charset="0"/>
              <a:buChar char="•"/>
              <a:defRPr/>
            </a:pPr>
            <a:r>
              <a:rPr lang="en-US" dirty="0">
                <a:solidFill>
                  <a:srgbClr val="000000"/>
                </a:solidFill>
              </a:rPr>
              <a:t>Mental health includes emotional, psychological, and social well-being. </a:t>
            </a:r>
            <a:r>
              <a:rPr lang="en-US" dirty="0">
                <a:solidFill>
                  <a:srgbClr val="444444"/>
                </a:solidFill>
              </a:rPr>
              <a:t>​</a:t>
            </a:r>
            <a:endParaRPr lang="en-US" dirty="0">
              <a:solidFill>
                <a:srgbClr val="444444"/>
              </a:solidFill>
              <a:latin typeface="Arial" panose="020B0604020202020204" pitchFamily="34" charset="0"/>
            </a:endParaRPr>
          </a:p>
          <a:p>
            <a:pPr>
              <a:buFont typeface="Arial" panose="020B0604020202020204" pitchFamily="34" charset="0"/>
              <a:buChar char="•"/>
              <a:defRPr/>
            </a:pPr>
            <a:r>
              <a:rPr lang="en-US" dirty="0">
                <a:solidFill>
                  <a:srgbClr val="000000"/>
                </a:solidFill>
              </a:rPr>
              <a:t>It affects how we think, feel, and act. It also helps determine how we handle stress, relate to others, and make healthy choices.1 </a:t>
            </a:r>
            <a:r>
              <a:rPr lang="en-US" dirty="0">
                <a:solidFill>
                  <a:srgbClr val="444444"/>
                </a:solidFill>
              </a:rPr>
              <a:t>​</a:t>
            </a:r>
            <a:endParaRPr lang="en-US" dirty="0">
              <a:solidFill>
                <a:srgbClr val="444444"/>
              </a:solidFill>
              <a:latin typeface="Arial" panose="020B0604020202020204" pitchFamily="34" charset="0"/>
            </a:endParaRPr>
          </a:p>
          <a:p>
            <a:pPr>
              <a:buFont typeface="Arial" panose="020B0604020202020204" pitchFamily="34" charset="0"/>
              <a:buChar char="•"/>
              <a:defRPr/>
            </a:pPr>
            <a:r>
              <a:rPr lang="en-US" dirty="0">
                <a:solidFill>
                  <a:srgbClr val="000000"/>
                </a:solidFill>
              </a:rPr>
              <a:t>Mental health is vital at every stage of life, from childhood and adolescence through adulthood.</a:t>
            </a:r>
            <a:r>
              <a:rPr lang="en-US" dirty="0">
                <a:solidFill>
                  <a:srgbClr val="444444"/>
                </a:solidFill>
              </a:rPr>
              <a:t>​</a:t>
            </a:r>
            <a:endParaRPr lang="en-US" dirty="0">
              <a:solidFill>
                <a:srgbClr val="444444"/>
              </a:solidFill>
              <a:latin typeface="Arial" panose="020B0604020202020204" pitchFamily="34" charset="0"/>
            </a:endParaRPr>
          </a:p>
          <a:p>
            <a:pPr>
              <a:buFont typeface="Arial" panose="020B0604020202020204" pitchFamily="34" charset="0"/>
              <a:buChar char="•"/>
              <a:defRPr/>
            </a:pPr>
            <a:r>
              <a:rPr lang="en-US" dirty="0">
                <a:solidFill>
                  <a:srgbClr val="000000"/>
                </a:solidFill>
              </a:rPr>
              <a:t>Although the terms are often used interchangeably, poor mental health and mental illness are not the same things. A person can experience poor mental health and not be diagnosed with a mental illness. </a:t>
            </a:r>
            <a:r>
              <a:rPr lang="en-US" dirty="0">
                <a:solidFill>
                  <a:srgbClr val="444444"/>
                </a:solidFill>
              </a:rPr>
              <a:t>​</a:t>
            </a:r>
            <a:endParaRPr lang="en-US" dirty="0">
              <a:solidFill>
                <a:srgbClr val="444444"/>
              </a:solidFill>
              <a:latin typeface="Arial" panose="020B0604020202020204" pitchFamily="34" charset="0"/>
            </a:endParaRPr>
          </a:p>
          <a:p>
            <a:pPr>
              <a:buFont typeface="Arial" panose="020B0604020202020204" pitchFamily="34" charset="0"/>
              <a:buChar char="•"/>
              <a:defRPr/>
            </a:pPr>
            <a:r>
              <a:rPr lang="en-US" dirty="0">
                <a:solidFill>
                  <a:srgbClr val="000000"/>
                </a:solidFill>
              </a:rPr>
              <a:t>Likewise, a person diagnosed with a mental illness can experience periods of physical, mental, and social well-being.</a:t>
            </a:r>
            <a:r>
              <a:rPr lang="en-US" dirty="0">
                <a:solidFill>
                  <a:srgbClr val="444444"/>
                </a:solidFill>
              </a:rPr>
              <a:t>​</a:t>
            </a:r>
            <a:endParaRPr lang="en-US" dirty="0">
              <a:solidFill>
                <a:srgbClr val="444444"/>
              </a:solidFill>
              <a:latin typeface="Arial" panose="020B0604020202020204" pitchFamily="34" charset="0"/>
            </a:endParaRPr>
          </a:p>
          <a:p>
            <a:pPr>
              <a:defRPr/>
            </a:pPr>
            <a:r>
              <a:rPr lang="en-US" dirty="0">
                <a:solidFill>
                  <a:srgbClr val="000000"/>
                </a:solidFill>
              </a:rPr>
              <a:t> </a:t>
            </a:r>
            <a:r>
              <a:rPr lang="en-US" dirty="0">
                <a:solidFill>
                  <a:srgbClr val="444444"/>
                </a:solidFill>
              </a:rPr>
              <a:t>​</a:t>
            </a:r>
          </a:p>
          <a:p>
            <a:pPr>
              <a:defRPr/>
            </a:pPr>
            <a:r>
              <a:rPr lang="en-US" b="1" dirty="0">
                <a:solidFill>
                  <a:srgbClr val="000000"/>
                </a:solidFill>
              </a:rPr>
              <a:t>Mental illness defined by the American Psychiatric Association are health conditions involving changes in emotion, thinking or behavior (or a combination of these). </a:t>
            </a:r>
            <a:r>
              <a:rPr lang="en-US" dirty="0">
                <a:solidFill>
                  <a:srgbClr val="444444"/>
                </a:solidFill>
              </a:rPr>
              <a:t>​</a:t>
            </a:r>
          </a:p>
          <a:p>
            <a:pPr>
              <a:buFont typeface="Arial" panose="020B0604020202020204" pitchFamily="34" charset="0"/>
              <a:buChar char="•"/>
              <a:defRPr/>
            </a:pPr>
            <a:r>
              <a:rPr lang="en-US" dirty="0">
                <a:solidFill>
                  <a:srgbClr val="000000"/>
                </a:solidFill>
              </a:rPr>
              <a:t>Illness refers to the need for medical treatment</a:t>
            </a:r>
            <a:r>
              <a:rPr lang="en-US" dirty="0">
                <a:solidFill>
                  <a:srgbClr val="444444"/>
                </a:solidFill>
              </a:rPr>
              <a:t>​</a:t>
            </a:r>
            <a:endParaRPr lang="en-US" dirty="0">
              <a:solidFill>
                <a:srgbClr val="444444"/>
              </a:solidFill>
              <a:latin typeface="Arial" panose="020B0604020202020204" pitchFamily="34" charset="0"/>
            </a:endParaRPr>
          </a:p>
          <a:p>
            <a:pPr>
              <a:buFont typeface="Arial" panose="020B0604020202020204" pitchFamily="34" charset="0"/>
              <a:buChar char="•"/>
              <a:defRPr/>
            </a:pPr>
            <a:r>
              <a:rPr lang="en-US" dirty="0">
                <a:solidFill>
                  <a:srgbClr val="000000"/>
                </a:solidFill>
              </a:rPr>
              <a:t>Associated with distress or problems functioning in social, work or family activities</a:t>
            </a:r>
            <a:r>
              <a:rPr lang="en-US" dirty="0">
                <a:solidFill>
                  <a:srgbClr val="444444"/>
                </a:solidFill>
              </a:rPr>
              <a:t>​</a:t>
            </a:r>
            <a:endParaRPr lang="en-US" dirty="0">
              <a:solidFill>
                <a:srgbClr val="444444"/>
              </a:solidFill>
              <a:latin typeface="Arial" panose="020B0604020202020204" pitchFamily="34" charset="0"/>
            </a:endParaRPr>
          </a:p>
          <a:p>
            <a:pPr>
              <a:buFont typeface="Arial" panose="020B0604020202020204" pitchFamily="34" charset="0"/>
              <a:buChar char="•"/>
              <a:defRPr/>
            </a:pPr>
            <a:r>
              <a:rPr lang="en-US" dirty="0">
                <a:solidFill>
                  <a:srgbClr val="000000"/>
                </a:solidFill>
              </a:rPr>
              <a:t>While mental illness can occur at any age, three-fourths of all mental illness begins by age 24. </a:t>
            </a:r>
            <a:r>
              <a:rPr lang="en-US" dirty="0">
                <a:solidFill>
                  <a:srgbClr val="444444"/>
                </a:solidFill>
              </a:rPr>
              <a:t>​</a:t>
            </a:r>
            <a:endParaRPr lang="en-US" dirty="0">
              <a:solidFill>
                <a:srgbClr val="444444"/>
              </a:solidFill>
              <a:latin typeface="Arial" panose="020B0604020202020204" pitchFamily="34" charset="0"/>
            </a:endParaRPr>
          </a:p>
          <a:p>
            <a:pPr>
              <a:buFont typeface="Arial" panose="020B0604020202020204" pitchFamily="34" charset="0"/>
              <a:buChar char="•"/>
              <a:defRPr/>
            </a:pPr>
            <a:r>
              <a:rPr lang="en-US" dirty="0">
                <a:solidFill>
                  <a:srgbClr val="000000"/>
                </a:solidFill>
              </a:rPr>
              <a:t>We’ll look at additional statistics in just a few slides.</a:t>
            </a:r>
            <a:r>
              <a:rPr lang="en-US" dirty="0">
                <a:solidFill>
                  <a:srgbClr val="444444"/>
                </a:solidFill>
              </a:rPr>
              <a:t>​</a:t>
            </a:r>
            <a:endParaRPr lang="en-US" dirty="0">
              <a:solidFill>
                <a:srgbClr val="444444"/>
              </a:solidFill>
              <a:latin typeface="Arial" panose="020B0604020202020204" pitchFamily="34" charset="0"/>
            </a:endParaRPr>
          </a:p>
          <a:p>
            <a:pPr>
              <a:defRPr/>
            </a:pPr>
            <a:r>
              <a:rPr lang="en-US" dirty="0">
                <a:solidFill>
                  <a:srgbClr val="000000"/>
                </a:solidFill>
              </a:rPr>
              <a:t> </a:t>
            </a:r>
            <a:r>
              <a:rPr lang="en-US" dirty="0">
                <a:solidFill>
                  <a:srgbClr val="444444"/>
                </a:solidFill>
              </a:rPr>
              <a:t>​</a:t>
            </a:r>
          </a:p>
          <a:p>
            <a:pPr>
              <a:defRPr/>
            </a:pPr>
            <a:r>
              <a:rPr lang="en-US" u="sng" dirty="0">
                <a:solidFill>
                  <a:srgbClr val="CA005D"/>
                </a:solidFill>
                <a:hlinkClick r:id="rId3"/>
              </a:rPr>
              <a:t>https://www.psychiatry.org/patients-families/what-is-mental-illness</a:t>
            </a:r>
            <a:r>
              <a:rPr lang="en-US" dirty="0">
                <a:solidFill>
                  <a:srgbClr val="444444"/>
                </a:solidFill>
              </a:rPr>
              <a:t>​</a:t>
            </a:r>
          </a:p>
          <a:p>
            <a:pPr>
              <a:defRPr/>
            </a:pPr>
            <a:r>
              <a:rPr lang="en-US" i="1" dirty="0">
                <a:solidFill>
                  <a:srgbClr val="000000"/>
                </a:solidFill>
              </a:rPr>
              <a:t>[Source: World Health Organization (WHO), Mayo Clinic, </a:t>
            </a:r>
            <a:r>
              <a:rPr lang="en-US" dirty="0">
                <a:solidFill>
                  <a:srgbClr val="444444"/>
                </a:solidFill>
              </a:rPr>
              <a:t>​</a:t>
            </a:r>
          </a:p>
          <a:p>
            <a:pPr eaLnBrk="1" fontAlgn="auto" hangingPunct="1">
              <a:spcBef>
                <a:spcPts val="0"/>
              </a:spcBef>
              <a:spcAft>
                <a:spcPts val="0"/>
              </a:spcAft>
              <a:defRPr/>
            </a:pPr>
            <a:endParaRPr lang="en-US" sz="1000" dirty="0"/>
          </a:p>
          <a:p>
            <a:pPr eaLnBrk="1" fontAlgn="auto" hangingPunct="1">
              <a:spcBef>
                <a:spcPts val="0"/>
              </a:spcBef>
              <a:spcAft>
                <a:spcPts val="0"/>
              </a:spcAft>
              <a:defRPr/>
            </a:pPr>
            <a:endParaRPr lang="en-US" sz="1000" dirty="0"/>
          </a:p>
          <a:p>
            <a:pPr eaLnBrk="1" fontAlgn="auto" hangingPunct="1">
              <a:spcBef>
                <a:spcPts val="0"/>
              </a:spcBef>
              <a:spcAft>
                <a:spcPts val="0"/>
              </a:spcAft>
              <a:defRPr/>
            </a:pPr>
            <a:endParaRPr lang="en-US" sz="1000" dirty="0"/>
          </a:p>
          <a:p>
            <a:pPr eaLnBrk="1" fontAlgn="auto" hangingPunct="1">
              <a:spcBef>
                <a:spcPts val="0"/>
              </a:spcBef>
              <a:spcAft>
                <a:spcPts val="0"/>
              </a:spcAft>
              <a:defRPr/>
            </a:pPr>
            <a:r>
              <a:rPr lang="en-US" b="1" dirty="0">
                <a:cs typeface="Calibri"/>
              </a:rPr>
              <a:t>Click</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a:t>
            </a:r>
            <a:r>
              <a:rPr lang="en-US" dirty="0">
                <a:cs typeface="Calibri"/>
                <a:hlinkClick r:id="rId4"/>
              </a:rPr>
              <a:t>https://www.who.int/features/factfiles/mental_health/en/</a:t>
            </a:r>
            <a:r>
              <a:rPr lang="en-US" dirty="0">
                <a:cs typeface="Calibri"/>
              </a:rPr>
              <a:t>)</a:t>
            </a:r>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r>
              <a:rPr lang="en-US" dirty="0">
                <a:cs typeface="Calibri"/>
              </a:rPr>
              <a:t>https://www.mentalhealth.gov/basics/what-is-mental-health</a:t>
            </a:r>
          </a:p>
          <a:p>
            <a:pPr>
              <a:defRPr/>
            </a:pPr>
            <a:endParaRPr lang="en-US" dirty="0"/>
          </a:p>
        </p:txBody>
      </p:sp>
      <p:sp>
        <p:nvSpPr>
          <p:cNvPr id="49156" name="Slide Number Placeholder 3">
            <a:extLst>
              <a:ext uri="{FF2B5EF4-FFF2-40B4-BE49-F238E27FC236}">
                <a16:creationId xmlns:a16="http://schemas.microsoft.com/office/drawing/2014/main" id="{1A313E4D-6401-90D8-C7A6-90782C2F37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6DB985-5FDC-4946-8C15-2EC9924A042C}"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B3416005-C999-845D-CEDD-5EE9D40D09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42A0668-9997-DDD6-9966-491E4723E8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r>
              <a:rPr lang="en-US" altLang="en-US" dirty="0"/>
              <a:t>Here is how Nami (the national alliance on mental illness) defines the causes of mental health conditions. </a:t>
            </a:r>
          </a:p>
          <a:p>
            <a:pPr>
              <a:spcBef>
                <a:spcPct val="0"/>
              </a:spcBef>
            </a:pPr>
            <a:endParaRPr lang="en-US" altLang="en-US" dirty="0"/>
          </a:p>
          <a:p>
            <a:pPr>
              <a:spcBef>
                <a:spcPct val="0"/>
              </a:spcBef>
            </a:pPr>
            <a:r>
              <a:rPr lang="en-US" altLang="en-US" b="1" dirty="0"/>
              <a:t>What do you take away from this? </a:t>
            </a:r>
          </a:p>
          <a:p>
            <a:pPr>
              <a:spcBef>
                <a:spcPct val="0"/>
              </a:spcBef>
            </a:pPr>
            <a:endParaRPr lang="en-US" altLang="en-US" dirty="0"/>
          </a:p>
          <a:p>
            <a:pPr>
              <a:spcBef>
                <a:spcPct val="0"/>
              </a:spcBef>
            </a:pPr>
            <a:r>
              <a:rPr lang="en-US" altLang="en-US" b="1" dirty="0"/>
              <a:t>Do you notice that some of the causes relate? </a:t>
            </a:r>
            <a:r>
              <a:rPr lang="en-US" altLang="en-US" dirty="0"/>
              <a:t>For example, if a person grows up with a parent who has depression, is their own depression a result of their environment, or is it inherited?</a:t>
            </a:r>
          </a:p>
          <a:p>
            <a:pPr>
              <a:spcBef>
                <a:spcPct val="0"/>
              </a:spcBef>
            </a:pPr>
            <a:endParaRPr lang="en-US" altLang="en-US" dirty="0"/>
          </a:p>
          <a:p>
            <a:r>
              <a:rPr lang="en-US" b="0" i="0" dirty="0">
                <a:solidFill>
                  <a:srgbClr val="202124"/>
                </a:solidFill>
                <a:effectLst/>
                <a:latin typeface="Roboto" panose="02000000000000000000" pitchFamily="2" charset="0"/>
              </a:rPr>
              <a:t>It is </a:t>
            </a:r>
            <a:r>
              <a:rPr lang="en-US" b="1" i="0" dirty="0">
                <a:solidFill>
                  <a:srgbClr val="202124"/>
                </a:solidFill>
                <a:effectLst/>
                <a:latin typeface="Roboto" panose="02000000000000000000" pitchFamily="2" charset="0"/>
              </a:rPr>
              <a:t>a medical condition</a:t>
            </a:r>
            <a:r>
              <a:rPr lang="en-US" b="0" i="0" dirty="0">
                <a:solidFill>
                  <a:srgbClr val="202124"/>
                </a:solidFill>
                <a:effectLst/>
                <a:latin typeface="Roboto" panose="02000000000000000000" pitchFamily="2" charset="0"/>
              </a:rPr>
              <a:t>, just like heart disease or diabetes. And mental health conditions are treatable. We are continually expanding our understanding of how the human brain works, and treatments are available to help people successfully manage mental health conditions.</a:t>
            </a:r>
            <a:endParaRPr lang="en-US" altLang="en-US" dirty="0"/>
          </a:p>
        </p:txBody>
      </p:sp>
      <p:sp>
        <p:nvSpPr>
          <p:cNvPr id="51204" name="Slide Number Placeholder 3">
            <a:extLst>
              <a:ext uri="{FF2B5EF4-FFF2-40B4-BE49-F238E27FC236}">
                <a16:creationId xmlns:a16="http://schemas.microsoft.com/office/drawing/2014/main" id="{4A03E168-7B87-A539-3EEB-107D38A766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70C6884-A554-4FB4-9D0E-F58BF5D44D85}"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61675811-888F-EC1E-7DDD-151D3841FE40}"/>
              </a:ext>
            </a:extLst>
          </p:cNvPr>
          <p:cNvSpPr/>
          <p:nvPr/>
        </p:nvSpPr>
        <p:spPr>
          <a:xfrm rot="10800000">
            <a:off x="219075" y="152400"/>
            <a:ext cx="8696325" cy="66294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722962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14">
            <a:extLst>
              <a:ext uri="{FF2B5EF4-FFF2-40B4-BE49-F238E27FC236}">
                <a16:creationId xmlns:a16="http://schemas.microsoft.com/office/drawing/2014/main" id="{6AB2CD5F-495B-52F3-456A-268CC05875D6}"/>
              </a:ext>
            </a:extLst>
          </p:cNvPr>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6" name="Group 15">
            <a:extLst>
              <a:ext uri="{FF2B5EF4-FFF2-40B4-BE49-F238E27FC236}">
                <a16:creationId xmlns:a16="http://schemas.microsoft.com/office/drawing/2014/main" id="{52631098-6D10-8FB0-6200-B1D774FC170A}"/>
              </a:ext>
            </a:extLst>
          </p:cNvPr>
          <p:cNvGrpSpPr>
            <a:grpSpLocks noChangeAspect="1"/>
          </p:cNvGrpSpPr>
          <p:nvPr/>
        </p:nvGrpSpPr>
        <p:grpSpPr bwMode="auto">
          <a:xfrm>
            <a:off x="211138" y="5354638"/>
            <a:ext cx="8723312" cy="1330325"/>
            <a:chOff x="-3905250" y="4294188"/>
            <a:chExt cx="13011150" cy="1892300"/>
          </a:xfrm>
        </p:grpSpPr>
        <p:sp>
          <p:nvSpPr>
            <p:cNvPr id="7" name="Freeform 14">
              <a:extLst>
                <a:ext uri="{FF2B5EF4-FFF2-40B4-BE49-F238E27FC236}">
                  <a16:creationId xmlns:a16="http://schemas.microsoft.com/office/drawing/2014/main" id="{BE0DE723-0592-EA6F-A527-76A24E29AEBF}"/>
                </a:ext>
              </a:extLst>
            </p:cNvPr>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8">
              <a:extLst>
                <a:ext uri="{FF2B5EF4-FFF2-40B4-BE49-F238E27FC236}">
                  <a16:creationId xmlns:a16="http://schemas.microsoft.com/office/drawing/2014/main" id="{38101235-14DD-8164-DF0B-677B13506CB5}"/>
                </a:ext>
              </a:extLst>
            </p:cNvPr>
            <p:cNvSpPr>
              <a:spLocks/>
            </p:cNvSpPr>
            <p:nvPr/>
          </p:nvSpPr>
          <p:spPr bwMode="hidden">
            <a:xfrm>
              <a:off x="-308538" y="4319027"/>
              <a:ext cx="8280254" cy="120809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a:extLst>
                <a:ext uri="{FF2B5EF4-FFF2-40B4-BE49-F238E27FC236}">
                  <a16:creationId xmlns:a16="http://schemas.microsoft.com/office/drawing/2014/main" id="{5CE46AFB-298E-7F69-6FDD-5AF623702D75}"/>
                </a:ext>
              </a:extLst>
            </p:cNvPr>
            <p:cNvSpPr>
              <a:spLocks/>
            </p:cNvSpPr>
            <p:nvPr/>
          </p:nvSpPr>
          <p:spPr bwMode="hidden">
            <a:xfrm>
              <a:off x="4014" y="4334834"/>
              <a:ext cx="8164231"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a:extLst>
                <a:ext uri="{FF2B5EF4-FFF2-40B4-BE49-F238E27FC236}">
                  <a16:creationId xmlns:a16="http://schemas.microsoft.com/office/drawing/2014/main" id="{18BB092B-C503-716B-26F7-D0DD1AA2B449}"/>
                </a:ext>
              </a:extLst>
            </p:cNvPr>
            <p:cNvSpPr>
              <a:spLocks/>
            </p:cNvSpPr>
            <p:nvPr/>
          </p:nvSpPr>
          <p:spPr bwMode="hidden">
            <a:xfrm>
              <a:off x="4157164" y="4316769"/>
              <a:ext cx="4939265"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20">
              <a:extLst>
                <a:ext uri="{FF2B5EF4-FFF2-40B4-BE49-F238E27FC236}">
                  <a16:creationId xmlns:a16="http://schemas.microsoft.com/office/drawing/2014/main" id="{B75D9A69-7F9A-2656-9B58-1E93870E8532}"/>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2" name="Footer Placeholder 5">
            <a:extLst>
              <a:ext uri="{FF2B5EF4-FFF2-40B4-BE49-F238E27FC236}">
                <a16:creationId xmlns:a16="http://schemas.microsoft.com/office/drawing/2014/main" id="{EC3A1560-C4E0-8806-624B-0D7E1A45E5F0}"/>
              </a:ext>
            </a:extLst>
          </p:cNvPr>
          <p:cNvSpPr>
            <a:spLocks noGrp="1"/>
          </p:cNvSpPr>
          <p:nvPr>
            <p:ph type="ftr" sz="quarter" idx="10"/>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DC174985-E85C-56FB-AC65-23BACD9E562C}"/>
              </a:ext>
            </a:extLst>
          </p:cNvPr>
          <p:cNvSpPr>
            <a:spLocks noGrp="1"/>
          </p:cNvSpPr>
          <p:nvPr>
            <p:ph type="sldNum" sz="quarter" idx="11"/>
          </p:nvPr>
        </p:nvSpPr>
        <p:spPr/>
        <p:txBody>
          <a:bodyPr/>
          <a:lstStyle>
            <a:lvl1pPr>
              <a:defRPr/>
            </a:lvl1pPr>
          </a:lstStyle>
          <a:p>
            <a:pPr>
              <a:defRPr/>
            </a:pPr>
            <a:fld id="{DEA1D139-2C20-469B-BEBC-618987984E3D}" type="slidenum">
              <a:rPr lang="en-US" altLang="en-US"/>
              <a:pPr>
                <a:defRPr/>
              </a:pPr>
              <a:t>‹#›</a:t>
            </a:fld>
            <a:endParaRPr lang="en-US" altLang="en-US"/>
          </a:p>
        </p:txBody>
      </p:sp>
    </p:spTree>
    <p:extLst>
      <p:ext uri="{BB962C8B-B14F-4D97-AF65-F5344CB8AC3E}">
        <p14:creationId xmlns:p14="http://schemas.microsoft.com/office/powerpoint/2010/main" val="35918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C166582D-331E-59EB-D96C-546E8ED0E732}"/>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1DFC8B0-1065-75C8-90C0-E46CB454FBD3}"/>
              </a:ext>
            </a:extLst>
          </p:cNvPr>
          <p:cNvSpPr>
            <a:spLocks noGrp="1"/>
          </p:cNvSpPr>
          <p:nvPr>
            <p:ph type="sldNum" sz="quarter" idx="11"/>
          </p:nvPr>
        </p:nvSpPr>
        <p:spPr/>
        <p:txBody>
          <a:bodyPr/>
          <a:lstStyle>
            <a:lvl1pPr>
              <a:defRPr/>
            </a:lvl1pPr>
          </a:lstStyle>
          <a:p>
            <a:pPr>
              <a:defRPr/>
            </a:pPr>
            <a:fld id="{0CF1999B-1E9F-4DA4-B523-C6A031FFCC24}" type="slidenum">
              <a:rPr lang="en-US" altLang="en-US"/>
              <a:pPr>
                <a:defRPr/>
              </a:pPr>
              <a:t>‹#›</a:t>
            </a:fld>
            <a:endParaRPr lang="en-US" altLang="en-US"/>
          </a:p>
        </p:txBody>
      </p:sp>
    </p:spTree>
    <p:extLst>
      <p:ext uri="{BB962C8B-B14F-4D97-AF65-F5344CB8AC3E}">
        <p14:creationId xmlns:p14="http://schemas.microsoft.com/office/powerpoint/2010/main" val="3128028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15B61B05-C8CB-5F5C-DA5D-C27E101DC4B8}"/>
              </a:ext>
            </a:extLst>
          </p:cNvPr>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5" name="Group 15">
            <a:extLst>
              <a:ext uri="{FF2B5EF4-FFF2-40B4-BE49-F238E27FC236}">
                <a16:creationId xmlns:a16="http://schemas.microsoft.com/office/drawing/2014/main" id="{5423AD60-E4E3-4806-5CC3-D16A378FEA59}"/>
              </a:ext>
            </a:extLst>
          </p:cNvPr>
          <p:cNvGrpSpPr>
            <a:grpSpLocks noChangeAspect="1"/>
          </p:cNvGrpSpPr>
          <p:nvPr/>
        </p:nvGrpSpPr>
        <p:grpSpPr bwMode="auto">
          <a:xfrm>
            <a:off x="211138" y="714375"/>
            <a:ext cx="8723312" cy="1331913"/>
            <a:chOff x="-3905250" y="4294188"/>
            <a:chExt cx="13011150" cy="1892300"/>
          </a:xfrm>
        </p:grpSpPr>
        <p:sp>
          <p:nvSpPr>
            <p:cNvPr id="6" name="Freeform 14">
              <a:extLst>
                <a:ext uri="{FF2B5EF4-FFF2-40B4-BE49-F238E27FC236}">
                  <a16:creationId xmlns:a16="http://schemas.microsoft.com/office/drawing/2014/main" id="{15392E48-95CA-F27B-D5BF-7D80DB5A7973}"/>
                </a:ext>
              </a:extLst>
            </p:cNvPr>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a:extLst>
                <a:ext uri="{FF2B5EF4-FFF2-40B4-BE49-F238E27FC236}">
                  <a16:creationId xmlns:a16="http://schemas.microsoft.com/office/drawing/2014/main" id="{FE033091-EE8E-6961-B7AC-EAE8E5702B1C}"/>
                </a:ext>
              </a:extLst>
            </p:cNvPr>
            <p:cNvSpPr>
              <a:spLocks/>
            </p:cNvSpPr>
            <p:nvPr/>
          </p:nvSpPr>
          <p:spPr bwMode="hidden">
            <a:xfrm>
              <a:off x="-308538" y="4318998"/>
              <a:ext cx="8280254" cy="1208906"/>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a:extLst>
                <a:ext uri="{FF2B5EF4-FFF2-40B4-BE49-F238E27FC236}">
                  <a16:creationId xmlns:a16="http://schemas.microsoft.com/office/drawing/2014/main" id="{81DB3541-3F59-DF5E-2276-4F02D6D377FE}"/>
                </a:ext>
              </a:extLst>
            </p:cNvPr>
            <p:cNvSpPr>
              <a:spLocks/>
            </p:cNvSpPr>
            <p:nvPr/>
          </p:nvSpPr>
          <p:spPr bwMode="hidden">
            <a:xfrm>
              <a:off x="4014" y="4334786"/>
              <a:ext cx="8164231" cy="1102902"/>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a:extLst>
                <a:ext uri="{FF2B5EF4-FFF2-40B4-BE49-F238E27FC236}">
                  <a16:creationId xmlns:a16="http://schemas.microsoft.com/office/drawing/2014/main" id="{FA116EE2-49EF-D98F-34CC-5734482BF3ED}"/>
                </a:ext>
              </a:extLst>
            </p:cNvPr>
            <p:cNvSpPr>
              <a:spLocks/>
            </p:cNvSpPr>
            <p:nvPr/>
          </p:nvSpPr>
          <p:spPr bwMode="hidden">
            <a:xfrm>
              <a:off x="4157164" y="4316742"/>
              <a:ext cx="4939265" cy="926979"/>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25">
              <a:extLst>
                <a:ext uri="{FF2B5EF4-FFF2-40B4-BE49-F238E27FC236}">
                  <a16:creationId xmlns:a16="http://schemas.microsoft.com/office/drawing/2014/main" id="{9460D6ED-D295-EFAD-AB80-0A2E8ADE3BF7}"/>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a:extLst>
              <a:ext uri="{FF2B5EF4-FFF2-40B4-BE49-F238E27FC236}">
                <a16:creationId xmlns:a16="http://schemas.microsoft.com/office/drawing/2014/main" id="{B8E39DCE-9196-2B23-109C-05BFFC9F62E6}"/>
              </a:ext>
            </a:extLst>
          </p:cNvPr>
          <p:cNvSpPr>
            <a:spLocks noGrp="1"/>
          </p:cNvSpPr>
          <p:nvPr>
            <p:ph type="ftr" sz="quarter" idx="10"/>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C1AE5DC-0A68-58F0-9C9C-E0993DB85B7D}"/>
              </a:ext>
            </a:extLst>
          </p:cNvPr>
          <p:cNvSpPr>
            <a:spLocks noGrp="1"/>
          </p:cNvSpPr>
          <p:nvPr>
            <p:ph type="sldNum" sz="quarter" idx="11"/>
          </p:nvPr>
        </p:nvSpPr>
        <p:spPr/>
        <p:txBody>
          <a:bodyPr/>
          <a:lstStyle>
            <a:lvl1pPr>
              <a:defRPr/>
            </a:lvl1pPr>
          </a:lstStyle>
          <a:p>
            <a:pPr>
              <a:defRPr/>
            </a:pPr>
            <a:fld id="{004C7836-AFEE-4211-B564-D97A4E85ADDD}" type="slidenum">
              <a:rPr lang="en-US" altLang="en-US"/>
              <a:pPr>
                <a:defRPr/>
              </a:pPr>
              <a:t>‹#›</a:t>
            </a:fld>
            <a:endParaRPr lang="en-US" altLang="en-US"/>
          </a:p>
        </p:txBody>
      </p:sp>
    </p:spTree>
    <p:extLst>
      <p:ext uri="{BB962C8B-B14F-4D97-AF65-F5344CB8AC3E}">
        <p14:creationId xmlns:p14="http://schemas.microsoft.com/office/powerpoint/2010/main" val="259780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0"/>
            <a:ext cx="7772400" cy="1362075"/>
          </a:xfrm>
        </p:spPr>
        <p:txBody>
          <a:bodyPr anchor="t"/>
          <a:lstStyle>
            <a:lvl1pPr algn="l">
              <a:defRPr sz="4000" b="1" cap="all"/>
            </a:lvl1pPr>
          </a:lstStyle>
          <a:p>
            <a:r>
              <a:rPr lang="en-US"/>
              <a:t>Click to edit Master title style</a:t>
            </a:r>
          </a:p>
        </p:txBody>
      </p:sp>
    </p:spTree>
    <p:extLst>
      <p:ext uri="{BB962C8B-B14F-4D97-AF65-F5344CB8AC3E}">
        <p14:creationId xmlns:p14="http://schemas.microsoft.com/office/powerpoint/2010/main" val="1027768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76DFB4CD-4A42-1CA7-1CE4-1367803BE21E}"/>
              </a:ext>
            </a:extLst>
          </p:cNvPr>
          <p:cNvSpPr/>
          <p:nvPr userDrawn="1"/>
        </p:nvSpPr>
        <p:spPr>
          <a:xfrm>
            <a:off x="0" y="5638800"/>
            <a:ext cx="9144000" cy="12192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17">
            <a:extLst>
              <a:ext uri="{FF2B5EF4-FFF2-40B4-BE49-F238E27FC236}">
                <a16:creationId xmlns:a16="http://schemas.microsoft.com/office/drawing/2014/main" id="{620CB8CA-4B1D-F0B2-9A2A-2BD1403E5C08}"/>
              </a:ext>
            </a:extLst>
          </p:cNvPr>
          <p:cNvSpPr>
            <a:spLocks noChangeArrowheads="1"/>
          </p:cNvSpPr>
          <p:nvPr userDrawn="1"/>
        </p:nvSpPr>
        <p:spPr bwMode="auto">
          <a:xfrm>
            <a:off x="6858000" y="5675313"/>
            <a:ext cx="3390900" cy="1482725"/>
          </a:xfrm>
          <a:prstGeom prst="rect">
            <a:avLst/>
          </a:prstGeom>
          <a:noFill/>
          <a:ln>
            <a:noFill/>
          </a:ln>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en-US" altLang="en-US" sz="1600">
                <a:solidFill>
                  <a:schemeClr val="bg1"/>
                </a:solidFill>
                <a:latin typeface="Franklin Gothic Book" panose="020B0503020102020204" pitchFamily="34" charset="0"/>
              </a:rPr>
              <a:t>Presented By:</a:t>
            </a:r>
          </a:p>
          <a:p>
            <a:pPr>
              <a:spcBef>
                <a:spcPct val="50000"/>
              </a:spcBef>
              <a:defRPr/>
            </a:pPr>
            <a:endParaRPr lang="en-US" altLang="en-US" sz="600">
              <a:solidFill>
                <a:schemeClr val="bg1"/>
              </a:solidFill>
              <a:latin typeface="Franklin Gothic Book" panose="020B0503020102020204" pitchFamily="34" charset="0"/>
            </a:endParaRPr>
          </a:p>
          <a:p>
            <a:pPr>
              <a:spcBef>
                <a:spcPct val="50000"/>
              </a:spcBef>
              <a:defRPr/>
            </a:pPr>
            <a:endParaRPr lang="en-US" altLang="en-US" sz="1600">
              <a:solidFill>
                <a:schemeClr val="bg1"/>
              </a:solidFill>
              <a:latin typeface="Franklin Gothic Book" panose="020B0503020102020204" pitchFamily="34" charset="0"/>
            </a:endParaRPr>
          </a:p>
          <a:p>
            <a:pPr>
              <a:spcBef>
                <a:spcPct val="50000"/>
              </a:spcBef>
              <a:defRPr/>
            </a:pPr>
            <a:r>
              <a:rPr lang="en-US" altLang="en-US" sz="1600">
                <a:solidFill>
                  <a:schemeClr val="bg1"/>
                </a:solidFill>
                <a:latin typeface="Franklin Gothic Book" panose="020B0503020102020204" pitchFamily="34" charset="0"/>
              </a:rPr>
              <a:t>StrategicEvolutionllc.com</a:t>
            </a:r>
            <a:endParaRPr lang="en-US" altLang="en-US" sz="1000">
              <a:solidFill>
                <a:schemeClr val="bg1"/>
              </a:solidFill>
            </a:endParaRPr>
          </a:p>
          <a:p>
            <a:pPr>
              <a:defRPr/>
            </a:pPr>
            <a:endParaRPr lang="en-US" altLang="en-US">
              <a:solidFill>
                <a:schemeClr val="bg1"/>
              </a:solidFill>
            </a:endParaRPr>
          </a:p>
        </p:txBody>
      </p:sp>
      <p:pic>
        <p:nvPicPr>
          <p:cNvPr id="5" name="Picture 1" descr="BHS web lines _straight half.jpg">
            <a:extLst>
              <a:ext uri="{FF2B5EF4-FFF2-40B4-BE49-F238E27FC236}">
                <a16:creationId xmlns:a16="http://schemas.microsoft.com/office/drawing/2014/main" id="{AFD18D6A-289E-46AD-9FBC-C3C3145640D7}"/>
              </a:ext>
            </a:extLst>
          </p:cNvPr>
          <p:cNvPicPr>
            <a:picLocks noChangeAspect="1"/>
          </p:cNvPicPr>
          <p:nvPr/>
        </p:nvPicPr>
        <p:blipFill>
          <a:blip r:embed="rId2" cstate="print">
            <a:duotone>
              <a:schemeClr val="accent3">
                <a:shade val="45000"/>
                <a:satMod val="135000"/>
              </a:schemeClr>
              <a:prstClr val="white"/>
            </a:duotone>
          </a:blip>
          <a:stretch>
            <a:fillRect/>
          </a:stretch>
        </p:blipFill>
        <p:spPr bwMode="auto">
          <a:xfrm>
            <a:off x="0" y="0"/>
            <a:ext cx="7802880" cy="2212848"/>
          </a:xfrm>
          <a:prstGeom prst="rect">
            <a:avLst/>
          </a:prstGeom>
          <a:noFill/>
          <a:ln>
            <a:noFill/>
          </a:ln>
        </p:spPr>
      </p:pic>
      <p:sp>
        <p:nvSpPr>
          <p:cNvPr id="6" name="Rectangle 5">
            <a:extLst>
              <a:ext uri="{FF2B5EF4-FFF2-40B4-BE49-F238E27FC236}">
                <a16:creationId xmlns:a16="http://schemas.microsoft.com/office/drawing/2014/main" id="{7D2B0D54-4BF8-A848-0135-6CC0F4F4AB24}"/>
              </a:ext>
            </a:extLst>
          </p:cNvPr>
          <p:cNvSpPr/>
          <p:nvPr userDrawn="1"/>
        </p:nvSpPr>
        <p:spPr>
          <a:xfrm>
            <a:off x="0" y="0"/>
            <a:ext cx="9144000" cy="20574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a:extLst>
              <a:ext uri="{FF2B5EF4-FFF2-40B4-BE49-F238E27FC236}">
                <a16:creationId xmlns:a16="http://schemas.microsoft.com/office/drawing/2014/main" id="{285C3847-653F-B56C-BE9B-F79CFAA0FF00}"/>
              </a:ext>
            </a:extLst>
          </p:cNvPr>
          <p:cNvSpPr>
            <a:spLocks noChangeArrowheads="1"/>
          </p:cNvSpPr>
          <p:nvPr userDrawn="1"/>
        </p:nvSpPr>
        <p:spPr bwMode="auto">
          <a:xfrm>
            <a:off x="76200" y="6416675"/>
            <a:ext cx="4838700" cy="614363"/>
          </a:xfrm>
          <a:prstGeom prst="rect">
            <a:avLst/>
          </a:prstGeom>
          <a:noFill/>
          <a:ln>
            <a:noFill/>
          </a:ln>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en-US" altLang="en-US" sz="1600">
                <a:solidFill>
                  <a:schemeClr val="bg1"/>
                </a:solidFill>
                <a:latin typeface="Franklin Gothic Book" panose="020B0503020102020204" pitchFamily="34" charset="0"/>
              </a:rPr>
              <a:t>Strategic Evolution LLC, 2015 ALL RIGHTS RESERVED</a:t>
            </a:r>
            <a:r>
              <a:rPr lang="en-US" altLang="en-US" sz="1000">
                <a:solidFill>
                  <a:schemeClr val="bg1"/>
                </a:solidFill>
              </a:rPr>
              <a:t>.</a:t>
            </a:r>
          </a:p>
          <a:p>
            <a:pPr>
              <a:defRPr/>
            </a:pPr>
            <a:endParaRPr lang="en-US" altLang="en-US"/>
          </a:p>
        </p:txBody>
      </p:sp>
      <p:pic>
        <p:nvPicPr>
          <p:cNvPr id="8" name="Picture 2" descr="C:\Users\Erik\Desktop\Lynn's work\logos\associates.png">
            <a:extLst>
              <a:ext uri="{FF2B5EF4-FFF2-40B4-BE49-F238E27FC236}">
                <a16:creationId xmlns:a16="http://schemas.microsoft.com/office/drawing/2014/main" id="{569F0D3B-003D-3926-9744-75CE0E93633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0400" y="6019800"/>
            <a:ext cx="1905000"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28600"/>
            <a:ext cx="7772400" cy="1470025"/>
          </a:xfrm>
        </p:spPr>
        <p:txBody>
          <a:bodyPr/>
          <a:lstStyle>
            <a:lvl1pPr algn="l">
              <a:defRPr>
                <a:solidFill>
                  <a:schemeClr val="bg1"/>
                </a:solidFill>
              </a:defRPr>
            </a:lvl1pPr>
          </a:lstStyle>
          <a:p>
            <a:r>
              <a:rPr lang="en-US"/>
              <a:t>Click to edit Master title style</a:t>
            </a:r>
            <a:endParaRPr lang="en-US" dirty="0"/>
          </a:p>
        </p:txBody>
      </p:sp>
      <p:sp>
        <p:nvSpPr>
          <p:cNvPr id="12" name="Content Placeholder 2"/>
          <p:cNvSpPr>
            <a:spLocks noGrp="1"/>
          </p:cNvSpPr>
          <p:nvPr>
            <p:ph idx="1"/>
          </p:nvPr>
        </p:nvSpPr>
        <p:spPr>
          <a:xfrm>
            <a:off x="0" y="2057401"/>
            <a:ext cx="9144000" cy="3581400"/>
          </a:xfrm>
        </p:spPr>
        <p:txBody>
          <a:bodyPr/>
          <a:lstStyle>
            <a:lvl1pPr>
              <a:buNone/>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a:t>Click to edit Master text styles</a:t>
            </a:r>
          </a:p>
        </p:txBody>
      </p:sp>
    </p:spTree>
    <p:extLst>
      <p:ext uri="{BB962C8B-B14F-4D97-AF65-F5344CB8AC3E}">
        <p14:creationId xmlns:p14="http://schemas.microsoft.com/office/powerpoint/2010/main" val="3531640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28650" y="1714501"/>
            <a:ext cx="3714750" cy="4778375"/>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4"/>
          </p:nvPr>
        </p:nvSpPr>
        <p:spPr>
          <a:xfrm>
            <a:off x="4800600" y="1714501"/>
            <a:ext cx="3714750" cy="4778375"/>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cNvSpPr>
            <a:spLocks noGrp="1"/>
          </p:cNvSpPr>
          <p:nvPr>
            <p:ph type="title"/>
          </p:nvPr>
        </p:nvSpPr>
        <p:spPr>
          <a:xfrm>
            <a:off x="636024" y="352118"/>
            <a:ext cx="7886700" cy="1143000"/>
          </a:xfrm>
          <a:prstGeom prst="rect">
            <a:avLst/>
          </a:prstGeom>
        </p:spPr>
        <p:txBody>
          <a:bodyPr>
            <a:noAutofit/>
          </a:bodyPr>
          <a:lstStyle>
            <a:lvl1pPr>
              <a:defRPr sz="3000"/>
            </a:lvl1pPr>
          </a:lstStyle>
          <a:p>
            <a:r>
              <a:rPr lang="en-US"/>
              <a:t>Click to edit Master title style</a:t>
            </a:r>
            <a:endParaRPr lang="ru-RU"/>
          </a:p>
        </p:txBody>
      </p:sp>
    </p:spTree>
    <p:extLst>
      <p:ext uri="{BB962C8B-B14F-4D97-AF65-F5344CB8AC3E}">
        <p14:creationId xmlns:p14="http://schemas.microsoft.com/office/powerpoint/2010/main" val="3443209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914400"/>
          </a:xfrm>
        </p:spPr>
        <p:txBody>
          <a:bodyPr>
            <a:normAutofit/>
          </a:bodyPr>
          <a:lstStyle>
            <a:lvl1pPr>
              <a:defRPr sz="3000" cap="all" baseline="0">
                <a:solidFill>
                  <a:schemeClr val="bg2"/>
                </a:solidFill>
                <a:latin typeface="Franklin Gothic Demi" panose="020B07030201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628650" y="1911349"/>
            <a:ext cx="78867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729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914400"/>
          </a:xfrm>
        </p:spPr>
        <p:txBody>
          <a:bodyPr>
            <a:normAutofit/>
          </a:bodyPr>
          <a:lstStyle>
            <a:lvl1pPr>
              <a:defRPr sz="3000" cap="all" baseline="0">
                <a:solidFill>
                  <a:schemeClr val="bg2"/>
                </a:solidFill>
                <a:latin typeface="Franklin Gothic Demi" panose="020B07030201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628650" y="1911349"/>
            <a:ext cx="78867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114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914400"/>
          </a:xfrm>
        </p:spPr>
        <p:txBody>
          <a:bodyPr>
            <a:normAutofit/>
          </a:bodyPr>
          <a:lstStyle>
            <a:lvl1pPr>
              <a:defRPr sz="3000" cap="all" baseline="0">
                <a:solidFill>
                  <a:schemeClr val="bg2"/>
                </a:solidFill>
                <a:latin typeface="Franklin Gothic Demi" panose="020B07030201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628650" y="1911349"/>
            <a:ext cx="78867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820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DF4563-0AF7-4216-83BB-EBB383C6138A}"/>
              </a:ext>
            </a:extLst>
          </p:cNvPr>
          <p:cNvSpPr/>
          <p:nvPr userDrawn="1"/>
        </p:nvSpPr>
        <p:spPr>
          <a:xfrm>
            <a:off x="628650" y="330200"/>
            <a:ext cx="7915275" cy="619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4765F550-98FE-1580-5095-88D399BBC01E}"/>
              </a:ext>
            </a:extLst>
          </p:cNvPr>
          <p:cNvSpPr/>
          <p:nvPr userDrawn="1"/>
        </p:nvSpPr>
        <p:spPr>
          <a:xfrm>
            <a:off x="293688" y="1111250"/>
            <a:ext cx="8558212" cy="952500"/>
          </a:xfrm>
          <a:prstGeom prst="rect">
            <a:avLst/>
          </a:prstGeom>
          <a:solidFill>
            <a:srgbClr val="F0A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Placeholder 6"/>
          <p:cNvSpPr>
            <a:spLocks noGrp="1"/>
          </p:cNvSpPr>
          <p:nvPr>
            <p:ph type="body" sz="quarter" idx="10"/>
          </p:nvPr>
        </p:nvSpPr>
        <p:spPr>
          <a:xfrm>
            <a:off x="628651" y="1123950"/>
            <a:ext cx="7915275" cy="914400"/>
          </a:xfrm>
        </p:spPr>
        <p:txBody>
          <a:bodyPr anchor="ctr">
            <a:noAutofit/>
          </a:bodyPr>
          <a:lstStyle>
            <a:lvl1pPr marL="0" indent="0" algn="ctr">
              <a:buNone/>
              <a:defRPr sz="3300" cap="all" spc="75" baseline="0">
                <a:solidFill>
                  <a:schemeClr val="bg1"/>
                </a:solidFill>
              </a:defRPr>
            </a:lvl1pPr>
          </a:lstStyle>
          <a:p>
            <a:pPr lvl="0"/>
            <a:r>
              <a:rPr lang="en-US"/>
              <a:t>Click to edit Master</a:t>
            </a:r>
          </a:p>
        </p:txBody>
      </p:sp>
      <p:sp>
        <p:nvSpPr>
          <p:cNvPr id="5" name="Content Placeholder 4"/>
          <p:cNvSpPr>
            <a:spLocks noGrp="1"/>
          </p:cNvSpPr>
          <p:nvPr>
            <p:ph sz="quarter" idx="11"/>
          </p:nvPr>
        </p:nvSpPr>
        <p:spPr>
          <a:xfrm>
            <a:off x="800100" y="2246398"/>
            <a:ext cx="7543800" cy="4114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88068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2" name="Footer Placeholder 4">
            <a:extLst>
              <a:ext uri="{FF2B5EF4-FFF2-40B4-BE49-F238E27FC236}">
                <a16:creationId xmlns:a16="http://schemas.microsoft.com/office/drawing/2014/main" id="{D0701491-F066-C695-40CA-B8D6FC2BD11D}"/>
              </a:ext>
            </a:extLst>
          </p:cNvPr>
          <p:cNvSpPr>
            <a:spLocks noGrp="1"/>
          </p:cNvSpPr>
          <p:nvPr>
            <p:ph type="ftr" sz="quarter" idx="10"/>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B5A303-A965-2D1D-EB80-B7679F436135}"/>
              </a:ext>
            </a:extLst>
          </p:cNvPr>
          <p:cNvSpPr>
            <a:spLocks noGrp="1"/>
          </p:cNvSpPr>
          <p:nvPr>
            <p:ph type="sldNum" sz="quarter" idx="11"/>
          </p:nvPr>
        </p:nvSpPr>
        <p:spPr/>
        <p:txBody>
          <a:bodyPr/>
          <a:lstStyle>
            <a:lvl1pPr>
              <a:defRPr/>
            </a:lvl1pPr>
          </a:lstStyle>
          <a:p>
            <a:pPr>
              <a:defRPr/>
            </a:pPr>
            <a:fld id="{3C55210A-3529-45DD-9564-55AF2AD74ABF}" type="slidenum">
              <a:rPr lang="en-US" altLang="en-US"/>
              <a:pPr>
                <a:defRPr/>
              </a:pPr>
              <a:t>‹#›</a:t>
            </a:fld>
            <a:endParaRPr lang="en-US" altLang="en-US"/>
          </a:p>
        </p:txBody>
      </p:sp>
    </p:spTree>
    <p:extLst>
      <p:ext uri="{BB962C8B-B14F-4D97-AF65-F5344CB8AC3E}">
        <p14:creationId xmlns:p14="http://schemas.microsoft.com/office/powerpoint/2010/main" val="1683461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Title"/>
          <p:cNvSpPr>
            <a:spLocks noGrp="1"/>
          </p:cNvSpPr>
          <p:nvPr>
            <p:ph type="title"/>
          </p:nvPr>
        </p:nvSpPr>
        <p:spPr>
          <a:xfrm>
            <a:off x="752910" y="560381"/>
            <a:ext cx="7808529" cy="415498"/>
          </a:xfrm>
          <a:noFill/>
        </p:spPr>
        <p:txBody>
          <a:bodyPr>
            <a:spAutoFit/>
          </a:bodyPr>
          <a:lstStyle>
            <a:lvl1pPr>
              <a:defRPr lang="ru-RU" sz="2100" dirty="0">
                <a:solidFill>
                  <a:schemeClr val="accent1"/>
                </a:solidFill>
                <a:latin typeface="+mj-lt"/>
                <a:ea typeface="Open Sans Condensed" panose="020B0806030504020204" pitchFamily="34" charset="0"/>
                <a:cs typeface="Segoe UI Semibold" panose="020B0702040204020203" pitchFamily="34" charset="0"/>
              </a:defRPr>
            </a:lvl1pPr>
          </a:lstStyle>
          <a:p>
            <a:pPr lvl="0"/>
            <a:r>
              <a:rPr lang="en-US"/>
              <a:t>Click to edit Master title style</a:t>
            </a:r>
            <a:endParaRPr lang="ru-RU" dirty="0"/>
          </a:p>
        </p:txBody>
      </p:sp>
    </p:spTree>
    <p:extLst>
      <p:ext uri="{BB962C8B-B14F-4D97-AF65-F5344CB8AC3E}">
        <p14:creationId xmlns:p14="http://schemas.microsoft.com/office/powerpoint/2010/main" val="33255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er, footer">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7543800" cy="560742"/>
          </a:xfrm>
        </p:spPr>
        <p:txBody>
          <a:bodyPr/>
          <a:lstStyle/>
          <a:p>
            <a:r>
              <a:rPr lang="en-US"/>
              <a:t>Click to edit Master title style</a:t>
            </a:r>
            <a:endParaRPr lang="en-US" dirty="0"/>
          </a:p>
        </p:txBody>
      </p:sp>
      <p:sp>
        <p:nvSpPr>
          <p:cNvPr id="5" name="Text Placeholder 4"/>
          <p:cNvSpPr>
            <a:spLocks noGrp="1"/>
          </p:cNvSpPr>
          <p:nvPr>
            <p:ph type="body" sz="quarter" idx="11"/>
          </p:nvPr>
        </p:nvSpPr>
        <p:spPr>
          <a:xfrm>
            <a:off x="457200" y="6018362"/>
            <a:ext cx="7543800" cy="306238"/>
          </a:xfrm>
        </p:spPr>
        <p:txBody>
          <a:bodyPr>
            <a:noAutofit/>
          </a:bodyPr>
          <a:lstStyle>
            <a:lvl1pPr marL="0" indent="0">
              <a:buNone/>
              <a:defRPr sz="675">
                <a:solidFill>
                  <a:srgbClr val="004153"/>
                </a:solidFill>
                <a:latin typeface="Franklin Gothic Book" panose="020B0503020102020204" pitchFamily="34" charset="0"/>
              </a:defRPr>
            </a:lvl1pPr>
          </a:lstStyle>
          <a:p>
            <a:pPr lvl="0"/>
            <a:r>
              <a:rPr lang="en-US"/>
              <a:t>Edit Master text styles</a:t>
            </a:r>
          </a:p>
        </p:txBody>
      </p:sp>
      <p:sp>
        <p:nvSpPr>
          <p:cNvPr id="4" name="Content Placeholder 3"/>
          <p:cNvSpPr>
            <a:spLocks noGrp="1"/>
          </p:cNvSpPr>
          <p:nvPr>
            <p:ph sz="quarter" idx="12"/>
          </p:nvPr>
        </p:nvSpPr>
        <p:spPr>
          <a:xfrm>
            <a:off x="457200" y="1066801"/>
            <a:ext cx="7543800" cy="4754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431251"/>
      </p:ext>
    </p:extLst>
  </p:cSld>
  <p:clrMapOvr>
    <a:masterClrMapping/>
  </p:clrMapOvr>
  <p:transition spd="med">
    <p:fade/>
  </p:transition>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D73669-0AA0-BE57-A1E8-B0715741F9A6}"/>
              </a:ext>
            </a:extLst>
          </p:cNvPr>
          <p:cNvSpPr/>
          <p:nvPr userDrawn="1"/>
        </p:nvSpPr>
        <p:spPr>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Picture Placeholder 10"/>
          <p:cNvSpPr>
            <a:spLocks noGrp="1"/>
          </p:cNvSpPr>
          <p:nvPr>
            <p:ph type="pic" sz="quarter" idx="10"/>
          </p:nvPr>
        </p:nvSpPr>
        <p:spPr>
          <a:xfrm>
            <a:off x="0" y="0"/>
            <a:ext cx="3406379" cy="6858000"/>
          </a:xfrm>
        </p:spPr>
        <p:txBody>
          <a:bodyPr/>
          <a:lstStyle/>
          <a:p>
            <a:pPr lvl="0"/>
            <a:endParaRPr lang="en-US" noProof="0" dirty="0"/>
          </a:p>
        </p:txBody>
      </p:sp>
      <p:sp>
        <p:nvSpPr>
          <p:cNvPr id="13" name="Text Placeholder 12"/>
          <p:cNvSpPr>
            <a:spLocks noGrp="1"/>
          </p:cNvSpPr>
          <p:nvPr>
            <p:ph type="body" sz="quarter" idx="11"/>
          </p:nvPr>
        </p:nvSpPr>
        <p:spPr>
          <a:xfrm>
            <a:off x="285750" y="914400"/>
            <a:ext cx="2857501" cy="1295400"/>
          </a:xfrm>
        </p:spPr>
        <p:txBody>
          <a:bodyPr>
            <a:normAutofit/>
          </a:bodyPr>
          <a:lstStyle>
            <a:lvl1pPr>
              <a:defRPr sz="2700">
                <a:latin typeface="+mj-lt"/>
              </a:defRPr>
            </a:lvl1pPr>
          </a:lstStyle>
          <a:p>
            <a:pPr lvl="0"/>
            <a:r>
              <a:rPr lang="en-US" dirty="0"/>
              <a:t>Edit Master text styles</a:t>
            </a:r>
          </a:p>
        </p:txBody>
      </p:sp>
      <p:sp>
        <p:nvSpPr>
          <p:cNvPr id="14" name="Text Placeholder 12"/>
          <p:cNvSpPr>
            <a:spLocks noGrp="1"/>
          </p:cNvSpPr>
          <p:nvPr>
            <p:ph type="body" sz="quarter" idx="12"/>
          </p:nvPr>
        </p:nvSpPr>
        <p:spPr>
          <a:xfrm>
            <a:off x="285750" y="2438400"/>
            <a:ext cx="2857501" cy="3276600"/>
          </a:xfrm>
        </p:spPr>
        <p:txBody>
          <a:bodyPr/>
          <a:lstStyle/>
          <a:p>
            <a:pPr lvl="0"/>
            <a:r>
              <a:rPr lang="en-US" dirty="0"/>
              <a:t>Edit Master text styles</a:t>
            </a:r>
          </a:p>
        </p:txBody>
      </p:sp>
    </p:spTree>
    <p:extLst>
      <p:ext uri="{BB962C8B-B14F-4D97-AF65-F5344CB8AC3E}">
        <p14:creationId xmlns:p14="http://schemas.microsoft.com/office/powerpoint/2010/main" val="3678526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BE4F264-BCFC-B12F-1D84-982A125876D9}"/>
              </a:ext>
            </a:extLst>
          </p:cNvPr>
          <p:cNvSpPr>
            <a:spLocks noGrp="1"/>
          </p:cNvSpPr>
          <p:nvPr>
            <p:ph type="dt" sz="half" idx="10"/>
          </p:nvPr>
        </p:nvSpPr>
        <p:spPr/>
        <p:txBody>
          <a:bodyPr/>
          <a:lstStyle>
            <a:lvl1pPr>
              <a:defRPr/>
            </a:lvl1pPr>
          </a:lstStyle>
          <a:p>
            <a:pPr>
              <a:defRPr/>
            </a:pPr>
            <a:fld id="{A733AD00-F7F6-4C82-8082-DD48FCA087E7}" type="datetimeFigureOut">
              <a:rPr lang="en-US"/>
              <a:pPr>
                <a:defRPr/>
              </a:pPr>
              <a:t>9/13/2022</a:t>
            </a:fld>
            <a:endParaRPr lang="en-US"/>
          </a:p>
        </p:txBody>
      </p:sp>
      <p:sp>
        <p:nvSpPr>
          <p:cNvPr id="5" name="Footer Placeholder 4">
            <a:extLst>
              <a:ext uri="{FF2B5EF4-FFF2-40B4-BE49-F238E27FC236}">
                <a16:creationId xmlns:a16="http://schemas.microsoft.com/office/drawing/2014/main" id="{C44DD85E-A33B-CB33-7009-FB9E62A576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54124F-AAED-6469-A881-14763954EDDC}"/>
              </a:ext>
            </a:extLst>
          </p:cNvPr>
          <p:cNvSpPr>
            <a:spLocks noGrp="1"/>
          </p:cNvSpPr>
          <p:nvPr>
            <p:ph type="sldNum" sz="quarter" idx="12"/>
          </p:nvPr>
        </p:nvSpPr>
        <p:spPr/>
        <p:txBody>
          <a:bodyPr/>
          <a:lstStyle>
            <a:lvl1pPr>
              <a:defRPr/>
            </a:lvl1pPr>
          </a:lstStyle>
          <a:p>
            <a:pPr>
              <a:defRPr/>
            </a:pPr>
            <a:fld id="{AFAA83EC-7BDF-49F6-9F67-DDFF9839E8AB}" type="slidenum">
              <a:rPr lang="en-US" altLang="en-US"/>
              <a:pPr>
                <a:defRPr/>
              </a:pPr>
              <a:t>‹#›</a:t>
            </a:fld>
            <a:endParaRPr lang="en-US" altLang="en-US"/>
          </a:p>
        </p:txBody>
      </p:sp>
    </p:spTree>
    <p:extLst>
      <p:ext uri="{BB962C8B-B14F-4D97-AF65-F5344CB8AC3E}">
        <p14:creationId xmlns:p14="http://schemas.microsoft.com/office/powerpoint/2010/main" val="1422702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522F7-52D2-9EC5-2A99-431FAF6F14A2}"/>
              </a:ext>
            </a:extLst>
          </p:cNvPr>
          <p:cNvSpPr>
            <a:spLocks noGrp="1"/>
          </p:cNvSpPr>
          <p:nvPr>
            <p:ph type="dt" sz="half" idx="10"/>
          </p:nvPr>
        </p:nvSpPr>
        <p:spPr/>
        <p:txBody>
          <a:bodyPr/>
          <a:lstStyle>
            <a:lvl1pPr>
              <a:defRPr/>
            </a:lvl1pPr>
          </a:lstStyle>
          <a:p>
            <a:pPr>
              <a:defRPr/>
            </a:pPr>
            <a:fld id="{7300008E-A54B-4B6D-801E-0E3CF380BAC4}" type="datetimeFigureOut">
              <a:rPr lang="en-US"/>
              <a:pPr>
                <a:defRPr/>
              </a:pPr>
              <a:t>9/13/2022</a:t>
            </a:fld>
            <a:endParaRPr lang="en-US"/>
          </a:p>
        </p:txBody>
      </p:sp>
      <p:sp>
        <p:nvSpPr>
          <p:cNvPr id="5" name="Footer Placeholder 4">
            <a:extLst>
              <a:ext uri="{FF2B5EF4-FFF2-40B4-BE49-F238E27FC236}">
                <a16:creationId xmlns:a16="http://schemas.microsoft.com/office/drawing/2014/main" id="{B31A082A-7DF7-416F-5554-4DEEAE16AE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2EBB33-D72C-C879-1599-D1F3F189C987}"/>
              </a:ext>
            </a:extLst>
          </p:cNvPr>
          <p:cNvSpPr>
            <a:spLocks noGrp="1"/>
          </p:cNvSpPr>
          <p:nvPr>
            <p:ph type="sldNum" sz="quarter" idx="12"/>
          </p:nvPr>
        </p:nvSpPr>
        <p:spPr/>
        <p:txBody>
          <a:bodyPr/>
          <a:lstStyle>
            <a:lvl1pPr>
              <a:defRPr/>
            </a:lvl1pPr>
          </a:lstStyle>
          <a:p>
            <a:pPr>
              <a:defRPr/>
            </a:pPr>
            <a:fld id="{9CD51EAB-D61A-4B6D-A807-F4A14E3DA3DD}" type="slidenum">
              <a:rPr lang="en-US" altLang="en-US"/>
              <a:pPr>
                <a:defRPr/>
              </a:pPr>
              <a:t>‹#›</a:t>
            </a:fld>
            <a:endParaRPr lang="en-US" altLang="en-US"/>
          </a:p>
        </p:txBody>
      </p:sp>
    </p:spTree>
    <p:extLst>
      <p:ext uri="{BB962C8B-B14F-4D97-AF65-F5344CB8AC3E}">
        <p14:creationId xmlns:p14="http://schemas.microsoft.com/office/powerpoint/2010/main" val="1181854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B9F2F-205A-EB4C-AB10-83C904A19D63}"/>
              </a:ext>
            </a:extLst>
          </p:cNvPr>
          <p:cNvSpPr>
            <a:spLocks noGrp="1"/>
          </p:cNvSpPr>
          <p:nvPr>
            <p:ph type="dt" sz="half" idx="10"/>
          </p:nvPr>
        </p:nvSpPr>
        <p:spPr/>
        <p:txBody>
          <a:bodyPr/>
          <a:lstStyle>
            <a:lvl1pPr>
              <a:defRPr/>
            </a:lvl1pPr>
          </a:lstStyle>
          <a:p>
            <a:pPr>
              <a:defRPr/>
            </a:pPr>
            <a:fld id="{F4AABF52-8347-4FB5-8EDB-508061679E22}" type="datetimeFigureOut">
              <a:rPr lang="en-US"/>
              <a:pPr>
                <a:defRPr/>
              </a:pPr>
              <a:t>9/13/2022</a:t>
            </a:fld>
            <a:endParaRPr lang="en-US"/>
          </a:p>
        </p:txBody>
      </p:sp>
      <p:sp>
        <p:nvSpPr>
          <p:cNvPr id="5" name="Footer Placeholder 4">
            <a:extLst>
              <a:ext uri="{FF2B5EF4-FFF2-40B4-BE49-F238E27FC236}">
                <a16:creationId xmlns:a16="http://schemas.microsoft.com/office/drawing/2014/main" id="{51326FF8-1408-8E42-A5AA-77F133E1A2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68DAF-661F-2717-8773-4B0EB5EBA321}"/>
              </a:ext>
            </a:extLst>
          </p:cNvPr>
          <p:cNvSpPr>
            <a:spLocks noGrp="1"/>
          </p:cNvSpPr>
          <p:nvPr>
            <p:ph type="sldNum" sz="quarter" idx="12"/>
          </p:nvPr>
        </p:nvSpPr>
        <p:spPr/>
        <p:txBody>
          <a:bodyPr/>
          <a:lstStyle>
            <a:lvl1pPr>
              <a:defRPr/>
            </a:lvl1pPr>
          </a:lstStyle>
          <a:p>
            <a:pPr>
              <a:defRPr/>
            </a:pPr>
            <a:fld id="{7E04362A-472B-4D7A-9C51-45A28C3C77A2}" type="slidenum">
              <a:rPr lang="en-US" altLang="en-US"/>
              <a:pPr>
                <a:defRPr/>
              </a:pPr>
              <a:t>‹#›</a:t>
            </a:fld>
            <a:endParaRPr lang="en-US" altLang="en-US"/>
          </a:p>
        </p:txBody>
      </p:sp>
    </p:spTree>
    <p:extLst>
      <p:ext uri="{BB962C8B-B14F-4D97-AF65-F5344CB8AC3E}">
        <p14:creationId xmlns:p14="http://schemas.microsoft.com/office/powerpoint/2010/main" val="3182793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6853B3-BB0A-03A1-5DAB-A6F0DF7479C6}"/>
              </a:ext>
            </a:extLst>
          </p:cNvPr>
          <p:cNvSpPr>
            <a:spLocks noGrp="1"/>
          </p:cNvSpPr>
          <p:nvPr>
            <p:ph type="dt" sz="half" idx="10"/>
          </p:nvPr>
        </p:nvSpPr>
        <p:spPr/>
        <p:txBody>
          <a:bodyPr/>
          <a:lstStyle>
            <a:lvl1pPr>
              <a:defRPr/>
            </a:lvl1pPr>
          </a:lstStyle>
          <a:p>
            <a:pPr>
              <a:defRPr/>
            </a:pPr>
            <a:fld id="{ED7F3187-89BB-42BB-83EB-ED4BFDF6F6F2}" type="datetimeFigureOut">
              <a:rPr lang="en-US"/>
              <a:pPr>
                <a:defRPr/>
              </a:pPr>
              <a:t>9/13/2022</a:t>
            </a:fld>
            <a:endParaRPr lang="en-US"/>
          </a:p>
        </p:txBody>
      </p:sp>
      <p:sp>
        <p:nvSpPr>
          <p:cNvPr id="6" name="Footer Placeholder 4">
            <a:extLst>
              <a:ext uri="{FF2B5EF4-FFF2-40B4-BE49-F238E27FC236}">
                <a16:creationId xmlns:a16="http://schemas.microsoft.com/office/drawing/2014/main" id="{DF0F1B9E-F95E-8CAF-538C-C2230497FA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1E72D3-E7DD-78D8-D5D6-973838B60C07}"/>
              </a:ext>
            </a:extLst>
          </p:cNvPr>
          <p:cNvSpPr>
            <a:spLocks noGrp="1"/>
          </p:cNvSpPr>
          <p:nvPr>
            <p:ph type="sldNum" sz="quarter" idx="12"/>
          </p:nvPr>
        </p:nvSpPr>
        <p:spPr/>
        <p:txBody>
          <a:bodyPr/>
          <a:lstStyle>
            <a:lvl1pPr>
              <a:defRPr/>
            </a:lvl1pPr>
          </a:lstStyle>
          <a:p>
            <a:pPr>
              <a:defRPr/>
            </a:pPr>
            <a:fld id="{74313F13-3F5A-4F8B-816B-823475ECFD7B}" type="slidenum">
              <a:rPr lang="en-US" altLang="en-US"/>
              <a:pPr>
                <a:defRPr/>
              </a:pPr>
              <a:t>‹#›</a:t>
            </a:fld>
            <a:endParaRPr lang="en-US" altLang="en-US"/>
          </a:p>
        </p:txBody>
      </p:sp>
    </p:spTree>
    <p:extLst>
      <p:ext uri="{BB962C8B-B14F-4D97-AF65-F5344CB8AC3E}">
        <p14:creationId xmlns:p14="http://schemas.microsoft.com/office/powerpoint/2010/main" val="3503230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0386C0-095D-E2C3-34BF-3D6DF454A11F}"/>
              </a:ext>
            </a:extLst>
          </p:cNvPr>
          <p:cNvSpPr>
            <a:spLocks noGrp="1"/>
          </p:cNvSpPr>
          <p:nvPr>
            <p:ph type="dt" sz="half" idx="10"/>
          </p:nvPr>
        </p:nvSpPr>
        <p:spPr/>
        <p:txBody>
          <a:bodyPr/>
          <a:lstStyle>
            <a:lvl1pPr>
              <a:defRPr/>
            </a:lvl1pPr>
          </a:lstStyle>
          <a:p>
            <a:pPr>
              <a:defRPr/>
            </a:pPr>
            <a:fld id="{97F49280-30A7-4B5F-A176-E3E5472CAF22}" type="datetimeFigureOut">
              <a:rPr lang="en-US"/>
              <a:pPr>
                <a:defRPr/>
              </a:pPr>
              <a:t>9/13/2022</a:t>
            </a:fld>
            <a:endParaRPr lang="en-US"/>
          </a:p>
        </p:txBody>
      </p:sp>
      <p:sp>
        <p:nvSpPr>
          <p:cNvPr id="8" name="Footer Placeholder 4">
            <a:extLst>
              <a:ext uri="{FF2B5EF4-FFF2-40B4-BE49-F238E27FC236}">
                <a16:creationId xmlns:a16="http://schemas.microsoft.com/office/drawing/2014/main" id="{F2C783F7-A9BD-929E-3DB4-40393D4672B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B63B990-2EA7-9502-7068-04A8BF0AA73D}"/>
              </a:ext>
            </a:extLst>
          </p:cNvPr>
          <p:cNvSpPr>
            <a:spLocks noGrp="1"/>
          </p:cNvSpPr>
          <p:nvPr>
            <p:ph type="sldNum" sz="quarter" idx="12"/>
          </p:nvPr>
        </p:nvSpPr>
        <p:spPr/>
        <p:txBody>
          <a:bodyPr/>
          <a:lstStyle>
            <a:lvl1pPr>
              <a:defRPr/>
            </a:lvl1pPr>
          </a:lstStyle>
          <a:p>
            <a:pPr>
              <a:defRPr/>
            </a:pPr>
            <a:fld id="{4AFCB936-044F-4C3B-8D0A-7CFBB2B2380D}" type="slidenum">
              <a:rPr lang="en-US" altLang="en-US"/>
              <a:pPr>
                <a:defRPr/>
              </a:pPr>
              <a:t>‹#›</a:t>
            </a:fld>
            <a:endParaRPr lang="en-US" altLang="en-US"/>
          </a:p>
        </p:txBody>
      </p:sp>
    </p:spTree>
    <p:extLst>
      <p:ext uri="{BB962C8B-B14F-4D97-AF65-F5344CB8AC3E}">
        <p14:creationId xmlns:p14="http://schemas.microsoft.com/office/powerpoint/2010/main" val="1099902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A303EBF-62A8-1BA2-0D14-C92A10C43ECE}"/>
              </a:ext>
            </a:extLst>
          </p:cNvPr>
          <p:cNvSpPr>
            <a:spLocks noGrp="1"/>
          </p:cNvSpPr>
          <p:nvPr>
            <p:ph type="dt" sz="half" idx="10"/>
          </p:nvPr>
        </p:nvSpPr>
        <p:spPr/>
        <p:txBody>
          <a:bodyPr/>
          <a:lstStyle>
            <a:lvl1pPr>
              <a:defRPr/>
            </a:lvl1pPr>
          </a:lstStyle>
          <a:p>
            <a:pPr>
              <a:defRPr/>
            </a:pPr>
            <a:fld id="{F190FD1C-7821-4883-BDEE-28EB54EA3DFB}" type="datetimeFigureOut">
              <a:rPr lang="en-US"/>
              <a:pPr>
                <a:defRPr/>
              </a:pPr>
              <a:t>9/13/2022</a:t>
            </a:fld>
            <a:endParaRPr lang="en-US"/>
          </a:p>
        </p:txBody>
      </p:sp>
      <p:sp>
        <p:nvSpPr>
          <p:cNvPr id="4" name="Footer Placeholder 4">
            <a:extLst>
              <a:ext uri="{FF2B5EF4-FFF2-40B4-BE49-F238E27FC236}">
                <a16:creationId xmlns:a16="http://schemas.microsoft.com/office/drawing/2014/main" id="{5AC5A996-EADC-DCF3-DB7D-31307ABF2C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A332942-3EDA-B9AC-F796-39CE5D2FBCE2}"/>
              </a:ext>
            </a:extLst>
          </p:cNvPr>
          <p:cNvSpPr>
            <a:spLocks noGrp="1"/>
          </p:cNvSpPr>
          <p:nvPr>
            <p:ph type="sldNum" sz="quarter" idx="12"/>
          </p:nvPr>
        </p:nvSpPr>
        <p:spPr/>
        <p:txBody>
          <a:bodyPr/>
          <a:lstStyle>
            <a:lvl1pPr>
              <a:defRPr/>
            </a:lvl1pPr>
          </a:lstStyle>
          <a:p>
            <a:pPr>
              <a:defRPr/>
            </a:pPr>
            <a:fld id="{57F9DD34-B180-4586-816F-F623F5FF37A0}" type="slidenum">
              <a:rPr lang="en-US" altLang="en-US"/>
              <a:pPr>
                <a:defRPr/>
              </a:pPr>
              <a:t>‹#›</a:t>
            </a:fld>
            <a:endParaRPr lang="en-US" altLang="en-US"/>
          </a:p>
        </p:txBody>
      </p:sp>
    </p:spTree>
    <p:extLst>
      <p:ext uri="{BB962C8B-B14F-4D97-AF65-F5344CB8AC3E}">
        <p14:creationId xmlns:p14="http://schemas.microsoft.com/office/powerpoint/2010/main" val="717707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E63A550-36F9-13BD-BB08-5BB62147086B}"/>
              </a:ext>
            </a:extLst>
          </p:cNvPr>
          <p:cNvSpPr>
            <a:spLocks noGrp="1"/>
          </p:cNvSpPr>
          <p:nvPr>
            <p:ph type="dt" sz="half" idx="10"/>
          </p:nvPr>
        </p:nvSpPr>
        <p:spPr/>
        <p:txBody>
          <a:bodyPr/>
          <a:lstStyle>
            <a:lvl1pPr>
              <a:defRPr/>
            </a:lvl1pPr>
          </a:lstStyle>
          <a:p>
            <a:pPr>
              <a:defRPr/>
            </a:pPr>
            <a:fld id="{F509704E-9C29-45F0-BFD8-F69BA8C38BCD}" type="datetimeFigureOut">
              <a:rPr lang="en-US"/>
              <a:pPr>
                <a:defRPr/>
              </a:pPr>
              <a:t>9/13/2022</a:t>
            </a:fld>
            <a:endParaRPr lang="en-US"/>
          </a:p>
        </p:txBody>
      </p:sp>
      <p:sp>
        <p:nvSpPr>
          <p:cNvPr id="3" name="Footer Placeholder 4">
            <a:extLst>
              <a:ext uri="{FF2B5EF4-FFF2-40B4-BE49-F238E27FC236}">
                <a16:creationId xmlns:a16="http://schemas.microsoft.com/office/drawing/2014/main" id="{C6F1326D-3277-ED74-B563-E37523E03B2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DF373AF-B5D1-839F-4BD2-354EE4CA52F0}"/>
              </a:ext>
            </a:extLst>
          </p:cNvPr>
          <p:cNvSpPr>
            <a:spLocks noGrp="1"/>
          </p:cNvSpPr>
          <p:nvPr>
            <p:ph type="sldNum" sz="quarter" idx="12"/>
          </p:nvPr>
        </p:nvSpPr>
        <p:spPr/>
        <p:txBody>
          <a:bodyPr/>
          <a:lstStyle>
            <a:lvl1pPr>
              <a:defRPr/>
            </a:lvl1pPr>
          </a:lstStyle>
          <a:p>
            <a:pPr>
              <a:defRPr/>
            </a:pPr>
            <a:fld id="{CAC431B5-9BF5-45B9-95B5-396A9D0BAA8E}" type="slidenum">
              <a:rPr lang="en-US" altLang="en-US"/>
              <a:pPr>
                <a:defRPr/>
              </a:pPr>
              <a:t>‹#›</a:t>
            </a:fld>
            <a:endParaRPr lang="en-US" altLang="en-US"/>
          </a:p>
        </p:txBody>
      </p:sp>
    </p:spTree>
    <p:extLst>
      <p:ext uri="{BB962C8B-B14F-4D97-AF65-F5344CB8AC3E}">
        <p14:creationId xmlns:p14="http://schemas.microsoft.com/office/powerpoint/2010/main" val="106923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14">
            <a:extLst>
              <a:ext uri="{FF2B5EF4-FFF2-40B4-BE49-F238E27FC236}">
                <a16:creationId xmlns:a16="http://schemas.microsoft.com/office/drawing/2014/main" id="{B2F5160A-F36B-7DA2-1265-3354EDEF6520}"/>
              </a:ext>
            </a:extLst>
          </p:cNvPr>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Freeform 14">
            <a:extLst>
              <a:ext uri="{FF2B5EF4-FFF2-40B4-BE49-F238E27FC236}">
                <a16:creationId xmlns:a16="http://schemas.microsoft.com/office/drawing/2014/main" id="{C7317107-EE51-B843-1E0D-AF698AF19BDB}"/>
              </a:ext>
            </a:extLst>
          </p:cNvPr>
          <p:cNvSpPr>
            <a:spLocks/>
          </p:cNvSpPr>
          <p:nvPr/>
        </p:nvSpPr>
        <p:spPr bwMode="hidden">
          <a:xfrm>
            <a:off x="6046788" y="4203700"/>
            <a:ext cx="2876550" cy="714375"/>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8">
            <a:extLst>
              <a:ext uri="{FF2B5EF4-FFF2-40B4-BE49-F238E27FC236}">
                <a16:creationId xmlns:a16="http://schemas.microsoft.com/office/drawing/2014/main" id="{891E9931-B27B-371C-6A4B-7AB34B940073}"/>
              </a:ext>
            </a:extLst>
          </p:cNvPr>
          <p:cNvSpPr>
            <a:spLocks/>
          </p:cNvSpPr>
          <p:nvPr/>
        </p:nvSpPr>
        <p:spPr bwMode="hidden">
          <a:xfrm>
            <a:off x="2619375" y="4075113"/>
            <a:ext cx="5545138" cy="850900"/>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22">
            <a:extLst>
              <a:ext uri="{FF2B5EF4-FFF2-40B4-BE49-F238E27FC236}">
                <a16:creationId xmlns:a16="http://schemas.microsoft.com/office/drawing/2014/main" id="{B303B2E4-A2CA-D531-BA03-A447C86F19D2}"/>
              </a:ext>
            </a:extLst>
          </p:cNvPr>
          <p:cNvSpPr>
            <a:spLocks/>
          </p:cNvSpPr>
          <p:nvPr/>
        </p:nvSpPr>
        <p:spPr bwMode="hidden">
          <a:xfrm>
            <a:off x="2828925" y="4087813"/>
            <a:ext cx="5467350" cy="77470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26">
            <a:extLst>
              <a:ext uri="{FF2B5EF4-FFF2-40B4-BE49-F238E27FC236}">
                <a16:creationId xmlns:a16="http://schemas.microsoft.com/office/drawing/2014/main" id="{77BE1E63-AC4D-00F2-A899-1E12ECAD545D}"/>
              </a:ext>
            </a:extLst>
          </p:cNvPr>
          <p:cNvSpPr>
            <a:spLocks/>
          </p:cNvSpPr>
          <p:nvPr/>
        </p:nvSpPr>
        <p:spPr bwMode="hidden">
          <a:xfrm>
            <a:off x="5610225" y="4073525"/>
            <a:ext cx="3306763" cy="652463"/>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9" name="Freeform 10">
            <a:extLst>
              <a:ext uri="{FF2B5EF4-FFF2-40B4-BE49-F238E27FC236}">
                <a16:creationId xmlns:a16="http://schemas.microsoft.com/office/drawing/2014/main" id="{9627FB1F-F570-593C-4CE6-C27981E7AA10}"/>
              </a:ext>
            </a:extLst>
          </p:cNvPr>
          <p:cNvSpPr>
            <a:spLocks/>
          </p:cNvSpPr>
          <p:nvPr/>
        </p:nvSpPr>
        <p:spPr bwMode="hidden">
          <a:xfrm>
            <a:off x="211138" y="4059238"/>
            <a:ext cx="8723312" cy="1328737"/>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Footer Placeholder 4">
            <a:extLst>
              <a:ext uri="{FF2B5EF4-FFF2-40B4-BE49-F238E27FC236}">
                <a16:creationId xmlns:a16="http://schemas.microsoft.com/office/drawing/2014/main" id="{20BB6CB7-96E0-99FB-06BD-088F7E99E26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4248806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E2FA3F-056D-8BEA-83AF-D924E8137617}"/>
              </a:ext>
            </a:extLst>
          </p:cNvPr>
          <p:cNvSpPr>
            <a:spLocks noGrp="1"/>
          </p:cNvSpPr>
          <p:nvPr>
            <p:ph type="dt" sz="half" idx="10"/>
          </p:nvPr>
        </p:nvSpPr>
        <p:spPr/>
        <p:txBody>
          <a:bodyPr/>
          <a:lstStyle>
            <a:lvl1pPr>
              <a:defRPr/>
            </a:lvl1pPr>
          </a:lstStyle>
          <a:p>
            <a:pPr>
              <a:defRPr/>
            </a:pPr>
            <a:fld id="{8DA445AE-4700-404A-ABA6-D773C9E48BC9}" type="datetimeFigureOut">
              <a:rPr lang="en-US"/>
              <a:pPr>
                <a:defRPr/>
              </a:pPr>
              <a:t>9/13/2022</a:t>
            </a:fld>
            <a:endParaRPr lang="en-US"/>
          </a:p>
        </p:txBody>
      </p:sp>
      <p:sp>
        <p:nvSpPr>
          <p:cNvPr id="6" name="Footer Placeholder 4">
            <a:extLst>
              <a:ext uri="{FF2B5EF4-FFF2-40B4-BE49-F238E27FC236}">
                <a16:creationId xmlns:a16="http://schemas.microsoft.com/office/drawing/2014/main" id="{F2F0A90E-9E59-1C81-754B-1AA5E8E7A8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A9FF5D-CF89-8781-9D93-E6239F648D94}"/>
              </a:ext>
            </a:extLst>
          </p:cNvPr>
          <p:cNvSpPr>
            <a:spLocks noGrp="1"/>
          </p:cNvSpPr>
          <p:nvPr>
            <p:ph type="sldNum" sz="quarter" idx="12"/>
          </p:nvPr>
        </p:nvSpPr>
        <p:spPr/>
        <p:txBody>
          <a:bodyPr/>
          <a:lstStyle>
            <a:lvl1pPr>
              <a:defRPr/>
            </a:lvl1pPr>
          </a:lstStyle>
          <a:p>
            <a:pPr>
              <a:defRPr/>
            </a:pPr>
            <a:fld id="{D6558169-E055-453C-B27E-E41CDAC3BC4E}" type="slidenum">
              <a:rPr lang="en-US" altLang="en-US"/>
              <a:pPr>
                <a:defRPr/>
              </a:pPr>
              <a:t>‹#›</a:t>
            </a:fld>
            <a:endParaRPr lang="en-US" altLang="en-US"/>
          </a:p>
        </p:txBody>
      </p:sp>
    </p:spTree>
    <p:extLst>
      <p:ext uri="{BB962C8B-B14F-4D97-AF65-F5344CB8AC3E}">
        <p14:creationId xmlns:p14="http://schemas.microsoft.com/office/powerpoint/2010/main" val="923438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D3DB10-6CC5-1BE5-D7C1-E3D8E5E6EE18}"/>
              </a:ext>
            </a:extLst>
          </p:cNvPr>
          <p:cNvSpPr>
            <a:spLocks noGrp="1"/>
          </p:cNvSpPr>
          <p:nvPr>
            <p:ph type="dt" sz="half" idx="10"/>
          </p:nvPr>
        </p:nvSpPr>
        <p:spPr/>
        <p:txBody>
          <a:bodyPr/>
          <a:lstStyle>
            <a:lvl1pPr>
              <a:defRPr/>
            </a:lvl1pPr>
          </a:lstStyle>
          <a:p>
            <a:pPr>
              <a:defRPr/>
            </a:pPr>
            <a:fld id="{FA873BB7-D403-4A38-8C52-3E1FD4AFC309}" type="datetimeFigureOut">
              <a:rPr lang="en-US"/>
              <a:pPr>
                <a:defRPr/>
              </a:pPr>
              <a:t>9/13/2022</a:t>
            </a:fld>
            <a:endParaRPr lang="en-US"/>
          </a:p>
        </p:txBody>
      </p:sp>
      <p:sp>
        <p:nvSpPr>
          <p:cNvPr id="6" name="Footer Placeholder 4">
            <a:extLst>
              <a:ext uri="{FF2B5EF4-FFF2-40B4-BE49-F238E27FC236}">
                <a16:creationId xmlns:a16="http://schemas.microsoft.com/office/drawing/2014/main" id="{2A1D5E6C-80D9-56CF-27C5-71411AD6B4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D305BC-7E61-E60C-4AC7-9EC160189F4A}"/>
              </a:ext>
            </a:extLst>
          </p:cNvPr>
          <p:cNvSpPr>
            <a:spLocks noGrp="1"/>
          </p:cNvSpPr>
          <p:nvPr>
            <p:ph type="sldNum" sz="quarter" idx="12"/>
          </p:nvPr>
        </p:nvSpPr>
        <p:spPr/>
        <p:txBody>
          <a:bodyPr/>
          <a:lstStyle>
            <a:lvl1pPr>
              <a:defRPr/>
            </a:lvl1pPr>
          </a:lstStyle>
          <a:p>
            <a:pPr>
              <a:defRPr/>
            </a:pPr>
            <a:fld id="{3A4CFABD-0994-41A1-970B-7C77A115F22F}" type="slidenum">
              <a:rPr lang="en-US" altLang="en-US"/>
              <a:pPr>
                <a:defRPr/>
              </a:pPr>
              <a:t>‹#›</a:t>
            </a:fld>
            <a:endParaRPr lang="en-US" altLang="en-US"/>
          </a:p>
        </p:txBody>
      </p:sp>
    </p:spTree>
    <p:extLst>
      <p:ext uri="{BB962C8B-B14F-4D97-AF65-F5344CB8AC3E}">
        <p14:creationId xmlns:p14="http://schemas.microsoft.com/office/powerpoint/2010/main" val="3259115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ACC75-8C69-3CC8-ADA4-C36CCB67FF62}"/>
              </a:ext>
            </a:extLst>
          </p:cNvPr>
          <p:cNvSpPr>
            <a:spLocks noGrp="1"/>
          </p:cNvSpPr>
          <p:nvPr>
            <p:ph type="dt" sz="half" idx="10"/>
          </p:nvPr>
        </p:nvSpPr>
        <p:spPr/>
        <p:txBody>
          <a:bodyPr/>
          <a:lstStyle>
            <a:lvl1pPr>
              <a:defRPr/>
            </a:lvl1pPr>
          </a:lstStyle>
          <a:p>
            <a:pPr>
              <a:defRPr/>
            </a:pPr>
            <a:fld id="{78627B84-467D-4768-B5CA-0A5A5BA448E5}" type="datetimeFigureOut">
              <a:rPr lang="en-US"/>
              <a:pPr>
                <a:defRPr/>
              </a:pPr>
              <a:t>9/13/2022</a:t>
            </a:fld>
            <a:endParaRPr lang="en-US"/>
          </a:p>
        </p:txBody>
      </p:sp>
      <p:sp>
        <p:nvSpPr>
          <p:cNvPr id="5" name="Footer Placeholder 4">
            <a:extLst>
              <a:ext uri="{FF2B5EF4-FFF2-40B4-BE49-F238E27FC236}">
                <a16:creationId xmlns:a16="http://schemas.microsoft.com/office/drawing/2014/main" id="{C40BB7A6-3358-EDFA-5073-6CF8E46CFF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28184F-7265-35A9-98B5-165D17A87953}"/>
              </a:ext>
            </a:extLst>
          </p:cNvPr>
          <p:cNvSpPr>
            <a:spLocks noGrp="1"/>
          </p:cNvSpPr>
          <p:nvPr>
            <p:ph type="sldNum" sz="quarter" idx="12"/>
          </p:nvPr>
        </p:nvSpPr>
        <p:spPr/>
        <p:txBody>
          <a:bodyPr/>
          <a:lstStyle>
            <a:lvl1pPr>
              <a:defRPr/>
            </a:lvl1pPr>
          </a:lstStyle>
          <a:p>
            <a:pPr>
              <a:defRPr/>
            </a:pPr>
            <a:fld id="{B4DE83EC-32F3-4102-8F4F-74EE3B5EB464}" type="slidenum">
              <a:rPr lang="en-US" altLang="en-US"/>
              <a:pPr>
                <a:defRPr/>
              </a:pPr>
              <a:t>‹#›</a:t>
            </a:fld>
            <a:endParaRPr lang="en-US" altLang="en-US"/>
          </a:p>
        </p:txBody>
      </p:sp>
    </p:spTree>
    <p:extLst>
      <p:ext uri="{BB962C8B-B14F-4D97-AF65-F5344CB8AC3E}">
        <p14:creationId xmlns:p14="http://schemas.microsoft.com/office/powerpoint/2010/main" val="652825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3B5DA-FBDA-F040-1D6E-680B42513F01}"/>
              </a:ext>
            </a:extLst>
          </p:cNvPr>
          <p:cNvSpPr>
            <a:spLocks noGrp="1"/>
          </p:cNvSpPr>
          <p:nvPr>
            <p:ph type="dt" sz="half" idx="10"/>
          </p:nvPr>
        </p:nvSpPr>
        <p:spPr/>
        <p:txBody>
          <a:bodyPr/>
          <a:lstStyle>
            <a:lvl1pPr>
              <a:defRPr/>
            </a:lvl1pPr>
          </a:lstStyle>
          <a:p>
            <a:pPr>
              <a:defRPr/>
            </a:pPr>
            <a:fld id="{6EF335B8-39EA-4598-92FE-37A2922E20CB}" type="datetimeFigureOut">
              <a:rPr lang="en-US"/>
              <a:pPr>
                <a:defRPr/>
              </a:pPr>
              <a:t>9/13/2022</a:t>
            </a:fld>
            <a:endParaRPr lang="en-US"/>
          </a:p>
        </p:txBody>
      </p:sp>
      <p:sp>
        <p:nvSpPr>
          <p:cNvPr id="5" name="Footer Placeholder 4">
            <a:extLst>
              <a:ext uri="{FF2B5EF4-FFF2-40B4-BE49-F238E27FC236}">
                <a16:creationId xmlns:a16="http://schemas.microsoft.com/office/drawing/2014/main" id="{62D83F73-35CF-364D-E4C7-34CCE45733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B45AB6-9BFA-A391-2970-F9677A971A8A}"/>
              </a:ext>
            </a:extLst>
          </p:cNvPr>
          <p:cNvSpPr>
            <a:spLocks noGrp="1"/>
          </p:cNvSpPr>
          <p:nvPr>
            <p:ph type="sldNum" sz="quarter" idx="12"/>
          </p:nvPr>
        </p:nvSpPr>
        <p:spPr/>
        <p:txBody>
          <a:bodyPr/>
          <a:lstStyle>
            <a:lvl1pPr>
              <a:defRPr/>
            </a:lvl1pPr>
          </a:lstStyle>
          <a:p>
            <a:pPr>
              <a:defRPr/>
            </a:pPr>
            <a:fld id="{FED5D907-D383-494A-834B-1122AF9669B8}" type="slidenum">
              <a:rPr lang="en-US" altLang="en-US"/>
              <a:pPr>
                <a:defRPr/>
              </a:pPr>
              <a:t>‹#›</a:t>
            </a:fld>
            <a:endParaRPr lang="en-US" altLang="en-US"/>
          </a:p>
        </p:txBody>
      </p:sp>
    </p:spTree>
    <p:extLst>
      <p:ext uri="{BB962C8B-B14F-4D97-AF65-F5344CB8AC3E}">
        <p14:creationId xmlns:p14="http://schemas.microsoft.com/office/powerpoint/2010/main" val="2458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D613AD7-9C7F-204C-C752-860019C86DF3}"/>
              </a:ext>
            </a:extLst>
          </p:cNvPr>
          <p:cNvSpPr>
            <a:spLocks noGrp="1"/>
          </p:cNvSpPr>
          <p:nvPr>
            <p:ph type="dt" sz="half" idx="10"/>
          </p:nvPr>
        </p:nvSpPr>
        <p:spPr/>
        <p:txBody>
          <a:bodyPr/>
          <a:lstStyle>
            <a:lvl1pPr>
              <a:defRPr/>
            </a:lvl1pPr>
          </a:lstStyle>
          <a:p>
            <a:pPr>
              <a:defRPr/>
            </a:pPr>
            <a:fld id="{1AD84E93-E974-4A6F-8A08-64EEFBD877AC}" type="datetimeFigureOut">
              <a:rPr lang="en-US"/>
              <a:pPr>
                <a:defRPr/>
              </a:pPr>
              <a:t>9/13/2022</a:t>
            </a:fld>
            <a:endParaRPr lang="en-US"/>
          </a:p>
        </p:txBody>
      </p:sp>
      <p:sp>
        <p:nvSpPr>
          <p:cNvPr id="5" name="Footer Placeholder 4">
            <a:extLst>
              <a:ext uri="{FF2B5EF4-FFF2-40B4-BE49-F238E27FC236}">
                <a16:creationId xmlns:a16="http://schemas.microsoft.com/office/drawing/2014/main" id="{732906D0-0326-5C3A-32BF-1015F1857C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F35D28-16FF-35A5-F524-E5EBB450614C}"/>
              </a:ext>
            </a:extLst>
          </p:cNvPr>
          <p:cNvSpPr>
            <a:spLocks noGrp="1"/>
          </p:cNvSpPr>
          <p:nvPr>
            <p:ph type="sldNum" sz="quarter" idx="12"/>
          </p:nvPr>
        </p:nvSpPr>
        <p:spPr/>
        <p:txBody>
          <a:bodyPr/>
          <a:lstStyle>
            <a:lvl1pPr>
              <a:defRPr/>
            </a:lvl1pPr>
          </a:lstStyle>
          <a:p>
            <a:pPr>
              <a:defRPr/>
            </a:pPr>
            <a:fld id="{389BC2D6-F864-47C1-A59D-DA0660B12B6D}" type="slidenum">
              <a:rPr lang="en-US" altLang="en-US"/>
              <a:pPr>
                <a:defRPr/>
              </a:pPr>
              <a:t>‹#›</a:t>
            </a:fld>
            <a:endParaRPr lang="en-US" altLang="en-US"/>
          </a:p>
        </p:txBody>
      </p:sp>
    </p:spTree>
    <p:extLst>
      <p:ext uri="{BB962C8B-B14F-4D97-AF65-F5344CB8AC3E}">
        <p14:creationId xmlns:p14="http://schemas.microsoft.com/office/powerpoint/2010/main" val="1406873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8569C-95F4-98DD-D7A2-C1CF25538538}"/>
              </a:ext>
            </a:extLst>
          </p:cNvPr>
          <p:cNvSpPr>
            <a:spLocks noGrp="1"/>
          </p:cNvSpPr>
          <p:nvPr>
            <p:ph type="dt" sz="half" idx="10"/>
          </p:nvPr>
        </p:nvSpPr>
        <p:spPr/>
        <p:txBody>
          <a:bodyPr/>
          <a:lstStyle>
            <a:lvl1pPr>
              <a:defRPr/>
            </a:lvl1pPr>
          </a:lstStyle>
          <a:p>
            <a:pPr>
              <a:defRPr/>
            </a:pPr>
            <a:fld id="{C7930070-9CF6-44EC-9218-0B1D7D948898}" type="datetimeFigureOut">
              <a:rPr lang="en-US"/>
              <a:pPr>
                <a:defRPr/>
              </a:pPr>
              <a:t>9/13/2022</a:t>
            </a:fld>
            <a:endParaRPr lang="en-US"/>
          </a:p>
        </p:txBody>
      </p:sp>
      <p:sp>
        <p:nvSpPr>
          <p:cNvPr id="5" name="Footer Placeholder 4">
            <a:extLst>
              <a:ext uri="{FF2B5EF4-FFF2-40B4-BE49-F238E27FC236}">
                <a16:creationId xmlns:a16="http://schemas.microsoft.com/office/drawing/2014/main" id="{1D781BCD-2DAB-F4D4-422A-58B6BC0962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54DCE7-A888-EE72-A6E4-A9A3B6E8AA68}"/>
              </a:ext>
            </a:extLst>
          </p:cNvPr>
          <p:cNvSpPr>
            <a:spLocks noGrp="1"/>
          </p:cNvSpPr>
          <p:nvPr>
            <p:ph type="sldNum" sz="quarter" idx="12"/>
          </p:nvPr>
        </p:nvSpPr>
        <p:spPr/>
        <p:txBody>
          <a:bodyPr/>
          <a:lstStyle>
            <a:lvl1pPr>
              <a:defRPr/>
            </a:lvl1pPr>
          </a:lstStyle>
          <a:p>
            <a:pPr>
              <a:defRPr/>
            </a:pPr>
            <a:fld id="{77BE1E72-DCAA-4180-8408-952FBEFB4419}" type="slidenum">
              <a:rPr lang="en-US" altLang="en-US"/>
              <a:pPr>
                <a:defRPr/>
              </a:pPr>
              <a:t>‹#›</a:t>
            </a:fld>
            <a:endParaRPr lang="en-US" altLang="en-US"/>
          </a:p>
        </p:txBody>
      </p:sp>
    </p:spTree>
    <p:extLst>
      <p:ext uri="{BB962C8B-B14F-4D97-AF65-F5344CB8AC3E}">
        <p14:creationId xmlns:p14="http://schemas.microsoft.com/office/powerpoint/2010/main" val="1382584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FD5C2C-FC8B-1CD3-8695-D1E096E390BB}"/>
              </a:ext>
            </a:extLst>
          </p:cNvPr>
          <p:cNvSpPr>
            <a:spLocks noGrp="1"/>
          </p:cNvSpPr>
          <p:nvPr>
            <p:ph type="dt" sz="half" idx="10"/>
          </p:nvPr>
        </p:nvSpPr>
        <p:spPr/>
        <p:txBody>
          <a:bodyPr/>
          <a:lstStyle>
            <a:lvl1pPr>
              <a:defRPr/>
            </a:lvl1pPr>
          </a:lstStyle>
          <a:p>
            <a:pPr>
              <a:defRPr/>
            </a:pPr>
            <a:fld id="{D07408BB-E797-4849-BEEA-F7E1FF681186}" type="datetimeFigureOut">
              <a:rPr lang="en-US"/>
              <a:pPr>
                <a:defRPr/>
              </a:pPr>
              <a:t>9/13/2022</a:t>
            </a:fld>
            <a:endParaRPr lang="en-US"/>
          </a:p>
        </p:txBody>
      </p:sp>
      <p:sp>
        <p:nvSpPr>
          <p:cNvPr id="5" name="Footer Placeholder 4">
            <a:extLst>
              <a:ext uri="{FF2B5EF4-FFF2-40B4-BE49-F238E27FC236}">
                <a16:creationId xmlns:a16="http://schemas.microsoft.com/office/drawing/2014/main" id="{FC95B517-CD70-2E94-4AD6-EB54DA273D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7045F6-9FFF-53B2-E855-516943A7402D}"/>
              </a:ext>
            </a:extLst>
          </p:cNvPr>
          <p:cNvSpPr>
            <a:spLocks noGrp="1"/>
          </p:cNvSpPr>
          <p:nvPr>
            <p:ph type="sldNum" sz="quarter" idx="12"/>
          </p:nvPr>
        </p:nvSpPr>
        <p:spPr/>
        <p:txBody>
          <a:bodyPr/>
          <a:lstStyle>
            <a:lvl1pPr>
              <a:defRPr/>
            </a:lvl1pPr>
          </a:lstStyle>
          <a:p>
            <a:pPr>
              <a:defRPr/>
            </a:pPr>
            <a:fld id="{659A0CA2-54B5-4FFC-8C2B-657A018630F8}" type="slidenum">
              <a:rPr lang="en-US" altLang="en-US"/>
              <a:pPr>
                <a:defRPr/>
              </a:pPr>
              <a:t>‹#›</a:t>
            </a:fld>
            <a:endParaRPr lang="en-US" altLang="en-US"/>
          </a:p>
        </p:txBody>
      </p:sp>
    </p:spTree>
    <p:extLst>
      <p:ext uri="{BB962C8B-B14F-4D97-AF65-F5344CB8AC3E}">
        <p14:creationId xmlns:p14="http://schemas.microsoft.com/office/powerpoint/2010/main" val="31992584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AFF5485-3B56-A5C9-7998-75E2666573A6}"/>
              </a:ext>
            </a:extLst>
          </p:cNvPr>
          <p:cNvSpPr>
            <a:spLocks noGrp="1"/>
          </p:cNvSpPr>
          <p:nvPr>
            <p:ph type="dt" sz="half" idx="10"/>
          </p:nvPr>
        </p:nvSpPr>
        <p:spPr/>
        <p:txBody>
          <a:bodyPr/>
          <a:lstStyle>
            <a:lvl1pPr>
              <a:defRPr/>
            </a:lvl1pPr>
          </a:lstStyle>
          <a:p>
            <a:pPr>
              <a:defRPr/>
            </a:pPr>
            <a:fld id="{5BDB902A-BDB0-4AD3-AA8D-63ABBC531D10}" type="datetimeFigureOut">
              <a:rPr lang="en-US"/>
              <a:pPr>
                <a:defRPr/>
              </a:pPr>
              <a:t>9/13/2022</a:t>
            </a:fld>
            <a:endParaRPr lang="en-US"/>
          </a:p>
        </p:txBody>
      </p:sp>
      <p:sp>
        <p:nvSpPr>
          <p:cNvPr id="6" name="Footer Placeholder 4">
            <a:extLst>
              <a:ext uri="{FF2B5EF4-FFF2-40B4-BE49-F238E27FC236}">
                <a16:creationId xmlns:a16="http://schemas.microsoft.com/office/drawing/2014/main" id="{36FC6E89-C72D-FBA3-052D-2C6B6CC57C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2B534B-BC50-DC33-B244-89222D0BE78B}"/>
              </a:ext>
            </a:extLst>
          </p:cNvPr>
          <p:cNvSpPr>
            <a:spLocks noGrp="1"/>
          </p:cNvSpPr>
          <p:nvPr>
            <p:ph type="sldNum" sz="quarter" idx="12"/>
          </p:nvPr>
        </p:nvSpPr>
        <p:spPr/>
        <p:txBody>
          <a:bodyPr/>
          <a:lstStyle>
            <a:lvl1pPr>
              <a:defRPr/>
            </a:lvl1pPr>
          </a:lstStyle>
          <a:p>
            <a:pPr>
              <a:defRPr/>
            </a:pPr>
            <a:fld id="{71A8CE1F-6F6F-4A61-80C2-CEAA417108EF}" type="slidenum">
              <a:rPr lang="en-US" altLang="en-US"/>
              <a:pPr>
                <a:defRPr/>
              </a:pPr>
              <a:t>‹#›</a:t>
            </a:fld>
            <a:endParaRPr lang="en-US" altLang="en-US"/>
          </a:p>
        </p:txBody>
      </p:sp>
    </p:spTree>
    <p:extLst>
      <p:ext uri="{BB962C8B-B14F-4D97-AF65-F5344CB8AC3E}">
        <p14:creationId xmlns:p14="http://schemas.microsoft.com/office/powerpoint/2010/main" val="3491275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2999BDD-EE50-558F-E665-8D40B160F16F}"/>
              </a:ext>
            </a:extLst>
          </p:cNvPr>
          <p:cNvSpPr>
            <a:spLocks noGrp="1"/>
          </p:cNvSpPr>
          <p:nvPr>
            <p:ph type="dt" sz="half" idx="10"/>
          </p:nvPr>
        </p:nvSpPr>
        <p:spPr/>
        <p:txBody>
          <a:bodyPr/>
          <a:lstStyle>
            <a:lvl1pPr>
              <a:defRPr/>
            </a:lvl1pPr>
          </a:lstStyle>
          <a:p>
            <a:pPr>
              <a:defRPr/>
            </a:pPr>
            <a:fld id="{9511D2C1-8D3E-46B7-A530-CEB72EC54CAC}" type="datetimeFigureOut">
              <a:rPr lang="en-US"/>
              <a:pPr>
                <a:defRPr/>
              </a:pPr>
              <a:t>9/13/2022</a:t>
            </a:fld>
            <a:endParaRPr lang="en-US"/>
          </a:p>
        </p:txBody>
      </p:sp>
      <p:sp>
        <p:nvSpPr>
          <p:cNvPr id="8" name="Footer Placeholder 4">
            <a:extLst>
              <a:ext uri="{FF2B5EF4-FFF2-40B4-BE49-F238E27FC236}">
                <a16:creationId xmlns:a16="http://schemas.microsoft.com/office/drawing/2014/main" id="{BC754098-FBE8-B5FE-7998-77CCE1C7A5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95CAAF9-B2AA-832A-FE3A-32C085A37A2A}"/>
              </a:ext>
            </a:extLst>
          </p:cNvPr>
          <p:cNvSpPr>
            <a:spLocks noGrp="1"/>
          </p:cNvSpPr>
          <p:nvPr>
            <p:ph type="sldNum" sz="quarter" idx="12"/>
          </p:nvPr>
        </p:nvSpPr>
        <p:spPr/>
        <p:txBody>
          <a:bodyPr/>
          <a:lstStyle>
            <a:lvl1pPr>
              <a:defRPr/>
            </a:lvl1pPr>
          </a:lstStyle>
          <a:p>
            <a:pPr>
              <a:defRPr/>
            </a:pPr>
            <a:fld id="{606B6F77-3493-444B-8208-AEC7E352DB70}" type="slidenum">
              <a:rPr lang="en-US" altLang="en-US"/>
              <a:pPr>
                <a:defRPr/>
              </a:pPr>
              <a:t>‹#›</a:t>
            </a:fld>
            <a:endParaRPr lang="en-US" altLang="en-US"/>
          </a:p>
        </p:txBody>
      </p:sp>
    </p:spTree>
    <p:extLst>
      <p:ext uri="{BB962C8B-B14F-4D97-AF65-F5344CB8AC3E}">
        <p14:creationId xmlns:p14="http://schemas.microsoft.com/office/powerpoint/2010/main" val="3378917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767C570-7C7B-0753-35FB-1BC9966AD014}"/>
              </a:ext>
            </a:extLst>
          </p:cNvPr>
          <p:cNvSpPr>
            <a:spLocks noGrp="1"/>
          </p:cNvSpPr>
          <p:nvPr>
            <p:ph type="dt" sz="half" idx="10"/>
          </p:nvPr>
        </p:nvSpPr>
        <p:spPr/>
        <p:txBody>
          <a:bodyPr/>
          <a:lstStyle>
            <a:lvl1pPr>
              <a:defRPr/>
            </a:lvl1pPr>
          </a:lstStyle>
          <a:p>
            <a:pPr>
              <a:defRPr/>
            </a:pPr>
            <a:fld id="{D7C2DCA3-017B-4A7D-908E-9809E7593450}" type="datetimeFigureOut">
              <a:rPr lang="en-US"/>
              <a:pPr>
                <a:defRPr/>
              </a:pPr>
              <a:t>9/13/2022</a:t>
            </a:fld>
            <a:endParaRPr lang="en-US"/>
          </a:p>
        </p:txBody>
      </p:sp>
      <p:sp>
        <p:nvSpPr>
          <p:cNvPr id="4" name="Footer Placeholder 4">
            <a:extLst>
              <a:ext uri="{FF2B5EF4-FFF2-40B4-BE49-F238E27FC236}">
                <a16:creationId xmlns:a16="http://schemas.microsoft.com/office/drawing/2014/main" id="{828DDAE6-7436-F487-17D8-66A341E2B66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CF2968B-4CE0-40A7-55A6-8139E88AB275}"/>
              </a:ext>
            </a:extLst>
          </p:cNvPr>
          <p:cNvSpPr>
            <a:spLocks noGrp="1"/>
          </p:cNvSpPr>
          <p:nvPr>
            <p:ph type="sldNum" sz="quarter" idx="12"/>
          </p:nvPr>
        </p:nvSpPr>
        <p:spPr/>
        <p:txBody>
          <a:bodyPr/>
          <a:lstStyle>
            <a:lvl1pPr>
              <a:defRPr/>
            </a:lvl1pPr>
          </a:lstStyle>
          <a:p>
            <a:pPr>
              <a:defRPr/>
            </a:pPr>
            <a:fld id="{C02A8727-BAEA-4A24-BA2F-B6D413FA5CEC}" type="slidenum">
              <a:rPr lang="en-US" altLang="en-US"/>
              <a:pPr>
                <a:defRPr/>
              </a:pPr>
              <a:t>‹#›</a:t>
            </a:fld>
            <a:endParaRPr lang="en-US" altLang="en-US"/>
          </a:p>
        </p:txBody>
      </p:sp>
    </p:spTree>
    <p:extLst>
      <p:ext uri="{BB962C8B-B14F-4D97-AF65-F5344CB8AC3E}">
        <p14:creationId xmlns:p14="http://schemas.microsoft.com/office/powerpoint/2010/main" val="347263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79A1D8C3-8456-27DD-3B3D-03288E3A900A}"/>
              </a:ext>
            </a:extLst>
          </p:cNvPr>
          <p:cNvSpPr>
            <a:spLocks noGrp="1"/>
          </p:cNvSpPr>
          <p:nvPr>
            <p:ph type="dt" sz="half" idx="15"/>
          </p:nvPr>
        </p:nvSpPr>
        <p:spPr>
          <a:xfrm>
            <a:off x="5164138" y="6249988"/>
            <a:ext cx="3786187" cy="365125"/>
          </a:xfrm>
          <a:prstGeom prst="rect">
            <a:avLst/>
          </a:prstGeom>
        </p:spPr>
        <p:txBody>
          <a:bodyPr/>
          <a:lstStyle>
            <a:lvl1pPr eaLnBrk="1" hangingPunct="1">
              <a:defRPr>
                <a:latin typeface="Arial" charset="0"/>
                <a:cs typeface="Arial" charset="0"/>
              </a:defRPr>
            </a:lvl1pPr>
          </a:lstStyle>
          <a:p>
            <a:pPr>
              <a:defRPr/>
            </a:pPr>
            <a:endParaRPr lang="en-US"/>
          </a:p>
        </p:txBody>
      </p:sp>
      <p:sp>
        <p:nvSpPr>
          <p:cNvPr id="4" name="Footer Placeholder 4">
            <a:extLst>
              <a:ext uri="{FF2B5EF4-FFF2-40B4-BE49-F238E27FC236}">
                <a16:creationId xmlns:a16="http://schemas.microsoft.com/office/drawing/2014/main" id="{CD4FD19B-717E-BA76-BD70-22AE4DD182AF}"/>
              </a:ext>
            </a:extLst>
          </p:cNvPr>
          <p:cNvSpPr>
            <a:spLocks noGrp="1"/>
          </p:cNvSpPr>
          <p:nvPr>
            <p:ph type="ftr" sz="quarter" idx="16"/>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ADDF08D-6027-714F-4B0D-78C46BE45729}"/>
              </a:ext>
            </a:extLst>
          </p:cNvPr>
          <p:cNvSpPr>
            <a:spLocks noGrp="1"/>
          </p:cNvSpPr>
          <p:nvPr>
            <p:ph type="sldNum" sz="quarter" idx="17"/>
          </p:nvPr>
        </p:nvSpPr>
        <p:spPr/>
        <p:txBody>
          <a:bodyPr/>
          <a:lstStyle>
            <a:lvl1pPr>
              <a:defRPr/>
            </a:lvl1pPr>
          </a:lstStyle>
          <a:p>
            <a:pPr>
              <a:defRPr/>
            </a:pPr>
            <a:fld id="{AEEDB5F4-C8A1-4390-B61F-8E56F9B156FF}" type="slidenum">
              <a:rPr lang="en-US" altLang="en-US"/>
              <a:pPr>
                <a:defRPr/>
              </a:pPr>
              <a:t>‹#›</a:t>
            </a:fld>
            <a:endParaRPr lang="en-US" altLang="en-US"/>
          </a:p>
        </p:txBody>
      </p:sp>
    </p:spTree>
    <p:extLst>
      <p:ext uri="{BB962C8B-B14F-4D97-AF65-F5344CB8AC3E}">
        <p14:creationId xmlns:p14="http://schemas.microsoft.com/office/powerpoint/2010/main" val="2415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D0FC396-6914-775D-A6A1-651BDFB4D308}"/>
              </a:ext>
            </a:extLst>
          </p:cNvPr>
          <p:cNvSpPr>
            <a:spLocks noGrp="1"/>
          </p:cNvSpPr>
          <p:nvPr>
            <p:ph type="dt" sz="half" idx="10"/>
          </p:nvPr>
        </p:nvSpPr>
        <p:spPr/>
        <p:txBody>
          <a:bodyPr/>
          <a:lstStyle>
            <a:lvl1pPr>
              <a:defRPr/>
            </a:lvl1pPr>
          </a:lstStyle>
          <a:p>
            <a:pPr>
              <a:defRPr/>
            </a:pPr>
            <a:fld id="{F0DA8680-72CE-4E4D-962E-C49C03765A36}" type="datetimeFigureOut">
              <a:rPr lang="en-US"/>
              <a:pPr>
                <a:defRPr/>
              </a:pPr>
              <a:t>9/13/2022</a:t>
            </a:fld>
            <a:endParaRPr lang="en-US"/>
          </a:p>
        </p:txBody>
      </p:sp>
      <p:sp>
        <p:nvSpPr>
          <p:cNvPr id="3" name="Footer Placeholder 4">
            <a:extLst>
              <a:ext uri="{FF2B5EF4-FFF2-40B4-BE49-F238E27FC236}">
                <a16:creationId xmlns:a16="http://schemas.microsoft.com/office/drawing/2014/main" id="{8CC87F03-CA75-2F40-1D7C-8CF418E6FF1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7F9AC01-6070-5B77-9DB5-AEADA32ECB88}"/>
              </a:ext>
            </a:extLst>
          </p:cNvPr>
          <p:cNvSpPr>
            <a:spLocks noGrp="1"/>
          </p:cNvSpPr>
          <p:nvPr>
            <p:ph type="sldNum" sz="quarter" idx="12"/>
          </p:nvPr>
        </p:nvSpPr>
        <p:spPr/>
        <p:txBody>
          <a:bodyPr/>
          <a:lstStyle>
            <a:lvl1pPr>
              <a:defRPr/>
            </a:lvl1pPr>
          </a:lstStyle>
          <a:p>
            <a:pPr>
              <a:defRPr/>
            </a:pPr>
            <a:fld id="{C33772EE-5753-4E9D-A1D0-8DA84A1C0741}" type="slidenum">
              <a:rPr lang="en-US" altLang="en-US"/>
              <a:pPr>
                <a:defRPr/>
              </a:pPr>
              <a:t>‹#›</a:t>
            </a:fld>
            <a:endParaRPr lang="en-US" altLang="en-US"/>
          </a:p>
        </p:txBody>
      </p:sp>
    </p:spTree>
    <p:extLst>
      <p:ext uri="{BB962C8B-B14F-4D97-AF65-F5344CB8AC3E}">
        <p14:creationId xmlns:p14="http://schemas.microsoft.com/office/powerpoint/2010/main" val="119443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D5049A-55C7-2E0F-4D98-319B8CF1C570}"/>
              </a:ext>
            </a:extLst>
          </p:cNvPr>
          <p:cNvSpPr>
            <a:spLocks noGrp="1"/>
          </p:cNvSpPr>
          <p:nvPr>
            <p:ph type="dt" sz="half" idx="10"/>
          </p:nvPr>
        </p:nvSpPr>
        <p:spPr/>
        <p:txBody>
          <a:bodyPr/>
          <a:lstStyle>
            <a:lvl1pPr>
              <a:defRPr/>
            </a:lvl1pPr>
          </a:lstStyle>
          <a:p>
            <a:pPr>
              <a:defRPr/>
            </a:pPr>
            <a:fld id="{B7538F7F-5810-4293-B8BE-1AED64786681}" type="datetimeFigureOut">
              <a:rPr lang="en-US"/>
              <a:pPr>
                <a:defRPr/>
              </a:pPr>
              <a:t>9/13/2022</a:t>
            </a:fld>
            <a:endParaRPr lang="en-US"/>
          </a:p>
        </p:txBody>
      </p:sp>
      <p:sp>
        <p:nvSpPr>
          <p:cNvPr id="6" name="Footer Placeholder 4">
            <a:extLst>
              <a:ext uri="{FF2B5EF4-FFF2-40B4-BE49-F238E27FC236}">
                <a16:creationId xmlns:a16="http://schemas.microsoft.com/office/drawing/2014/main" id="{C2FB61B9-F028-F31E-0822-76EF298849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FAC5EB-1BF7-A371-484A-E6C262CC3578}"/>
              </a:ext>
            </a:extLst>
          </p:cNvPr>
          <p:cNvSpPr>
            <a:spLocks noGrp="1"/>
          </p:cNvSpPr>
          <p:nvPr>
            <p:ph type="sldNum" sz="quarter" idx="12"/>
          </p:nvPr>
        </p:nvSpPr>
        <p:spPr/>
        <p:txBody>
          <a:bodyPr/>
          <a:lstStyle>
            <a:lvl1pPr>
              <a:defRPr/>
            </a:lvl1pPr>
          </a:lstStyle>
          <a:p>
            <a:pPr>
              <a:defRPr/>
            </a:pPr>
            <a:fld id="{4542191C-6548-466E-AC7C-54FAA556627C}" type="slidenum">
              <a:rPr lang="en-US" altLang="en-US"/>
              <a:pPr>
                <a:defRPr/>
              </a:pPr>
              <a:t>‹#›</a:t>
            </a:fld>
            <a:endParaRPr lang="en-US" altLang="en-US"/>
          </a:p>
        </p:txBody>
      </p:sp>
    </p:spTree>
    <p:extLst>
      <p:ext uri="{BB962C8B-B14F-4D97-AF65-F5344CB8AC3E}">
        <p14:creationId xmlns:p14="http://schemas.microsoft.com/office/powerpoint/2010/main" val="20568489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39832FC-46AD-1CE6-36BF-E0A45BE05506}"/>
              </a:ext>
            </a:extLst>
          </p:cNvPr>
          <p:cNvSpPr>
            <a:spLocks noGrp="1"/>
          </p:cNvSpPr>
          <p:nvPr>
            <p:ph type="dt" sz="half" idx="10"/>
          </p:nvPr>
        </p:nvSpPr>
        <p:spPr/>
        <p:txBody>
          <a:bodyPr/>
          <a:lstStyle>
            <a:lvl1pPr>
              <a:defRPr/>
            </a:lvl1pPr>
          </a:lstStyle>
          <a:p>
            <a:pPr>
              <a:defRPr/>
            </a:pPr>
            <a:fld id="{C0B6EC5A-8A8A-4FC6-AE00-DBA01A770013}" type="datetimeFigureOut">
              <a:rPr lang="en-US"/>
              <a:pPr>
                <a:defRPr/>
              </a:pPr>
              <a:t>9/13/2022</a:t>
            </a:fld>
            <a:endParaRPr lang="en-US"/>
          </a:p>
        </p:txBody>
      </p:sp>
      <p:sp>
        <p:nvSpPr>
          <p:cNvPr id="6" name="Footer Placeholder 4">
            <a:extLst>
              <a:ext uri="{FF2B5EF4-FFF2-40B4-BE49-F238E27FC236}">
                <a16:creationId xmlns:a16="http://schemas.microsoft.com/office/drawing/2014/main" id="{16015D94-8D34-D5C6-4A2E-1D6BCD5C07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5A9A37-2CE5-CE00-FF07-893A09D8B82B}"/>
              </a:ext>
            </a:extLst>
          </p:cNvPr>
          <p:cNvSpPr>
            <a:spLocks noGrp="1"/>
          </p:cNvSpPr>
          <p:nvPr>
            <p:ph type="sldNum" sz="quarter" idx="12"/>
          </p:nvPr>
        </p:nvSpPr>
        <p:spPr/>
        <p:txBody>
          <a:bodyPr/>
          <a:lstStyle>
            <a:lvl1pPr>
              <a:defRPr/>
            </a:lvl1pPr>
          </a:lstStyle>
          <a:p>
            <a:pPr>
              <a:defRPr/>
            </a:pPr>
            <a:fld id="{8F1C81C4-4CA9-4403-A7AF-9170C886DFB4}" type="slidenum">
              <a:rPr lang="en-US" altLang="en-US"/>
              <a:pPr>
                <a:defRPr/>
              </a:pPr>
              <a:t>‹#›</a:t>
            </a:fld>
            <a:endParaRPr lang="en-US" altLang="en-US"/>
          </a:p>
        </p:txBody>
      </p:sp>
    </p:spTree>
    <p:extLst>
      <p:ext uri="{BB962C8B-B14F-4D97-AF65-F5344CB8AC3E}">
        <p14:creationId xmlns:p14="http://schemas.microsoft.com/office/powerpoint/2010/main" val="2333610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19AB5-B206-2B51-2656-66781D1DD3F1}"/>
              </a:ext>
            </a:extLst>
          </p:cNvPr>
          <p:cNvSpPr>
            <a:spLocks noGrp="1"/>
          </p:cNvSpPr>
          <p:nvPr>
            <p:ph type="dt" sz="half" idx="10"/>
          </p:nvPr>
        </p:nvSpPr>
        <p:spPr/>
        <p:txBody>
          <a:bodyPr/>
          <a:lstStyle>
            <a:lvl1pPr>
              <a:defRPr/>
            </a:lvl1pPr>
          </a:lstStyle>
          <a:p>
            <a:pPr>
              <a:defRPr/>
            </a:pPr>
            <a:fld id="{3C9F92D3-41BC-4C7A-B52F-16FCE0DB7396}" type="datetimeFigureOut">
              <a:rPr lang="en-US"/>
              <a:pPr>
                <a:defRPr/>
              </a:pPr>
              <a:t>9/13/2022</a:t>
            </a:fld>
            <a:endParaRPr lang="en-US"/>
          </a:p>
        </p:txBody>
      </p:sp>
      <p:sp>
        <p:nvSpPr>
          <p:cNvPr id="5" name="Footer Placeholder 4">
            <a:extLst>
              <a:ext uri="{FF2B5EF4-FFF2-40B4-BE49-F238E27FC236}">
                <a16:creationId xmlns:a16="http://schemas.microsoft.com/office/drawing/2014/main" id="{1F7D89BA-7CCD-F52E-1112-187F6ADBF8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E9EAC9-C618-3985-90DA-C260E443D298}"/>
              </a:ext>
            </a:extLst>
          </p:cNvPr>
          <p:cNvSpPr>
            <a:spLocks noGrp="1"/>
          </p:cNvSpPr>
          <p:nvPr>
            <p:ph type="sldNum" sz="quarter" idx="12"/>
          </p:nvPr>
        </p:nvSpPr>
        <p:spPr/>
        <p:txBody>
          <a:bodyPr/>
          <a:lstStyle>
            <a:lvl1pPr>
              <a:defRPr/>
            </a:lvl1pPr>
          </a:lstStyle>
          <a:p>
            <a:pPr>
              <a:defRPr/>
            </a:pPr>
            <a:fld id="{92C99A50-4B7A-4EFA-B691-ABBA8367B4F5}" type="slidenum">
              <a:rPr lang="en-US" altLang="en-US"/>
              <a:pPr>
                <a:defRPr/>
              </a:pPr>
              <a:t>‹#›</a:t>
            </a:fld>
            <a:endParaRPr lang="en-US" altLang="en-US"/>
          </a:p>
        </p:txBody>
      </p:sp>
    </p:spTree>
    <p:extLst>
      <p:ext uri="{BB962C8B-B14F-4D97-AF65-F5344CB8AC3E}">
        <p14:creationId xmlns:p14="http://schemas.microsoft.com/office/powerpoint/2010/main" val="798476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89FD4-FF85-4F8E-75DE-ECCF7F3DFB3C}"/>
              </a:ext>
            </a:extLst>
          </p:cNvPr>
          <p:cNvSpPr>
            <a:spLocks noGrp="1"/>
          </p:cNvSpPr>
          <p:nvPr>
            <p:ph type="dt" sz="half" idx="10"/>
          </p:nvPr>
        </p:nvSpPr>
        <p:spPr/>
        <p:txBody>
          <a:bodyPr/>
          <a:lstStyle>
            <a:lvl1pPr>
              <a:defRPr/>
            </a:lvl1pPr>
          </a:lstStyle>
          <a:p>
            <a:pPr>
              <a:defRPr/>
            </a:pPr>
            <a:fld id="{2FC8AB07-55CA-49D0-9A70-50D8AA70E547}" type="datetimeFigureOut">
              <a:rPr lang="en-US"/>
              <a:pPr>
                <a:defRPr/>
              </a:pPr>
              <a:t>9/13/2022</a:t>
            </a:fld>
            <a:endParaRPr lang="en-US"/>
          </a:p>
        </p:txBody>
      </p:sp>
      <p:sp>
        <p:nvSpPr>
          <p:cNvPr id="5" name="Footer Placeholder 4">
            <a:extLst>
              <a:ext uri="{FF2B5EF4-FFF2-40B4-BE49-F238E27FC236}">
                <a16:creationId xmlns:a16="http://schemas.microsoft.com/office/drawing/2014/main" id="{7A61335D-B48B-6C72-EA86-F9718BEB0E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8C0242-EC26-EAB1-42C1-862EEE273851}"/>
              </a:ext>
            </a:extLst>
          </p:cNvPr>
          <p:cNvSpPr>
            <a:spLocks noGrp="1"/>
          </p:cNvSpPr>
          <p:nvPr>
            <p:ph type="sldNum" sz="quarter" idx="12"/>
          </p:nvPr>
        </p:nvSpPr>
        <p:spPr/>
        <p:txBody>
          <a:bodyPr/>
          <a:lstStyle>
            <a:lvl1pPr>
              <a:defRPr/>
            </a:lvl1pPr>
          </a:lstStyle>
          <a:p>
            <a:pPr>
              <a:defRPr/>
            </a:pPr>
            <a:fld id="{EAFDF0D6-BD46-4096-84ED-015959D32A11}" type="slidenum">
              <a:rPr lang="en-US" altLang="en-US"/>
              <a:pPr>
                <a:defRPr/>
              </a:pPr>
              <a:t>‹#›</a:t>
            </a:fld>
            <a:endParaRPr lang="en-US" altLang="en-US"/>
          </a:p>
        </p:txBody>
      </p:sp>
    </p:spTree>
    <p:extLst>
      <p:ext uri="{BB962C8B-B14F-4D97-AF65-F5344CB8AC3E}">
        <p14:creationId xmlns:p14="http://schemas.microsoft.com/office/powerpoint/2010/main" val="233621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B4749DC-579F-5D96-C830-31006E8CDE70}"/>
              </a:ext>
            </a:extLst>
          </p:cNvPr>
          <p:cNvSpPr>
            <a:spLocks noGrp="1"/>
          </p:cNvSpPr>
          <p:nvPr>
            <p:ph type="dt" sz="half" idx="10"/>
          </p:nvPr>
        </p:nvSpPr>
        <p:spPr>
          <a:xfrm>
            <a:off x="5164138" y="6249988"/>
            <a:ext cx="3786187" cy="365125"/>
          </a:xfrm>
          <a:prstGeom prst="rect">
            <a:avLst/>
          </a:prstGeom>
        </p:spPr>
        <p:txBody>
          <a:bodyPr/>
          <a:lstStyle>
            <a:lvl1pPr eaLnBrk="1" hangingPunct="1">
              <a:defRPr>
                <a:latin typeface="Arial" charset="0"/>
                <a:cs typeface="Arial" charset="0"/>
              </a:defRPr>
            </a:lvl1pPr>
          </a:lstStyle>
          <a:p>
            <a:pPr>
              <a:defRPr/>
            </a:pPr>
            <a:endParaRPr lang="en-US"/>
          </a:p>
        </p:txBody>
      </p:sp>
      <p:sp>
        <p:nvSpPr>
          <p:cNvPr id="8" name="Footer Placeholder 4">
            <a:extLst>
              <a:ext uri="{FF2B5EF4-FFF2-40B4-BE49-F238E27FC236}">
                <a16:creationId xmlns:a16="http://schemas.microsoft.com/office/drawing/2014/main" id="{F2475148-2AD4-08FE-BED8-1A9457D0D2C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C07A560-5497-B102-3670-064F7C87A742}"/>
              </a:ext>
            </a:extLst>
          </p:cNvPr>
          <p:cNvSpPr>
            <a:spLocks noGrp="1"/>
          </p:cNvSpPr>
          <p:nvPr>
            <p:ph type="sldNum" sz="quarter" idx="12"/>
          </p:nvPr>
        </p:nvSpPr>
        <p:spPr/>
        <p:txBody>
          <a:bodyPr/>
          <a:lstStyle>
            <a:lvl1pPr>
              <a:defRPr/>
            </a:lvl1pPr>
          </a:lstStyle>
          <a:p>
            <a:pPr>
              <a:defRPr/>
            </a:pPr>
            <a:fld id="{325A9B4C-63B1-4F55-B743-7CCF70B4F6B6}" type="slidenum">
              <a:rPr lang="en-US" altLang="en-US"/>
              <a:pPr>
                <a:defRPr/>
              </a:pPr>
              <a:t>‹#›</a:t>
            </a:fld>
            <a:endParaRPr lang="en-US" altLang="en-US"/>
          </a:p>
        </p:txBody>
      </p:sp>
    </p:spTree>
    <p:extLst>
      <p:ext uri="{BB962C8B-B14F-4D97-AF65-F5344CB8AC3E}">
        <p14:creationId xmlns:p14="http://schemas.microsoft.com/office/powerpoint/2010/main" val="1569838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20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C9963968-C176-BAE2-AFD8-89A880C1627E}"/>
              </a:ext>
            </a:extLst>
          </p:cNvPr>
          <p:cNvSpPr>
            <a:spLocks noGrp="1"/>
          </p:cNvSpPr>
          <p:nvPr>
            <p:ph type="ftr" sz="quarter" idx="10"/>
          </p:nvPr>
        </p:nvSpPr>
        <p:spPr/>
        <p:txBody>
          <a:bodyPr/>
          <a:lstStyle>
            <a:lvl1pPr>
              <a:defRPr/>
            </a:lvl1pPr>
          </a:lstStyle>
          <a:p>
            <a:pPr>
              <a:defRPr/>
            </a:pPr>
            <a:r>
              <a:rPr lang="en-US"/>
              <a:t>Strategic Evolution LLC </a:t>
            </a:r>
          </a:p>
        </p:txBody>
      </p:sp>
      <p:sp>
        <p:nvSpPr>
          <p:cNvPr id="4" name="Slide Number Placeholder 5">
            <a:extLst>
              <a:ext uri="{FF2B5EF4-FFF2-40B4-BE49-F238E27FC236}">
                <a16:creationId xmlns:a16="http://schemas.microsoft.com/office/drawing/2014/main" id="{15234E78-1DE1-5E94-C4AE-A71C96A546E4}"/>
              </a:ext>
            </a:extLst>
          </p:cNvPr>
          <p:cNvSpPr>
            <a:spLocks noGrp="1"/>
          </p:cNvSpPr>
          <p:nvPr>
            <p:ph type="sldNum" sz="quarter" idx="11"/>
          </p:nvPr>
        </p:nvSpPr>
        <p:spPr/>
        <p:txBody>
          <a:bodyPr/>
          <a:lstStyle>
            <a:lvl1pPr>
              <a:defRPr/>
            </a:lvl1pPr>
          </a:lstStyle>
          <a:p>
            <a:pPr>
              <a:defRPr/>
            </a:pPr>
            <a:fld id="{B3F9125A-8532-44F8-85A8-CB7229D59176}" type="slidenum">
              <a:rPr lang="en-US" altLang="en-US"/>
              <a:pPr>
                <a:defRPr/>
              </a:pPr>
              <a:t>‹#›</a:t>
            </a:fld>
            <a:endParaRPr lang="en-US" altLang="en-US"/>
          </a:p>
        </p:txBody>
      </p:sp>
    </p:spTree>
    <p:extLst>
      <p:ext uri="{BB962C8B-B14F-4D97-AF65-F5344CB8AC3E}">
        <p14:creationId xmlns:p14="http://schemas.microsoft.com/office/powerpoint/2010/main" val="270334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63223679-24FF-4C59-C9BE-DCA505FC4187}"/>
              </a:ext>
            </a:extLst>
          </p:cNvPr>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3" name="Group 15">
            <a:extLst>
              <a:ext uri="{FF2B5EF4-FFF2-40B4-BE49-F238E27FC236}">
                <a16:creationId xmlns:a16="http://schemas.microsoft.com/office/drawing/2014/main" id="{ED946ADE-BA16-79E6-E975-5453A9A1403C}"/>
              </a:ext>
            </a:extLst>
          </p:cNvPr>
          <p:cNvGrpSpPr>
            <a:grpSpLocks noChangeAspect="1"/>
          </p:cNvGrpSpPr>
          <p:nvPr/>
        </p:nvGrpSpPr>
        <p:grpSpPr bwMode="auto">
          <a:xfrm>
            <a:off x="211138" y="714375"/>
            <a:ext cx="8723312" cy="1330325"/>
            <a:chOff x="-3905251" y="4294188"/>
            <a:chExt cx="13027839" cy="1892300"/>
          </a:xfrm>
        </p:grpSpPr>
        <p:sp>
          <p:nvSpPr>
            <p:cNvPr id="4" name="Freeform 14">
              <a:extLst>
                <a:ext uri="{FF2B5EF4-FFF2-40B4-BE49-F238E27FC236}">
                  <a16:creationId xmlns:a16="http://schemas.microsoft.com/office/drawing/2014/main" id="{1FD7A231-EB6D-2B79-8729-3F8AD414F9D2}"/>
                </a:ext>
              </a:extLst>
            </p:cNvPr>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18">
              <a:extLst>
                <a:ext uri="{FF2B5EF4-FFF2-40B4-BE49-F238E27FC236}">
                  <a16:creationId xmlns:a16="http://schemas.microsoft.com/office/drawing/2014/main" id="{F6128F91-66E0-8A6A-BE3F-A2E796AB93DA}"/>
                </a:ext>
              </a:extLst>
            </p:cNvPr>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2">
              <a:extLst>
                <a:ext uri="{FF2B5EF4-FFF2-40B4-BE49-F238E27FC236}">
                  <a16:creationId xmlns:a16="http://schemas.microsoft.com/office/drawing/2014/main" id="{9F4E6AD4-9C44-86F4-B23E-5007325A0BB3}"/>
                </a:ext>
              </a:extLst>
            </p:cNvPr>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26">
              <a:extLst>
                <a:ext uri="{FF2B5EF4-FFF2-40B4-BE49-F238E27FC236}">
                  <a16:creationId xmlns:a16="http://schemas.microsoft.com/office/drawing/2014/main" id="{1A45AB95-DD39-DD67-3AC6-7CD48A7AFA6D}"/>
                </a:ext>
              </a:extLst>
            </p:cNvPr>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8" name="Freeform 25">
              <a:extLst>
                <a:ext uri="{FF2B5EF4-FFF2-40B4-BE49-F238E27FC236}">
                  <a16:creationId xmlns:a16="http://schemas.microsoft.com/office/drawing/2014/main" id="{75E1E9E6-665E-CCBD-A889-44B2A3CAC4EA}"/>
                </a:ext>
              </a:extLst>
            </p:cNvPr>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9" name="Picture 8" descr="purple radial gradient.jpg">
            <a:extLst>
              <a:ext uri="{FF2B5EF4-FFF2-40B4-BE49-F238E27FC236}">
                <a16:creationId xmlns:a16="http://schemas.microsoft.com/office/drawing/2014/main" id="{57D54BA5-ADAD-ED5A-59B0-558191A4E992}"/>
              </a:ext>
            </a:extLst>
          </p:cNvPr>
          <p:cNvPicPr>
            <a:picLocks noChangeAspect="1"/>
          </p:cNvPicPr>
          <p:nvPr userDrawn="1"/>
        </p:nvPicPr>
        <p:blipFill>
          <a:blip r:embed="rId2" cstate="print">
            <a:duotone>
              <a:schemeClr val="accent3">
                <a:shade val="45000"/>
                <a:satMod val="135000"/>
              </a:schemeClr>
              <a:prstClr val="white"/>
            </a:duotone>
          </a:blip>
          <a:srcRect/>
          <a:stretch>
            <a:fillRect/>
          </a:stretch>
        </p:blipFill>
        <p:spPr bwMode="auto">
          <a:xfrm>
            <a:off x="0" y="0"/>
            <a:ext cx="9144000" cy="6858000"/>
          </a:xfrm>
          <a:prstGeom prst="rect">
            <a:avLst/>
          </a:prstGeom>
          <a:noFill/>
          <a:ln w="9525">
            <a:noFill/>
            <a:miter lim="800000"/>
            <a:headEnd/>
            <a:tailEnd/>
          </a:ln>
        </p:spPr>
      </p:pic>
      <p:sp>
        <p:nvSpPr>
          <p:cNvPr id="10" name="Date Placeholder 1">
            <a:extLst>
              <a:ext uri="{FF2B5EF4-FFF2-40B4-BE49-F238E27FC236}">
                <a16:creationId xmlns:a16="http://schemas.microsoft.com/office/drawing/2014/main" id="{3BEC6BCD-6D63-55AC-8B38-BC45F0B5175D}"/>
              </a:ext>
            </a:extLst>
          </p:cNvPr>
          <p:cNvSpPr>
            <a:spLocks noGrp="1"/>
          </p:cNvSpPr>
          <p:nvPr>
            <p:ph type="dt" sz="half" idx="10"/>
          </p:nvPr>
        </p:nvSpPr>
        <p:spPr>
          <a:xfrm>
            <a:off x="5164138" y="6249988"/>
            <a:ext cx="3786187" cy="365125"/>
          </a:xfrm>
          <a:prstGeom prst="rect">
            <a:avLst/>
          </a:prstGeom>
        </p:spPr>
        <p:txBody>
          <a:bodyPr/>
          <a:lstStyle>
            <a:lvl1pPr eaLnBrk="1" hangingPunct="1">
              <a:defRPr>
                <a:latin typeface="Arial" charset="0"/>
                <a:cs typeface="Arial" charset="0"/>
              </a:defRPr>
            </a:lvl1pPr>
          </a:lstStyle>
          <a:p>
            <a:pPr>
              <a:defRPr/>
            </a:pPr>
            <a:endParaRPr lang="en-US"/>
          </a:p>
        </p:txBody>
      </p:sp>
      <p:sp>
        <p:nvSpPr>
          <p:cNvPr id="11" name="Slide Number Placeholder 3">
            <a:extLst>
              <a:ext uri="{FF2B5EF4-FFF2-40B4-BE49-F238E27FC236}">
                <a16:creationId xmlns:a16="http://schemas.microsoft.com/office/drawing/2014/main" id="{1AC16E4F-39AE-C695-755D-4B5EE8984E46}"/>
              </a:ext>
            </a:extLst>
          </p:cNvPr>
          <p:cNvSpPr>
            <a:spLocks noGrp="1"/>
          </p:cNvSpPr>
          <p:nvPr>
            <p:ph type="sldNum" sz="quarter" idx="11"/>
          </p:nvPr>
        </p:nvSpPr>
        <p:spPr/>
        <p:txBody>
          <a:bodyPr/>
          <a:lstStyle>
            <a:lvl1pPr>
              <a:defRPr/>
            </a:lvl1pPr>
          </a:lstStyle>
          <a:p>
            <a:pPr>
              <a:defRPr/>
            </a:pPr>
            <a:fld id="{650191A6-2682-4F6D-8833-D4D77B3E5547}" type="slidenum">
              <a:rPr lang="en-US" altLang="en-US"/>
              <a:pPr>
                <a:defRPr/>
              </a:pPr>
              <a:t>‹#›</a:t>
            </a:fld>
            <a:endParaRPr lang="en-US" altLang="en-US"/>
          </a:p>
        </p:txBody>
      </p:sp>
    </p:spTree>
    <p:extLst>
      <p:ext uri="{BB962C8B-B14F-4D97-AF65-F5344CB8AC3E}">
        <p14:creationId xmlns:p14="http://schemas.microsoft.com/office/powerpoint/2010/main" val="2132368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F56AB945-44EE-C9C3-2042-A929C5D1E578}"/>
              </a:ext>
            </a:extLst>
          </p:cNvPr>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5" name="Group 23">
            <a:extLst>
              <a:ext uri="{FF2B5EF4-FFF2-40B4-BE49-F238E27FC236}">
                <a16:creationId xmlns:a16="http://schemas.microsoft.com/office/drawing/2014/main" id="{D2E0D830-271E-71E1-66B9-80A7E6355B6B}"/>
              </a:ext>
            </a:extLst>
          </p:cNvPr>
          <p:cNvGrpSpPr>
            <a:grpSpLocks noChangeAspect="1"/>
          </p:cNvGrpSpPr>
          <p:nvPr/>
        </p:nvGrpSpPr>
        <p:grpSpPr bwMode="auto">
          <a:xfrm>
            <a:off x="211138" y="714375"/>
            <a:ext cx="8723312" cy="1331913"/>
            <a:chOff x="-3905250" y="4294188"/>
            <a:chExt cx="13011150" cy="1892300"/>
          </a:xfrm>
        </p:grpSpPr>
        <p:sp>
          <p:nvSpPr>
            <p:cNvPr id="6" name="Freeform 14">
              <a:extLst>
                <a:ext uri="{FF2B5EF4-FFF2-40B4-BE49-F238E27FC236}">
                  <a16:creationId xmlns:a16="http://schemas.microsoft.com/office/drawing/2014/main" id="{B9AEECBA-84DD-529C-8DB5-18855A064227}"/>
                </a:ext>
              </a:extLst>
            </p:cNvPr>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a:extLst>
                <a:ext uri="{FF2B5EF4-FFF2-40B4-BE49-F238E27FC236}">
                  <a16:creationId xmlns:a16="http://schemas.microsoft.com/office/drawing/2014/main" id="{ACDC7C8E-E31E-9579-9814-A514AF0E7164}"/>
                </a:ext>
              </a:extLst>
            </p:cNvPr>
            <p:cNvSpPr>
              <a:spLocks/>
            </p:cNvSpPr>
            <p:nvPr/>
          </p:nvSpPr>
          <p:spPr bwMode="hidden">
            <a:xfrm>
              <a:off x="-308538" y="4318998"/>
              <a:ext cx="8280254" cy="1208906"/>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a:extLst>
                <a:ext uri="{FF2B5EF4-FFF2-40B4-BE49-F238E27FC236}">
                  <a16:creationId xmlns:a16="http://schemas.microsoft.com/office/drawing/2014/main" id="{9EBDEFDF-EE1F-64C8-9C0D-11E1C19B1B2B}"/>
                </a:ext>
              </a:extLst>
            </p:cNvPr>
            <p:cNvSpPr>
              <a:spLocks/>
            </p:cNvSpPr>
            <p:nvPr/>
          </p:nvSpPr>
          <p:spPr bwMode="hidden">
            <a:xfrm>
              <a:off x="4014" y="4334786"/>
              <a:ext cx="8164231" cy="1102902"/>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a:extLst>
                <a:ext uri="{FF2B5EF4-FFF2-40B4-BE49-F238E27FC236}">
                  <a16:creationId xmlns:a16="http://schemas.microsoft.com/office/drawing/2014/main" id="{DA316C47-C1D9-D1A3-C23E-FD8D94D49AE8}"/>
                </a:ext>
              </a:extLst>
            </p:cNvPr>
            <p:cNvSpPr>
              <a:spLocks/>
            </p:cNvSpPr>
            <p:nvPr/>
          </p:nvSpPr>
          <p:spPr bwMode="hidden">
            <a:xfrm>
              <a:off x="4157164" y="4316742"/>
              <a:ext cx="4939265" cy="926979"/>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25">
              <a:extLst>
                <a:ext uri="{FF2B5EF4-FFF2-40B4-BE49-F238E27FC236}">
                  <a16:creationId xmlns:a16="http://schemas.microsoft.com/office/drawing/2014/main" id="{2E12DBCD-7357-C2E1-E53A-28185D7B0B06}"/>
                </a:ext>
              </a:extLst>
            </p:cNvPr>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6">
            <a:extLst>
              <a:ext uri="{FF2B5EF4-FFF2-40B4-BE49-F238E27FC236}">
                <a16:creationId xmlns:a16="http://schemas.microsoft.com/office/drawing/2014/main" id="{05CCE02D-B133-8B2D-9C71-82C7AE06AA47}"/>
              </a:ext>
            </a:extLst>
          </p:cNvPr>
          <p:cNvSpPr>
            <a:spLocks noGrp="1"/>
          </p:cNvSpPr>
          <p:nvPr>
            <p:ph type="sldNum" sz="quarter" idx="10"/>
          </p:nvPr>
        </p:nvSpPr>
        <p:spPr/>
        <p:txBody>
          <a:bodyPr/>
          <a:lstStyle>
            <a:lvl1pPr>
              <a:defRPr/>
            </a:lvl1pPr>
          </a:lstStyle>
          <a:p>
            <a:pPr>
              <a:defRPr/>
            </a:pPr>
            <a:fld id="{CF91C67A-B101-4997-A7E3-7F1BA74D94C6}" type="slidenum">
              <a:rPr lang="en-US" altLang="en-US"/>
              <a:pPr>
                <a:defRPr/>
              </a:pPr>
              <a:t>‹#›</a:t>
            </a:fld>
            <a:endParaRPr lang="en-US" altLang="en-US"/>
          </a:p>
        </p:txBody>
      </p:sp>
    </p:spTree>
    <p:extLst>
      <p:ext uri="{BB962C8B-B14F-4D97-AF65-F5344CB8AC3E}">
        <p14:creationId xmlns:p14="http://schemas.microsoft.com/office/powerpoint/2010/main" val="3523767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1F55A58-E1CA-FE76-03CA-F47732FEDB87}"/>
              </a:ext>
            </a:extLst>
          </p:cNvPr>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1027" name="Group 15">
            <a:extLst>
              <a:ext uri="{FF2B5EF4-FFF2-40B4-BE49-F238E27FC236}">
                <a16:creationId xmlns:a16="http://schemas.microsoft.com/office/drawing/2014/main" id="{61636692-770D-D0E5-91C2-57EB8AF97EBF}"/>
              </a:ext>
            </a:extLst>
          </p:cNvPr>
          <p:cNvGrpSpPr>
            <a:grpSpLocks noChangeAspect="1"/>
          </p:cNvGrpSpPr>
          <p:nvPr/>
        </p:nvGrpSpPr>
        <p:grpSpPr bwMode="auto">
          <a:xfrm>
            <a:off x="211138" y="1679575"/>
            <a:ext cx="8723312" cy="1330325"/>
            <a:chOff x="-3905251" y="4294188"/>
            <a:chExt cx="13027839" cy="1892300"/>
          </a:xfrm>
        </p:grpSpPr>
        <p:sp>
          <p:nvSpPr>
            <p:cNvPr id="1032" name="Freeform 14">
              <a:extLst>
                <a:ext uri="{FF2B5EF4-FFF2-40B4-BE49-F238E27FC236}">
                  <a16:creationId xmlns:a16="http://schemas.microsoft.com/office/drawing/2014/main" id="{0E4D4CF0-1528-D824-A40A-5D20FC58B906}"/>
                </a:ext>
              </a:extLst>
            </p:cNvPr>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18">
              <a:extLst>
                <a:ext uri="{FF2B5EF4-FFF2-40B4-BE49-F238E27FC236}">
                  <a16:creationId xmlns:a16="http://schemas.microsoft.com/office/drawing/2014/main" id="{DB3E8125-D16E-B161-B3DD-9DB50C814E17}"/>
                </a:ext>
              </a:extLst>
            </p:cNvPr>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22">
              <a:extLst>
                <a:ext uri="{FF2B5EF4-FFF2-40B4-BE49-F238E27FC236}">
                  <a16:creationId xmlns:a16="http://schemas.microsoft.com/office/drawing/2014/main" id="{7E9CCEAC-7ADE-B923-AAC1-DE4E6EB6596A}"/>
                </a:ext>
              </a:extLst>
            </p:cNvPr>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5" name="Freeform 26">
              <a:extLst>
                <a:ext uri="{FF2B5EF4-FFF2-40B4-BE49-F238E27FC236}">
                  <a16:creationId xmlns:a16="http://schemas.microsoft.com/office/drawing/2014/main" id="{B84AEA45-94C5-60B5-B196-34656738436E}"/>
                </a:ext>
              </a:extLst>
            </p:cNvPr>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36" name="Freeform 10">
              <a:extLst>
                <a:ext uri="{FF2B5EF4-FFF2-40B4-BE49-F238E27FC236}">
                  <a16:creationId xmlns:a16="http://schemas.microsoft.com/office/drawing/2014/main" id="{542C03DF-4FDE-9C00-FDBB-E2CA1DE193F3}"/>
                </a:ext>
              </a:extLst>
            </p:cNvPr>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8" name="Title Placeholder 1">
            <a:extLst>
              <a:ext uri="{FF2B5EF4-FFF2-40B4-BE49-F238E27FC236}">
                <a16:creationId xmlns:a16="http://schemas.microsoft.com/office/drawing/2014/main" id="{690049A2-C21D-5E78-7D92-D507951F0498}"/>
              </a:ext>
            </a:extLst>
          </p:cNvPr>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 name="Footer Placeholder 4">
            <a:extLst>
              <a:ext uri="{FF2B5EF4-FFF2-40B4-BE49-F238E27FC236}">
                <a16:creationId xmlns:a16="http://schemas.microsoft.com/office/drawing/2014/main" id="{5DB39307-F7DD-173A-7CA3-07D7E02BA231}"/>
              </a:ext>
            </a:extLst>
          </p:cNvPr>
          <p:cNvSpPr>
            <a:spLocks noGrp="1"/>
          </p:cNvSpPr>
          <p:nvPr>
            <p:ph type="ftr" sz="quarter" idx="3"/>
          </p:nvPr>
        </p:nvSpPr>
        <p:spPr>
          <a:xfrm>
            <a:off x="990600" y="6324600"/>
            <a:ext cx="3786188" cy="365125"/>
          </a:xfrm>
          <a:prstGeom prst="rect">
            <a:avLst/>
          </a:prstGeom>
        </p:spPr>
        <p:txBody>
          <a:bodyPr vert="horz" lIns="91440" tIns="45720" rIns="91440" bIns="45720" rtlCol="0" anchor="ctr"/>
          <a:lstStyle>
            <a:lvl1pPr algn="l" eaLnBrk="1" hangingPunct="1">
              <a:defRPr sz="1000">
                <a:solidFill>
                  <a:schemeClr val="tx2"/>
                </a:solidFill>
                <a:latin typeface="Arial" pitchFamily="34" charset="0"/>
                <a:cs typeface="Arial" pitchFamily="34" charset="0"/>
              </a:defRPr>
            </a:lvl1pPr>
          </a:lstStyle>
          <a:p>
            <a:pPr>
              <a:defRPr/>
            </a:pPr>
            <a:r>
              <a:rPr lang="en-US"/>
              <a:t>Strategic Evolution LLC </a:t>
            </a:r>
          </a:p>
        </p:txBody>
      </p:sp>
      <p:sp>
        <p:nvSpPr>
          <p:cNvPr id="6" name="Slide Number Placeholder 5">
            <a:extLst>
              <a:ext uri="{FF2B5EF4-FFF2-40B4-BE49-F238E27FC236}">
                <a16:creationId xmlns:a16="http://schemas.microsoft.com/office/drawing/2014/main" id="{70BBDCEC-790A-4F07-A130-2EA8DA496841}"/>
              </a:ext>
            </a:extLst>
          </p:cNvPr>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a:solidFill>
                  <a:schemeClr val="tx2"/>
                </a:solidFill>
              </a:defRPr>
            </a:lvl1pPr>
          </a:lstStyle>
          <a:p>
            <a:pPr>
              <a:defRPr/>
            </a:pPr>
            <a:fld id="{3CC1D62D-C5F7-4DE2-8077-16F0579AF95D}" type="slidenum">
              <a:rPr lang="en-US" altLang="en-US"/>
              <a:pPr>
                <a:defRPr/>
              </a:pPr>
              <a:t>‹#›</a:t>
            </a:fld>
            <a:endParaRPr lang="en-US" altLang="en-US"/>
          </a:p>
        </p:txBody>
      </p:sp>
      <p:sp>
        <p:nvSpPr>
          <p:cNvPr id="1031" name="Text Placeholder 2">
            <a:extLst>
              <a:ext uri="{FF2B5EF4-FFF2-40B4-BE49-F238E27FC236}">
                <a16:creationId xmlns:a16="http://schemas.microsoft.com/office/drawing/2014/main" id="{C1E0D7AA-7638-41C5-D614-15E22F5A66FA}"/>
              </a:ext>
            </a:extLst>
          </p:cNvPr>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463" r:id="rId1"/>
    <p:sldLayoutId id="2147485464" r:id="rId2"/>
    <p:sldLayoutId id="2147485465" r:id="rId3"/>
    <p:sldLayoutId id="2147485466" r:id="rId4"/>
    <p:sldLayoutId id="2147485467" r:id="rId5"/>
    <p:sldLayoutId id="2147485468" r:id="rId6"/>
    <p:sldLayoutId id="2147485440" r:id="rId7"/>
    <p:sldLayoutId id="2147485469" r:id="rId8"/>
    <p:sldLayoutId id="2147485470" r:id="rId9"/>
    <p:sldLayoutId id="2147485471" r:id="rId10"/>
    <p:sldLayoutId id="2147485472" r:id="rId11"/>
    <p:sldLayoutId id="2147485473" r:id="rId12"/>
    <p:sldLayoutId id="2147485474" r:id="rId13"/>
    <p:sldLayoutId id="2147485475" r:id="rId14"/>
    <p:sldLayoutId id="2147485476" r:id="rId15"/>
    <p:sldLayoutId id="2147485483" r:id="rId16"/>
    <p:sldLayoutId id="2147485484" r:id="rId17"/>
    <p:sldLayoutId id="2147485494" r:id="rId18"/>
    <p:sldLayoutId id="2147485497" r:id="rId19"/>
    <p:sldLayoutId id="2147485499" r:id="rId20"/>
    <p:sldLayoutId id="2147485500" r:id="rId21"/>
    <p:sldLayoutId id="2147485501" r:id="rId22"/>
  </p:sldLayoutIdLst>
  <p:txStyles>
    <p:titleStyle>
      <a:lvl1pPr algn="ctr" rtl="0" eaLnBrk="0" fontAlgn="base" hangingPunct="0">
        <a:spcBef>
          <a:spcPct val="0"/>
        </a:spcBef>
        <a:spcAft>
          <a:spcPct val="0"/>
        </a:spcAft>
        <a:defRPr sz="4400" kern="12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Candara" pitchFamily="34" charset="0"/>
        </a:defRPr>
      </a:lvl2pPr>
      <a:lvl3pPr algn="ctr" rtl="0" eaLnBrk="0" fontAlgn="base" hangingPunct="0">
        <a:spcBef>
          <a:spcPct val="0"/>
        </a:spcBef>
        <a:spcAft>
          <a:spcPct val="0"/>
        </a:spcAft>
        <a:defRPr sz="4400">
          <a:solidFill>
            <a:srgbClr val="FFFFFF"/>
          </a:solidFill>
          <a:latin typeface="Candara" pitchFamily="34" charset="0"/>
        </a:defRPr>
      </a:lvl3pPr>
      <a:lvl4pPr algn="ctr" rtl="0" eaLnBrk="0" fontAlgn="base" hangingPunct="0">
        <a:spcBef>
          <a:spcPct val="0"/>
        </a:spcBef>
        <a:spcAft>
          <a:spcPct val="0"/>
        </a:spcAft>
        <a:defRPr sz="4400">
          <a:solidFill>
            <a:srgbClr val="FFFFFF"/>
          </a:solidFill>
          <a:latin typeface="Candara" pitchFamily="34" charset="0"/>
        </a:defRPr>
      </a:lvl4pPr>
      <a:lvl5pPr algn="ctr" rtl="0" eaLnBrk="0" fontAlgn="base" hangingPunct="0">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5791343-0505-C37B-11B2-742D27CC1D5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CCD252E0-7D22-B9D9-6B3E-14AF477D109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E9907F-6C00-6A5D-F014-387F0FAA8D7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C57F22C5-FD52-4E19-9200-282CF205BF6A}" type="datetimeFigureOut">
              <a:rPr lang="en-US"/>
              <a:pPr>
                <a:defRPr/>
              </a:pPr>
              <a:t>9/13/2022</a:t>
            </a:fld>
            <a:endParaRPr lang="en-US"/>
          </a:p>
        </p:txBody>
      </p:sp>
      <p:sp>
        <p:nvSpPr>
          <p:cNvPr id="5" name="Footer Placeholder 4">
            <a:extLst>
              <a:ext uri="{FF2B5EF4-FFF2-40B4-BE49-F238E27FC236}">
                <a16:creationId xmlns:a16="http://schemas.microsoft.com/office/drawing/2014/main" id="{DAE6EB4F-277B-55DA-BDF0-475A627A50B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DB81224-253E-D0B5-6A93-0236E064556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87DCD10-C589-4028-9E94-3D44180A8C1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441" r:id="rId1"/>
    <p:sldLayoutId id="2147485442" r:id="rId2"/>
    <p:sldLayoutId id="2147485443" r:id="rId3"/>
    <p:sldLayoutId id="2147485444" r:id="rId4"/>
    <p:sldLayoutId id="2147485445" r:id="rId5"/>
    <p:sldLayoutId id="2147485446" r:id="rId6"/>
    <p:sldLayoutId id="2147485447" r:id="rId7"/>
    <p:sldLayoutId id="2147485448" r:id="rId8"/>
    <p:sldLayoutId id="2147485449" r:id="rId9"/>
    <p:sldLayoutId id="2147485450" r:id="rId10"/>
    <p:sldLayoutId id="21474854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A3C6AAF9-FC88-5E57-D855-0CBC0CD0AA7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CD5DEA6A-2260-1A83-F9F7-161D2F56A2B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C91C94-EB41-FAA2-2FA3-DF54741490F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99E762EF-CFEA-4AE1-A2DF-BA1E4179EEEF}" type="datetimeFigureOut">
              <a:rPr lang="en-US"/>
              <a:pPr>
                <a:defRPr/>
              </a:pPr>
              <a:t>9/13/2022</a:t>
            </a:fld>
            <a:endParaRPr lang="en-US"/>
          </a:p>
        </p:txBody>
      </p:sp>
      <p:sp>
        <p:nvSpPr>
          <p:cNvPr id="5" name="Footer Placeholder 4">
            <a:extLst>
              <a:ext uri="{FF2B5EF4-FFF2-40B4-BE49-F238E27FC236}">
                <a16:creationId xmlns:a16="http://schemas.microsoft.com/office/drawing/2014/main" id="{2DD17767-76DD-4E96-8D52-EEFDF37A3F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9CF58193-4B1C-B812-9E74-0F6078583F0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8AF779F-C312-4B47-B06B-75981504AF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 id="2147485461" r:id="rId10"/>
    <p:sldLayoutId id="21474854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0.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esheninger.blogspot.com/2018/06/reflective-learning-as-new-normal.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lacasasullezampedigallina.blogspot.com/2010/07/post-it.html" TargetMode="External"/><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684D480-A002-2941-A3F5-9E644D98362D}"/>
              </a:ext>
            </a:extLst>
          </p:cNvPr>
          <p:cNvSpPr>
            <a:spLocks noGrp="1"/>
          </p:cNvSpPr>
          <p:nvPr>
            <p:ph type="ctrTitle"/>
          </p:nvPr>
        </p:nvSpPr>
        <p:spPr>
          <a:xfrm>
            <a:off x="762000" y="381000"/>
            <a:ext cx="7772400" cy="1779588"/>
          </a:xfrm>
        </p:spPr>
        <p:txBody>
          <a:bodyPr/>
          <a:lstStyle/>
          <a:p>
            <a:pPr eaLnBrk="1" hangingPunct="1">
              <a:defRPr/>
            </a:pPr>
            <a:r>
              <a:rPr lang="en-US" b="1" dirty="0">
                <a:solidFill>
                  <a:schemeClr val="bg1"/>
                </a:solidFill>
                <a:effectLst>
                  <a:outerShdw blurRad="38100" dist="38100" dir="2700000" algn="tl">
                    <a:srgbClr val="000000">
                      <a:alpha val="43137"/>
                    </a:srgbClr>
                  </a:outerShdw>
                </a:effectLst>
              </a:rPr>
              <a:t>Mental Health for Transit Workers</a:t>
            </a:r>
            <a:br>
              <a:rPr lang="en-US" b="1" dirty="0">
                <a:solidFill>
                  <a:schemeClr val="bg1"/>
                </a:solidFill>
                <a:effectLst>
                  <a:outerShdw blurRad="38100" dist="38100" dir="2700000" algn="tl">
                    <a:srgbClr val="000000">
                      <a:alpha val="43137"/>
                    </a:srgbClr>
                  </a:outerShdw>
                </a:effectLst>
              </a:rPr>
            </a:br>
            <a:endParaRPr lang="en-US" sz="1600" b="1" dirty="0">
              <a:solidFill>
                <a:schemeClr val="bg1"/>
              </a:solidFill>
              <a:effectLst>
                <a:outerShdw blurRad="38100" dist="38100" dir="2700000" algn="tl">
                  <a:srgbClr val="000000">
                    <a:alpha val="43137"/>
                  </a:srgbClr>
                </a:outerShdw>
              </a:effectLst>
            </a:endParaRPr>
          </a:p>
        </p:txBody>
      </p:sp>
      <p:pic>
        <p:nvPicPr>
          <p:cNvPr id="44035" name="Picture 1">
            <a:extLst>
              <a:ext uri="{FF2B5EF4-FFF2-40B4-BE49-F238E27FC236}">
                <a16:creationId xmlns:a16="http://schemas.microsoft.com/office/drawing/2014/main" id="{2C2CA40A-CF52-B986-DD10-9DB4C4F4F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324"/>
          <a:stretch>
            <a:fillRect/>
          </a:stretch>
        </p:blipFill>
        <p:spPr bwMode="auto">
          <a:xfrm>
            <a:off x="1003300" y="2671763"/>
            <a:ext cx="75311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191663D-D546-7B3C-3BA1-F884F516FF69}"/>
              </a:ext>
            </a:extLst>
          </p:cNvPr>
          <p:cNvSpPr>
            <a:spLocks noGrp="1"/>
          </p:cNvSpPr>
          <p:nvPr>
            <p:ph idx="1"/>
          </p:nvPr>
        </p:nvSpPr>
        <p:spPr>
          <a:xfrm>
            <a:off x="871538" y="2674938"/>
            <a:ext cx="7662862" cy="3451225"/>
          </a:xfrm>
        </p:spPr>
        <p:txBody>
          <a:bodyPr/>
          <a:lstStyle/>
          <a:p>
            <a:r>
              <a:rPr lang="en-US" altLang="en-US" dirty="0"/>
              <a:t>Mental health conditions are uncommon</a:t>
            </a:r>
          </a:p>
          <a:p>
            <a:r>
              <a:rPr lang="en-US" altLang="en-US" dirty="0"/>
              <a:t>People are “faking it” or doing it for attention</a:t>
            </a:r>
          </a:p>
          <a:p>
            <a:r>
              <a:rPr lang="en-US" altLang="en-US" dirty="0"/>
              <a:t>Mental illness is caused by personal weakness</a:t>
            </a:r>
          </a:p>
          <a:p>
            <a:r>
              <a:rPr lang="en-US" altLang="en-US" dirty="0"/>
              <a:t>People with mental illness can’t handle work or school</a:t>
            </a:r>
          </a:p>
          <a:p>
            <a:r>
              <a:rPr lang="en-US" altLang="en-US" dirty="0"/>
              <a:t>You can never get better from a mental illness</a:t>
            </a:r>
          </a:p>
          <a:p>
            <a:endParaRPr lang="en-US" altLang="en-US" dirty="0"/>
          </a:p>
        </p:txBody>
      </p:sp>
      <p:sp>
        <p:nvSpPr>
          <p:cNvPr id="4" name="Title 3">
            <a:extLst>
              <a:ext uri="{FF2B5EF4-FFF2-40B4-BE49-F238E27FC236}">
                <a16:creationId xmlns:a16="http://schemas.microsoft.com/office/drawing/2014/main" id="{2DA2DDD9-E64D-A8CF-67C8-E23307C4D4B0}"/>
              </a:ext>
            </a:extLst>
          </p:cNvPr>
          <p:cNvSpPr>
            <a:spLocks noGrp="1"/>
          </p:cNvSpPr>
          <p:nvPr>
            <p:ph type="title"/>
          </p:nvPr>
        </p:nvSpPr>
        <p:spPr/>
        <p:txBody>
          <a:bodyPr/>
          <a:lstStyle/>
          <a:p>
            <a:pPr>
              <a:defRPr/>
            </a:pPr>
            <a:r>
              <a:rPr lang="en-US" b="1" dirty="0">
                <a:effectLst>
                  <a:outerShdw blurRad="38100" dist="38100" dir="2700000" algn="tl">
                    <a:srgbClr val="000000">
                      <a:alpha val="43137"/>
                    </a:srgbClr>
                  </a:outerShdw>
                </a:effectLst>
              </a:rPr>
              <a:t>Myths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BCD58-47DC-66FE-D317-2ADCCC412B92}"/>
              </a:ext>
            </a:extLst>
          </p:cNvPr>
          <p:cNvSpPr>
            <a:spLocks noGrp="1"/>
          </p:cNvSpPr>
          <p:nvPr>
            <p:ph idx="1"/>
          </p:nvPr>
        </p:nvSpPr>
        <p:spPr>
          <a:xfrm>
            <a:off x="785813" y="2676525"/>
            <a:ext cx="7407275" cy="3611563"/>
          </a:xfrm>
        </p:spPr>
        <p:txBody>
          <a:bodyPr>
            <a:normAutofit fontScale="92500" lnSpcReduction="10000"/>
          </a:bodyPr>
          <a:lstStyle/>
          <a:p>
            <a:pPr>
              <a:defRPr/>
            </a:pPr>
            <a:r>
              <a:rPr lang="en-US" sz="2200" b="1" dirty="0">
                <a:solidFill>
                  <a:schemeClr val="accent4">
                    <a:lumMod val="75000"/>
                  </a:schemeClr>
                </a:solidFill>
                <a:effectLst>
                  <a:outerShdw blurRad="38100" dist="38100" dir="2700000" algn="tl">
                    <a:srgbClr val="000000">
                      <a:alpha val="43137"/>
                    </a:srgbClr>
                  </a:outerShdw>
                </a:effectLst>
              </a:rPr>
              <a:t>Nearly 60% </a:t>
            </a:r>
            <a:r>
              <a:rPr lang="en-US" sz="2200" dirty="0"/>
              <a:t>of workers experienced at least one symptom of a mental health condition in the past year</a:t>
            </a:r>
          </a:p>
          <a:p>
            <a:pPr lvl="1">
              <a:defRPr/>
            </a:pPr>
            <a:r>
              <a:rPr lang="en-US" dirty="0">
                <a:solidFill>
                  <a:schemeClr val="tx1"/>
                </a:solidFill>
              </a:rPr>
              <a:t>Anxiety, depression, and eating disorders are the most common symptoms</a:t>
            </a:r>
          </a:p>
          <a:p>
            <a:pPr lvl="1">
              <a:defRPr/>
            </a:pPr>
            <a:r>
              <a:rPr lang="en-US" dirty="0">
                <a:solidFill>
                  <a:schemeClr val="tx1"/>
                </a:solidFill>
              </a:rPr>
              <a:t>Compared with the general population, people addicted to drugs are roughly twice as likely to suffer from mood and anxiety disorders</a:t>
            </a:r>
          </a:p>
          <a:p>
            <a:pPr>
              <a:defRPr/>
            </a:pPr>
            <a:r>
              <a:rPr lang="en-US" sz="2200" b="1" dirty="0">
                <a:solidFill>
                  <a:schemeClr val="accent4">
                    <a:lumMod val="75000"/>
                  </a:schemeClr>
                </a:solidFill>
                <a:effectLst>
                  <a:outerShdw blurRad="38100" dist="38100" dir="2700000" algn="tl">
                    <a:srgbClr val="000000">
                      <a:alpha val="43137"/>
                    </a:srgbClr>
                  </a:outerShdw>
                </a:effectLst>
              </a:rPr>
              <a:t>50% </a:t>
            </a:r>
            <a:r>
              <a:rPr lang="en-US" sz="2200" dirty="0"/>
              <a:t>say that their mental health symptoms lasted more than one month</a:t>
            </a:r>
          </a:p>
          <a:p>
            <a:pPr>
              <a:defRPr/>
            </a:pPr>
            <a:r>
              <a:rPr lang="en-US" sz="2200" b="1" dirty="0">
                <a:solidFill>
                  <a:schemeClr val="accent4">
                    <a:lumMod val="75000"/>
                  </a:schemeClr>
                </a:solidFill>
                <a:effectLst>
                  <a:outerShdw blurRad="38100" dist="38100" dir="2700000" algn="tl">
                    <a:srgbClr val="000000">
                      <a:alpha val="43137"/>
                    </a:srgbClr>
                  </a:outerShdw>
                </a:effectLst>
              </a:rPr>
              <a:t>Only 25% </a:t>
            </a:r>
            <a:r>
              <a:rPr lang="en-US" sz="2200" dirty="0"/>
              <a:t>have received treatment for a mental health condition in the past</a:t>
            </a:r>
          </a:p>
          <a:p>
            <a:pPr>
              <a:defRPr/>
            </a:pPr>
            <a:endParaRPr lang="en-US" dirty="0"/>
          </a:p>
        </p:txBody>
      </p:sp>
      <p:sp>
        <p:nvSpPr>
          <p:cNvPr id="6" name="Title 5">
            <a:extLst>
              <a:ext uri="{FF2B5EF4-FFF2-40B4-BE49-F238E27FC236}">
                <a16:creationId xmlns:a16="http://schemas.microsoft.com/office/drawing/2014/main" id="{C4E957B8-CE80-1C10-9F54-66901F79A366}"/>
              </a:ext>
            </a:extLst>
          </p:cNvPr>
          <p:cNvSpPr>
            <a:spLocks noGrp="1"/>
          </p:cNvSpPr>
          <p:nvPr>
            <p:ph type="title"/>
          </p:nvPr>
        </p:nvSpPr>
        <p:spPr>
          <a:xfrm>
            <a:off x="304800" y="338138"/>
            <a:ext cx="8369300" cy="1252537"/>
          </a:xfrm>
        </p:spPr>
        <p:txBody>
          <a:bodyPr/>
          <a:lstStyle/>
          <a:p>
            <a:pPr>
              <a:defRPr/>
            </a:pPr>
            <a:r>
              <a:rPr lang="en-US" b="1" dirty="0">
                <a:effectLst>
                  <a:outerShdw blurRad="38100" dist="38100" dir="2700000" algn="tl">
                    <a:srgbClr val="000000">
                      <a:alpha val="43137"/>
                    </a:srgbClr>
                  </a:outerShdw>
                </a:effectLst>
              </a:rPr>
              <a:t>Mental Health Symptom Prevalence</a:t>
            </a:r>
          </a:p>
        </p:txBody>
      </p:sp>
      <p:sp>
        <p:nvSpPr>
          <p:cNvPr id="7" name="TextBox 6">
            <a:extLst>
              <a:ext uri="{FF2B5EF4-FFF2-40B4-BE49-F238E27FC236}">
                <a16:creationId xmlns:a16="http://schemas.microsoft.com/office/drawing/2014/main" id="{23D5837B-9E22-A732-1B6D-3151B38656DC}"/>
              </a:ext>
            </a:extLst>
          </p:cNvPr>
          <p:cNvSpPr txBox="1"/>
          <p:nvPr/>
        </p:nvSpPr>
        <p:spPr>
          <a:xfrm>
            <a:off x="4489450" y="6300788"/>
            <a:ext cx="5048250" cy="219075"/>
          </a:xfrm>
          <a:prstGeom prst="rect">
            <a:avLst/>
          </a:prstGeom>
          <a:noFill/>
        </p:spPr>
        <p:txBody>
          <a:bodyPr>
            <a:spAutoFit/>
          </a:bodyPr>
          <a:lstStyle/>
          <a:p>
            <a:pPr>
              <a:defRPr/>
            </a:pPr>
            <a:r>
              <a:rPr lang="en-US" sz="825" i="1" dirty="0"/>
              <a:t>Source: Mental Health at Work 2019 Report, Mind Share Partners</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117CF-8B87-5118-8A25-336E7AB8B157}"/>
              </a:ext>
            </a:extLst>
          </p:cNvPr>
          <p:cNvSpPr>
            <a:spLocks noGrp="1"/>
          </p:cNvSpPr>
          <p:nvPr>
            <p:ph type="title"/>
          </p:nvPr>
        </p:nvSpPr>
        <p:spPr/>
        <p:txBody>
          <a:bodyPr/>
          <a:lstStyle/>
          <a:p>
            <a:pPr>
              <a:defRPr/>
            </a:pPr>
            <a:r>
              <a:rPr lang="en-US"/>
              <a:t>Mental Health Stigma</a:t>
            </a:r>
          </a:p>
        </p:txBody>
      </p:sp>
      <p:sp>
        <p:nvSpPr>
          <p:cNvPr id="3" name="Content Placeholder 2">
            <a:extLst>
              <a:ext uri="{FF2B5EF4-FFF2-40B4-BE49-F238E27FC236}">
                <a16:creationId xmlns:a16="http://schemas.microsoft.com/office/drawing/2014/main" id="{DAF40C4D-4A48-B6BA-10FB-02E26D1283ED}"/>
              </a:ext>
            </a:extLst>
          </p:cNvPr>
          <p:cNvSpPr>
            <a:spLocks noGrp="1"/>
          </p:cNvSpPr>
          <p:nvPr>
            <p:ph sz="quarter" idx="10"/>
          </p:nvPr>
        </p:nvSpPr>
        <p:spPr>
          <a:xfrm>
            <a:off x="628650" y="2590800"/>
            <a:ext cx="7886700" cy="3892550"/>
          </a:xfrm>
        </p:spPr>
        <p:txBody>
          <a:bodyPr/>
          <a:lstStyle/>
          <a:p>
            <a:pPr>
              <a:defRPr/>
            </a:pPr>
            <a:r>
              <a:rPr lang="en-US" sz="2000" b="1" dirty="0">
                <a:solidFill>
                  <a:schemeClr val="accent4">
                    <a:lumMod val="75000"/>
                  </a:schemeClr>
                </a:solidFill>
                <a:effectLst>
                  <a:outerShdw blurRad="38100" dist="38100" dir="2700000" algn="tl">
                    <a:srgbClr val="000000">
                      <a:alpha val="43137"/>
                    </a:srgbClr>
                  </a:outerShdw>
                </a:effectLst>
              </a:rPr>
              <a:t>60% </a:t>
            </a:r>
            <a:r>
              <a:rPr lang="en-US" sz="2000" dirty="0"/>
              <a:t>have never talked to someone at work about their own mental health.</a:t>
            </a:r>
          </a:p>
          <a:p>
            <a:pPr>
              <a:defRPr/>
            </a:pPr>
            <a:r>
              <a:rPr lang="en-US" sz="2000" b="1" dirty="0">
                <a:solidFill>
                  <a:schemeClr val="accent4">
                    <a:lumMod val="75000"/>
                  </a:schemeClr>
                </a:solidFill>
                <a:effectLst>
                  <a:outerShdw blurRad="38100" dist="38100" dir="2700000" algn="tl">
                    <a:srgbClr val="000000">
                      <a:alpha val="43137"/>
                    </a:srgbClr>
                  </a:outerShdw>
                </a:effectLst>
              </a:rPr>
              <a:t>Only 48% </a:t>
            </a:r>
            <a:r>
              <a:rPr lang="en-US" sz="2000" dirty="0"/>
              <a:t>have positive experiences with talking about their mental health.</a:t>
            </a:r>
          </a:p>
          <a:p>
            <a:pPr>
              <a:defRPr/>
            </a:pPr>
            <a:r>
              <a:rPr lang="en-US" sz="2000" b="1" dirty="0">
                <a:solidFill>
                  <a:schemeClr val="accent4">
                    <a:lumMod val="75000"/>
                  </a:schemeClr>
                </a:solidFill>
                <a:effectLst>
                  <a:outerShdw blurRad="38100" dist="38100" dir="2700000" algn="tl">
                    <a:srgbClr val="000000">
                      <a:alpha val="43137"/>
                    </a:srgbClr>
                  </a:outerShdw>
                </a:effectLst>
              </a:rPr>
              <a:t>Less than one-third </a:t>
            </a:r>
            <a:r>
              <a:rPr lang="en-US" sz="2000" dirty="0"/>
              <a:t>are comfortable talking with their company’s HR and senior leaders about mental health at work.</a:t>
            </a:r>
          </a:p>
        </p:txBody>
      </p:sp>
      <p:grpSp>
        <p:nvGrpSpPr>
          <p:cNvPr id="56324" name="Group 6">
            <a:extLst>
              <a:ext uri="{FF2B5EF4-FFF2-40B4-BE49-F238E27FC236}">
                <a16:creationId xmlns:a16="http://schemas.microsoft.com/office/drawing/2014/main" id="{728EAFD6-D115-0A9A-9867-25DB482D1D54}"/>
              </a:ext>
            </a:extLst>
          </p:cNvPr>
          <p:cNvGrpSpPr>
            <a:grpSpLocks/>
          </p:cNvGrpSpPr>
          <p:nvPr/>
        </p:nvGrpSpPr>
        <p:grpSpPr bwMode="auto">
          <a:xfrm>
            <a:off x="3333750" y="5273675"/>
            <a:ext cx="5181600" cy="785813"/>
            <a:chOff x="4774264" y="5196342"/>
            <a:chExt cx="6909736" cy="1046440"/>
          </a:xfrm>
        </p:grpSpPr>
        <p:sp>
          <p:nvSpPr>
            <p:cNvPr id="4" name="TextBox 3">
              <a:extLst>
                <a:ext uri="{FF2B5EF4-FFF2-40B4-BE49-F238E27FC236}">
                  <a16:creationId xmlns:a16="http://schemas.microsoft.com/office/drawing/2014/main" id="{33691216-E080-892B-AB70-034D2DF9B472}"/>
                </a:ext>
              </a:extLst>
            </p:cNvPr>
            <p:cNvSpPr txBox="1"/>
            <p:nvPr/>
          </p:nvSpPr>
          <p:spPr>
            <a:xfrm>
              <a:off x="5413584" y="5196342"/>
              <a:ext cx="6270416" cy="1046440"/>
            </a:xfrm>
            <a:prstGeom prst="rect">
              <a:avLst/>
            </a:prstGeom>
            <a:noFill/>
          </p:spPr>
          <p:txBody>
            <a:bodyPr>
              <a:spAutoFit/>
            </a:bodyPr>
            <a:lstStyle/>
            <a:p>
              <a:pPr>
                <a:defRPr/>
              </a:pPr>
              <a:r>
                <a:rPr lang="en-US" sz="1500" dirty="0">
                  <a:latin typeface="+mn-lt"/>
                </a:rPr>
                <a:t>This means that </a:t>
              </a:r>
              <a:r>
                <a:rPr lang="en-US" sz="1500" b="1" dirty="0">
                  <a:solidFill>
                    <a:schemeClr val="accent4">
                      <a:lumMod val="75000"/>
                    </a:schemeClr>
                  </a:solidFill>
                  <a:effectLst>
                    <a:outerShdw blurRad="38100" dist="38100" dir="2700000" algn="tl">
                      <a:srgbClr val="000000">
                        <a:alpha val="43137"/>
                      </a:srgbClr>
                    </a:outerShdw>
                  </a:effectLst>
                  <a:latin typeface="+mn-lt"/>
                </a:rPr>
                <a:t>the most relevant decision-makers </a:t>
              </a:r>
              <a:r>
                <a:rPr lang="en-US" sz="1500" dirty="0">
                  <a:latin typeface="+mn-lt"/>
                </a:rPr>
                <a:t>in</a:t>
              </a:r>
              <a:r>
                <a:rPr lang="en-US" sz="1500" dirty="0">
                  <a:solidFill>
                    <a:schemeClr val="accent1"/>
                  </a:solidFill>
                  <a:latin typeface="+mn-lt"/>
                </a:rPr>
                <a:t> </a:t>
              </a:r>
              <a:r>
                <a:rPr lang="en-US" sz="1500" dirty="0">
                  <a:latin typeface="+mn-lt"/>
                </a:rPr>
                <a:t>the workplace are the </a:t>
              </a:r>
              <a:r>
                <a:rPr lang="en-US" sz="1500" b="1" dirty="0">
                  <a:solidFill>
                    <a:schemeClr val="accent4">
                      <a:lumMod val="75000"/>
                    </a:schemeClr>
                  </a:solidFill>
                  <a:effectLst>
                    <a:outerShdw blurRad="38100" dist="38100" dir="2700000" algn="tl">
                      <a:srgbClr val="000000">
                        <a:alpha val="43137"/>
                      </a:srgbClr>
                    </a:outerShdw>
                  </a:effectLst>
                  <a:latin typeface="+mn-lt"/>
                </a:rPr>
                <a:t>least likely to know </a:t>
              </a:r>
              <a:r>
                <a:rPr lang="en-US" sz="1500" dirty="0">
                  <a:latin typeface="+mn-lt"/>
                </a:rPr>
                <a:t>about the mental health challenges their employees face.</a:t>
              </a:r>
            </a:p>
          </p:txBody>
        </p:sp>
        <p:pic>
          <p:nvPicPr>
            <p:cNvPr id="6" name="Graphic 5" descr="Warning">
              <a:extLst>
                <a:ext uri="{FF2B5EF4-FFF2-40B4-BE49-F238E27FC236}">
                  <a16:creationId xmlns:a16="http://schemas.microsoft.com/office/drawing/2014/main" id="{DF15D9A9-84A6-599D-0474-2FB68E0DA727}"/>
                </a:ext>
              </a:extLst>
            </p:cNvPr>
            <p:cNvPicPr>
              <a:picLocks noChangeAspect="1"/>
            </p:cNvPicPr>
            <p:nvPr/>
          </p:nvPicPr>
          <p:blipFill>
            <a:blip r:embed="rId3"/>
            <a:stretch>
              <a:fillRect/>
            </a:stretch>
          </p:blipFill>
          <p:spPr>
            <a:xfrm>
              <a:off x="4774264" y="5378148"/>
              <a:ext cx="656256" cy="655346"/>
            </a:xfrm>
            <a:prstGeom prst="rect">
              <a:avLst/>
            </a:prstGeom>
          </p:spPr>
        </p:pic>
      </p:grpSp>
      <p:sp>
        <p:nvSpPr>
          <p:cNvPr id="8" name="TextBox 7">
            <a:extLst>
              <a:ext uri="{FF2B5EF4-FFF2-40B4-BE49-F238E27FC236}">
                <a16:creationId xmlns:a16="http://schemas.microsoft.com/office/drawing/2014/main" id="{CC0CD781-4A34-9948-EAFF-D89BB7B9415B}"/>
              </a:ext>
            </a:extLst>
          </p:cNvPr>
          <p:cNvSpPr txBox="1"/>
          <p:nvPr/>
        </p:nvSpPr>
        <p:spPr>
          <a:xfrm>
            <a:off x="5410200" y="6264275"/>
            <a:ext cx="5048250" cy="219075"/>
          </a:xfrm>
          <a:prstGeom prst="rect">
            <a:avLst/>
          </a:prstGeom>
          <a:noFill/>
        </p:spPr>
        <p:txBody>
          <a:bodyPr>
            <a:spAutoFit/>
          </a:bodyPr>
          <a:lstStyle/>
          <a:p>
            <a:pPr>
              <a:defRPr/>
            </a:pPr>
            <a:r>
              <a:rPr lang="en-US" sz="825" i="1" dirty="0"/>
              <a:t>Source: Mental Health at Work 2019 Report, Mind Share Partners</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969115-C519-762A-E0B3-D1EC169643EF}"/>
              </a:ext>
            </a:extLst>
          </p:cNvPr>
          <p:cNvSpPr txBox="1">
            <a:spLocks noChangeArrowheads="1"/>
          </p:cNvSpPr>
          <p:nvPr/>
        </p:nvSpPr>
        <p:spPr bwMode="auto">
          <a:xfrm>
            <a:off x="858838" y="2203450"/>
            <a:ext cx="15287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500"/>
          </a:p>
        </p:txBody>
      </p:sp>
      <p:sp>
        <p:nvSpPr>
          <p:cNvPr id="17" name="Speech Bubble: Oval 16">
            <a:extLst>
              <a:ext uri="{FF2B5EF4-FFF2-40B4-BE49-F238E27FC236}">
                <a16:creationId xmlns:a16="http://schemas.microsoft.com/office/drawing/2014/main" id="{33B494E5-6549-131B-9A6B-401221064F09}"/>
              </a:ext>
            </a:extLst>
          </p:cNvPr>
          <p:cNvSpPr/>
          <p:nvPr/>
        </p:nvSpPr>
        <p:spPr>
          <a:xfrm>
            <a:off x="360363" y="4460875"/>
            <a:ext cx="2921000" cy="1392238"/>
          </a:xfrm>
          <a:prstGeom prst="wedgeEllipseCallout">
            <a:avLst>
              <a:gd name="adj1" fmla="val -42362"/>
              <a:gd name="adj2" fmla="val 54292"/>
            </a:avLst>
          </a:prstGeom>
          <a:solidFill>
            <a:srgbClr val="5E9C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a:t>Another anxiety attack?</a:t>
            </a:r>
          </a:p>
        </p:txBody>
      </p:sp>
      <p:sp>
        <p:nvSpPr>
          <p:cNvPr id="18" name="Thought Bubble: Cloud 17">
            <a:extLst>
              <a:ext uri="{FF2B5EF4-FFF2-40B4-BE49-F238E27FC236}">
                <a16:creationId xmlns:a16="http://schemas.microsoft.com/office/drawing/2014/main" id="{C29474E4-4448-818F-0566-34BC13B823D3}"/>
              </a:ext>
            </a:extLst>
          </p:cNvPr>
          <p:cNvSpPr/>
          <p:nvPr/>
        </p:nvSpPr>
        <p:spPr>
          <a:xfrm>
            <a:off x="3294063" y="4519613"/>
            <a:ext cx="3014662" cy="1755775"/>
          </a:xfrm>
          <a:prstGeom prst="cloudCallout">
            <a:avLst>
              <a:gd name="adj1" fmla="val -63007"/>
              <a:gd name="adj2" fmla="val 51107"/>
            </a:avLst>
          </a:prstGeom>
          <a:solidFill>
            <a:srgbClr val="005B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t>Who? Sue? She’s great to work with. She’s an addict in recovery though.</a:t>
            </a:r>
          </a:p>
        </p:txBody>
      </p:sp>
      <p:sp>
        <p:nvSpPr>
          <p:cNvPr id="19" name="Speech Bubble: Rectangle 18">
            <a:extLst>
              <a:ext uri="{FF2B5EF4-FFF2-40B4-BE49-F238E27FC236}">
                <a16:creationId xmlns:a16="http://schemas.microsoft.com/office/drawing/2014/main" id="{08863FEB-CE56-3152-AAAC-4D44F9299867}"/>
              </a:ext>
            </a:extLst>
          </p:cNvPr>
          <p:cNvSpPr/>
          <p:nvPr/>
        </p:nvSpPr>
        <p:spPr>
          <a:xfrm>
            <a:off x="6154738" y="3363913"/>
            <a:ext cx="2071687" cy="944562"/>
          </a:xfrm>
          <a:prstGeom prst="wedgeRectCallout">
            <a:avLst>
              <a:gd name="adj1" fmla="val -97384"/>
              <a:gd name="adj2" fmla="val -46421"/>
            </a:avLst>
          </a:prstGeom>
          <a:solidFill>
            <a:srgbClr val="5E9C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a:t>He always sounds so depressed. </a:t>
            </a:r>
          </a:p>
        </p:txBody>
      </p:sp>
      <p:sp>
        <p:nvSpPr>
          <p:cNvPr id="20" name="Thought Bubble: Cloud 19">
            <a:extLst>
              <a:ext uri="{FF2B5EF4-FFF2-40B4-BE49-F238E27FC236}">
                <a16:creationId xmlns:a16="http://schemas.microsoft.com/office/drawing/2014/main" id="{63614A21-5AF6-00DA-0157-1F0EA9DBCF82}"/>
              </a:ext>
            </a:extLst>
          </p:cNvPr>
          <p:cNvSpPr/>
          <p:nvPr/>
        </p:nvSpPr>
        <p:spPr>
          <a:xfrm>
            <a:off x="39688" y="1041400"/>
            <a:ext cx="3014662" cy="2132013"/>
          </a:xfrm>
          <a:prstGeom prst="cloudCallout">
            <a:avLst>
              <a:gd name="adj1" fmla="val -42157"/>
              <a:gd name="adj2" fmla="val -65513"/>
            </a:avLst>
          </a:prstGeom>
          <a:solidFill>
            <a:srgbClr val="F0AB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a:t>That person must be off his ADD meds!</a:t>
            </a:r>
          </a:p>
        </p:txBody>
      </p:sp>
      <p:sp>
        <p:nvSpPr>
          <p:cNvPr id="21" name="Speech Bubble: Oval 20">
            <a:extLst>
              <a:ext uri="{FF2B5EF4-FFF2-40B4-BE49-F238E27FC236}">
                <a16:creationId xmlns:a16="http://schemas.microsoft.com/office/drawing/2014/main" id="{E13D343E-2F5A-3FC2-6BAD-0A7DBAFCE3B5}"/>
              </a:ext>
            </a:extLst>
          </p:cNvPr>
          <p:cNvSpPr/>
          <p:nvPr/>
        </p:nvSpPr>
        <p:spPr>
          <a:xfrm>
            <a:off x="3268663" y="1471613"/>
            <a:ext cx="3014662" cy="1292225"/>
          </a:xfrm>
          <a:prstGeom prst="wedgeEllipseCallout">
            <a:avLst>
              <a:gd name="adj1" fmla="val -40404"/>
              <a:gd name="adj2" fmla="val -70095"/>
            </a:avLst>
          </a:prstGeom>
          <a:solidFill>
            <a:srgbClr val="CA00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a:t>I’m not going to argue with her, she’s bipolar.</a:t>
            </a:r>
          </a:p>
        </p:txBody>
      </p:sp>
      <p:sp>
        <p:nvSpPr>
          <p:cNvPr id="22" name="Speech Bubble: Rectangle with Corners Rounded 21">
            <a:extLst>
              <a:ext uri="{FF2B5EF4-FFF2-40B4-BE49-F238E27FC236}">
                <a16:creationId xmlns:a16="http://schemas.microsoft.com/office/drawing/2014/main" id="{96ECEF82-8F6E-DCD0-9F39-52604AFBAC8E}"/>
              </a:ext>
            </a:extLst>
          </p:cNvPr>
          <p:cNvSpPr/>
          <p:nvPr/>
        </p:nvSpPr>
        <p:spPr>
          <a:xfrm>
            <a:off x="6669088" y="1506538"/>
            <a:ext cx="2087562" cy="1208087"/>
          </a:xfrm>
          <a:prstGeom prst="wedgeRoundRectCallout">
            <a:avLst>
              <a:gd name="adj1" fmla="val 47089"/>
              <a:gd name="adj2" fmla="val 64831"/>
              <a:gd name="adj3" fmla="val 16667"/>
            </a:avLst>
          </a:prstGeom>
          <a:solidFill>
            <a:srgbClr val="006D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a:t>Did you see his reaction, he’s nuts!</a:t>
            </a:r>
          </a:p>
        </p:txBody>
      </p:sp>
      <p:sp>
        <p:nvSpPr>
          <p:cNvPr id="15" name="Speech Bubble: Rectangle 14">
            <a:extLst>
              <a:ext uri="{FF2B5EF4-FFF2-40B4-BE49-F238E27FC236}">
                <a16:creationId xmlns:a16="http://schemas.microsoft.com/office/drawing/2014/main" id="{15AD1C0E-D17B-29B8-7820-A46D3EB58208}"/>
              </a:ext>
            </a:extLst>
          </p:cNvPr>
          <p:cNvSpPr/>
          <p:nvPr/>
        </p:nvSpPr>
        <p:spPr>
          <a:xfrm>
            <a:off x="2905125" y="2946400"/>
            <a:ext cx="1820863" cy="1035050"/>
          </a:xfrm>
          <a:prstGeom prst="wedgeRectCallout">
            <a:avLst>
              <a:gd name="adj1" fmla="val -17694"/>
              <a:gd name="adj2" fmla="val 98363"/>
            </a:avLst>
          </a:prstGeom>
          <a:solidFill>
            <a:srgbClr val="006D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a:t>Oh, yeah, he IS crazy! </a:t>
            </a:r>
          </a:p>
        </p:txBody>
      </p:sp>
      <p:sp>
        <p:nvSpPr>
          <p:cNvPr id="16" name="Speech Bubble: Rectangle with Corners Rounded 15">
            <a:extLst>
              <a:ext uri="{FF2B5EF4-FFF2-40B4-BE49-F238E27FC236}">
                <a16:creationId xmlns:a16="http://schemas.microsoft.com/office/drawing/2014/main" id="{9A7F6455-633F-1CB6-62AC-101A7579D392}"/>
              </a:ext>
            </a:extLst>
          </p:cNvPr>
          <p:cNvSpPr/>
          <p:nvPr/>
        </p:nvSpPr>
        <p:spPr>
          <a:xfrm>
            <a:off x="6515100" y="4886325"/>
            <a:ext cx="2268538" cy="1138238"/>
          </a:xfrm>
          <a:prstGeom prst="wedgeRoundRectCallout">
            <a:avLst>
              <a:gd name="adj1" fmla="val 51004"/>
              <a:gd name="adj2" fmla="val -90151"/>
              <a:gd name="adj3" fmla="val 16667"/>
            </a:avLst>
          </a:prstGeom>
          <a:solidFill>
            <a:srgbClr val="565A5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t>She is so OCD when working on projects.</a:t>
            </a:r>
          </a:p>
        </p:txBody>
      </p:sp>
      <p:sp>
        <p:nvSpPr>
          <p:cNvPr id="23" name="Title 1">
            <a:extLst>
              <a:ext uri="{FF2B5EF4-FFF2-40B4-BE49-F238E27FC236}">
                <a16:creationId xmlns:a16="http://schemas.microsoft.com/office/drawing/2014/main" id="{08C72AE4-00CF-2FC6-E3F1-37C07AFB4AD9}"/>
              </a:ext>
            </a:extLst>
          </p:cNvPr>
          <p:cNvSpPr txBox="1">
            <a:spLocks noChangeArrowheads="1"/>
          </p:cNvSpPr>
          <p:nvPr/>
        </p:nvSpPr>
        <p:spPr bwMode="auto">
          <a:xfrm>
            <a:off x="628650" y="1147763"/>
            <a:ext cx="78867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000">
                <a:latin typeface="Candara" panose="020E0502030303020204" pitchFamily="34" charset="0"/>
                <a:ea typeface="Open Sans" panose="020B0606030504020204" pitchFamily="34" charset="0"/>
                <a:cs typeface="Calibri Light" panose="020F0302020204030204" pitchFamily="34" charset="0"/>
              </a:rPr>
              <a:t>Stigma</a:t>
            </a:r>
          </a:p>
        </p:txBody>
      </p:sp>
      <p:sp>
        <p:nvSpPr>
          <p:cNvPr id="24" name="Rectangle 23">
            <a:extLst>
              <a:ext uri="{FF2B5EF4-FFF2-40B4-BE49-F238E27FC236}">
                <a16:creationId xmlns:a16="http://schemas.microsoft.com/office/drawing/2014/main" id="{3B7E939D-57E0-0562-25F8-445AB4077B7E}"/>
              </a:ext>
            </a:extLst>
          </p:cNvPr>
          <p:cNvSpPr/>
          <p:nvPr/>
        </p:nvSpPr>
        <p:spPr>
          <a:xfrm>
            <a:off x="0" y="2571750"/>
            <a:ext cx="9144000" cy="20716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Content Placeholder 2">
            <a:extLst>
              <a:ext uri="{FF2B5EF4-FFF2-40B4-BE49-F238E27FC236}">
                <a16:creationId xmlns:a16="http://schemas.microsoft.com/office/drawing/2014/main" id="{05B449AB-F676-1306-2F69-35B367B839BD}"/>
              </a:ext>
            </a:extLst>
          </p:cNvPr>
          <p:cNvSpPr txBox="1">
            <a:spLocks/>
          </p:cNvSpPr>
          <p:nvPr/>
        </p:nvSpPr>
        <p:spPr>
          <a:xfrm>
            <a:off x="614363" y="2935288"/>
            <a:ext cx="7915275" cy="1343025"/>
          </a:xfrm>
          <a:prstGeom prst="rect">
            <a:avLst/>
          </a:prstGeom>
        </p:spPr>
        <p:txBody>
          <a:bodyPr lIns="68580" tIns="34290" rIns="68580" bIns="34290" anchor="ctr">
            <a:normAutofit fontScale="92500" lnSpcReduction="20000"/>
          </a:bodyPr>
          <a:lstStyle>
            <a:lvl1pPr marL="0" indent="0" algn="ctr" defTabSz="914400" rtl="0" eaLnBrk="1" latinLnBrk="0" hangingPunct="1">
              <a:lnSpc>
                <a:spcPct val="100000"/>
              </a:lnSpc>
              <a:spcBef>
                <a:spcPts val="0"/>
              </a:spcBef>
              <a:spcAft>
                <a:spcPts val="600"/>
              </a:spcAft>
              <a:buClr>
                <a:schemeClr val="accent6"/>
              </a:buClr>
              <a:buFont typeface="Arial" panose="020B0604020202020204" pitchFamily="34" charset="0"/>
              <a:buNone/>
              <a:defRPr sz="2800" b="0" kern="1200">
                <a:solidFill>
                  <a:schemeClr val="bg2"/>
                </a:solidFill>
                <a:latin typeface="+mn-lt"/>
                <a:ea typeface="+mn-ea"/>
                <a:cs typeface="+mn-cs"/>
              </a:defRPr>
            </a:lvl1pPr>
            <a:lvl2pPr marL="742950" indent="-285750" algn="l" defTabSz="914400" rtl="0" eaLnBrk="1" latinLnBrk="0" hangingPunct="1">
              <a:lnSpc>
                <a:spcPct val="130000"/>
              </a:lnSpc>
              <a:spcBef>
                <a:spcPts val="0"/>
              </a:spcBef>
              <a:spcAft>
                <a:spcPts val="600"/>
              </a:spcAft>
              <a:buClr>
                <a:schemeClr val="accent5"/>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30000"/>
              </a:lnSpc>
              <a:spcBef>
                <a:spcPts val="0"/>
              </a:spcBef>
              <a:spcAft>
                <a:spcPts val="600"/>
              </a:spcAft>
              <a:buClr>
                <a:schemeClr val="accent2"/>
              </a:buClr>
              <a:buFont typeface="Arial" panose="020B0604020202020204" pitchFamily="34" charset="0"/>
              <a:buChar char="•"/>
              <a:defRPr sz="2000" kern="1200">
                <a:solidFill>
                  <a:schemeClr val="tx1">
                    <a:lumMod val="75000"/>
                  </a:schemeClr>
                </a:solidFill>
                <a:latin typeface="+mn-lt"/>
                <a:ea typeface="+mn-ea"/>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100">
                <a:cs typeface="Calibri"/>
              </a:rPr>
              <a:t>The National Alliance on Mental Illness defines stigma as "when someone, or even yourself, views a person in a negative way just because they have a mental health condition. Some people describe stigma as a feeling of shame or judgement from someone else.  Stigma can even come from an internal place, confusing feeling bad with being bad."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grpId="0" nodeType="withEffect" nodePh="1">
                                  <p:stCondLst>
                                    <p:cond delay="0"/>
                                  </p:stCondLst>
                                  <p:endCondLst>
                                    <p:cond evt="begin" delay="0">
                                      <p:tn val="40"/>
                                    </p:cond>
                                  </p:end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0" animBg="1"/>
      <p:bldP spid="19" grpId="0" animBg="1"/>
      <p:bldP spid="20" grpId="0" animBg="1"/>
      <p:bldP spid="21" grpId="0" animBg="1"/>
      <p:bldP spid="22" grpId="0" animBg="1"/>
      <p:bldP spid="15" grpId="0" animBg="1"/>
      <p:bldP spid="16" grpId="0" animBg="1"/>
      <p:bldP spid="23" grpId="0"/>
      <p:bldP spid="24"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E4696B-39E6-CE9C-A0F7-83157567449C}"/>
              </a:ext>
            </a:extLst>
          </p:cNvPr>
          <p:cNvSpPr>
            <a:spLocks noGrp="1"/>
          </p:cNvSpPr>
          <p:nvPr>
            <p:ph idx="1"/>
          </p:nvPr>
        </p:nvSpPr>
        <p:spPr/>
        <p:txBody>
          <a:bodyPr/>
          <a:lstStyle/>
          <a:p>
            <a:pPr>
              <a:defRPr/>
            </a:pPr>
            <a:r>
              <a:rPr lang="en-US" sz="2000" dirty="0">
                <a:solidFill>
                  <a:schemeClr val="tx1"/>
                </a:solidFill>
              </a:rPr>
              <a:t>Our unconscious and conscious biases need to be acknowledged </a:t>
            </a:r>
            <a:r>
              <a:rPr lang="en-US" sz="2000" b="1" dirty="0">
                <a:solidFill>
                  <a:schemeClr val="accent4">
                    <a:lumMod val="75000"/>
                  </a:schemeClr>
                </a:solidFill>
                <a:effectLst>
                  <a:outerShdw blurRad="38100" dist="38100" dir="2700000" algn="tl">
                    <a:srgbClr val="000000">
                      <a:alpha val="43137"/>
                    </a:srgbClr>
                  </a:outerShdw>
                </a:effectLst>
              </a:rPr>
              <a:t>-  we all have them</a:t>
            </a:r>
          </a:p>
          <a:p>
            <a:pPr>
              <a:defRPr/>
            </a:pPr>
            <a:r>
              <a:rPr lang="en-US" sz="2000" dirty="0">
                <a:solidFill>
                  <a:schemeClr val="tx1"/>
                </a:solidFill>
              </a:rPr>
              <a:t>Be mindful of the language used and </a:t>
            </a:r>
            <a:r>
              <a:rPr lang="en-US" sz="2000" b="1" dirty="0">
                <a:solidFill>
                  <a:schemeClr val="accent4">
                    <a:lumMod val="75000"/>
                  </a:schemeClr>
                </a:solidFill>
                <a:effectLst>
                  <a:outerShdw blurRad="38100" dist="38100" dir="2700000" algn="tl">
                    <a:srgbClr val="000000">
                      <a:alpha val="43137"/>
                    </a:srgbClr>
                  </a:outerShdw>
                </a:effectLst>
              </a:rPr>
              <a:t>learn to reframe </a:t>
            </a:r>
            <a:r>
              <a:rPr lang="en-US" sz="2000" dirty="0">
                <a:solidFill>
                  <a:schemeClr val="tx1"/>
                </a:solidFill>
              </a:rPr>
              <a:t>when you hear the stigma </a:t>
            </a:r>
          </a:p>
          <a:p>
            <a:pPr>
              <a:defRPr/>
            </a:pPr>
            <a:r>
              <a:rPr lang="en-US" sz="2000" dirty="0">
                <a:solidFill>
                  <a:schemeClr val="tx1"/>
                </a:solidFill>
              </a:rPr>
              <a:t>Learn how to </a:t>
            </a:r>
            <a:r>
              <a:rPr lang="en-US" sz="2000" b="1" dirty="0">
                <a:solidFill>
                  <a:schemeClr val="accent4">
                    <a:lumMod val="75000"/>
                  </a:schemeClr>
                </a:solidFill>
                <a:effectLst>
                  <a:outerShdw blurRad="38100" dist="38100" dir="2700000" algn="tl">
                    <a:srgbClr val="000000">
                      <a:alpha val="43137"/>
                    </a:srgbClr>
                  </a:outerShdw>
                </a:effectLst>
              </a:rPr>
              <a:t>promote resources professionally</a:t>
            </a:r>
          </a:p>
          <a:p>
            <a:pPr>
              <a:defRPr/>
            </a:pPr>
            <a:r>
              <a:rPr lang="en-US" sz="2000" dirty="0">
                <a:solidFill>
                  <a:schemeClr val="tx1"/>
                </a:solidFill>
              </a:rPr>
              <a:t>Find ways to discuss ways to </a:t>
            </a:r>
            <a:r>
              <a:rPr lang="en-US" sz="2000" b="1" dirty="0">
                <a:solidFill>
                  <a:schemeClr val="accent4">
                    <a:lumMod val="75000"/>
                  </a:schemeClr>
                </a:solidFill>
                <a:effectLst>
                  <a:outerShdw blurRad="38100" dist="38100" dir="2700000" algn="tl">
                    <a:srgbClr val="000000">
                      <a:alpha val="43137"/>
                    </a:srgbClr>
                  </a:outerShdw>
                </a:effectLst>
              </a:rPr>
              <a:t>support positive mental health</a:t>
            </a:r>
          </a:p>
        </p:txBody>
      </p:sp>
      <p:sp>
        <p:nvSpPr>
          <p:cNvPr id="60419" name="Title 2">
            <a:extLst>
              <a:ext uri="{FF2B5EF4-FFF2-40B4-BE49-F238E27FC236}">
                <a16:creationId xmlns:a16="http://schemas.microsoft.com/office/drawing/2014/main" id="{BA1C8EC3-5E2B-1A44-E1FC-685BBDD1B5C1}"/>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rPr>
              <a:t>Inclusive Dialogue</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D56501-BA5F-6E0C-029B-1E5CCD4E5FDA}"/>
              </a:ext>
            </a:extLst>
          </p:cNvPr>
          <p:cNvSpPr>
            <a:spLocks noGrp="1"/>
          </p:cNvSpPr>
          <p:nvPr>
            <p:ph type="title"/>
          </p:nvPr>
        </p:nvSpPr>
        <p:spPr/>
        <p:txBody>
          <a:bodyPr/>
          <a:lstStyle/>
          <a:p>
            <a:pPr>
              <a:defRPr/>
            </a:pPr>
            <a:r>
              <a:rPr lang="en-US" b="1" dirty="0">
                <a:effectLst>
                  <a:outerShdw blurRad="38100" dist="38100" dir="2700000" algn="tl">
                    <a:srgbClr val="000000">
                      <a:alpha val="43137"/>
                    </a:srgbClr>
                  </a:outerShdw>
                </a:effectLst>
              </a:rPr>
              <a:t>What to Look For</a:t>
            </a:r>
          </a:p>
        </p:txBody>
      </p:sp>
      <p:sp>
        <p:nvSpPr>
          <p:cNvPr id="2" name="Text Placeholder 1">
            <a:extLst>
              <a:ext uri="{FF2B5EF4-FFF2-40B4-BE49-F238E27FC236}">
                <a16:creationId xmlns:a16="http://schemas.microsoft.com/office/drawing/2014/main" id="{D8CA700A-6022-4053-E839-1F041582FC07}"/>
              </a:ext>
            </a:extLst>
          </p:cNvPr>
          <p:cNvSpPr>
            <a:spLocks noGrp="1"/>
          </p:cNvSpPr>
          <p:nvPr>
            <p:ph type="body" idx="1"/>
          </p:nvPr>
        </p:nvSpPr>
        <p:spPr>
          <a:xfrm>
            <a:off x="152400" y="2189956"/>
            <a:ext cx="3822700" cy="639762"/>
          </a:xfrm>
        </p:spPr>
        <p:txBody>
          <a:bodyPr/>
          <a:lstStyle/>
          <a:p>
            <a:pPr>
              <a:defRPr/>
            </a:pPr>
            <a:r>
              <a:rPr lang="en-US" dirty="0"/>
              <a:t>What to Look For :          Signs and Symptoms </a:t>
            </a:r>
          </a:p>
        </p:txBody>
      </p:sp>
      <p:sp>
        <p:nvSpPr>
          <p:cNvPr id="3" name="Text Placeholder 2">
            <a:extLst>
              <a:ext uri="{FF2B5EF4-FFF2-40B4-BE49-F238E27FC236}">
                <a16:creationId xmlns:a16="http://schemas.microsoft.com/office/drawing/2014/main" id="{0DAD80BD-A5E1-0733-8438-DF484C15FEA8}"/>
              </a:ext>
            </a:extLst>
          </p:cNvPr>
          <p:cNvSpPr>
            <a:spLocks noGrp="1"/>
          </p:cNvSpPr>
          <p:nvPr>
            <p:ph type="body" sz="quarter" idx="3"/>
          </p:nvPr>
        </p:nvSpPr>
        <p:spPr>
          <a:xfrm>
            <a:off x="4646613" y="2509837"/>
            <a:ext cx="3822700" cy="639762"/>
          </a:xfrm>
        </p:spPr>
        <p:txBody>
          <a:bodyPr/>
          <a:lstStyle/>
          <a:p>
            <a:pPr>
              <a:defRPr/>
            </a:pPr>
            <a:r>
              <a:rPr lang="en-US" dirty="0"/>
              <a:t>What to Listen For: Potential Indicators  </a:t>
            </a:r>
          </a:p>
        </p:txBody>
      </p:sp>
      <p:sp>
        <p:nvSpPr>
          <p:cNvPr id="66565" name="Content Placeholder 4">
            <a:extLst>
              <a:ext uri="{FF2B5EF4-FFF2-40B4-BE49-F238E27FC236}">
                <a16:creationId xmlns:a16="http://schemas.microsoft.com/office/drawing/2014/main" id="{CE7FB276-F98D-4FE4-EE88-F3E7F91C817B}"/>
              </a:ext>
            </a:extLst>
          </p:cNvPr>
          <p:cNvSpPr>
            <a:spLocks noGrp="1"/>
          </p:cNvSpPr>
          <p:nvPr>
            <p:ph sz="quarter" idx="4"/>
          </p:nvPr>
        </p:nvSpPr>
        <p:spPr>
          <a:xfrm>
            <a:off x="4646613" y="3149600"/>
            <a:ext cx="4192587" cy="3370264"/>
          </a:xfrm>
        </p:spPr>
        <p:txBody>
          <a:bodyPr/>
          <a:lstStyle/>
          <a:p>
            <a:r>
              <a:rPr lang="en-US" altLang="en-US" sz="2200" dirty="0"/>
              <a:t>Grief/loss</a:t>
            </a:r>
          </a:p>
          <a:p>
            <a:r>
              <a:rPr lang="en-US" altLang="en-US" sz="2200" dirty="0"/>
              <a:t>Depression or Anxiety</a:t>
            </a:r>
          </a:p>
          <a:p>
            <a:r>
              <a:rPr lang="en-US" altLang="en-US" sz="2200" dirty="0"/>
              <a:t>Significant life changes – marriage/divorce, children, illness</a:t>
            </a:r>
          </a:p>
          <a:p>
            <a:r>
              <a:rPr lang="en-US" altLang="en-US" sz="2200" dirty="0"/>
              <a:t>Job changes – promotion, retirement, job loss, workload </a:t>
            </a:r>
          </a:p>
          <a:p>
            <a:r>
              <a:rPr lang="en-US" altLang="en-US" sz="2200" dirty="0"/>
              <a:t>Financial Stressors</a:t>
            </a:r>
          </a:p>
          <a:p>
            <a:r>
              <a:rPr lang="en-US" altLang="en-US" sz="2200" dirty="0"/>
              <a:t>Relationship issues </a:t>
            </a:r>
          </a:p>
        </p:txBody>
      </p:sp>
      <p:sp>
        <p:nvSpPr>
          <p:cNvPr id="66566" name="Content Placeholder 9">
            <a:extLst>
              <a:ext uri="{FF2B5EF4-FFF2-40B4-BE49-F238E27FC236}">
                <a16:creationId xmlns:a16="http://schemas.microsoft.com/office/drawing/2014/main" id="{EA9C0168-0464-04EE-855E-C8CC0366D7FD}"/>
              </a:ext>
            </a:extLst>
          </p:cNvPr>
          <p:cNvSpPr>
            <a:spLocks noGrp="1"/>
          </p:cNvSpPr>
          <p:nvPr>
            <p:ph sz="half" idx="2"/>
          </p:nvPr>
        </p:nvSpPr>
        <p:spPr>
          <a:xfrm>
            <a:off x="152400" y="2997994"/>
            <a:ext cx="4192588" cy="3090863"/>
          </a:xfrm>
        </p:spPr>
        <p:txBody>
          <a:bodyPr/>
          <a:lstStyle/>
          <a:p>
            <a:r>
              <a:rPr lang="en-US" altLang="en-US" sz="2200" dirty="0">
                <a:solidFill>
                  <a:schemeClr val="tx1"/>
                </a:solidFill>
              </a:rPr>
              <a:t>Sudden changes in behavior/mood</a:t>
            </a:r>
          </a:p>
          <a:p>
            <a:r>
              <a:rPr lang="en-US" altLang="en-US" sz="2200" dirty="0">
                <a:solidFill>
                  <a:schemeClr val="tx1"/>
                </a:solidFill>
              </a:rPr>
              <a:t>Increased absences</a:t>
            </a:r>
          </a:p>
          <a:p>
            <a:r>
              <a:rPr lang="en-US" altLang="en-US" sz="2200" dirty="0">
                <a:solidFill>
                  <a:schemeClr val="tx1"/>
                </a:solidFill>
              </a:rPr>
              <a:t>Increased tardiness</a:t>
            </a:r>
          </a:p>
          <a:p>
            <a:r>
              <a:rPr lang="en-US" altLang="en-US" sz="2200" dirty="0">
                <a:solidFill>
                  <a:schemeClr val="tx1"/>
                </a:solidFill>
              </a:rPr>
              <a:t>Preoccupation</a:t>
            </a:r>
          </a:p>
          <a:p>
            <a:r>
              <a:rPr lang="en-US" altLang="en-US" sz="2200" dirty="0">
                <a:solidFill>
                  <a:schemeClr val="tx1"/>
                </a:solidFill>
              </a:rPr>
              <a:t>Irritably or tearfulness</a:t>
            </a:r>
          </a:p>
          <a:p>
            <a:r>
              <a:rPr lang="en-US" altLang="en-US" sz="2200" dirty="0">
                <a:solidFill>
                  <a:schemeClr val="tx1"/>
                </a:solidFill>
              </a:rPr>
              <a:t>Making loos comments – “life is meaningless” </a:t>
            </a:r>
          </a:p>
          <a:p>
            <a:endParaRPr lang="en-US" altLang="en-US"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6D9ADDB8-5006-DCEC-F7F6-0CBB7770DB29}"/>
              </a:ext>
            </a:extLst>
          </p:cNvPr>
          <p:cNvCxnSpPr>
            <a:cxnSpLocks/>
            <a:stCxn id="4" idx="3"/>
            <a:endCxn id="32" idx="1"/>
          </p:cNvCxnSpPr>
          <p:nvPr/>
        </p:nvCxnSpPr>
        <p:spPr>
          <a:xfrm>
            <a:off x="2009775" y="2644775"/>
            <a:ext cx="4929188" cy="66675"/>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Arrow: U-Turn 24">
            <a:extLst>
              <a:ext uri="{FF2B5EF4-FFF2-40B4-BE49-F238E27FC236}">
                <a16:creationId xmlns:a16="http://schemas.microsoft.com/office/drawing/2014/main" id="{E4CD52AF-66A9-4E27-F01A-C5F7DD5146D1}"/>
              </a:ext>
            </a:extLst>
          </p:cNvPr>
          <p:cNvSpPr/>
          <p:nvPr/>
        </p:nvSpPr>
        <p:spPr>
          <a:xfrm rot="5400000">
            <a:off x="5807869" y="2739232"/>
            <a:ext cx="2179637" cy="3155950"/>
          </a:xfrm>
          <a:prstGeom prst="uturnArrow">
            <a:avLst>
              <a:gd name="adj1" fmla="val 9856"/>
              <a:gd name="adj2" fmla="val 4528"/>
              <a:gd name="adj3" fmla="val 11355"/>
              <a:gd name="adj4" fmla="val 43750"/>
              <a:gd name="adj5" fmla="val 10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srgbClr val="004153"/>
              </a:solidFill>
              <a:latin typeface="Franklin Gothic Book"/>
            </a:endParaRPr>
          </a:p>
        </p:txBody>
      </p:sp>
      <p:sp>
        <p:nvSpPr>
          <p:cNvPr id="24" name="Arrow: U-Turn 23">
            <a:extLst>
              <a:ext uri="{FF2B5EF4-FFF2-40B4-BE49-F238E27FC236}">
                <a16:creationId xmlns:a16="http://schemas.microsoft.com/office/drawing/2014/main" id="{7D7FBC4A-01E3-8BA8-3C38-6F87B3D75FDA}"/>
              </a:ext>
            </a:extLst>
          </p:cNvPr>
          <p:cNvSpPr/>
          <p:nvPr/>
        </p:nvSpPr>
        <p:spPr>
          <a:xfrm rot="5400000">
            <a:off x="4056857" y="2832894"/>
            <a:ext cx="2189162" cy="2914650"/>
          </a:xfrm>
          <a:prstGeom prst="uturnArrow">
            <a:avLst>
              <a:gd name="adj1" fmla="val 9789"/>
              <a:gd name="adj2" fmla="val 5441"/>
              <a:gd name="adj3" fmla="val 12085"/>
              <a:gd name="adj4" fmla="val 43750"/>
              <a:gd name="adj5" fmla="val 100000"/>
            </a:avLst>
          </a:prstGeom>
          <a:solidFill>
            <a:srgbClr val="F7D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srgbClr val="004153"/>
              </a:solidFill>
              <a:latin typeface="Franklin Gothic Book"/>
            </a:endParaRPr>
          </a:p>
        </p:txBody>
      </p:sp>
      <p:sp>
        <p:nvSpPr>
          <p:cNvPr id="23" name="Arrow: U-Turn 22">
            <a:extLst>
              <a:ext uri="{FF2B5EF4-FFF2-40B4-BE49-F238E27FC236}">
                <a16:creationId xmlns:a16="http://schemas.microsoft.com/office/drawing/2014/main" id="{C0437D42-2DB0-75C8-4517-D7B3E4BB047D}"/>
              </a:ext>
            </a:extLst>
          </p:cNvPr>
          <p:cNvSpPr/>
          <p:nvPr/>
        </p:nvSpPr>
        <p:spPr>
          <a:xfrm rot="5400000">
            <a:off x="2584449" y="3142304"/>
            <a:ext cx="2189162" cy="2276475"/>
          </a:xfrm>
          <a:prstGeom prst="uturnArrow">
            <a:avLst>
              <a:gd name="adj1" fmla="val 10584"/>
              <a:gd name="adj2" fmla="val 5441"/>
              <a:gd name="adj3" fmla="val 12085"/>
              <a:gd name="adj4" fmla="val 43750"/>
              <a:gd name="adj5" fmla="val 10000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srgbClr val="004153"/>
              </a:solidFill>
              <a:latin typeface="Franklin Gothic Book"/>
            </a:endParaRPr>
          </a:p>
        </p:txBody>
      </p:sp>
      <p:sp>
        <p:nvSpPr>
          <p:cNvPr id="22" name="Arrow: U-Turn 21">
            <a:extLst>
              <a:ext uri="{FF2B5EF4-FFF2-40B4-BE49-F238E27FC236}">
                <a16:creationId xmlns:a16="http://schemas.microsoft.com/office/drawing/2014/main" id="{B32F9D74-FE01-9352-F260-65A96F964587}"/>
              </a:ext>
            </a:extLst>
          </p:cNvPr>
          <p:cNvSpPr/>
          <p:nvPr/>
        </p:nvSpPr>
        <p:spPr>
          <a:xfrm rot="5400000">
            <a:off x="1163638" y="3675062"/>
            <a:ext cx="2274888" cy="1173163"/>
          </a:xfrm>
          <a:prstGeom prst="uturnArrow">
            <a:avLst>
              <a:gd name="adj1" fmla="val 19534"/>
              <a:gd name="adj2" fmla="val 16732"/>
              <a:gd name="adj3" fmla="val 20999"/>
              <a:gd name="adj4" fmla="val 43750"/>
              <a:gd name="adj5"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dirty="0">
              <a:solidFill>
                <a:srgbClr val="004153"/>
              </a:solidFill>
              <a:latin typeface="Franklin Gothic Book"/>
            </a:endParaRPr>
          </a:p>
        </p:txBody>
      </p:sp>
      <p:sp>
        <p:nvSpPr>
          <p:cNvPr id="11" name="Arrow: Left-Right 10">
            <a:extLst>
              <a:ext uri="{FF2B5EF4-FFF2-40B4-BE49-F238E27FC236}">
                <a16:creationId xmlns:a16="http://schemas.microsoft.com/office/drawing/2014/main" id="{3BDE17D8-1791-4B71-DF2C-5FFEE75CE562}"/>
              </a:ext>
            </a:extLst>
          </p:cNvPr>
          <p:cNvSpPr/>
          <p:nvPr/>
        </p:nvSpPr>
        <p:spPr>
          <a:xfrm>
            <a:off x="1498600" y="2744788"/>
            <a:ext cx="6416675" cy="354012"/>
          </a:xfrm>
          <a:prstGeom prst="leftRightArrow">
            <a:avLst>
              <a:gd name="adj1" fmla="val 63395"/>
              <a:gd name="adj2" fmla="val 52684"/>
            </a:avLst>
          </a:prstGeom>
          <a:gradFill>
            <a:gsLst>
              <a:gs pos="100000">
                <a:srgbClr val="A6003C"/>
              </a:gs>
              <a:gs pos="0">
                <a:srgbClr val="004369"/>
              </a:gs>
              <a:gs pos="35000">
                <a:schemeClr val="accent3"/>
              </a:gs>
              <a:gs pos="40000">
                <a:schemeClr val="accent3"/>
              </a:gs>
              <a:gs pos="63000">
                <a:srgbClr val="E5901F"/>
              </a:gs>
              <a:gs pos="23000">
                <a:schemeClr val="accent4"/>
              </a:gs>
              <a:gs pos="72000">
                <a:srgbClr val="DC891A"/>
              </a:gs>
              <a:gs pos="91000">
                <a:schemeClr val="accent5"/>
              </a:gs>
            </a:gsLst>
            <a:lin ang="0" scaled="1"/>
          </a:gra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nchor="ctr"/>
          <a:lstStyle/>
          <a:p>
            <a:pPr algn="ctr" defTabSz="533400" eaLnBrk="1" fontAlgn="auto" hangingPunct="1">
              <a:lnSpc>
                <a:spcPct val="90000"/>
              </a:lnSpc>
              <a:spcAft>
                <a:spcPct val="35000"/>
              </a:spcAft>
              <a:defRPr/>
            </a:pPr>
            <a:endParaRPr lang="en-US" sz="1400" b="1" cap="all" dirty="0">
              <a:solidFill>
                <a:srgbClr val="004153"/>
              </a:solidFill>
            </a:endParaRPr>
          </a:p>
        </p:txBody>
      </p:sp>
      <p:sp>
        <p:nvSpPr>
          <p:cNvPr id="6" name="Title">
            <a:extLst>
              <a:ext uri="{FF2B5EF4-FFF2-40B4-BE49-F238E27FC236}">
                <a16:creationId xmlns:a16="http://schemas.microsoft.com/office/drawing/2014/main" id="{6832BFCE-8496-51E8-FE97-962EC19B78B3}"/>
              </a:ext>
            </a:extLst>
          </p:cNvPr>
          <p:cNvSpPr>
            <a:spLocks noGrp="1"/>
          </p:cNvSpPr>
          <p:nvPr>
            <p:ph type="title"/>
          </p:nvPr>
        </p:nvSpPr>
        <p:spPr>
          <a:xfrm>
            <a:off x="679450" y="209550"/>
            <a:ext cx="7808913" cy="1446213"/>
          </a:xfrm>
        </p:spPr>
        <p:txBody>
          <a:bodyPr/>
          <a:lstStyle/>
          <a:p>
            <a:pPr>
              <a:defRPr/>
            </a:pPr>
            <a:r>
              <a:rPr lang="en-US" sz="4400" b="1">
                <a:solidFill>
                  <a:schemeClr val="bg1"/>
                </a:solidFill>
                <a:effectLst>
                  <a:outerShdw blurRad="38100" dist="38100" dir="2700000" algn="tl">
                    <a:srgbClr val="000000">
                      <a:alpha val="43137"/>
                    </a:srgbClr>
                  </a:outerShdw>
                </a:effectLst>
              </a:rPr>
              <a:t>Five Stages of Impact on Employee Performance</a:t>
            </a:r>
            <a:endParaRPr sz="4400" b="1">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14A3C65C-6677-3D8C-7FE3-38A0D72981AA}"/>
              </a:ext>
            </a:extLst>
          </p:cNvPr>
          <p:cNvSpPr txBox="1"/>
          <p:nvPr/>
        </p:nvSpPr>
        <p:spPr>
          <a:xfrm>
            <a:off x="1901825" y="2692400"/>
            <a:ext cx="319088" cy="323850"/>
          </a:xfrm>
          <a:prstGeom prst="rect">
            <a:avLst/>
          </a:prstGeom>
          <a:noFill/>
        </p:spPr>
        <p:txBody>
          <a:bodyPr anchor="ctr">
            <a:spAutoFit/>
          </a:bodyPr>
          <a:lstStyle/>
          <a:p>
            <a:pPr algn="ctr" defTabSz="685800" eaLnBrk="1" fontAlgn="auto" hangingPunct="1">
              <a:spcBef>
                <a:spcPts val="0"/>
              </a:spcBef>
              <a:spcAft>
                <a:spcPts val="0"/>
              </a:spcAft>
              <a:defRPr/>
            </a:pPr>
            <a:r>
              <a:rPr lang="en-US" sz="1500" dirty="0">
                <a:solidFill>
                  <a:prstClr val="white"/>
                </a:solidFill>
                <a:latin typeface="Georgia"/>
                <a:cs typeface="+mn-cs"/>
              </a:rPr>
              <a:t>1</a:t>
            </a:r>
          </a:p>
        </p:txBody>
      </p:sp>
      <p:sp>
        <p:nvSpPr>
          <p:cNvPr id="15" name="TextBox 14">
            <a:extLst>
              <a:ext uri="{FF2B5EF4-FFF2-40B4-BE49-F238E27FC236}">
                <a16:creationId xmlns:a16="http://schemas.microsoft.com/office/drawing/2014/main" id="{C7D3142F-2D44-92B0-CA0E-2D152EEB2215}"/>
              </a:ext>
            </a:extLst>
          </p:cNvPr>
          <p:cNvSpPr txBox="1"/>
          <p:nvPr/>
        </p:nvSpPr>
        <p:spPr>
          <a:xfrm>
            <a:off x="3563938" y="2690813"/>
            <a:ext cx="312737" cy="323850"/>
          </a:xfrm>
          <a:prstGeom prst="rect">
            <a:avLst/>
          </a:prstGeom>
          <a:noFill/>
        </p:spPr>
        <p:txBody>
          <a:bodyPr anchor="ctr">
            <a:spAutoFit/>
          </a:bodyPr>
          <a:lstStyle/>
          <a:p>
            <a:pPr algn="ctr" defTabSz="685800" eaLnBrk="1" fontAlgn="auto" hangingPunct="1">
              <a:spcBef>
                <a:spcPts val="0"/>
              </a:spcBef>
              <a:spcAft>
                <a:spcPts val="0"/>
              </a:spcAft>
              <a:defRPr/>
            </a:pPr>
            <a:r>
              <a:rPr lang="en-US" sz="1500" dirty="0">
                <a:solidFill>
                  <a:prstClr val="white"/>
                </a:solidFill>
                <a:latin typeface="Georgia"/>
                <a:cs typeface="+mn-cs"/>
              </a:rPr>
              <a:t>2</a:t>
            </a:r>
          </a:p>
        </p:txBody>
      </p:sp>
      <p:sp>
        <p:nvSpPr>
          <p:cNvPr id="17" name="TextBox 16">
            <a:extLst>
              <a:ext uri="{FF2B5EF4-FFF2-40B4-BE49-F238E27FC236}">
                <a16:creationId xmlns:a16="http://schemas.microsoft.com/office/drawing/2014/main" id="{17FA3DC7-C043-8BC6-8372-60F431F7677B}"/>
              </a:ext>
            </a:extLst>
          </p:cNvPr>
          <p:cNvSpPr txBox="1"/>
          <p:nvPr/>
        </p:nvSpPr>
        <p:spPr>
          <a:xfrm>
            <a:off x="5221288" y="2686050"/>
            <a:ext cx="312737" cy="323850"/>
          </a:xfrm>
          <a:prstGeom prst="rect">
            <a:avLst/>
          </a:prstGeom>
          <a:noFill/>
        </p:spPr>
        <p:txBody>
          <a:bodyPr anchor="ctr">
            <a:spAutoFit/>
          </a:bodyPr>
          <a:lstStyle/>
          <a:p>
            <a:pPr algn="ctr" defTabSz="685800" eaLnBrk="1" fontAlgn="auto" hangingPunct="1">
              <a:spcBef>
                <a:spcPts val="0"/>
              </a:spcBef>
              <a:spcAft>
                <a:spcPts val="0"/>
              </a:spcAft>
              <a:defRPr/>
            </a:pPr>
            <a:r>
              <a:rPr lang="en-US" sz="1500" dirty="0">
                <a:solidFill>
                  <a:prstClr val="white"/>
                </a:solidFill>
                <a:latin typeface="Georgia"/>
                <a:cs typeface="+mn-cs"/>
              </a:rPr>
              <a:t>3</a:t>
            </a:r>
          </a:p>
        </p:txBody>
      </p:sp>
      <p:sp>
        <p:nvSpPr>
          <p:cNvPr id="19" name="TextBox 18">
            <a:extLst>
              <a:ext uri="{FF2B5EF4-FFF2-40B4-BE49-F238E27FC236}">
                <a16:creationId xmlns:a16="http://schemas.microsoft.com/office/drawing/2014/main" id="{1AECED26-E31E-99C3-3973-D158B620B5D1}"/>
              </a:ext>
            </a:extLst>
          </p:cNvPr>
          <p:cNvSpPr txBox="1"/>
          <p:nvPr/>
        </p:nvSpPr>
        <p:spPr>
          <a:xfrm>
            <a:off x="6872288" y="2693988"/>
            <a:ext cx="312737" cy="323850"/>
          </a:xfrm>
          <a:prstGeom prst="rect">
            <a:avLst/>
          </a:prstGeom>
          <a:noFill/>
        </p:spPr>
        <p:txBody>
          <a:bodyPr anchor="ctr">
            <a:spAutoFit/>
          </a:bodyPr>
          <a:lstStyle/>
          <a:p>
            <a:pPr algn="ctr" defTabSz="685800" eaLnBrk="1" fontAlgn="auto" hangingPunct="1">
              <a:spcBef>
                <a:spcPts val="0"/>
              </a:spcBef>
              <a:spcAft>
                <a:spcPts val="0"/>
              </a:spcAft>
              <a:defRPr/>
            </a:pPr>
            <a:r>
              <a:rPr lang="en-US" sz="1500" dirty="0">
                <a:solidFill>
                  <a:prstClr val="white"/>
                </a:solidFill>
                <a:latin typeface="Georgia"/>
                <a:cs typeface="+mn-cs"/>
              </a:rPr>
              <a:t>4</a:t>
            </a:r>
          </a:p>
        </p:txBody>
      </p:sp>
      <p:sp>
        <p:nvSpPr>
          <p:cNvPr id="30" name="TextBox 29">
            <a:extLst>
              <a:ext uri="{FF2B5EF4-FFF2-40B4-BE49-F238E27FC236}">
                <a16:creationId xmlns:a16="http://schemas.microsoft.com/office/drawing/2014/main" id="{1F92889F-B63A-83D4-4644-50694A1B9D99}"/>
              </a:ext>
            </a:extLst>
          </p:cNvPr>
          <p:cNvSpPr txBox="1"/>
          <p:nvPr/>
        </p:nvSpPr>
        <p:spPr>
          <a:xfrm>
            <a:off x="1549400" y="3155950"/>
            <a:ext cx="1104900" cy="1320800"/>
          </a:xfrm>
          <a:prstGeom prst="rect">
            <a:avLst/>
          </a:prstGeom>
          <a:noFill/>
        </p:spPr>
        <p:txBody>
          <a:bodyPr>
            <a:spAutoFit/>
          </a:bodyPr>
          <a:lstStyle/>
          <a:p>
            <a:pPr algn="ctr" defTabSz="533400" eaLnBrk="1" fontAlgn="auto" hangingPunct="1">
              <a:lnSpc>
                <a:spcPct val="90000"/>
              </a:lnSpc>
              <a:spcAft>
                <a:spcPct val="35000"/>
              </a:spcAft>
              <a:defRPr/>
            </a:pPr>
            <a:r>
              <a:rPr lang="en-US" sz="1200" b="1" cap="all" dirty="0">
                <a:solidFill>
                  <a:srgbClr val="004153">
                    <a:lumMod val="90000"/>
                    <a:lumOff val="10000"/>
                  </a:srgbClr>
                </a:solidFill>
                <a:latin typeface="+mn-lt"/>
                <a:cs typeface="+mn-cs"/>
              </a:rPr>
              <a:t>Risks Emerge</a:t>
            </a:r>
          </a:p>
          <a:p>
            <a:pPr algn="ctr" defTabSz="533400" eaLnBrk="1" fontAlgn="auto" hangingPunct="1">
              <a:lnSpc>
                <a:spcPct val="90000"/>
              </a:lnSpc>
              <a:spcAft>
                <a:spcPct val="35000"/>
              </a:spcAft>
              <a:defRPr/>
            </a:pPr>
            <a:r>
              <a:rPr lang="en-US" sz="1200" dirty="0">
                <a:solidFill>
                  <a:srgbClr val="004153"/>
                </a:solidFill>
                <a:latin typeface="+mn-lt"/>
                <a:cs typeface="+mn-cs"/>
              </a:rPr>
              <a:t>Symptoms begin without notice and are hard to identify.</a:t>
            </a:r>
          </a:p>
        </p:txBody>
      </p:sp>
      <p:sp>
        <p:nvSpPr>
          <p:cNvPr id="16" name="TextBox 15">
            <a:extLst>
              <a:ext uri="{FF2B5EF4-FFF2-40B4-BE49-F238E27FC236}">
                <a16:creationId xmlns:a16="http://schemas.microsoft.com/office/drawing/2014/main" id="{91FE2286-3E4B-365E-7BC3-14BAD9A9E7A4}"/>
              </a:ext>
            </a:extLst>
          </p:cNvPr>
          <p:cNvSpPr txBox="1"/>
          <p:nvPr/>
        </p:nvSpPr>
        <p:spPr>
          <a:xfrm>
            <a:off x="3071813" y="3195638"/>
            <a:ext cx="1214437" cy="1320800"/>
          </a:xfrm>
          <a:prstGeom prst="rect">
            <a:avLst/>
          </a:prstGeom>
          <a:noFill/>
        </p:spPr>
        <p:txBody>
          <a:bodyPr>
            <a:spAutoFit/>
          </a:bodyPr>
          <a:lstStyle/>
          <a:p>
            <a:pPr algn="ctr" defTabSz="533400" eaLnBrk="1" fontAlgn="auto" hangingPunct="1">
              <a:lnSpc>
                <a:spcPct val="90000"/>
              </a:lnSpc>
              <a:spcAft>
                <a:spcPct val="35000"/>
              </a:spcAft>
              <a:defRPr/>
            </a:pPr>
            <a:r>
              <a:rPr lang="en-US" sz="1200" b="1" cap="all" dirty="0">
                <a:solidFill>
                  <a:srgbClr val="FFC000">
                    <a:lumMod val="75000"/>
                  </a:srgbClr>
                </a:solidFill>
                <a:latin typeface="+mn-lt"/>
                <a:cs typeface="+mn-cs"/>
              </a:rPr>
              <a:t>Symptoms Escalate</a:t>
            </a:r>
          </a:p>
          <a:p>
            <a:pPr algn="ctr" defTabSz="533400" eaLnBrk="1" fontAlgn="auto" hangingPunct="1">
              <a:lnSpc>
                <a:spcPct val="90000"/>
              </a:lnSpc>
              <a:spcAft>
                <a:spcPct val="35000"/>
              </a:spcAft>
              <a:defRPr/>
            </a:pPr>
            <a:r>
              <a:rPr lang="en-US" sz="1200" dirty="0">
                <a:solidFill>
                  <a:srgbClr val="004153"/>
                </a:solidFill>
                <a:latin typeface="+mn-lt"/>
                <a:cs typeface="+mn-cs"/>
              </a:rPr>
              <a:t>Noticeable impact on performance and daily functioning</a:t>
            </a:r>
            <a:r>
              <a:rPr lang="en-US" sz="900" dirty="0">
                <a:solidFill>
                  <a:srgbClr val="004153"/>
                </a:solidFill>
                <a:latin typeface="Franklin Gothic Book"/>
                <a:cs typeface="+mn-cs"/>
              </a:rPr>
              <a:t>.</a:t>
            </a:r>
          </a:p>
        </p:txBody>
      </p:sp>
      <p:sp>
        <p:nvSpPr>
          <p:cNvPr id="18" name="TextBox 17">
            <a:extLst>
              <a:ext uri="{FF2B5EF4-FFF2-40B4-BE49-F238E27FC236}">
                <a16:creationId xmlns:a16="http://schemas.microsoft.com/office/drawing/2014/main" id="{A1DEA220-52AF-6584-14ED-9B9128F58D66}"/>
              </a:ext>
            </a:extLst>
          </p:cNvPr>
          <p:cNvSpPr txBox="1"/>
          <p:nvPr/>
        </p:nvSpPr>
        <p:spPr>
          <a:xfrm>
            <a:off x="4821238" y="3206750"/>
            <a:ext cx="1298575" cy="1652588"/>
          </a:xfrm>
          <a:prstGeom prst="rect">
            <a:avLst/>
          </a:prstGeom>
          <a:noFill/>
        </p:spPr>
        <p:txBody>
          <a:bodyPr>
            <a:spAutoFit/>
          </a:bodyPr>
          <a:lstStyle/>
          <a:p>
            <a:pPr algn="ctr" defTabSz="533400" eaLnBrk="1" fontAlgn="auto" hangingPunct="1">
              <a:lnSpc>
                <a:spcPct val="90000"/>
              </a:lnSpc>
              <a:spcAft>
                <a:spcPct val="35000"/>
              </a:spcAft>
              <a:defRPr/>
            </a:pPr>
            <a:r>
              <a:rPr lang="en-US" sz="1200" b="1" cap="all" dirty="0">
                <a:solidFill>
                  <a:srgbClr val="DC891A"/>
                </a:solidFill>
                <a:latin typeface="+mn-lt"/>
                <a:cs typeface="+mn-cs"/>
              </a:rPr>
              <a:t>Condition Severe</a:t>
            </a:r>
          </a:p>
          <a:p>
            <a:pPr algn="ctr" defTabSz="533400" eaLnBrk="1" fontAlgn="auto" hangingPunct="1">
              <a:lnSpc>
                <a:spcPct val="90000"/>
              </a:lnSpc>
              <a:spcAft>
                <a:spcPct val="35000"/>
              </a:spcAft>
              <a:defRPr/>
            </a:pPr>
            <a:r>
              <a:rPr lang="en-US" sz="1200" dirty="0">
                <a:solidFill>
                  <a:srgbClr val="004153"/>
                </a:solidFill>
                <a:latin typeface="+mn-lt"/>
                <a:cs typeface="+mn-cs"/>
              </a:rPr>
              <a:t>Problems and absences may increase; disability leave, or accommodations may be required.</a:t>
            </a:r>
          </a:p>
        </p:txBody>
      </p:sp>
      <p:sp>
        <p:nvSpPr>
          <p:cNvPr id="20" name="TextBox 19">
            <a:extLst>
              <a:ext uri="{FF2B5EF4-FFF2-40B4-BE49-F238E27FC236}">
                <a16:creationId xmlns:a16="http://schemas.microsoft.com/office/drawing/2014/main" id="{2E8794B5-38A4-AAEA-B6B4-0A79DE50EADE}"/>
              </a:ext>
            </a:extLst>
          </p:cNvPr>
          <p:cNvSpPr txBox="1"/>
          <p:nvPr/>
        </p:nvSpPr>
        <p:spPr>
          <a:xfrm>
            <a:off x="6535738" y="3214688"/>
            <a:ext cx="1296987" cy="1487487"/>
          </a:xfrm>
          <a:prstGeom prst="rect">
            <a:avLst/>
          </a:prstGeom>
          <a:noFill/>
        </p:spPr>
        <p:txBody>
          <a:bodyPr>
            <a:spAutoFit/>
          </a:bodyPr>
          <a:lstStyle/>
          <a:p>
            <a:pPr algn="ctr" defTabSz="533400" eaLnBrk="1" fontAlgn="auto" hangingPunct="1">
              <a:lnSpc>
                <a:spcPct val="90000"/>
              </a:lnSpc>
              <a:spcAft>
                <a:spcPct val="35000"/>
              </a:spcAft>
              <a:defRPr/>
            </a:pPr>
            <a:r>
              <a:rPr lang="en-US" sz="1200" b="1" cap="all" dirty="0">
                <a:solidFill>
                  <a:srgbClr val="CA005D">
                    <a:lumMod val="75000"/>
                  </a:srgbClr>
                </a:solidFill>
                <a:latin typeface="+mn-lt"/>
                <a:cs typeface="+mn-cs"/>
              </a:rPr>
              <a:t>Chronic Impairment</a:t>
            </a:r>
          </a:p>
          <a:p>
            <a:pPr algn="ctr" defTabSz="533400" eaLnBrk="1" fontAlgn="auto" hangingPunct="1">
              <a:lnSpc>
                <a:spcPct val="90000"/>
              </a:lnSpc>
              <a:spcAft>
                <a:spcPct val="35000"/>
              </a:spcAft>
              <a:defRPr/>
            </a:pPr>
            <a:r>
              <a:rPr lang="en-US" sz="1200" dirty="0">
                <a:solidFill>
                  <a:srgbClr val="004153"/>
                </a:solidFill>
                <a:latin typeface="+mn-lt"/>
                <a:cs typeface="+mn-cs"/>
              </a:rPr>
              <a:t>Prolonged exposure to extreme symptoms often result in crisis events.</a:t>
            </a:r>
          </a:p>
        </p:txBody>
      </p:sp>
      <p:sp>
        <p:nvSpPr>
          <p:cNvPr id="21" name="TextBox 20">
            <a:extLst>
              <a:ext uri="{FF2B5EF4-FFF2-40B4-BE49-F238E27FC236}">
                <a16:creationId xmlns:a16="http://schemas.microsoft.com/office/drawing/2014/main" id="{0BDADB63-5ADF-F7C3-1B98-B9D942B9667F}"/>
              </a:ext>
            </a:extLst>
          </p:cNvPr>
          <p:cNvSpPr txBox="1"/>
          <p:nvPr/>
        </p:nvSpPr>
        <p:spPr>
          <a:xfrm>
            <a:off x="725488" y="4889500"/>
            <a:ext cx="1230312" cy="620713"/>
          </a:xfrm>
          <a:prstGeom prst="rect">
            <a:avLst/>
          </a:prstGeom>
          <a:noFill/>
        </p:spPr>
        <p:txBody>
          <a:bodyPr>
            <a:spAutoFit/>
          </a:bodyPr>
          <a:lstStyle/>
          <a:p>
            <a:pPr algn="ctr" defTabSz="533400" eaLnBrk="1" fontAlgn="auto" hangingPunct="1">
              <a:lnSpc>
                <a:spcPct val="90000"/>
              </a:lnSpc>
              <a:spcAft>
                <a:spcPct val="35000"/>
              </a:spcAft>
              <a:defRPr/>
            </a:pPr>
            <a:r>
              <a:rPr lang="en-US" sz="1600" b="1" cap="all" dirty="0">
                <a:solidFill>
                  <a:srgbClr val="004153"/>
                </a:solidFill>
                <a:latin typeface="+mn-lt"/>
                <a:cs typeface="+mn-cs"/>
              </a:rPr>
              <a:t>5</a:t>
            </a:r>
          </a:p>
          <a:p>
            <a:pPr algn="ctr" defTabSz="533400" eaLnBrk="1" fontAlgn="auto" hangingPunct="1">
              <a:lnSpc>
                <a:spcPct val="90000"/>
              </a:lnSpc>
              <a:spcAft>
                <a:spcPct val="35000"/>
              </a:spcAft>
              <a:defRPr/>
            </a:pPr>
            <a:r>
              <a:rPr lang="en-US" sz="1600" b="1" cap="all" dirty="0">
                <a:solidFill>
                  <a:srgbClr val="004153"/>
                </a:solidFill>
                <a:latin typeface="+mn-lt"/>
                <a:cs typeface="+mn-cs"/>
              </a:rPr>
              <a:t>Recovery</a:t>
            </a:r>
          </a:p>
        </p:txBody>
      </p:sp>
      <p:sp>
        <p:nvSpPr>
          <p:cNvPr id="26" name="TextBox 25">
            <a:extLst>
              <a:ext uri="{FF2B5EF4-FFF2-40B4-BE49-F238E27FC236}">
                <a16:creationId xmlns:a16="http://schemas.microsoft.com/office/drawing/2014/main" id="{8B071E29-A356-3B84-19DC-466D20906531}"/>
              </a:ext>
            </a:extLst>
          </p:cNvPr>
          <p:cNvSpPr txBox="1"/>
          <p:nvPr/>
        </p:nvSpPr>
        <p:spPr>
          <a:xfrm>
            <a:off x="977106" y="5736321"/>
            <a:ext cx="7189787" cy="646331"/>
          </a:xfrm>
          <a:prstGeom prst="rect">
            <a:avLst/>
          </a:prstGeom>
          <a:noFill/>
        </p:spPr>
        <p:txBody>
          <a:bodyPr wrap="square">
            <a:spAutoFit/>
          </a:bodyPr>
          <a:lstStyle/>
          <a:p>
            <a:pPr marL="128588" indent="-128588" defTabSz="685800" eaLnBrk="1" fontAlgn="auto" hangingPunct="1">
              <a:spcBef>
                <a:spcPts val="0"/>
              </a:spcBef>
              <a:spcAft>
                <a:spcPts val="0"/>
              </a:spcAft>
              <a:buFont typeface="Arial" panose="020B0604020202020204" pitchFamily="34" charset="0"/>
              <a:buChar char="•"/>
              <a:defRPr/>
            </a:pPr>
            <a:r>
              <a:rPr lang="en-US" sz="1200" dirty="0">
                <a:latin typeface="+mn-lt"/>
                <a:cs typeface="+mn-cs"/>
              </a:rPr>
              <a:t>Employees begin to see their conditions improve. </a:t>
            </a:r>
          </a:p>
          <a:p>
            <a:pPr marL="128588" indent="-128588" defTabSz="685800" eaLnBrk="1" fontAlgn="auto" hangingPunct="1">
              <a:spcBef>
                <a:spcPts val="0"/>
              </a:spcBef>
              <a:spcAft>
                <a:spcPts val="0"/>
              </a:spcAft>
              <a:buFont typeface="Arial" panose="020B0604020202020204" pitchFamily="34" charset="0"/>
              <a:buChar char="•"/>
              <a:defRPr/>
            </a:pPr>
            <a:r>
              <a:rPr lang="en-US" sz="1200" dirty="0">
                <a:latin typeface="+mn-lt"/>
                <a:cs typeface="+mn-cs"/>
              </a:rPr>
              <a:t>Progress could result from treatment or be part of the natural course of the condition.</a:t>
            </a:r>
          </a:p>
          <a:p>
            <a:pPr marL="128588" indent="-128588" defTabSz="685800" eaLnBrk="1" fontAlgn="auto" hangingPunct="1">
              <a:spcBef>
                <a:spcPts val="0"/>
              </a:spcBef>
              <a:spcAft>
                <a:spcPts val="0"/>
              </a:spcAft>
              <a:buFont typeface="Arial" panose="020B0604020202020204" pitchFamily="34" charset="0"/>
              <a:buChar char="•"/>
              <a:defRPr/>
            </a:pPr>
            <a:r>
              <a:rPr lang="en-US" sz="1200" dirty="0">
                <a:latin typeface="+mn-lt"/>
                <a:ea typeface="Calibri" panose="020F0502020204030204" pitchFamily="34" charset="0"/>
                <a:cs typeface="Times New Roman" panose="02020603050405020304" pitchFamily="18" charset="0"/>
              </a:rPr>
              <a:t>Recovery before severe or chronic stages often depends on connecting with timely care and support.</a:t>
            </a:r>
            <a:r>
              <a:rPr lang="en-US" sz="1200" dirty="0">
                <a:latin typeface="+mn-lt"/>
                <a:cs typeface="+mn-cs"/>
              </a:rPr>
              <a:t> </a:t>
            </a:r>
          </a:p>
        </p:txBody>
      </p:sp>
      <p:sp>
        <p:nvSpPr>
          <p:cNvPr id="4" name="TextBox 3">
            <a:extLst>
              <a:ext uri="{FF2B5EF4-FFF2-40B4-BE49-F238E27FC236}">
                <a16:creationId xmlns:a16="http://schemas.microsoft.com/office/drawing/2014/main" id="{26C62F9B-A26D-DB58-66C7-196879BDC28F}"/>
              </a:ext>
            </a:extLst>
          </p:cNvPr>
          <p:cNvSpPr txBox="1"/>
          <p:nvPr/>
        </p:nvSpPr>
        <p:spPr>
          <a:xfrm>
            <a:off x="1323975" y="2528888"/>
            <a:ext cx="685800" cy="230187"/>
          </a:xfrm>
          <a:prstGeom prst="rect">
            <a:avLst/>
          </a:prstGeom>
          <a:solidFill>
            <a:schemeClr val="bg1"/>
          </a:solidFill>
          <a:ln>
            <a:noFill/>
          </a:ln>
        </p:spPr>
        <p:txBody>
          <a:bodyPr>
            <a:spAutoFit/>
          </a:bodyPr>
          <a:lstStyle/>
          <a:p>
            <a:pPr algn="ctr" defTabSz="685800" eaLnBrk="1" fontAlgn="auto" hangingPunct="1">
              <a:spcBef>
                <a:spcPts val="0"/>
              </a:spcBef>
              <a:spcAft>
                <a:spcPts val="0"/>
              </a:spcAft>
              <a:defRPr/>
            </a:pPr>
            <a:r>
              <a:rPr lang="en-US" sz="900" i="1" dirty="0">
                <a:solidFill>
                  <a:srgbClr val="004153">
                    <a:lumMod val="90000"/>
                    <a:lumOff val="10000"/>
                  </a:srgbClr>
                </a:solidFill>
                <a:latin typeface="Franklin Gothic Book"/>
                <a:cs typeface="+mn-cs"/>
              </a:rPr>
              <a:t>Thriving</a:t>
            </a:r>
          </a:p>
        </p:txBody>
      </p:sp>
      <p:sp>
        <p:nvSpPr>
          <p:cNvPr id="27" name="TextBox 26">
            <a:extLst>
              <a:ext uri="{FF2B5EF4-FFF2-40B4-BE49-F238E27FC236}">
                <a16:creationId xmlns:a16="http://schemas.microsoft.com/office/drawing/2014/main" id="{A8DAA3B0-32D3-0FB4-3419-688D88CE538F}"/>
              </a:ext>
            </a:extLst>
          </p:cNvPr>
          <p:cNvSpPr txBox="1"/>
          <p:nvPr/>
        </p:nvSpPr>
        <p:spPr>
          <a:xfrm>
            <a:off x="3354388" y="2538413"/>
            <a:ext cx="685800" cy="230187"/>
          </a:xfrm>
          <a:prstGeom prst="rect">
            <a:avLst/>
          </a:prstGeom>
          <a:solidFill>
            <a:schemeClr val="bg1"/>
          </a:solidFill>
          <a:ln>
            <a:noFill/>
          </a:ln>
        </p:spPr>
        <p:txBody>
          <a:bodyPr>
            <a:spAutoFit/>
          </a:bodyPr>
          <a:lstStyle/>
          <a:p>
            <a:pPr algn="ctr" defTabSz="685800" eaLnBrk="1" fontAlgn="auto" hangingPunct="1">
              <a:spcBef>
                <a:spcPts val="0"/>
              </a:spcBef>
              <a:spcAft>
                <a:spcPts val="0"/>
              </a:spcAft>
              <a:defRPr/>
            </a:pPr>
            <a:r>
              <a:rPr lang="en-US" sz="900" i="1" dirty="0">
                <a:solidFill>
                  <a:srgbClr val="FFC000">
                    <a:lumMod val="75000"/>
                  </a:srgbClr>
                </a:solidFill>
                <a:latin typeface="Franklin Gothic Book"/>
                <a:cs typeface="+mn-cs"/>
              </a:rPr>
              <a:t>Coping</a:t>
            </a:r>
          </a:p>
        </p:txBody>
      </p:sp>
      <p:sp>
        <p:nvSpPr>
          <p:cNvPr id="28" name="TextBox 27">
            <a:extLst>
              <a:ext uri="{FF2B5EF4-FFF2-40B4-BE49-F238E27FC236}">
                <a16:creationId xmlns:a16="http://schemas.microsoft.com/office/drawing/2014/main" id="{451CEECA-7375-72B0-C6AC-5A5784FAA76F}"/>
              </a:ext>
            </a:extLst>
          </p:cNvPr>
          <p:cNvSpPr txBox="1"/>
          <p:nvPr/>
        </p:nvSpPr>
        <p:spPr>
          <a:xfrm>
            <a:off x="5008563" y="2543175"/>
            <a:ext cx="685800" cy="230188"/>
          </a:xfrm>
          <a:prstGeom prst="rect">
            <a:avLst/>
          </a:prstGeom>
          <a:solidFill>
            <a:schemeClr val="bg1"/>
          </a:solidFill>
        </p:spPr>
        <p:txBody>
          <a:bodyPr>
            <a:spAutoFit/>
          </a:bodyPr>
          <a:lstStyle/>
          <a:p>
            <a:pPr algn="ctr" defTabSz="685800" eaLnBrk="1" fontAlgn="auto" hangingPunct="1">
              <a:spcBef>
                <a:spcPts val="0"/>
              </a:spcBef>
              <a:spcAft>
                <a:spcPts val="0"/>
              </a:spcAft>
              <a:defRPr/>
            </a:pPr>
            <a:r>
              <a:rPr lang="en-US" sz="900" i="1" dirty="0">
                <a:solidFill>
                  <a:srgbClr val="DC891A"/>
                </a:solidFill>
                <a:latin typeface="Franklin Gothic Book"/>
                <a:cs typeface="+mn-cs"/>
              </a:rPr>
              <a:t>Struggling</a:t>
            </a:r>
          </a:p>
        </p:txBody>
      </p:sp>
      <p:sp>
        <p:nvSpPr>
          <p:cNvPr id="32" name="TextBox 31">
            <a:extLst>
              <a:ext uri="{FF2B5EF4-FFF2-40B4-BE49-F238E27FC236}">
                <a16:creationId xmlns:a16="http://schemas.microsoft.com/office/drawing/2014/main" id="{B5841E21-C428-330C-E252-D8121B7474A0}"/>
              </a:ext>
            </a:extLst>
          </p:cNvPr>
          <p:cNvSpPr txBox="1"/>
          <p:nvPr/>
        </p:nvSpPr>
        <p:spPr>
          <a:xfrm>
            <a:off x="6938963" y="2595563"/>
            <a:ext cx="685800" cy="230187"/>
          </a:xfrm>
          <a:prstGeom prst="rect">
            <a:avLst/>
          </a:prstGeom>
          <a:solidFill>
            <a:schemeClr val="bg1"/>
          </a:solidFill>
        </p:spPr>
        <p:txBody>
          <a:bodyPr>
            <a:spAutoFit/>
          </a:bodyPr>
          <a:lstStyle/>
          <a:p>
            <a:pPr algn="ctr" defTabSz="685800" eaLnBrk="1" fontAlgn="auto" hangingPunct="1">
              <a:spcBef>
                <a:spcPts val="0"/>
              </a:spcBef>
              <a:spcAft>
                <a:spcPts val="0"/>
              </a:spcAft>
              <a:defRPr/>
            </a:pPr>
            <a:r>
              <a:rPr lang="en-US" sz="900" i="1" dirty="0">
                <a:solidFill>
                  <a:srgbClr val="CA005D">
                    <a:lumMod val="75000"/>
                  </a:srgbClr>
                </a:solidFill>
                <a:latin typeface="Franklin Gothic Book"/>
                <a:cs typeface="+mn-cs"/>
              </a:rPr>
              <a:t>Suffering</a:t>
            </a:r>
          </a:p>
        </p:txBody>
      </p:sp>
      <p:sp>
        <p:nvSpPr>
          <p:cNvPr id="34" name="TextBox 33">
            <a:extLst>
              <a:ext uri="{FF2B5EF4-FFF2-40B4-BE49-F238E27FC236}">
                <a16:creationId xmlns:a16="http://schemas.microsoft.com/office/drawing/2014/main" id="{B0F5579D-932C-6B20-2F9F-3654AF42A46A}"/>
              </a:ext>
            </a:extLst>
          </p:cNvPr>
          <p:cNvSpPr txBox="1"/>
          <p:nvPr/>
        </p:nvSpPr>
        <p:spPr>
          <a:xfrm>
            <a:off x="2030413" y="4879975"/>
            <a:ext cx="6694487" cy="261938"/>
          </a:xfrm>
          <a:prstGeom prst="rect">
            <a:avLst/>
          </a:prstGeom>
          <a:noFill/>
        </p:spPr>
        <p:txBody>
          <a:bodyPr>
            <a:spAutoFit/>
          </a:bodyPr>
          <a:lstStyle/>
          <a:p>
            <a:pPr algn="ctr" defTabSz="685800" eaLnBrk="1" fontAlgn="auto" hangingPunct="1">
              <a:spcBef>
                <a:spcPts val="0"/>
              </a:spcBef>
              <a:spcAft>
                <a:spcPts val="0"/>
              </a:spcAft>
              <a:defRPr/>
            </a:pPr>
            <a:r>
              <a:rPr lang="en-US" sz="1100" dirty="0">
                <a:solidFill>
                  <a:srgbClr val="565A5C">
                    <a:lumMod val="50000"/>
                  </a:srgbClr>
                </a:solidFill>
                <a:latin typeface="+mn-lt"/>
                <a:cs typeface="+mn-cs"/>
              </a:rPr>
              <a:t>Employees can recover at any stage of their journey with the proper response and intervention strategies.</a:t>
            </a:r>
          </a:p>
        </p:txBody>
      </p:sp>
      <p:pic>
        <p:nvPicPr>
          <p:cNvPr id="10" name="Picture 9" descr="A picture containing fireworks, dark&#10;&#10;Description automatically generated">
            <a:extLst>
              <a:ext uri="{FF2B5EF4-FFF2-40B4-BE49-F238E27FC236}">
                <a16:creationId xmlns:a16="http://schemas.microsoft.com/office/drawing/2014/main" id="{AB8731F4-8594-B496-D9E9-EFB5C06CF3F1}"/>
              </a:ext>
            </a:extLst>
          </p:cNvPr>
          <p:cNvPicPr>
            <a:picLocks noChangeAspect="1"/>
          </p:cNvPicPr>
          <p:nvPr/>
        </p:nvPicPr>
        <p:blipFill>
          <a:blip r:embed="rId4" cstate="screen">
            <a:duotone>
              <a:schemeClr val="accent4">
                <a:shade val="45000"/>
                <a:satMod val="135000"/>
              </a:schemeClr>
              <a:prstClr val="white"/>
            </a:duotone>
          </a:blip>
          <a:stretch>
            <a:fillRect/>
          </a:stretch>
        </p:blipFill>
        <p:spPr>
          <a:xfrm>
            <a:off x="1073231" y="2202688"/>
            <a:ext cx="284423" cy="538596"/>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304EBB64-463D-66E8-3AEC-5EAD965DBD9D}"/>
              </a:ext>
            </a:extLst>
          </p:cNvPr>
          <p:cNvPicPr>
            <a:picLocks noChangeAspect="1"/>
          </p:cNvPicPr>
          <p:nvPr/>
        </p:nvPicPr>
        <p:blipFill>
          <a:blip r:embed="rId5" cstate="screen">
            <a:duotone>
              <a:schemeClr val="accent5">
                <a:shade val="45000"/>
                <a:satMod val="135000"/>
              </a:schemeClr>
              <a:prstClr val="white"/>
            </a:duotone>
          </a:blip>
          <a:stretch>
            <a:fillRect/>
          </a:stretch>
        </p:blipFill>
        <p:spPr>
          <a:xfrm>
            <a:off x="7601684" y="2379992"/>
            <a:ext cx="381395" cy="388444"/>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20381F-9421-E9A0-13E8-E6DBDFD58841}"/>
              </a:ext>
            </a:extLst>
          </p:cNvPr>
          <p:cNvSpPr>
            <a:spLocks noGrp="1"/>
          </p:cNvSpPr>
          <p:nvPr>
            <p:ph type="title"/>
          </p:nvPr>
        </p:nvSpPr>
        <p:spPr>
          <a:xfrm>
            <a:off x="457200" y="338138"/>
            <a:ext cx="8229600" cy="1252537"/>
          </a:xfrm>
        </p:spPr>
        <p:txBody>
          <a:bodyPr wrap="square" anchor="ctr">
            <a:normAutofit/>
          </a:bodyPr>
          <a:lstStyle/>
          <a:p>
            <a:r>
              <a:rPr lang="en-US" b="1" dirty="0">
                <a:effectLst>
                  <a:outerShdw blurRad="38100" dist="38100" dir="2700000" algn="tl">
                    <a:srgbClr val="000000">
                      <a:alpha val="43137"/>
                    </a:srgbClr>
                  </a:outerShdw>
                </a:effectLst>
              </a:rPr>
              <a:t>REFLECTION </a:t>
            </a:r>
          </a:p>
        </p:txBody>
      </p:sp>
      <p:sp>
        <p:nvSpPr>
          <p:cNvPr id="12" name="Content Placeholder 2">
            <a:extLst>
              <a:ext uri="{FF2B5EF4-FFF2-40B4-BE49-F238E27FC236}">
                <a16:creationId xmlns:a16="http://schemas.microsoft.com/office/drawing/2014/main" id="{28589CFE-C56F-C4E9-23E2-A4E526E5EE41}"/>
              </a:ext>
            </a:extLst>
          </p:cNvPr>
          <p:cNvSpPr>
            <a:spLocks noGrp="1"/>
          </p:cNvSpPr>
          <p:nvPr>
            <p:ph sz="quarter" idx="13"/>
          </p:nvPr>
        </p:nvSpPr>
        <p:spPr>
          <a:xfrm>
            <a:off x="4597400" y="2679192"/>
            <a:ext cx="4318000" cy="3950208"/>
          </a:xfrm>
        </p:spPr>
        <p:txBody>
          <a:bodyPr/>
          <a:lstStyle/>
          <a:p>
            <a:r>
              <a:rPr lang="en-US" sz="2200" dirty="0">
                <a:solidFill>
                  <a:schemeClr val="tx1"/>
                </a:solidFill>
              </a:rPr>
              <a:t>Think about a situation in your role where you may have contributed to stigma with your language. </a:t>
            </a:r>
          </a:p>
          <a:p>
            <a:r>
              <a:rPr lang="en-US" sz="2200" dirty="0">
                <a:solidFill>
                  <a:schemeClr val="tx1"/>
                </a:solidFill>
              </a:rPr>
              <a:t> Think about a situation where you knew something was not right were you : </a:t>
            </a:r>
          </a:p>
          <a:p>
            <a:pPr lvl="1">
              <a:buFont typeface="Arial" panose="020B0604020202020204" pitchFamily="34" charset="0"/>
              <a:buChar char="•"/>
            </a:pPr>
            <a:r>
              <a:rPr lang="en-US" dirty="0">
                <a:solidFill>
                  <a:schemeClr val="tx1"/>
                </a:solidFill>
              </a:rPr>
              <a:t>Unsure of what to say</a:t>
            </a:r>
          </a:p>
          <a:p>
            <a:pPr lvl="1">
              <a:buFont typeface="Arial" panose="020B0604020202020204" pitchFamily="34" charset="0"/>
              <a:buChar char="•"/>
            </a:pPr>
            <a:r>
              <a:rPr lang="en-US" dirty="0">
                <a:solidFill>
                  <a:schemeClr val="tx1"/>
                </a:solidFill>
              </a:rPr>
              <a:t>Unsure of how to respond</a:t>
            </a:r>
          </a:p>
          <a:p>
            <a:pPr lvl="1">
              <a:buFont typeface="Arial" panose="020B0604020202020204" pitchFamily="34" charset="0"/>
              <a:buChar char="•"/>
            </a:pPr>
            <a:r>
              <a:rPr lang="en-US" dirty="0">
                <a:solidFill>
                  <a:schemeClr val="tx1"/>
                </a:solidFill>
              </a:rPr>
              <a:t>Had no room left to assist</a:t>
            </a:r>
          </a:p>
          <a:p>
            <a:pPr lvl="1"/>
            <a:endParaRPr lang="en-US" dirty="0"/>
          </a:p>
        </p:txBody>
      </p:sp>
      <p:pic>
        <p:nvPicPr>
          <p:cNvPr id="5" name="Content Placeholder 4" descr="A picture containing timeline&#10;&#10;Description automatically generated">
            <a:extLst>
              <a:ext uri="{FF2B5EF4-FFF2-40B4-BE49-F238E27FC236}">
                <a16:creationId xmlns:a16="http://schemas.microsoft.com/office/drawing/2014/main" id="{DD850782-81A5-1E84-C56F-B3302FA3D418}"/>
              </a:ext>
            </a:extLst>
          </p:cNvPr>
          <p:cNvPicPr>
            <a:picLocks noGrp="1" noChangeAspect="1"/>
          </p:cNvPicPr>
          <p:nvPr>
            <p:ph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7200" y="2362200"/>
            <a:ext cx="3822192" cy="2866644"/>
          </a:xfrm>
          <a:noFill/>
        </p:spPr>
      </p:pic>
    </p:spTree>
    <p:extLst>
      <p:ext uri="{BB962C8B-B14F-4D97-AF65-F5344CB8AC3E}">
        <p14:creationId xmlns:p14="http://schemas.microsoft.com/office/powerpoint/2010/main" val="3936632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90CBC9E-42ED-00AA-CA18-36EDF56FDEF0}"/>
              </a:ext>
            </a:extLst>
          </p:cNvPr>
          <p:cNvSpPr>
            <a:spLocks noGrp="1"/>
          </p:cNvSpPr>
          <p:nvPr>
            <p:ph type="title"/>
          </p:nvPr>
        </p:nvSpPr>
        <p:spPr>
          <a:xfrm>
            <a:off x="457200" y="338138"/>
            <a:ext cx="8229600" cy="1252537"/>
          </a:xfrm>
        </p:spPr>
        <p:txBody>
          <a:bodyPr wrap="square" anchor="ctr">
            <a:noAutofit/>
          </a:bodyPr>
          <a:lstStyle/>
          <a:p>
            <a:pPr>
              <a:lnSpc>
                <a:spcPct val="90000"/>
              </a:lnSpc>
            </a:pPr>
            <a:r>
              <a:rPr lang="en-US" altLang="en-US" b="1" dirty="0">
                <a:effectLst>
                  <a:outerShdw blurRad="38100" dist="38100" dir="2700000" algn="tl">
                    <a:srgbClr val="000000">
                      <a:alpha val="43137"/>
                    </a:srgbClr>
                  </a:outerShdw>
                </a:effectLst>
              </a:rPr>
              <a:t>Transportation</a:t>
            </a:r>
          </a:p>
        </p:txBody>
      </p:sp>
      <p:sp>
        <p:nvSpPr>
          <p:cNvPr id="80899" name="Content Placeholder 3">
            <a:extLst>
              <a:ext uri="{FF2B5EF4-FFF2-40B4-BE49-F238E27FC236}">
                <a16:creationId xmlns:a16="http://schemas.microsoft.com/office/drawing/2014/main" id="{E5D8900D-CFC1-1F91-F864-F46F63FCDCD1}"/>
              </a:ext>
            </a:extLst>
          </p:cNvPr>
          <p:cNvSpPr>
            <a:spLocks noGrp="1"/>
          </p:cNvSpPr>
          <p:nvPr>
            <p:ph sz="quarter" idx="13"/>
          </p:nvPr>
        </p:nvSpPr>
        <p:spPr>
          <a:xfrm>
            <a:off x="381000" y="2362200"/>
            <a:ext cx="4041647" cy="3764280"/>
          </a:xfrm>
        </p:spPr>
        <p:txBody>
          <a:bodyPr wrap="square" anchor="t">
            <a:noAutofit/>
          </a:bodyPr>
          <a:lstStyle/>
          <a:p>
            <a:r>
              <a:rPr lang="en-US" sz="2200" dirty="0"/>
              <a:t>Vicarious Trauma: when we experience overwhelming volumes of information—especially information that holds an emotional charge—our bodies, minds, and spirit adapt to help us cope. At times, the way we cope may help in the moment but may have negative long-term results.</a:t>
            </a:r>
          </a:p>
        </p:txBody>
      </p:sp>
      <p:pic>
        <p:nvPicPr>
          <p:cNvPr id="5" name="Picture Placeholder 5">
            <a:extLst>
              <a:ext uri="{FF2B5EF4-FFF2-40B4-BE49-F238E27FC236}">
                <a16:creationId xmlns:a16="http://schemas.microsoft.com/office/drawing/2014/main" id="{14926A5B-D360-A07E-4324-5C40F085F265}"/>
              </a:ext>
            </a:extLst>
          </p:cNvPr>
          <p:cNvPicPr>
            <a:picLocks noChangeAspect="1"/>
          </p:cNvPicPr>
          <p:nvPr/>
        </p:nvPicPr>
        <p:blipFill rotWithShape="1">
          <a:blip r:embed="rId3"/>
          <a:srcRect l="7906" r="18616" b="-2"/>
          <a:stretch/>
        </p:blipFill>
        <p:spPr>
          <a:xfrm>
            <a:off x="4645152" y="2679192"/>
            <a:ext cx="3822192" cy="3447288"/>
          </a:xfrm>
          <a:prstGeom prst="rect">
            <a:avLst/>
          </a:prstGeom>
          <a:noFill/>
        </p:spPr>
      </p:pic>
    </p:spTree>
    <p:extLst>
      <p:ext uri="{BB962C8B-B14F-4D97-AF65-F5344CB8AC3E}">
        <p14:creationId xmlns:p14="http://schemas.microsoft.com/office/powerpoint/2010/main" val="638609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Title 1">
            <a:extLst>
              <a:ext uri="{FF2B5EF4-FFF2-40B4-BE49-F238E27FC236}">
                <a16:creationId xmlns:a16="http://schemas.microsoft.com/office/drawing/2014/main" id="{EA18700D-0E81-B753-A607-7F983E7ECEFA}"/>
              </a:ext>
            </a:extLst>
          </p:cNvPr>
          <p:cNvSpPr>
            <a:spLocks noGrp="1"/>
          </p:cNvSpPr>
          <p:nvPr>
            <p:ph type="title"/>
          </p:nvPr>
        </p:nvSpPr>
        <p:spPr>
          <a:xfrm>
            <a:off x="457200" y="338138"/>
            <a:ext cx="8229600" cy="1252537"/>
          </a:xfrm>
        </p:spPr>
        <p:txBody>
          <a:bodyPr wrap="square" anchor="ctr">
            <a:normAutofit/>
          </a:bodyPr>
          <a:lstStyle/>
          <a:p>
            <a:pPr eaLnBrk="1" hangingPunct="1"/>
            <a:r>
              <a:rPr lang="en-US" altLang="en-US" b="1">
                <a:effectLst>
                  <a:outerShdw blurRad="38100" dist="38100" dir="2700000" algn="tl">
                    <a:srgbClr val="000000">
                      <a:alpha val="43137"/>
                    </a:srgbClr>
                  </a:outerShdw>
                </a:effectLst>
              </a:rPr>
              <a:t>Key Term: Vicarious Trauma</a:t>
            </a:r>
          </a:p>
        </p:txBody>
      </p:sp>
      <p:pic>
        <p:nvPicPr>
          <p:cNvPr id="3" name="Content Placeholder 2">
            <a:extLst>
              <a:ext uri="{FF2B5EF4-FFF2-40B4-BE49-F238E27FC236}">
                <a16:creationId xmlns:a16="http://schemas.microsoft.com/office/drawing/2014/main" id="{E4F6FD54-10A7-0691-CB8A-C17B8F01D05C}"/>
              </a:ext>
            </a:extLst>
          </p:cNvPr>
          <p:cNvPicPr>
            <a:picLocks noGrp="1" noChangeAspect="1"/>
          </p:cNvPicPr>
          <p:nvPr>
            <p:ph sz="quarter" idx="13"/>
          </p:nvPr>
        </p:nvPicPr>
        <p:blipFill>
          <a:blip r:embed="rId3"/>
          <a:stretch>
            <a:fillRect/>
          </a:stretch>
        </p:blipFill>
        <p:spPr>
          <a:xfrm>
            <a:off x="676657" y="2353404"/>
            <a:ext cx="3518392" cy="3773076"/>
          </a:xfrm>
          <a:prstGeom prst="rect">
            <a:avLst/>
          </a:prstGeom>
          <a:noFill/>
        </p:spPr>
      </p:pic>
      <p:graphicFrame>
        <p:nvGraphicFramePr>
          <p:cNvPr id="129034" name="Subtitle 2">
            <a:extLst>
              <a:ext uri="{FF2B5EF4-FFF2-40B4-BE49-F238E27FC236}">
                <a16:creationId xmlns:a16="http://schemas.microsoft.com/office/drawing/2014/main" id="{B5733291-0EFF-B9D3-98DA-B9582E159F5D}"/>
              </a:ext>
            </a:extLst>
          </p:cNvPr>
          <p:cNvGraphicFramePr>
            <a:graphicFrameLocks noGrp="1"/>
          </p:cNvGraphicFramePr>
          <p:nvPr>
            <p:ph sz="quarter" idx="14"/>
            <p:extLst>
              <p:ext uri="{D42A27DB-BD31-4B8C-83A1-F6EECF244321}">
                <p14:modId xmlns:p14="http://schemas.microsoft.com/office/powerpoint/2010/main" val="1336109228"/>
              </p:ext>
            </p:extLst>
          </p:nvPr>
        </p:nvGraphicFramePr>
        <p:xfrm>
          <a:off x="4645152" y="2679192"/>
          <a:ext cx="3822192" cy="34472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9617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8193BEAA-996C-F1E3-DE9D-C30953787FF9}"/>
              </a:ext>
            </a:extLst>
          </p:cNvPr>
          <p:cNvSpPr>
            <a:spLocks noGrp="1"/>
          </p:cNvSpPr>
          <p:nvPr>
            <p:ph idx="1"/>
          </p:nvPr>
        </p:nvSpPr>
        <p:spPr>
          <a:xfrm>
            <a:off x="533400" y="2514600"/>
            <a:ext cx="7772400" cy="3611563"/>
          </a:xfrm>
        </p:spPr>
        <p:txBody>
          <a:bodyPr/>
          <a:lstStyle/>
          <a:p>
            <a:pPr marL="0" indent="0" eaLnBrk="1" hangingPunct="1">
              <a:buFont typeface="Arial" panose="020B0604020202020204" pitchFamily="34" charset="0"/>
              <a:buNone/>
            </a:pPr>
            <a:r>
              <a:rPr lang="en-US" altLang="en-US" dirty="0">
                <a:solidFill>
                  <a:schemeClr val="tx1"/>
                </a:solidFill>
              </a:rPr>
              <a:t>Participants will be able to:</a:t>
            </a:r>
          </a:p>
          <a:p>
            <a:pPr lvl="1" eaLnBrk="1" hangingPunct="1">
              <a:buFont typeface="Arial" panose="020B0604020202020204" pitchFamily="34" charset="0"/>
              <a:buChar char="•"/>
            </a:pPr>
            <a:r>
              <a:rPr lang="en-US" altLang="en-US" dirty="0">
                <a:solidFill>
                  <a:schemeClr val="tx1"/>
                </a:solidFill>
              </a:rPr>
              <a:t>Discuss the Prevalence of Mental Health Conditions </a:t>
            </a:r>
          </a:p>
          <a:p>
            <a:pPr lvl="1" eaLnBrk="1" hangingPunct="1">
              <a:buFont typeface="Arial" panose="020B0604020202020204" pitchFamily="34" charset="0"/>
              <a:buChar char="•"/>
            </a:pPr>
            <a:r>
              <a:rPr lang="en-US" altLang="en-US" dirty="0">
                <a:solidFill>
                  <a:schemeClr val="tx1"/>
                </a:solidFill>
              </a:rPr>
              <a:t>Discuss stigmas </a:t>
            </a:r>
          </a:p>
          <a:p>
            <a:pPr lvl="1" eaLnBrk="1" hangingPunct="1">
              <a:buFont typeface="Arial" panose="020B0604020202020204" pitchFamily="34" charset="0"/>
              <a:buChar char="•"/>
            </a:pPr>
            <a:r>
              <a:rPr lang="en-US" altLang="en-US" dirty="0">
                <a:solidFill>
                  <a:schemeClr val="tx1"/>
                </a:solidFill>
              </a:rPr>
              <a:t>Identify Chronic and Acute Stressors and their impacts to Mental Health</a:t>
            </a:r>
          </a:p>
          <a:p>
            <a:pPr lvl="1" eaLnBrk="1" hangingPunct="1">
              <a:buFont typeface="Arial" panose="020B0604020202020204" pitchFamily="34" charset="0"/>
              <a:buChar char="•"/>
            </a:pPr>
            <a:r>
              <a:rPr lang="en-US" altLang="en-US" dirty="0">
                <a:solidFill>
                  <a:schemeClr val="tx1"/>
                </a:solidFill>
              </a:rPr>
              <a:t>Define and understand Skills of Resilience </a:t>
            </a:r>
          </a:p>
          <a:p>
            <a:pPr marL="0" indent="0" eaLnBrk="1" hangingPunct="1">
              <a:buFont typeface="Symbol" panose="05050102010706020507" pitchFamily="18" charset="2"/>
              <a:buNone/>
            </a:pPr>
            <a:endParaRPr lang="en-US" altLang="en-US" dirty="0">
              <a:solidFill>
                <a:srgbClr val="FF0000"/>
              </a:solidFill>
            </a:endParaRPr>
          </a:p>
          <a:p>
            <a:pPr marL="0" indent="0" eaLnBrk="1" hangingPunct="1">
              <a:buFont typeface="Arial" panose="020B0604020202020204" pitchFamily="34" charset="0"/>
              <a:buNone/>
            </a:pPr>
            <a:endParaRPr lang="en-US" altLang="en-US" dirty="0">
              <a:solidFill>
                <a:srgbClr val="FF0000"/>
              </a:solidFill>
            </a:endParaRPr>
          </a:p>
        </p:txBody>
      </p:sp>
      <p:sp>
        <p:nvSpPr>
          <p:cNvPr id="21507" name="Title 1">
            <a:extLst>
              <a:ext uri="{FF2B5EF4-FFF2-40B4-BE49-F238E27FC236}">
                <a16:creationId xmlns:a16="http://schemas.microsoft.com/office/drawing/2014/main" id="{06883939-EF27-5134-E898-A99E25180FF4}"/>
              </a:ext>
            </a:extLst>
          </p:cNvPr>
          <p:cNvSpPr>
            <a:spLocks noGrp="1"/>
          </p:cNvSpPr>
          <p:nvPr>
            <p:ph type="title"/>
          </p:nvPr>
        </p:nvSpPr>
        <p:spPr/>
        <p:txBody>
          <a:bodyPr/>
          <a:lstStyle/>
          <a:p>
            <a:pPr eaLnBrk="1" hangingPunct="1">
              <a:defRPr/>
            </a:pPr>
            <a:r>
              <a:rPr lang="en-US" b="1" dirty="0">
                <a:effectLst>
                  <a:outerShdw blurRad="38100" dist="38100" dir="2700000" algn="tl">
                    <a:srgbClr val="000000">
                      <a:alpha val="43137"/>
                    </a:srgbClr>
                  </a:outerShdw>
                </a:effectLst>
              </a:rPr>
              <a:t>Training 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35E8C-988A-CCE9-00B0-02A66E43E47B}"/>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Stressors </a:t>
            </a:r>
          </a:p>
        </p:txBody>
      </p:sp>
      <p:sp>
        <p:nvSpPr>
          <p:cNvPr id="6" name="Text Placeholder 5">
            <a:extLst>
              <a:ext uri="{FF2B5EF4-FFF2-40B4-BE49-F238E27FC236}">
                <a16:creationId xmlns:a16="http://schemas.microsoft.com/office/drawing/2014/main" id="{D2A45F9F-FDA3-F01D-23CF-C551225C46CA}"/>
              </a:ext>
            </a:extLst>
          </p:cNvPr>
          <p:cNvSpPr>
            <a:spLocks noGrp="1"/>
          </p:cNvSpPr>
          <p:nvPr>
            <p:ph type="body" idx="1"/>
          </p:nvPr>
        </p:nvSpPr>
        <p:spPr>
          <a:ln w="57150">
            <a:solidFill>
              <a:schemeClr val="accent4">
                <a:lumMod val="75000"/>
              </a:schemeClr>
            </a:solidFill>
          </a:ln>
        </p:spPr>
        <p:txBody>
          <a:bodyPr/>
          <a:lstStyle/>
          <a:p>
            <a:r>
              <a:rPr lang="en-US" dirty="0"/>
              <a:t>Acute Stressors </a:t>
            </a:r>
          </a:p>
        </p:txBody>
      </p:sp>
      <p:sp>
        <p:nvSpPr>
          <p:cNvPr id="7" name="Content Placeholder 6">
            <a:extLst>
              <a:ext uri="{FF2B5EF4-FFF2-40B4-BE49-F238E27FC236}">
                <a16:creationId xmlns:a16="http://schemas.microsoft.com/office/drawing/2014/main" id="{B0690265-EBA4-69B5-56D3-2053876B376C}"/>
              </a:ext>
            </a:extLst>
          </p:cNvPr>
          <p:cNvSpPr>
            <a:spLocks noGrp="1"/>
          </p:cNvSpPr>
          <p:nvPr>
            <p:ph sz="half" idx="2"/>
          </p:nvPr>
        </p:nvSpPr>
        <p:spPr>
          <a:ln w="28575">
            <a:solidFill>
              <a:schemeClr val="accent4">
                <a:lumMod val="75000"/>
              </a:schemeClr>
            </a:solidFill>
          </a:ln>
        </p:spPr>
        <p:txBody>
          <a:bodyPr/>
          <a:lstStyle/>
          <a:p>
            <a:r>
              <a:rPr lang="en-US" dirty="0"/>
              <a:t> </a:t>
            </a:r>
            <a:r>
              <a:rPr lang="en-US" sz="2200" dirty="0"/>
              <a:t>Short-Term Stress</a:t>
            </a:r>
          </a:p>
          <a:p>
            <a:pPr lvl="1"/>
            <a:r>
              <a:rPr lang="en-US" sz="2200" dirty="0"/>
              <a:t>Traffic Jam</a:t>
            </a:r>
          </a:p>
          <a:p>
            <a:pPr lvl="1"/>
            <a:r>
              <a:rPr lang="en-US" sz="2200" dirty="0"/>
              <a:t>Argument with child/spouse</a:t>
            </a:r>
          </a:p>
          <a:p>
            <a:pPr lvl="1"/>
            <a:r>
              <a:rPr lang="en-US" sz="2200" dirty="0"/>
              <a:t>Accident</a:t>
            </a:r>
          </a:p>
          <a:p>
            <a:pPr lvl="1"/>
            <a:r>
              <a:rPr lang="en-US" sz="2200" dirty="0"/>
              <a:t>Death of loved one</a:t>
            </a:r>
          </a:p>
        </p:txBody>
      </p:sp>
      <p:sp>
        <p:nvSpPr>
          <p:cNvPr id="8" name="Text Placeholder 7">
            <a:extLst>
              <a:ext uri="{FF2B5EF4-FFF2-40B4-BE49-F238E27FC236}">
                <a16:creationId xmlns:a16="http://schemas.microsoft.com/office/drawing/2014/main" id="{D5996785-55C0-B9DE-4320-1F865BE32C65}"/>
              </a:ext>
            </a:extLst>
          </p:cNvPr>
          <p:cNvSpPr>
            <a:spLocks noGrp="1"/>
          </p:cNvSpPr>
          <p:nvPr>
            <p:ph type="body" sz="quarter" idx="3"/>
          </p:nvPr>
        </p:nvSpPr>
        <p:spPr>
          <a:ln w="57150">
            <a:solidFill>
              <a:schemeClr val="accent4">
                <a:lumMod val="75000"/>
              </a:schemeClr>
            </a:solidFill>
          </a:ln>
        </p:spPr>
        <p:txBody>
          <a:bodyPr/>
          <a:lstStyle/>
          <a:p>
            <a:r>
              <a:rPr lang="en-US" dirty="0"/>
              <a:t>Chronic Stressors </a:t>
            </a:r>
          </a:p>
        </p:txBody>
      </p:sp>
      <p:sp>
        <p:nvSpPr>
          <p:cNvPr id="9" name="Content Placeholder 8">
            <a:extLst>
              <a:ext uri="{FF2B5EF4-FFF2-40B4-BE49-F238E27FC236}">
                <a16:creationId xmlns:a16="http://schemas.microsoft.com/office/drawing/2014/main" id="{997E7B2E-DF78-77F6-9E67-CEE98D887ED5}"/>
              </a:ext>
            </a:extLst>
          </p:cNvPr>
          <p:cNvSpPr>
            <a:spLocks noGrp="1"/>
          </p:cNvSpPr>
          <p:nvPr>
            <p:ph sz="quarter" idx="4"/>
          </p:nvPr>
        </p:nvSpPr>
        <p:spPr>
          <a:ln w="28575">
            <a:solidFill>
              <a:schemeClr val="accent4">
                <a:lumMod val="75000"/>
              </a:schemeClr>
            </a:solidFill>
          </a:ln>
        </p:spPr>
        <p:txBody>
          <a:bodyPr/>
          <a:lstStyle/>
          <a:p>
            <a:r>
              <a:rPr lang="en-US" sz="2200" dirty="0"/>
              <a:t> Long-Term Stress</a:t>
            </a:r>
          </a:p>
          <a:p>
            <a:pPr lvl="1"/>
            <a:r>
              <a:rPr lang="en-US" sz="2200" dirty="0"/>
              <a:t>Relationship stress</a:t>
            </a:r>
          </a:p>
          <a:p>
            <a:pPr lvl="1"/>
            <a:r>
              <a:rPr lang="en-US" sz="2200" dirty="0"/>
              <a:t>Work stress (challenges or pressures related to the job)</a:t>
            </a:r>
          </a:p>
        </p:txBody>
      </p:sp>
    </p:spTree>
    <p:extLst>
      <p:ext uri="{BB962C8B-B14F-4D97-AF65-F5344CB8AC3E}">
        <p14:creationId xmlns:p14="http://schemas.microsoft.com/office/powerpoint/2010/main" val="288654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35E8C-988A-CCE9-00B0-02A66E43E47B}"/>
              </a:ext>
            </a:extLst>
          </p:cNvPr>
          <p:cNvSpPr>
            <a:spLocks noGrp="1"/>
          </p:cNvSpPr>
          <p:nvPr>
            <p:ph type="title"/>
          </p:nvPr>
        </p:nvSpPr>
        <p:spPr>
          <a:xfrm>
            <a:off x="196136" y="338136"/>
            <a:ext cx="6325572" cy="1252537"/>
          </a:xfrm>
        </p:spPr>
        <p:txBody>
          <a:bodyPr/>
          <a:lstStyle/>
          <a:p>
            <a:r>
              <a:rPr lang="en-US" b="1" dirty="0">
                <a:effectLst>
                  <a:outerShdw blurRad="38100" dist="38100" dir="2700000" algn="tl">
                    <a:srgbClr val="000000">
                      <a:alpha val="43137"/>
                    </a:srgbClr>
                  </a:outerShdw>
                </a:effectLst>
              </a:rPr>
              <a:t>Stressors Exercise  </a:t>
            </a:r>
          </a:p>
        </p:txBody>
      </p:sp>
      <p:sp>
        <p:nvSpPr>
          <p:cNvPr id="6" name="Text Placeholder 5">
            <a:extLst>
              <a:ext uri="{FF2B5EF4-FFF2-40B4-BE49-F238E27FC236}">
                <a16:creationId xmlns:a16="http://schemas.microsoft.com/office/drawing/2014/main" id="{D2A45F9F-FDA3-F01D-23CF-C551225C46CA}"/>
              </a:ext>
            </a:extLst>
          </p:cNvPr>
          <p:cNvSpPr>
            <a:spLocks noGrp="1"/>
          </p:cNvSpPr>
          <p:nvPr>
            <p:ph type="body" idx="1"/>
          </p:nvPr>
        </p:nvSpPr>
        <p:spPr>
          <a:ln w="57150">
            <a:solidFill>
              <a:schemeClr val="accent4">
                <a:lumMod val="75000"/>
              </a:schemeClr>
            </a:solidFill>
          </a:ln>
        </p:spPr>
        <p:txBody>
          <a:bodyPr/>
          <a:lstStyle/>
          <a:p>
            <a:r>
              <a:rPr lang="en-US" dirty="0"/>
              <a:t>Acute Stressors </a:t>
            </a:r>
          </a:p>
        </p:txBody>
      </p:sp>
      <p:sp>
        <p:nvSpPr>
          <p:cNvPr id="7" name="Content Placeholder 6">
            <a:extLst>
              <a:ext uri="{FF2B5EF4-FFF2-40B4-BE49-F238E27FC236}">
                <a16:creationId xmlns:a16="http://schemas.microsoft.com/office/drawing/2014/main" id="{B0690265-EBA4-69B5-56D3-2053876B376C}"/>
              </a:ext>
            </a:extLst>
          </p:cNvPr>
          <p:cNvSpPr>
            <a:spLocks noGrp="1"/>
          </p:cNvSpPr>
          <p:nvPr>
            <p:ph sz="half" idx="2"/>
          </p:nvPr>
        </p:nvSpPr>
        <p:spPr>
          <a:xfrm>
            <a:off x="677332" y="3429000"/>
            <a:ext cx="3820055" cy="1524001"/>
          </a:xfrm>
          <a:ln w="28575">
            <a:solidFill>
              <a:schemeClr val="accent4">
                <a:lumMod val="75000"/>
              </a:schemeClr>
            </a:solidFill>
          </a:ln>
        </p:spPr>
        <p:txBody>
          <a:bodyPr/>
          <a:lstStyle/>
          <a:p>
            <a:r>
              <a:rPr lang="en-US" dirty="0"/>
              <a:t> </a:t>
            </a:r>
            <a:r>
              <a:rPr lang="en-US" sz="2200" dirty="0"/>
              <a:t>Short-Term Stress</a:t>
            </a:r>
          </a:p>
        </p:txBody>
      </p:sp>
      <p:sp>
        <p:nvSpPr>
          <p:cNvPr id="8" name="Text Placeholder 7">
            <a:extLst>
              <a:ext uri="{FF2B5EF4-FFF2-40B4-BE49-F238E27FC236}">
                <a16:creationId xmlns:a16="http://schemas.microsoft.com/office/drawing/2014/main" id="{D5996785-55C0-B9DE-4320-1F865BE32C65}"/>
              </a:ext>
            </a:extLst>
          </p:cNvPr>
          <p:cNvSpPr>
            <a:spLocks noGrp="1"/>
          </p:cNvSpPr>
          <p:nvPr>
            <p:ph type="body" sz="quarter" idx="3"/>
          </p:nvPr>
        </p:nvSpPr>
        <p:spPr>
          <a:ln w="57150">
            <a:solidFill>
              <a:schemeClr val="accent4">
                <a:lumMod val="75000"/>
              </a:schemeClr>
            </a:solidFill>
          </a:ln>
        </p:spPr>
        <p:txBody>
          <a:bodyPr/>
          <a:lstStyle/>
          <a:p>
            <a:r>
              <a:rPr lang="en-US" dirty="0"/>
              <a:t>Chronic Stressors </a:t>
            </a:r>
          </a:p>
        </p:txBody>
      </p:sp>
      <p:sp>
        <p:nvSpPr>
          <p:cNvPr id="9" name="Content Placeholder 8">
            <a:extLst>
              <a:ext uri="{FF2B5EF4-FFF2-40B4-BE49-F238E27FC236}">
                <a16:creationId xmlns:a16="http://schemas.microsoft.com/office/drawing/2014/main" id="{997E7B2E-DF78-77F6-9E67-CEE98D887ED5}"/>
              </a:ext>
            </a:extLst>
          </p:cNvPr>
          <p:cNvSpPr>
            <a:spLocks noGrp="1"/>
          </p:cNvSpPr>
          <p:nvPr>
            <p:ph sz="quarter" idx="4"/>
          </p:nvPr>
        </p:nvSpPr>
        <p:spPr>
          <a:xfrm>
            <a:off x="4645025" y="3429001"/>
            <a:ext cx="3822192" cy="1524000"/>
          </a:xfrm>
          <a:ln w="28575">
            <a:solidFill>
              <a:schemeClr val="accent4">
                <a:lumMod val="75000"/>
              </a:schemeClr>
            </a:solidFill>
          </a:ln>
        </p:spPr>
        <p:txBody>
          <a:bodyPr/>
          <a:lstStyle/>
          <a:p>
            <a:r>
              <a:rPr lang="en-US" sz="2200" dirty="0"/>
              <a:t> Long-Term Stress</a:t>
            </a:r>
          </a:p>
        </p:txBody>
      </p:sp>
      <p:sp>
        <p:nvSpPr>
          <p:cNvPr id="3" name="Content Placeholder 6">
            <a:extLst>
              <a:ext uri="{FF2B5EF4-FFF2-40B4-BE49-F238E27FC236}">
                <a16:creationId xmlns:a16="http://schemas.microsoft.com/office/drawing/2014/main" id="{9D59C48E-BC32-AE3F-E7EC-9EE639616410}"/>
              </a:ext>
            </a:extLst>
          </p:cNvPr>
          <p:cNvSpPr txBox="1">
            <a:spLocks/>
          </p:cNvSpPr>
          <p:nvPr/>
        </p:nvSpPr>
        <p:spPr bwMode="auto">
          <a:xfrm>
            <a:off x="652075" y="5156201"/>
            <a:ext cx="7625041" cy="1524001"/>
          </a:xfrm>
          <a:prstGeom prst="rect">
            <a:avLst/>
          </a:prstGeom>
          <a:noFill/>
          <a:ln w="28575">
            <a:solidFill>
              <a:schemeClr val="accent4">
                <a:lumMod val="75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18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sz="14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4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9pPr>
          </a:lstStyle>
          <a:p>
            <a:r>
              <a:rPr lang="en-US" sz="2200" dirty="0"/>
              <a:t>Please work with the person next to you: </a:t>
            </a:r>
          </a:p>
          <a:p>
            <a:pPr marL="303213" lvl="1" indent="0">
              <a:buNone/>
            </a:pPr>
            <a:r>
              <a:rPr lang="en-US" sz="2000" dirty="0"/>
              <a:t>1) </a:t>
            </a:r>
            <a:r>
              <a:rPr lang="en-US" sz="2200" dirty="0"/>
              <a:t>List acute stressors in your workplace</a:t>
            </a:r>
          </a:p>
          <a:p>
            <a:pPr marL="303213" lvl="1" indent="0">
              <a:buNone/>
            </a:pPr>
            <a:r>
              <a:rPr lang="en-US" sz="2200" dirty="0"/>
              <a:t>2) List chronic stressors impacting your workplace </a:t>
            </a:r>
          </a:p>
        </p:txBody>
      </p:sp>
      <p:pic>
        <p:nvPicPr>
          <p:cNvPr id="11" name="Picture 10">
            <a:extLst>
              <a:ext uri="{FF2B5EF4-FFF2-40B4-BE49-F238E27FC236}">
                <a16:creationId xmlns:a16="http://schemas.microsoft.com/office/drawing/2014/main" id="{9BEB1B75-6738-FFFD-1ADF-E8629981FF87}"/>
              </a:ext>
            </a:extLst>
          </p:cNvPr>
          <p:cNvPicPr>
            <a:picLocks noChangeAspect="1"/>
          </p:cNvPicPr>
          <p:nvPr/>
        </p:nvPicPr>
        <p:blipFill>
          <a:blip r:embed="rId3"/>
          <a:stretch>
            <a:fillRect/>
          </a:stretch>
        </p:blipFill>
        <p:spPr>
          <a:xfrm rot="638347">
            <a:off x="5933447" y="276337"/>
            <a:ext cx="1624450" cy="1692205"/>
          </a:xfrm>
          <a:prstGeom prst="rect">
            <a:avLst/>
          </a:prstGeom>
        </p:spPr>
      </p:pic>
    </p:spTree>
    <p:extLst>
      <p:ext uri="{BB962C8B-B14F-4D97-AF65-F5344CB8AC3E}">
        <p14:creationId xmlns:p14="http://schemas.microsoft.com/office/powerpoint/2010/main" val="3000285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8CBD60-EF78-565E-4D81-E4AC9D3132EB}"/>
              </a:ext>
            </a:extLst>
          </p:cNvPr>
          <p:cNvSpPr>
            <a:spLocks noGrp="1"/>
          </p:cNvSpPr>
          <p:nvPr>
            <p:ph type="subTitle" idx="1"/>
          </p:nvPr>
        </p:nvSpPr>
        <p:spPr>
          <a:xfrm>
            <a:off x="237156" y="224926"/>
            <a:ext cx="7231758" cy="1473200"/>
          </a:xfrm>
        </p:spPr>
        <p:txBody>
          <a:bodyPr>
            <a:normAutofit/>
          </a:bodyPr>
          <a:lstStyle/>
          <a:p>
            <a:pPr>
              <a:defRPr/>
            </a:pPr>
            <a:r>
              <a:rPr lang="en-US" sz="4400" b="1" dirty="0">
                <a:effectLst>
                  <a:outerShdw blurRad="38100" dist="38100" dir="2700000" algn="tl">
                    <a:srgbClr val="000000">
                      <a:alpha val="43137"/>
                    </a:srgbClr>
                  </a:outerShdw>
                </a:effectLst>
                <a:latin typeface="+mj-lt"/>
              </a:rPr>
              <a:t>Cortisol =     Stress Hormone</a:t>
            </a:r>
          </a:p>
        </p:txBody>
      </p:sp>
      <p:sp>
        <p:nvSpPr>
          <p:cNvPr id="139267" name="Text Placeholder 7">
            <a:extLst>
              <a:ext uri="{FF2B5EF4-FFF2-40B4-BE49-F238E27FC236}">
                <a16:creationId xmlns:a16="http://schemas.microsoft.com/office/drawing/2014/main" id="{772B94CC-6CA0-E8D0-59E8-2336EA8B0122}"/>
              </a:ext>
            </a:extLst>
          </p:cNvPr>
          <p:cNvSpPr>
            <a:spLocks noGrp="1"/>
          </p:cNvSpPr>
          <p:nvPr>
            <p:ph type="body" sz="quarter" idx="4294967295"/>
          </p:nvPr>
        </p:nvSpPr>
        <p:spPr>
          <a:xfrm>
            <a:off x="723162" y="1584168"/>
            <a:ext cx="2588671" cy="3513615"/>
          </a:xfrm>
        </p:spPr>
        <p:txBody>
          <a:bodyPr/>
          <a:lstStyle/>
          <a:p>
            <a:pPr>
              <a:buClr>
                <a:schemeClr val="bg1"/>
              </a:buClr>
            </a:pPr>
            <a:r>
              <a:rPr lang="en-US" altLang="en-US" sz="2200" b="1" dirty="0">
                <a:solidFill>
                  <a:schemeClr val="bg1"/>
                </a:solidFill>
                <a:effectLst>
                  <a:outerShdw blurRad="38100" dist="38100" dir="2700000" algn="tl">
                    <a:srgbClr val="000000">
                      <a:alpha val="43137"/>
                    </a:srgbClr>
                  </a:outerShdw>
                </a:effectLst>
              </a:rPr>
              <a:t>Elevated amounts of cortisol are toxic when they circulate in the body for prolonged periods of time.</a:t>
            </a:r>
          </a:p>
        </p:txBody>
      </p:sp>
      <p:sp>
        <p:nvSpPr>
          <p:cNvPr id="15" name="Oval 14">
            <a:extLst>
              <a:ext uri="{FF2B5EF4-FFF2-40B4-BE49-F238E27FC236}">
                <a16:creationId xmlns:a16="http://schemas.microsoft.com/office/drawing/2014/main" id="{CA68873D-2C61-5E59-2BB1-67E17E76AA00}"/>
              </a:ext>
            </a:extLst>
          </p:cNvPr>
          <p:cNvSpPr/>
          <p:nvPr/>
        </p:nvSpPr>
        <p:spPr>
          <a:xfrm>
            <a:off x="5635625" y="2916238"/>
            <a:ext cx="1209675" cy="1211262"/>
          </a:xfrm>
          <a:prstGeom prst="ellipse">
            <a:avLst/>
          </a:prstGeom>
          <a:solidFill>
            <a:srgbClr val="07102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defRPr/>
            </a:pPr>
            <a:endParaRPr lang="en-US" dirty="0"/>
          </a:p>
        </p:txBody>
      </p:sp>
      <p:sp>
        <p:nvSpPr>
          <p:cNvPr id="16" name="Oval 4">
            <a:extLst>
              <a:ext uri="{FF2B5EF4-FFF2-40B4-BE49-F238E27FC236}">
                <a16:creationId xmlns:a16="http://schemas.microsoft.com/office/drawing/2014/main" id="{4B3E5EDC-5DCD-6FCE-63AD-5525CB66E7C2}"/>
              </a:ext>
            </a:extLst>
          </p:cNvPr>
          <p:cNvSpPr txBox="1"/>
          <p:nvPr/>
        </p:nvSpPr>
        <p:spPr>
          <a:xfrm>
            <a:off x="5811838" y="3094038"/>
            <a:ext cx="857250" cy="855662"/>
          </a:xfrm>
          <a:prstGeom prst="rect">
            <a:avLst/>
          </a:prstGeom>
        </p:spPr>
        <p:style>
          <a:lnRef idx="0">
            <a:scrgbClr r="0" g="0" b="0"/>
          </a:lnRef>
          <a:fillRef idx="0">
            <a:scrgbClr r="0" g="0" b="0"/>
          </a:fillRef>
          <a:effectRef idx="0">
            <a:scrgbClr r="0" g="0" b="0"/>
          </a:effectRef>
          <a:fontRef idx="minor">
            <a:schemeClr val="lt1"/>
          </a:fontRef>
        </p:style>
        <p:txBody>
          <a:bodyPr lIns="25718" tIns="25718" rIns="25718" bIns="25718" spcCol="1270" anchor="ctr"/>
          <a:lstStyle/>
          <a:p>
            <a:pPr algn="ctr" defTabSz="900113">
              <a:lnSpc>
                <a:spcPct val="90000"/>
              </a:lnSpc>
              <a:spcAft>
                <a:spcPct val="35000"/>
              </a:spcAft>
              <a:defRPr/>
            </a:pPr>
            <a:r>
              <a:rPr lang="en-US" dirty="0"/>
              <a:t>Cortisol</a:t>
            </a:r>
          </a:p>
        </p:txBody>
      </p:sp>
      <p:grpSp>
        <p:nvGrpSpPr>
          <p:cNvPr id="18" name="Group 17">
            <a:extLst>
              <a:ext uri="{FF2B5EF4-FFF2-40B4-BE49-F238E27FC236}">
                <a16:creationId xmlns:a16="http://schemas.microsoft.com/office/drawing/2014/main" id="{80D5F9F1-7EC7-3B29-86E8-64926111861B}"/>
              </a:ext>
            </a:extLst>
          </p:cNvPr>
          <p:cNvGrpSpPr>
            <a:grpSpLocks/>
          </p:cNvGrpSpPr>
          <p:nvPr/>
        </p:nvGrpSpPr>
        <p:grpSpPr bwMode="auto">
          <a:xfrm>
            <a:off x="6038850" y="2519363"/>
            <a:ext cx="396875" cy="309562"/>
            <a:chOff x="3604932" y="1443417"/>
            <a:chExt cx="529418" cy="502878"/>
          </a:xfrm>
        </p:grpSpPr>
        <p:sp>
          <p:nvSpPr>
            <p:cNvPr id="19" name="Arrow: Right 18">
              <a:extLst>
                <a:ext uri="{FF2B5EF4-FFF2-40B4-BE49-F238E27FC236}">
                  <a16:creationId xmlns:a16="http://schemas.microsoft.com/office/drawing/2014/main" id="{FF426992-9803-3489-426C-15A833CDC352}"/>
                </a:ext>
              </a:extLst>
            </p:cNvPr>
            <p:cNvSpPr/>
            <p:nvPr/>
          </p:nvSpPr>
          <p:spPr>
            <a:xfrm rot="16200000">
              <a:off x="3618203" y="1430146"/>
              <a:ext cx="502878" cy="529418"/>
            </a:xfrm>
            <a:prstGeom prst="rightArrow">
              <a:avLst>
                <a:gd name="adj1" fmla="val 60000"/>
                <a:gd name="adj2" fmla="val 50000"/>
              </a:avLst>
            </a:prstGeom>
            <a:solidFill>
              <a:schemeClr val="tx1">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1" name="Arrow: Right 4">
              <a:extLst>
                <a:ext uri="{FF2B5EF4-FFF2-40B4-BE49-F238E27FC236}">
                  <a16:creationId xmlns:a16="http://schemas.microsoft.com/office/drawing/2014/main" id="{9FBBC243-4B6F-0101-D6C0-7F9D3EE8E078}"/>
                </a:ext>
              </a:extLst>
            </p:cNvPr>
            <p:cNvSpPr txBox="1"/>
            <p:nvPr/>
          </p:nvSpPr>
          <p:spPr>
            <a:xfrm rot="16200000">
              <a:off x="3692989" y="1610818"/>
              <a:ext cx="353304" cy="317651"/>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3425">
                <a:lnSpc>
                  <a:spcPct val="90000"/>
                </a:lnSpc>
                <a:spcAft>
                  <a:spcPct val="35000"/>
                </a:spcAft>
                <a:defRPr/>
              </a:pPr>
              <a:endParaRPr lang="en-US" sz="1650"/>
            </a:p>
          </p:txBody>
        </p:sp>
      </p:grpSp>
      <p:grpSp>
        <p:nvGrpSpPr>
          <p:cNvPr id="22" name="Group 21">
            <a:extLst>
              <a:ext uri="{FF2B5EF4-FFF2-40B4-BE49-F238E27FC236}">
                <a16:creationId xmlns:a16="http://schemas.microsoft.com/office/drawing/2014/main" id="{229062DB-BDFE-FE86-8EE1-CBF5D0F45E15}"/>
              </a:ext>
            </a:extLst>
          </p:cNvPr>
          <p:cNvGrpSpPr>
            <a:grpSpLocks/>
          </p:cNvGrpSpPr>
          <p:nvPr/>
        </p:nvGrpSpPr>
        <p:grpSpPr bwMode="auto">
          <a:xfrm>
            <a:off x="6843713" y="2941638"/>
            <a:ext cx="311150" cy="398462"/>
            <a:chOff x="4681348" y="2090673"/>
            <a:chExt cx="413492" cy="529418"/>
          </a:xfrm>
        </p:grpSpPr>
        <p:sp>
          <p:nvSpPr>
            <p:cNvPr id="25" name="Arrow: Right 24">
              <a:extLst>
                <a:ext uri="{FF2B5EF4-FFF2-40B4-BE49-F238E27FC236}">
                  <a16:creationId xmlns:a16="http://schemas.microsoft.com/office/drawing/2014/main" id="{1516BC34-AE0B-F893-950F-F54081A097B0}"/>
                </a:ext>
              </a:extLst>
            </p:cNvPr>
            <p:cNvSpPr/>
            <p:nvPr/>
          </p:nvSpPr>
          <p:spPr>
            <a:xfrm rot="19752858">
              <a:off x="4681348" y="2090673"/>
              <a:ext cx="413492" cy="529418"/>
            </a:xfrm>
            <a:prstGeom prst="rightArrow">
              <a:avLst>
                <a:gd name="adj1" fmla="val 60000"/>
                <a:gd name="adj2" fmla="val 50000"/>
              </a:avLst>
            </a:prstGeom>
            <a:solidFill>
              <a:schemeClr val="tx1">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6" name="Arrow: Right 4">
              <a:extLst>
                <a:ext uri="{FF2B5EF4-FFF2-40B4-BE49-F238E27FC236}">
                  <a16:creationId xmlns:a16="http://schemas.microsoft.com/office/drawing/2014/main" id="{1D015CAF-D9C0-5CE8-D0E2-ACEE47748E1E}"/>
                </a:ext>
              </a:extLst>
            </p:cNvPr>
            <p:cNvSpPr txBox="1"/>
            <p:nvPr/>
          </p:nvSpPr>
          <p:spPr>
            <a:xfrm rot="19752858">
              <a:off x="4689787" y="2227773"/>
              <a:ext cx="289022" cy="318496"/>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3425">
                <a:lnSpc>
                  <a:spcPct val="90000"/>
                </a:lnSpc>
                <a:spcAft>
                  <a:spcPct val="35000"/>
                </a:spcAft>
                <a:defRPr/>
              </a:pPr>
              <a:endParaRPr lang="en-US" sz="1650" dirty="0"/>
            </a:p>
          </p:txBody>
        </p:sp>
      </p:grpSp>
      <p:grpSp>
        <p:nvGrpSpPr>
          <p:cNvPr id="27" name="Group 26">
            <a:extLst>
              <a:ext uri="{FF2B5EF4-FFF2-40B4-BE49-F238E27FC236}">
                <a16:creationId xmlns:a16="http://schemas.microsoft.com/office/drawing/2014/main" id="{FEEDFD6B-C096-8ED0-2A7D-2E3601732E33}"/>
              </a:ext>
            </a:extLst>
          </p:cNvPr>
          <p:cNvGrpSpPr>
            <a:grpSpLocks/>
          </p:cNvGrpSpPr>
          <p:nvPr/>
        </p:nvGrpSpPr>
        <p:grpSpPr bwMode="auto">
          <a:xfrm>
            <a:off x="6843713" y="3817938"/>
            <a:ext cx="309562" cy="396875"/>
            <a:chOff x="4685795" y="3284292"/>
            <a:chExt cx="400574" cy="529418"/>
          </a:xfrm>
        </p:grpSpPr>
        <p:sp>
          <p:nvSpPr>
            <p:cNvPr id="28" name="Arrow: Right 27">
              <a:extLst>
                <a:ext uri="{FF2B5EF4-FFF2-40B4-BE49-F238E27FC236}">
                  <a16:creationId xmlns:a16="http://schemas.microsoft.com/office/drawing/2014/main" id="{7C143E1B-1A78-07F8-0DA1-2F69071435EB}"/>
                </a:ext>
              </a:extLst>
            </p:cNvPr>
            <p:cNvSpPr/>
            <p:nvPr/>
          </p:nvSpPr>
          <p:spPr>
            <a:xfrm rot="1800000">
              <a:off x="4685795" y="3284292"/>
              <a:ext cx="400574" cy="529418"/>
            </a:xfrm>
            <a:prstGeom prst="rightArrow">
              <a:avLst>
                <a:gd name="adj1" fmla="val 60000"/>
                <a:gd name="adj2" fmla="val 50000"/>
              </a:avLst>
            </a:prstGeom>
            <a:solidFill>
              <a:schemeClr val="tx1">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9" name="Arrow: Right 4">
              <a:extLst>
                <a:ext uri="{FF2B5EF4-FFF2-40B4-BE49-F238E27FC236}">
                  <a16:creationId xmlns:a16="http://schemas.microsoft.com/office/drawing/2014/main" id="{C94375E4-474F-76E8-56F2-F993583A4920}"/>
                </a:ext>
              </a:extLst>
            </p:cNvPr>
            <p:cNvSpPr txBox="1"/>
            <p:nvPr/>
          </p:nvSpPr>
          <p:spPr>
            <a:xfrm rot="1800000">
              <a:off x="4694012" y="3360528"/>
              <a:ext cx="279375" cy="317651"/>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3425">
                <a:lnSpc>
                  <a:spcPct val="90000"/>
                </a:lnSpc>
                <a:spcAft>
                  <a:spcPct val="35000"/>
                </a:spcAft>
                <a:defRPr/>
              </a:pPr>
              <a:endParaRPr lang="en-US" sz="1650"/>
            </a:p>
          </p:txBody>
        </p:sp>
      </p:grpSp>
      <p:grpSp>
        <p:nvGrpSpPr>
          <p:cNvPr id="30" name="Group 29">
            <a:extLst>
              <a:ext uri="{FF2B5EF4-FFF2-40B4-BE49-F238E27FC236}">
                <a16:creationId xmlns:a16="http://schemas.microsoft.com/office/drawing/2014/main" id="{09FA0C77-9C69-422A-9DFC-83D17BD33192}"/>
              </a:ext>
            </a:extLst>
          </p:cNvPr>
          <p:cNvGrpSpPr>
            <a:grpSpLocks/>
          </p:cNvGrpSpPr>
          <p:nvPr/>
        </p:nvGrpSpPr>
        <p:grpSpPr bwMode="auto">
          <a:xfrm>
            <a:off x="6040438" y="4221163"/>
            <a:ext cx="396875" cy="307975"/>
            <a:chOff x="3624183" y="3979305"/>
            <a:chExt cx="529418" cy="506323"/>
          </a:xfrm>
        </p:grpSpPr>
        <p:sp>
          <p:nvSpPr>
            <p:cNvPr id="31" name="Arrow: Right 30">
              <a:extLst>
                <a:ext uri="{FF2B5EF4-FFF2-40B4-BE49-F238E27FC236}">
                  <a16:creationId xmlns:a16="http://schemas.microsoft.com/office/drawing/2014/main" id="{E32265FC-CD26-F5D3-1152-19FD8742EEFD}"/>
                </a:ext>
              </a:extLst>
            </p:cNvPr>
            <p:cNvSpPr/>
            <p:nvPr/>
          </p:nvSpPr>
          <p:spPr>
            <a:xfrm rot="5347908">
              <a:off x="3635730" y="3967758"/>
              <a:ext cx="506323" cy="529418"/>
            </a:xfrm>
            <a:prstGeom prst="rightArrow">
              <a:avLst>
                <a:gd name="adj1" fmla="val 60000"/>
                <a:gd name="adj2" fmla="val 50000"/>
              </a:avLst>
            </a:prstGeom>
            <a:solidFill>
              <a:schemeClr val="tx1">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2" name="Arrow: Right 4">
              <a:extLst>
                <a:ext uri="{FF2B5EF4-FFF2-40B4-BE49-F238E27FC236}">
                  <a16:creationId xmlns:a16="http://schemas.microsoft.com/office/drawing/2014/main" id="{DA109207-B64F-8C91-B87B-07E82D322480}"/>
                </a:ext>
              </a:extLst>
            </p:cNvPr>
            <p:cNvSpPr txBox="1"/>
            <p:nvPr/>
          </p:nvSpPr>
          <p:spPr>
            <a:xfrm rot="5347908">
              <a:off x="3709300" y="3997953"/>
              <a:ext cx="354948" cy="317651"/>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3425">
                <a:lnSpc>
                  <a:spcPct val="90000"/>
                </a:lnSpc>
                <a:spcAft>
                  <a:spcPct val="35000"/>
                </a:spcAft>
                <a:defRPr/>
              </a:pPr>
              <a:endParaRPr lang="en-US" sz="1650"/>
            </a:p>
          </p:txBody>
        </p:sp>
      </p:grpSp>
      <p:grpSp>
        <p:nvGrpSpPr>
          <p:cNvPr id="33" name="Group 32">
            <a:extLst>
              <a:ext uri="{FF2B5EF4-FFF2-40B4-BE49-F238E27FC236}">
                <a16:creationId xmlns:a16="http://schemas.microsoft.com/office/drawing/2014/main" id="{3E1CFF21-261E-B0E0-9019-ED8F4FEE8405}"/>
              </a:ext>
            </a:extLst>
          </p:cNvPr>
          <p:cNvGrpSpPr>
            <a:grpSpLocks/>
          </p:cNvGrpSpPr>
          <p:nvPr/>
        </p:nvGrpSpPr>
        <p:grpSpPr bwMode="auto">
          <a:xfrm>
            <a:off x="5364163" y="3813175"/>
            <a:ext cx="309562" cy="396875"/>
            <a:chOff x="2722687" y="3290400"/>
            <a:chExt cx="358303" cy="529418"/>
          </a:xfrm>
        </p:grpSpPr>
        <p:sp>
          <p:nvSpPr>
            <p:cNvPr id="34" name="Arrow: Right 33">
              <a:extLst>
                <a:ext uri="{FF2B5EF4-FFF2-40B4-BE49-F238E27FC236}">
                  <a16:creationId xmlns:a16="http://schemas.microsoft.com/office/drawing/2014/main" id="{A4AAA9BA-D852-C91B-925B-014DABE4AAFC}"/>
                </a:ext>
              </a:extLst>
            </p:cNvPr>
            <p:cNvSpPr/>
            <p:nvPr/>
          </p:nvSpPr>
          <p:spPr>
            <a:xfrm rot="8910306">
              <a:off x="2722687" y="3290400"/>
              <a:ext cx="358303" cy="529418"/>
            </a:xfrm>
            <a:prstGeom prst="rightArrow">
              <a:avLst>
                <a:gd name="adj1" fmla="val 60000"/>
                <a:gd name="adj2" fmla="val 50000"/>
              </a:avLst>
            </a:prstGeom>
            <a:solidFill>
              <a:schemeClr val="tx1">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5" name="Arrow: Right 4">
              <a:extLst>
                <a:ext uri="{FF2B5EF4-FFF2-40B4-BE49-F238E27FC236}">
                  <a16:creationId xmlns:a16="http://schemas.microsoft.com/office/drawing/2014/main" id="{08B26B06-FB9E-18E7-2A46-C6DE744C9C18}"/>
                </a:ext>
              </a:extLst>
            </p:cNvPr>
            <p:cNvSpPr txBox="1"/>
            <p:nvPr/>
          </p:nvSpPr>
          <p:spPr>
            <a:xfrm rot="19710306">
              <a:off x="2821910" y="3368755"/>
              <a:ext cx="251731" cy="317651"/>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3425">
                <a:lnSpc>
                  <a:spcPct val="90000"/>
                </a:lnSpc>
                <a:spcAft>
                  <a:spcPct val="35000"/>
                </a:spcAft>
                <a:defRPr/>
              </a:pPr>
              <a:endParaRPr lang="en-US" sz="1650"/>
            </a:p>
          </p:txBody>
        </p:sp>
      </p:grpSp>
      <p:grpSp>
        <p:nvGrpSpPr>
          <p:cNvPr id="36" name="Group 35">
            <a:extLst>
              <a:ext uri="{FF2B5EF4-FFF2-40B4-BE49-F238E27FC236}">
                <a16:creationId xmlns:a16="http://schemas.microsoft.com/office/drawing/2014/main" id="{9357C19F-F075-4914-9997-B3729CB53C29}"/>
              </a:ext>
            </a:extLst>
          </p:cNvPr>
          <p:cNvGrpSpPr>
            <a:grpSpLocks/>
          </p:cNvGrpSpPr>
          <p:nvPr/>
        </p:nvGrpSpPr>
        <p:grpSpPr bwMode="auto">
          <a:xfrm>
            <a:off x="5327650" y="2941638"/>
            <a:ext cx="307975" cy="398462"/>
            <a:chOff x="2652912" y="2110606"/>
            <a:chExt cx="400574" cy="529418"/>
          </a:xfrm>
        </p:grpSpPr>
        <p:sp>
          <p:nvSpPr>
            <p:cNvPr id="37" name="Arrow: Right 36">
              <a:extLst>
                <a:ext uri="{FF2B5EF4-FFF2-40B4-BE49-F238E27FC236}">
                  <a16:creationId xmlns:a16="http://schemas.microsoft.com/office/drawing/2014/main" id="{08B82226-0E06-90FD-DF54-B0422D4A7F37}"/>
                </a:ext>
              </a:extLst>
            </p:cNvPr>
            <p:cNvSpPr/>
            <p:nvPr/>
          </p:nvSpPr>
          <p:spPr>
            <a:xfrm rot="12600000">
              <a:off x="2652912" y="2110606"/>
              <a:ext cx="400574" cy="529418"/>
            </a:xfrm>
            <a:prstGeom prst="rightArrow">
              <a:avLst>
                <a:gd name="adj1" fmla="val 60000"/>
                <a:gd name="adj2" fmla="val 50000"/>
              </a:avLst>
            </a:prstGeom>
            <a:solidFill>
              <a:schemeClr val="tx1">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8" name="Arrow: Right 4">
              <a:extLst>
                <a:ext uri="{FF2B5EF4-FFF2-40B4-BE49-F238E27FC236}">
                  <a16:creationId xmlns:a16="http://schemas.microsoft.com/office/drawing/2014/main" id="{4C222709-2698-4C35-A855-B89A11B1E6D2}"/>
                </a:ext>
              </a:extLst>
            </p:cNvPr>
            <p:cNvSpPr txBox="1"/>
            <p:nvPr/>
          </p:nvSpPr>
          <p:spPr>
            <a:xfrm rot="23400000">
              <a:off x="2764412" y="2245597"/>
              <a:ext cx="280815" cy="318494"/>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733425">
                <a:lnSpc>
                  <a:spcPct val="90000"/>
                </a:lnSpc>
                <a:spcAft>
                  <a:spcPct val="35000"/>
                </a:spcAft>
                <a:defRPr/>
              </a:pPr>
              <a:endParaRPr lang="en-US" sz="1650" dirty="0"/>
            </a:p>
          </p:txBody>
        </p:sp>
      </p:grpSp>
      <p:grpSp>
        <p:nvGrpSpPr>
          <p:cNvPr id="39" name="Group 38">
            <a:extLst>
              <a:ext uri="{FF2B5EF4-FFF2-40B4-BE49-F238E27FC236}">
                <a16:creationId xmlns:a16="http://schemas.microsoft.com/office/drawing/2014/main" id="{56ABED98-5CF1-D110-33D2-E7B07B6EB2D7}"/>
              </a:ext>
            </a:extLst>
          </p:cNvPr>
          <p:cNvGrpSpPr>
            <a:grpSpLocks/>
          </p:cNvGrpSpPr>
          <p:nvPr/>
        </p:nvGrpSpPr>
        <p:grpSpPr bwMode="auto">
          <a:xfrm>
            <a:off x="4089400" y="2152650"/>
            <a:ext cx="1196975" cy="1211263"/>
            <a:chOff x="751126" y="2090057"/>
            <a:chExt cx="1596124" cy="1250965"/>
          </a:xfrm>
        </p:grpSpPr>
        <p:sp>
          <p:nvSpPr>
            <p:cNvPr id="40" name="Oval 4">
              <a:extLst>
                <a:ext uri="{FF2B5EF4-FFF2-40B4-BE49-F238E27FC236}">
                  <a16:creationId xmlns:a16="http://schemas.microsoft.com/office/drawing/2014/main" id="{3A87D317-222A-E41E-808C-D18367D0E71A}"/>
                </a:ext>
              </a:extLst>
            </p:cNvPr>
            <p:cNvSpPr txBox="1"/>
            <p:nvPr/>
          </p:nvSpPr>
          <p:spPr>
            <a:xfrm>
              <a:off x="751126" y="2742592"/>
              <a:ext cx="1596124" cy="598430"/>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a:lnSpc>
                  <a:spcPct val="90000"/>
                </a:lnSpc>
                <a:spcAft>
                  <a:spcPct val="35000"/>
                </a:spcAft>
                <a:defRPr/>
              </a:pPr>
              <a:r>
                <a:rPr lang="en-US" sz="1200" dirty="0">
                  <a:solidFill>
                    <a:schemeClr val="tx1">
                      <a:lumMod val="75000"/>
                    </a:schemeClr>
                  </a:solidFill>
                </a:rPr>
                <a:t>Suppress the immune system (sick more often)</a:t>
              </a:r>
              <a:endParaRPr lang="en-US" sz="1500" dirty="0">
                <a:solidFill>
                  <a:schemeClr val="tx1">
                    <a:lumMod val="75000"/>
                  </a:schemeClr>
                </a:solidFill>
              </a:endParaRPr>
            </a:p>
          </p:txBody>
        </p:sp>
        <p:pic>
          <p:nvPicPr>
            <p:cNvPr id="139293" name="Picture 40" descr="A picture containing glass, container&#10;&#10;Description generated with high confidence">
              <a:extLst>
                <a:ext uri="{FF2B5EF4-FFF2-40B4-BE49-F238E27FC236}">
                  <a16:creationId xmlns:a16="http://schemas.microsoft.com/office/drawing/2014/main" id="{13F0A469-6FA4-C98C-1A38-A774F6618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988" y="2090057"/>
              <a:ext cx="914400" cy="58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41">
            <a:extLst>
              <a:ext uri="{FF2B5EF4-FFF2-40B4-BE49-F238E27FC236}">
                <a16:creationId xmlns:a16="http://schemas.microsoft.com/office/drawing/2014/main" id="{C3B344CE-AB86-6A0C-F4C0-D39A9F10DB36}"/>
              </a:ext>
            </a:extLst>
          </p:cNvPr>
          <p:cNvGrpSpPr>
            <a:grpSpLocks/>
          </p:cNvGrpSpPr>
          <p:nvPr/>
        </p:nvGrpSpPr>
        <p:grpSpPr bwMode="auto">
          <a:xfrm>
            <a:off x="7185025" y="2400300"/>
            <a:ext cx="1131888" cy="820738"/>
            <a:chOff x="4878368" y="2056051"/>
            <a:chExt cx="1510792" cy="1094095"/>
          </a:xfrm>
        </p:grpSpPr>
        <p:sp>
          <p:nvSpPr>
            <p:cNvPr id="43" name="Oval 4">
              <a:extLst>
                <a:ext uri="{FF2B5EF4-FFF2-40B4-BE49-F238E27FC236}">
                  <a16:creationId xmlns:a16="http://schemas.microsoft.com/office/drawing/2014/main" id="{B869BE8C-AB82-3653-5377-D21CD51585C1}"/>
                </a:ext>
              </a:extLst>
            </p:cNvPr>
            <p:cNvSpPr txBox="1"/>
            <p:nvPr/>
          </p:nvSpPr>
          <p:spPr>
            <a:xfrm>
              <a:off x="4878368" y="2729014"/>
              <a:ext cx="1510792" cy="421132"/>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a:lnSpc>
                  <a:spcPct val="90000"/>
                </a:lnSpc>
                <a:spcAft>
                  <a:spcPct val="35000"/>
                </a:spcAft>
                <a:defRPr/>
              </a:pPr>
              <a:r>
                <a:rPr lang="en-US" sz="1200" dirty="0">
                  <a:solidFill>
                    <a:schemeClr val="tx1">
                      <a:lumMod val="75000"/>
                    </a:schemeClr>
                  </a:solidFill>
                </a:rPr>
                <a:t>Memory impact (recall problems)</a:t>
              </a:r>
            </a:p>
          </p:txBody>
        </p:sp>
        <p:pic>
          <p:nvPicPr>
            <p:cNvPr id="139291" name="Picture 43" descr="A close up of a logo&#10;&#10;Description generated with very high confidence">
              <a:extLst>
                <a:ext uri="{FF2B5EF4-FFF2-40B4-BE49-F238E27FC236}">
                  <a16:creationId xmlns:a16="http://schemas.microsoft.com/office/drawing/2014/main" id="{C0305AC4-3650-0F89-A534-0B0E9123B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999" t="20483" r="15218" b="20193"/>
            <a:stretch>
              <a:fillRect/>
            </a:stretch>
          </p:blipFill>
          <p:spPr bwMode="auto">
            <a:xfrm>
              <a:off x="5257290" y="2056051"/>
              <a:ext cx="752948"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44">
            <a:extLst>
              <a:ext uri="{FF2B5EF4-FFF2-40B4-BE49-F238E27FC236}">
                <a16:creationId xmlns:a16="http://schemas.microsoft.com/office/drawing/2014/main" id="{EED46613-F74B-1C35-6BDB-CF00EC0D069D}"/>
              </a:ext>
            </a:extLst>
          </p:cNvPr>
          <p:cNvGrpSpPr>
            <a:grpSpLocks/>
          </p:cNvGrpSpPr>
          <p:nvPr/>
        </p:nvGrpSpPr>
        <p:grpSpPr bwMode="auto">
          <a:xfrm>
            <a:off x="5561013" y="1241425"/>
            <a:ext cx="1357312" cy="1228725"/>
            <a:chOff x="2713516" y="510451"/>
            <a:chExt cx="1809123" cy="1639043"/>
          </a:xfrm>
        </p:grpSpPr>
        <p:sp>
          <p:nvSpPr>
            <p:cNvPr id="46" name="Oval 4">
              <a:extLst>
                <a:ext uri="{FF2B5EF4-FFF2-40B4-BE49-F238E27FC236}">
                  <a16:creationId xmlns:a16="http://schemas.microsoft.com/office/drawing/2014/main" id="{225EF3ED-FDD1-E160-E5F8-68C26B7B49A8}"/>
                </a:ext>
              </a:extLst>
            </p:cNvPr>
            <p:cNvSpPr txBox="1"/>
            <p:nvPr/>
          </p:nvSpPr>
          <p:spPr>
            <a:xfrm>
              <a:off x="2713516" y="1429501"/>
              <a:ext cx="1809123" cy="719993"/>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a:lnSpc>
                  <a:spcPct val="90000"/>
                </a:lnSpc>
                <a:spcAft>
                  <a:spcPct val="35000"/>
                </a:spcAft>
                <a:defRPr/>
              </a:pPr>
              <a:r>
                <a:rPr lang="en-US" sz="1200" dirty="0">
                  <a:solidFill>
                    <a:schemeClr val="tx1">
                      <a:lumMod val="75000"/>
                    </a:schemeClr>
                  </a:solidFill>
                </a:rPr>
                <a:t>Increase blood sugar (weight gain; Type 2 Diabetes)</a:t>
              </a:r>
            </a:p>
          </p:txBody>
        </p:sp>
        <p:pic>
          <p:nvPicPr>
            <p:cNvPr id="139289" name="Picture 46" descr="A close up of a sign&#10;&#10;Description generated with high confidence">
              <a:extLst>
                <a:ext uri="{FF2B5EF4-FFF2-40B4-BE49-F238E27FC236}">
                  <a16:creationId xmlns:a16="http://schemas.microsoft.com/office/drawing/2014/main" id="{B7549EA2-6503-2CAE-A561-9B5876F2F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742" t="8598" r="22742" b="5016"/>
            <a:stretch>
              <a:fillRect/>
            </a:stretch>
          </p:blipFill>
          <p:spPr bwMode="auto">
            <a:xfrm>
              <a:off x="3391494" y="510451"/>
              <a:ext cx="47341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50">
            <a:extLst>
              <a:ext uri="{FF2B5EF4-FFF2-40B4-BE49-F238E27FC236}">
                <a16:creationId xmlns:a16="http://schemas.microsoft.com/office/drawing/2014/main" id="{53801460-04CC-EE40-1388-72DB54E30E16}"/>
              </a:ext>
            </a:extLst>
          </p:cNvPr>
          <p:cNvGrpSpPr>
            <a:grpSpLocks/>
          </p:cNvGrpSpPr>
          <p:nvPr/>
        </p:nvGrpSpPr>
        <p:grpSpPr bwMode="auto">
          <a:xfrm>
            <a:off x="5427663" y="4532313"/>
            <a:ext cx="1639887" cy="1182687"/>
            <a:chOff x="2536490" y="4898727"/>
            <a:chExt cx="2186430" cy="1576924"/>
          </a:xfrm>
        </p:grpSpPr>
        <p:sp>
          <p:nvSpPr>
            <p:cNvPr id="52" name="Oval 4">
              <a:extLst>
                <a:ext uri="{FF2B5EF4-FFF2-40B4-BE49-F238E27FC236}">
                  <a16:creationId xmlns:a16="http://schemas.microsoft.com/office/drawing/2014/main" id="{D5960FD4-0D16-7AF4-FCEB-3C70EFB1FC8D}"/>
                </a:ext>
              </a:extLst>
            </p:cNvPr>
            <p:cNvSpPr txBox="1"/>
            <p:nvPr/>
          </p:nvSpPr>
          <p:spPr>
            <a:xfrm>
              <a:off x="2536490" y="4898727"/>
              <a:ext cx="2186430" cy="791637"/>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a:lnSpc>
                  <a:spcPct val="90000"/>
                </a:lnSpc>
                <a:spcAft>
                  <a:spcPct val="35000"/>
                </a:spcAft>
                <a:defRPr/>
              </a:pPr>
              <a:r>
                <a:rPr lang="en-US" sz="1200" dirty="0">
                  <a:solidFill>
                    <a:schemeClr val="tx1">
                      <a:lumMod val="75000"/>
                    </a:schemeClr>
                  </a:solidFill>
                </a:rPr>
                <a:t>Decrease sensitivity to acute pain (increase in more chronic pain)</a:t>
              </a:r>
            </a:p>
          </p:txBody>
        </p:sp>
        <p:pic>
          <p:nvPicPr>
            <p:cNvPr id="139287" name="Picture 52" descr="A close up of a logo&#10;&#10;Description generated with very high confidence">
              <a:extLst>
                <a:ext uri="{FF2B5EF4-FFF2-40B4-BE49-F238E27FC236}">
                  <a16:creationId xmlns:a16="http://schemas.microsoft.com/office/drawing/2014/main" id="{EEC0F9E1-BBA0-A8F9-EEBC-A612AC82F2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885" t="13319" r="16495" b="12817"/>
            <a:stretch>
              <a:fillRect/>
            </a:stretch>
          </p:blipFill>
          <p:spPr bwMode="auto">
            <a:xfrm>
              <a:off x="3271617" y="5652691"/>
              <a:ext cx="764528"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53">
            <a:extLst>
              <a:ext uri="{FF2B5EF4-FFF2-40B4-BE49-F238E27FC236}">
                <a16:creationId xmlns:a16="http://schemas.microsoft.com/office/drawing/2014/main" id="{A24A5A2A-60EE-D7DC-4059-7D942319ED8B}"/>
              </a:ext>
            </a:extLst>
          </p:cNvPr>
          <p:cNvGrpSpPr>
            <a:grpSpLocks/>
          </p:cNvGrpSpPr>
          <p:nvPr/>
        </p:nvGrpSpPr>
        <p:grpSpPr bwMode="auto">
          <a:xfrm>
            <a:off x="4057650" y="3702050"/>
            <a:ext cx="1411288" cy="855663"/>
            <a:chOff x="709321" y="3792042"/>
            <a:chExt cx="1880997" cy="1141147"/>
          </a:xfrm>
        </p:grpSpPr>
        <p:sp>
          <p:nvSpPr>
            <p:cNvPr id="55" name="Oval 4">
              <a:extLst>
                <a:ext uri="{FF2B5EF4-FFF2-40B4-BE49-F238E27FC236}">
                  <a16:creationId xmlns:a16="http://schemas.microsoft.com/office/drawing/2014/main" id="{C9C2D5FA-2C9C-D8C1-2D0F-CF285DEAD304}"/>
                </a:ext>
              </a:extLst>
            </p:cNvPr>
            <p:cNvSpPr txBox="1"/>
            <p:nvPr/>
          </p:nvSpPr>
          <p:spPr>
            <a:xfrm>
              <a:off x="709321" y="4437775"/>
              <a:ext cx="1880997" cy="495414"/>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a:lnSpc>
                  <a:spcPct val="90000"/>
                </a:lnSpc>
                <a:spcAft>
                  <a:spcPct val="35000"/>
                </a:spcAft>
                <a:defRPr/>
              </a:pPr>
              <a:r>
                <a:rPr lang="en-US" sz="1200" dirty="0">
                  <a:solidFill>
                    <a:schemeClr val="tx1">
                      <a:lumMod val="75000"/>
                    </a:schemeClr>
                  </a:solidFill>
                </a:rPr>
                <a:t>Decrease serotonin (depression)</a:t>
              </a:r>
            </a:p>
          </p:txBody>
        </p:sp>
        <p:pic>
          <p:nvPicPr>
            <p:cNvPr id="139285" name="Picture 55" descr="A close up of a logo&#10;&#10;Description generated with high confidence">
              <a:extLst>
                <a:ext uri="{FF2B5EF4-FFF2-40B4-BE49-F238E27FC236}">
                  <a16:creationId xmlns:a16="http://schemas.microsoft.com/office/drawing/2014/main" id="{3B44167C-877A-C915-E9A2-00FF157FCF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846" t="18735" r="13605" b="26183"/>
            <a:stretch>
              <a:fillRect/>
            </a:stretch>
          </p:blipFill>
          <p:spPr bwMode="auto">
            <a:xfrm>
              <a:off x="1196774" y="3792042"/>
              <a:ext cx="914400" cy="64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id="{5AE77E4D-B8C6-E563-FF08-8EA7ED99FA8C}"/>
              </a:ext>
            </a:extLst>
          </p:cNvPr>
          <p:cNvGrpSpPr>
            <a:grpSpLocks/>
          </p:cNvGrpSpPr>
          <p:nvPr/>
        </p:nvGrpSpPr>
        <p:grpSpPr bwMode="auto">
          <a:xfrm>
            <a:off x="7185025" y="3635375"/>
            <a:ext cx="1028700" cy="962025"/>
            <a:chOff x="9580330" y="3703320"/>
            <a:chExt cx="1371253" cy="1283130"/>
          </a:xfrm>
        </p:grpSpPr>
        <p:sp>
          <p:nvSpPr>
            <p:cNvPr id="49" name="Oval 4">
              <a:extLst>
                <a:ext uri="{FF2B5EF4-FFF2-40B4-BE49-F238E27FC236}">
                  <a16:creationId xmlns:a16="http://schemas.microsoft.com/office/drawing/2014/main" id="{DC66EEEC-5E71-B317-F4ED-955EC2BE8FD2}"/>
                </a:ext>
              </a:extLst>
            </p:cNvPr>
            <p:cNvSpPr txBox="1"/>
            <p:nvPr/>
          </p:nvSpPr>
          <p:spPr>
            <a:xfrm>
              <a:off x="9580330" y="4387233"/>
              <a:ext cx="1371253" cy="599217"/>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a:lnSpc>
                  <a:spcPct val="90000"/>
                </a:lnSpc>
                <a:spcAft>
                  <a:spcPct val="35000"/>
                </a:spcAft>
                <a:defRPr/>
              </a:pPr>
              <a:r>
                <a:rPr lang="en-US" sz="1200" dirty="0">
                  <a:solidFill>
                    <a:schemeClr val="tx1">
                      <a:lumMod val="75000"/>
                    </a:schemeClr>
                  </a:solidFill>
                </a:rPr>
                <a:t>Increase in blood pressure (heart disease)</a:t>
              </a:r>
            </a:p>
          </p:txBody>
        </p:sp>
        <p:pic>
          <p:nvPicPr>
            <p:cNvPr id="139283" name="Picture 2">
              <a:extLst>
                <a:ext uri="{FF2B5EF4-FFF2-40B4-BE49-F238E27FC236}">
                  <a16:creationId xmlns:a16="http://schemas.microsoft.com/office/drawing/2014/main" id="{50D22DEB-16F1-4893-A0F6-AD59A74641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1876" r="21429" b="36221"/>
            <a:stretch>
              <a:fillRect/>
            </a:stretch>
          </p:blipFill>
          <p:spPr bwMode="auto">
            <a:xfrm>
              <a:off x="9916711" y="3703320"/>
              <a:ext cx="69849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2563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8CE8A64-DC80-11F0-449E-4235604E8031}"/>
              </a:ext>
            </a:extLst>
          </p:cNvPr>
          <p:cNvSpPr>
            <a:spLocks noGrp="1"/>
          </p:cNvSpPr>
          <p:nvPr>
            <p:ph sz="quarter" idx="14"/>
          </p:nvPr>
        </p:nvSpPr>
        <p:spPr>
          <a:xfrm>
            <a:off x="304800" y="2180918"/>
            <a:ext cx="3714750" cy="1981200"/>
          </a:xfrm>
        </p:spPr>
        <p:txBody>
          <a:bodyPr/>
          <a:lstStyle/>
          <a:p>
            <a:pPr marL="0" indent="0" algn="l" fontAlgn="t">
              <a:buNone/>
            </a:pPr>
            <a:r>
              <a:rPr lang="en-US" sz="2200" b="1" i="0" dirty="0" err="1">
                <a:solidFill>
                  <a:srgbClr val="202124"/>
                </a:solidFill>
                <a:effectLst/>
              </a:rPr>
              <a:t>re·sil·ience</a:t>
            </a:r>
            <a:r>
              <a:rPr lang="en-US" sz="2200" b="1" i="0" dirty="0">
                <a:solidFill>
                  <a:srgbClr val="202124"/>
                </a:solidFill>
                <a:effectLst/>
              </a:rPr>
              <a:t>    /</a:t>
            </a:r>
            <a:r>
              <a:rPr lang="en-US" sz="2200" b="1" i="0" dirty="0" err="1">
                <a:solidFill>
                  <a:srgbClr val="202124"/>
                </a:solidFill>
                <a:effectLst/>
              </a:rPr>
              <a:t>rəˈzilyəns</a:t>
            </a:r>
            <a:r>
              <a:rPr lang="en-US" sz="2200" b="1" i="0" dirty="0">
                <a:solidFill>
                  <a:srgbClr val="202124"/>
                </a:solidFill>
                <a:effectLst/>
              </a:rPr>
              <a:t>/</a:t>
            </a:r>
          </a:p>
          <a:p>
            <a:r>
              <a:rPr lang="en-US" b="0" i="0" dirty="0">
                <a:solidFill>
                  <a:srgbClr val="202124"/>
                </a:solidFill>
                <a:effectLst/>
              </a:rPr>
              <a:t>the capacity to recover quickly from difficulties; toughness.</a:t>
            </a:r>
            <a:endParaRPr lang="en-US" dirty="0"/>
          </a:p>
        </p:txBody>
      </p:sp>
      <p:sp>
        <p:nvSpPr>
          <p:cNvPr id="2" name="Title 1">
            <a:extLst>
              <a:ext uri="{FF2B5EF4-FFF2-40B4-BE49-F238E27FC236}">
                <a16:creationId xmlns:a16="http://schemas.microsoft.com/office/drawing/2014/main" id="{F40EB150-A52D-E313-0DA9-B920B718CF88}"/>
              </a:ext>
            </a:extLst>
          </p:cNvPr>
          <p:cNvSpPr>
            <a:spLocks noGrp="1"/>
          </p:cNvSpPr>
          <p:nvPr>
            <p:ph type="title"/>
          </p:nvPr>
        </p:nvSpPr>
        <p:spPr>
          <a:xfrm>
            <a:off x="636024" y="352118"/>
            <a:ext cx="4697976" cy="1143000"/>
          </a:xfrm>
        </p:spPr>
        <p:txBody>
          <a:bodyPr wrap="square" anchor="ctr">
            <a:normAutofit/>
          </a:bodyPr>
          <a:lstStyle/>
          <a:p>
            <a:pPr>
              <a:defRPr/>
            </a:pPr>
            <a:r>
              <a:rPr lang="en-US" sz="4400" b="1" dirty="0">
                <a:effectLst>
                  <a:outerShdw blurRad="38100" dist="38100" dir="2700000" algn="tl">
                    <a:srgbClr val="000000">
                      <a:alpha val="43137"/>
                    </a:srgbClr>
                  </a:outerShdw>
                </a:effectLst>
              </a:rPr>
              <a:t>Resilience </a:t>
            </a:r>
          </a:p>
        </p:txBody>
      </p:sp>
      <p:graphicFrame>
        <p:nvGraphicFramePr>
          <p:cNvPr id="4" name="Content Placeholder 3">
            <a:extLst>
              <a:ext uri="{FF2B5EF4-FFF2-40B4-BE49-F238E27FC236}">
                <a16:creationId xmlns:a16="http://schemas.microsoft.com/office/drawing/2014/main" id="{6A0E79D1-1E9A-3E60-27B9-6ABC236CDA4D}"/>
              </a:ext>
            </a:extLst>
          </p:cNvPr>
          <p:cNvGraphicFramePr>
            <a:graphicFrameLocks noGrp="1"/>
          </p:cNvGraphicFramePr>
          <p:nvPr>
            <p:ph sz="quarter" idx="10"/>
            <p:extLst>
              <p:ext uri="{D42A27DB-BD31-4B8C-83A1-F6EECF244321}">
                <p14:modId xmlns:p14="http://schemas.microsoft.com/office/powerpoint/2010/main" val="654313105"/>
              </p:ext>
            </p:extLst>
          </p:nvPr>
        </p:nvGraphicFramePr>
        <p:xfrm>
          <a:off x="4547419" y="2101748"/>
          <a:ext cx="3714750"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Chart, funnel chart&#10;&#10;Description automatically generated">
            <a:extLst>
              <a:ext uri="{FF2B5EF4-FFF2-40B4-BE49-F238E27FC236}">
                <a16:creationId xmlns:a16="http://schemas.microsoft.com/office/drawing/2014/main" id="{EB4B5B80-B200-FF1A-2607-27F9FD93C440}"/>
              </a:ext>
            </a:extLst>
          </p:cNvPr>
          <p:cNvPicPr>
            <a:picLocks noChangeAspect="1"/>
          </p:cNvPicPr>
          <p:nvPr/>
        </p:nvPicPr>
        <p:blipFill>
          <a:blip r:embed="rId8"/>
          <a:stretch>
            <a:fillRect/>
          </a:stretch>
        </p:blipFill>
        <p:spPr>
          <a:xfrm>
            <a:off x="5638800" y="229971"/>
            <a:ext cx="3352800" cy="4742059"/>
          </a:xfrm>
          <a:prstGeom prst="rect">
            <a:avLst/>
          </a:prstGeom>
          <a:effectLst>
            <a:softEdge rad="63500"/>
          </a:effectLst>
        </p:spPr>
      </p:pic>
      <p:pic>
        <p:nvPicPr>
          <p:cNvPr id="5" name="Picture 4" descr="Text, letter&#10;&#10;Description automatically generated">
            <a:extLst>
              <a:ext uri="{FF2B5EF4-FFF2-40B4-BE49-F238E27FC236}">
                <a16:creationId xmlns:a16="http://schemas.microsoft.com/office/drawing/2014/main" id="{F8291410-258D-69C7-33A1-0B05DDACAFA3}"/>
              </a:ext>
            </a:extLst>
          </p:cNvPr>
          <p:cNvPicPr>
            <a:picLocks noChangeAspect="1"/>
          </p:cNvPicPr>
          <p:nvPr/>
        </p:nvPicPr>
        <p:blipFill rotWithShape="1">
          <a:blip r:embed="rId9"/>
          <a:srcRect t="27474"/>
          <a:stretch/>
        </p:blipFill>
        <p:spPr>
          <a:xfrm>
            <a:off x="449362" y="4193982"/>
            <a:ext cx="8196114" cy="2434047"/>
          </a:xfrm>
          <a:prstGeom prst="rect">
            <a:avLst/>
          </a:prstGeom>
        </p:spPr>
      </p:pic>
    </p:spTree>
    <p:extLst>
      <p:ext uri="{BB962C8B-B14F-4D97-AF65-F5344CB8AC3E}">
        <p14:creationId xmlns:p14="http://schemas.microsoft.com/office/powerpoint/2010/main" val="4057250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70C5D43F-EF5A-236B-C1F8-0E284D441649}"/>
              </a:ext>
            </a:extLst>
          </p:cNvPr>
          <p:cNvSpPr>
            <a:spLocks noGrp="1"/>
          </p:cNvSpPr>
          <p:nvPr>
            <p:ph type="body" sz="quarter" idx="4294967295"/>
          </p:nvPr>
        </p:nvSpPr>
        <p:spPr>
          <a:xfrm>
            <a:off x="866417" y="374650"/>
            <a:ext cx="7915275" cy="914400"/>
          </a:xfrm>
        </p:spPr>
        <p:txBody>
          <a:bodyPr/>
          <a:lstStyle/>
          <a:p>
            <a:pPr marL="0" indent="0">
              <a:buNone/>
              <a:defRPr/>
            </a:pPr>
            <a:r>
              <a:rPr lang="en-US" sz="4400" b="1" dirty="0">
                <a:solidFill>
                  <a:schemeClr val="bg1"/>
                </a:solidFill>
                <a:effectLst>
                  <a:outerShdw blurRad="38100" dist="38100" dir="2700000" algn="tl">
                    <a:srgbClr val="000000">
                      <a:alpha val="43137"/>
                    </a:srgbClr>
                  </a:outerShdw>
                </a:effectLst>
                <a:latin typeface="+mj-lt"/>
              </a:rPr>
              <a:t>Active Listening</a:t>
            </a:r>
          </a:p>
        </p:txBody>
      </p:sp>
      <p:sp>
        <p:nvSpPr>
          <p:cNvPr id="74755" name="TextBox 2">
            <a:extLst>
              <a:ext uri="{FF2B5EF4-FFF2-40B4-BE49-F238E27FC236}">
                <a16:creationId xmlns:a16="http://schemas.microsoft.com/office/drawing/2014/main" id="{D7C69528-7A29-2DEF-64A7-B7B3420B248F}"/>
              </a:ext>
            </a:extLst>
          </p:cNvPr>
          <p:cNvSpPr txBox="1">
            <a:spLocks noChangeArrowheads="1"/>
          </p:cNvSpPr>
          <p:nvPr/>
        </p:nvSpPr>
        <p:spPr bwMode="auto">
          <a:xfrm>
            <a:off x="381000" y="3414713"/>
            <a:ext cx="1828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Communicate Interest</a:t>
            </a:r>
          </a:p>
        </p:txBody>
      </p:sp>
      <p:sp>
        <p:nvSpPr>
          <p:cNvPr id="74756" name="TextBox 3">
            <a:extLst>
              <a:ext uri="{FF2B5EF4-FFF2-40B4-BE49-F238E27FC236}">
                <a16:creationId xmlns:a16="http://schemas.microsoft.com/office/drawing/2014/main" id="{6378CCFF-7CBF-3B1E-F77B-CBD388F0014A}"/>
              </a:ext>
            </a:extLst>
          </p:cNvPr>
          <p:cNvSpPr txBox="1">
            <a:spLocks noChangeArrowheads="1"/>
          </p:cNvSpPr>
          <p:nvPr/>
        </p:nvSpPr>
        <p:spPr bwMode="auto">
          <a:xfrm>
            <a:off x="2803525" y="3414713"/>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Evaluate Needs</a:t>
            </a:r>
          </a:p>
        </p:txBody>
      </p:sp>
      <p:sp>
        <p:nvSpPr>
          <p:cNvPr id="74757" name="TextBox 4">
            <a:extLst>
              <a:ext uri="{FF2B5EF4-FFF2-40B4-BE49-F238E27FC236}">
                <a16:creationId xmlns:a16="http://schemas.microsoft.com/office/drawing/2014/main" id="{6178B86F-3EE8-2EAA-AF6C-18A3E98A0CCB}"/>
              </a:ext>
            </a:extLst>
          </p:cNvPr>
          <p:cNvSpPr txBox="1">
            <a:spLocks noChangeArrowheads="1"/>
          </p:cNvSpPr>
          <p:nvPr/>
        </p:nvSpPr>
        <p:spPr bwMode="auto">
          <a:xfrm>
            <a:off x="4768850" y="3415397"/>
            <a:ext cx="1660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Resist Distractions</a:t>
            </a:r>
          </a:p>
        </p:txBody>
      </p:sp>
      <p:sp>
        <p:nvSpPr>
          <p:cNvPr id="74758" name="TextBox 5">
            <a:extLst>
              <a:ext uri="{FF2B5EF4-FFF2-40B4-BE49-F238E27FC236}">
                <a16:creationId xmlns:a16="http://schemas.microsoft.com/office/drawing/2014/main" id="{6586E6F8-6B80-C962-6902-FBC936B6FDF5}"/>
              </a:ext>
            </a:extLst>
          </p:cNvPr>
          <p:cNvSpPr txBox="1">
            <a:spLocks noChangeArrowheads="1"/>
          </p:cNvSpPr>
          <p:nvPr/>
        </p:nvSpPr>
        <p:spPr bwMode="auto">
          <a:xfrm>
            <a:off x="7135813" y="3413125"/>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Empathize</a:t>
            </a:r>
          </a:p>
        </p:txBody>
      </p:sp>
      <p:sp>
        <p:nvSpPr>
          <p:cNvPr id="74759" name="TextBox 6">
            <a:extLst>
              <a:ext uri="{FF2B5EF4-FFF2-40B4-BE49-F238E27FC236}">
                <a16:creationId xmlns:a16="http://schemas.microsoft.com/office/drawing/2014/main" id="{05CA6066-AE3B-F9DD-5010-4DB819033625}"/>
              </a:ext>
            </a:extLst>
          </p:cNvPr>
          <p:cNvSpPr txBox="1">
            <a:spLocks noChangeArrowheads="1"/>
          </p:cNvSpPr>
          <p:nvPr/>
        </p:nvSpPr>
        <p:spPr bwMode="auto">
          <a:xfrm>
            <a:off x="481805" y="5195171"/>
            <a:ext cx="1474788"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Clarify Thoughts and Feelings</a:t>
            </a:r>
          </a:p>
        </p:txBody>
      </p:sp>
      <p:sp>
        <p:nvSpPr>
          <p:cNvPr id="74760" name="TextBox 7">
            <a:extLst>
              <a:ext uri="{FF2B5EF4-FFF2-40B4-BE49-F238E27FC236}">
                <a16:creationId xmlns:a16="http://schemas.microsoft.com/office/drawing/2014/main" id="{E0E6F8AB-F4BD-B33F-3C16-6D9E3E231E79}"/>
              </a:ext>
            </a:extLst>
          </p:cNvPr>
          <p:cNvSpPr txBox="1">
            <a:spLocks noChangeArrowheads="1"/>
          </p:cNvSpPr>
          <p:nvPr/>
        </p:nvSpPr>
        <p:spPr bwMode="auto">
          <a:xfrm>
            <a:off x="6964361" y="5195171"/>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Follow Up</a:t>
            </a:r>
          </a:p>
        </p:txBody>
      </p:sp>
      <p:sp>
        <p:nvSpPr>
          <p:cNvPr id="74761" name="TextBox 8">
            <a:extLst>
              <a:ext uri="{FF2B5EF4-FFF2-40B4-BE49-F238E27FC236}">
                <a16:creationId xmlns:a16="http://schemas.microsoft.com/office/drawing/2014/main" id="{F68386B7-768A-ACF1-77F4-D6D871C8BBB5}"/>
              </a:ext>
            </a:extLst>
          </p:cNvPr>
          <p:cNvSpPr txBox="1">
            <a:spLocks noChangeArrowheads="1"/>
          </p:cNvSpPr>
          <p:nvPr/>
        </p:nvSpPr>
        <p:spPr bwMode="auto">
          <a:xfrm>
            <a:off x="2591747" y="5163217"/>
            <a:ext cx="1766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Respond Appropriately</a:t>
            </a:r>
          </a:p>
        </p:txBody>
      </p:sp>
      <p:sp>
        <p:nvSpPr>
          <p:cNvPr id="74762" name="TextBox 9">
            <a:extLst>
              <a:ext uri="{FF2B5EF4-FFF2-40B4-BE49-F238E27FC236}">
                <a16:creationId xmlns:a16="http://schemas.microsoft.com/office/drawing/2014/main" id="{645468F6-ECAD-2F49-C676-6568D1E8C9D2}"/>
              </a:ext>
            </a:extLst>
          </p:cNvPr>
          <p:cNvSpPr txBox="1">
            <a:spLocks noChangeArrowheads="1"/>
          </p:cNvSpPr>
          <p:nvPr/>
        </p:nvSpPr>
        <p:spPr bwMode="auto">
          <a:xfrm>
            <a:off x="4913312" y="5231497"/>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solidFill>
                  <a:schemeClr val="accent4">
                    <a:lumMod val="75000"/>
                  </a:schemeClr>
                </a:solidFill>
              </a:rPr>
              <a:t>Vendor Connection</a:t>
            </a:r>
          </a:p>
        </p:txBody>
      </p:sp>
      <p:pic>
        <p:nvPicPr>
          <p:cNvPr id="12" name="Graphic 11" descr="Chat">
            <a:extLst>
              <a:ext uri="{FF2B5EF4-FFF2-40B4-BE49-F238E27FC236}">
                <a16:creationId xmlns:a16="http://schemas.microsoft.com/office/drawing/2014/main" id="{8740431E-1A1A-7F69-D4AB-40FD10FA1E00}"/>
              </a:ext>
            </a:extLst>
          </p:cNvPr>
          <p:cNvPicPr>
            <a:picLocks noChangeAspect="1"/>
          </p:cNvPicPr>
          <p:nvPr/>
        </p:nvPicPr>
        <p:blipFill>
          <a:blip r:embed="rId3"/>
          <a:stretch>
            <a:fillRect/>
          </a:stretch>
        </p:blipFill>
        <p:spPr>
          <a:xfrm>
            <a:off x="773112" y="2520950"/>
            <a:ext cx="892175" cy="892175"/>
          </a:xfrm>
          <a:prstGeom prst="rect">
            <a:avLst/>
          </a:prstGeom>
          <a:solidFill>
            <a:schemeClr val="accent4">
              <a:lumMod val="75000"/>
            </a:schemeClr>
          </a:solidFill>
        </p:spPr>
      </p:pic>
      <p:pic>
        <p:nvPicPr>
          <p:cNvPr id="14" name="Graphic 13" descr="Boardroom">
            <a:extLst>
              <a:ext uri="{FF2B5EF4-FFF2-40B4-BE49-F238E27FC236}">
                <a16:creationId xmlns:a16="http://schemas.microsoft.com/office/drawing/2014/main" id="{0FB3DD0C-5ED6-178B-8B63-84EE49B11B82}"/>
              </a:ext>
            </a:extLst>
          </p:cNvPr>
          <p:cNvPicPr>
            <a:picLocks noChangeAspect="1"/>
          </p:cNvPicPr>
          <p:nvPr/>
        </p:nvPicPr>
        <p:blipFill>
          <a:blip r:embed="rId4"/>
          <a:stretch>
            <a:fillRect/>
          </a:stretch>
        </p:blipFill>
        <p:spPr>
          <a:xfrm>
            <a:off x="2939256" y="2536824"/>
            <a:ext cx="892175" cy="892175"/>
          </a:xfrm>
          <a:prstGeom prst="rect">
            <a:avLst/>
          </a:prstGeom>
          <a:solidFill>
            <a:schemeClr val="accent4">
              <a:lumMod val="75000"/>
            </a:schemeClr>
          </a:solidFill>
        </p:spPr>
      </p:pic>
      <p:pic>
        <p:nvPicPr>
          <p:cNvPr id="16" name="Graphic 15" descr="Teacher">
            <a:extLst>
              <a:ext uri="{FF2B5EF4-FFF2-40B4-BE49-F238E27FC236}">
                <a16:creationId xmlns:a16="http://schemas.microsoft.com/office/drawing/2014/main" id="{62B080F8-0064-638D-A98E-53BA97B6ED91}"/>
              </a:ext>
            </a:extLst>
          </p:cNvPr>
          <p:cNvPicPr>
            <a:picLocks noChangeAspect="1"/>
          </p:cNvPicPr>
          <p:nvPr/>
        </p:nvPicPr>
        <p:blipFill>
          <a:blip r:embed="rId5"/>
          <a:stretch>
            <a:fillRect/>
          </a:stretch>
        </p:blipFill>
        <p:spPr>
          <a:xfrm>
            <a:off x="7204074" y="4263307"/>
            <a:ext cx="892175" cy="892175"/>
          </a:xfrm>
          <a:prstGeom prst="rect">
            <a:avLst/>
          </a:prstGeom>
          <a:solidFill>
            <a:schemeClr val="accent4">
              <a:lumMod val="75000"/>
            </a:schemeClr>
          </a:solidFill>
        </p:spPr>
      </p:pic>
      <p:pic>
        <p:nvPicPr>
          <p:cNvPr id="18" name="Graphic 17" descr="Warning">
            <a:extLst>
              <a:ext uri="{FF2B5EF4-FFF2-40B4-BE49-F238E27FC236}">
                <a16:creationId xmlns:a16="http://schemas.microsoft.com/office/drawing/2014/main" id="{76159C69-21A7-FF1F-C307-FF79F6AFB707}"/>
              </a:ext>
            </a:extLst>
          </p:cNvPr>
          <p:cNvPicPr>
            <a:picLocks noChangeAspect="1"/>
          </p:cNvPicPr>
          <p:nvPr/>
        </p:nvPicPr>
        <p:blipFill>
          <a:blip r:embed="rId6"/>
          <a:stretch>
            <a:fillRect/>
          </a:stretch>
        </p:blipFill>
        <p:spPr>
          <a:xfrm>
            <a:off x="5105400" y="2536825"/>
            <a:ext cx="892175" cy="892175"/>
          </a:xfrm>
          <a:prstGeom prst="rect">
            <a:avLst/>
          </a:prstGeom>
          <a:solidFill>
            <a:schemeClr val="accent4">
              <a:lumMod val="75000"/>
            </a:schemeClr>
          </a:solidFill>
          <a:ln>
            <a:solidFill>
              <a:schemeClr val="accent1"/>
            </a:solidFill>
          </a:ln>
        </p:spPr>
      </p:pic>
      <p:pic>
        <p:nvPicPr>
          <p:cNvPr id="20" name="Graphic 19" descr="Handshake">
            <a:extLst>
              <a:ext uri="{FF2B5EF4-FFF2-40B4-BE49-F238E27FC236}">
                <a16:creationId xmlns:a16="http://schemas.microsoft.com/office/drawing/2014/main" id="{407784A2-C8AA-E086-CB60-D34E9540CE96}"/>
              </a:ext>
            </a:extLst>
          </p:cNvPr>
          <p:cNvPicPr>
            <a:picLocks noChangeAspect="1"/>
          </p:cNvPicPr>
          <p:nvPr/>
        </p:nvPicPr>
        <p:blipFill>
          <a:blip r:embed="rId7"/>
          <a:stretch>
            <a:fillRect/>
          </a:stretch>
        </p:blipFill>
        <p:spPr>
          <a:xfrm>
            <a:off x="7313407" y="2589930"/>
            <a:ext cx="879885" cy="879885"/>
          </a:xfrm>
          <a:prstGeom prst="rect">
            <a:avLst/>
          </a:prstGeom>
          <a:solidFill>
            <a:schemeClr val="accent4">
              <a:lumMod val="75000"/>
            </a:schemeClr>
          </a:solidFill>
        </p:spPr>
      </p:pic>
      <p:pic>
        <p:nvPicPr>
          <p:cNvPr id="22" name="Graphic 21" descr="Puzzle pieces">
            <a:extLst>
              <a:ext uri="{FF2B5EF4-FFF2-40B4-BE49-F238E27FC236}">
                <a16:creationId xmlns:a16="http://schemas.microsoft.com/office/drawing/2014/main" id="{10497C42-1CA9-8BF6-A9CC-3939A191012F}"/>
              </a:ext>
            </a:extLst>
          </p:cNvPr>
          <p:cNvPicPr>
            <a:picLocks noChangeAspect="1"/>
          </p:cNvPicPr>
          <p:nvPr/>
        </p:nvPicPr>
        <p:blipFill>
          <a:blip r:embed="rId8"/>
          <a:stretch>
            <a:fillRect/>
          </a:stretch>
        </p:blipFill>
        <p:spPr>
          <a:xfrm>
            <a:off x="5105399" y="4270375"/>
            <a:ext cx="892176" cy="892176"/>
          </a:xfrm>
          <a:prstGeom prst="rect">
            <a:avLst/>
          </a:prstGeom>
          <a:solidFill>
            <a:schemeClr val="accent4">
              <a:lumMod val="75000"/>
            </a:schemeClr>
          </a:solidFill>
        </p:spPr>
      </p:pic>
      <p:pic>
        <p:nvPicPr>
          <p:cNvPr id="24" name="Graphic 23" descr="Megaphone">
            <a:extLst>
              <a:ext uri="{FF2B5EF4-FFF2-40B4-BE49-F238E27FC236}">
                <a16:creationId xmlns:a16="http://schemas.microsoft.com/office/drawing/2014/main" id="{6ED289AA-3CA0-4D11-F274-69F680AE97EA}"/>
              </a:ext>
            </a:extLst>
          </p:cNvPr>
          <p:cNvPicPr>
            <a:picLocks noChangeAspect="1"/>
          </p:cNvPicPr>
          <p:nvPr/>
        </p:nvPicPr>
        <p:blipFill>
          <a:blip r:embed="rId9"/>
          <a:stretch>
            <a:fillRect/>
          </a:stretch>
        </p:blipFill>
        <p:spPr>
          <a:xfrm>
            <a:off x="3042443" y="4211714"/>
            <a:ext cx="892174" cy="892174"/>
          </a:xfrm>
          <a:prstGeom prst="rect">
            <a:avLst/>
          </a:prstGeom>
          <a:solidFill>
            <a:schemeClr val="accent4">
              <a:lumMod val="75000"/>
            </a:schemeClr>
          </a:solidFill>
        </p:spPr>
      </p:pic>
      <p:pic>
        <p:nvPicPr>
          <p:cNvPr id="26" name="Graphic 25" descr="Lightbulb">
            <a:extLst>
              <a:ext uri="{FF2B5EF4-FFF2-40B4-BE49-F238E27FC236}">
                <a16:creationId xmlns:a16="http://schemas.microsoft.com/office/drawing/2014/main" id="{CEB7D76C-93B5-D4CC-4E86-63CD0BCCFBD9}"/>
              </a:ext>
            </a:extLst>
          </p:cNvPr>
          <p:cNvPicPr>
            <a:picLocks noChangeAspect="1"/>
          </p:cNvPicPr>
          <p:nvPr/>
        </p:nvPicPr>
        <p:blipFill>
          <a:blip r:embed="rId10"/>
          <a:stretch>
            <a:fillRect/>
          </a:stretch>
        </p:blipFill>
        <p:spPr>
          <a:xfrm>
            <a:off x="773112" y="4270375"/>
            <a:ext cx="892176" cy="892176"/>
          </a:xfrm>
          <a:prstGeom prst="rect">
            <a:avLst/>
          </a:prstGeom>
          <a:solidFill>
            <a:schemeClr val="accent4">
              <a:lumMod val="75000"/>
            </a:schemeClr>
          </a:solid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2">
            <a:extLst>
              <a:ext uri="{FF2B5EF4-FFF2-40B4-BE49-F238E27FC236}">
                <a16:creationId xmlns:a16="http://schemas.microsoft.com/office/drawing/2014/main" id="{58D8E8F4-DF1D-578E-953E-CB83FC007A9B}"/>
              </a:ext>
            </a:extLst>
          </p:cNvPr>
          <p:cNvSpPr>
            <a:spLocks noGrp="1"/>
          </p:cNvSpPr>
          <p:nvPr>
            <p:ph type="title"/>
          </p:nvPr>
        </p:nvSpPr>
        <p:spPr/>
        <p:txBody>
          <a:bodyPr/>
          <a:lstStyle/>
          <a:p>
            <a:r>
              <a:rPr lang="en-US" altLang="en-US" b="1" dirty="0">
                <a:effectLst>
                  <a:outerShdw blurRad="38100" dist="38100" dir="2700000" algn="tl">
                    <a:srgbClr val="000000">
                      <a:alpha val="43137"/>
                    </a:srgbClr>
                  </a:outerShdw>
                </a:effectLst>
              </a:rPr>
              <a:t>FEELINGS WHEEL</a:t>
            </a:r>
          </a:p>
        </p:txBody>
      </p:sp>
      <p:sp>
        <p:nvSpPr>
          <p:cNvPr id="113668" name="Content Placeholder 3">
            <a:extLst>
              <a:ext uri="{FF2B5EF4-FFF2-40B4-BE49-F238E27FC236}">
                <a16:creationId xmlns:a16="http://schemas.microsoft.com/office/drawing/2014/main" id="{BAFC007A-0BC1-3F12-A2EF-2DD0BBDF8103}"/>
              </a:ext>
            </a:extLst>
          </p:cNvPr>
          <p:cNvSpPr>
            <a:spLocks noGrp="1"/>
          </p:cNvSpPr>
          <p:nvPr>
            <p:ph sz="quarter" idx="13"/>
          </p:nvPr>
        </p:nvSpPr>
        <p:spPr/>
        <p:txBody>
          <a:bodyPr/>
          <a:lstStyle/>
          <a:p>
            <a:r>
              <a:rPr lang="en-US" altLang="en-US"/>
              <a:t>Recognizing emotions is a learned skill</a:t>
            </a:r>
          </a:p>
          <a:p>
            <a:endParaRPr lang="en-US" altLang="en-US"/>
          </a:p>
          <a:p>
            <a:r>
              <a:rPr lang="en-US" altLang="en-US"/>
              <a:t>“Name it to tame it”</a:t>
            </a:r>
          </a:p>
          <a:p>
            <a:endParaRPr lang="en-US" altLang="en-US"/>
          </a:p>
          <a:p>
            <a:r>
              <a:rPr lang="en-US" altLang="en-US"/>
              <a:t>Turn towards intense emotions </a:t>
            </a:r>
          </a:p>
        </p:txBody>
      </p:sp>
      <p:pic>
        <p:nvPicPr>
          <p:cNvPr id="113666" name="Picture Placeholder 13" descr="Chart, sunburst chart&#10;&#10;Description automatically generated">
            <a:extLst>
              <a:ext uri="{FF2B5EF4-FFF2-40B4-BE49-F238E27FC236}">
                <a16:creationId xmlns:a16="http://schemas.microsoft.com/office/drawing/2014/main" id="{9A07D04D-DCB6-243E-CB28-26CC84875AB5}"/>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a:xfrm>
            <a:off x="4678924" y="2679700"/>
            <a:ext cx="3754901" cy="34464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8CE8A64-DC80-11F0-449E-4235604E8031}"/>
              </a:ext>
            </a:extLst>
          </p:cNvPr>
          <p:cNvSpPr>
            <a:spLocks noGrp="1"/>
          </p:cNvSpPr>
          <p:nvPr>
            <p:ph sz="quarter" idx="14"/>
          </p:nvPr>
        </p:nvSpPr>
        <p:spPr>
          <a:xfrm>
            <a:off x="533400" y="2286000"/>
            <a:ext cx="3714750" cy="3581400"/>
          </a:xfrm>
        </p:spPr>
        <p:txBody>
          <a:bodyPr/>
          <a:lstStyle/>
          <a:p>
            <a:pPr marL="0" indent="0" algn="l" fontAlgn="t">
              <a:buNone/>
            </a:pPr>
            <a:r>
              <a:rPr lang="en-US" sz="2200" b="1" i="0" dirty="0">
                <a:solidFill>
                  <a:srgbClr val="202124"/>
                </a:solidFill>
                <a:effectLst>
                  <a:outerShdw blurRad="38100" dist="38100" dir="2700000" algn="tl">
                    <a:srgbClr val="000000">
                      <a:alpha val="43137"/>
                    </a:srgbClr>
                  </a:outerShdw>
                </a:effectLst>
              </a:rPr>
              <a:t>self-care - /ˌ</a:t>
            </a:r>
            <a:r>
              <a:rPr lang="en-US" sz="2200" b="1" i="0" dirty="0" err="1">
                <a:solidFill>
                  <a:srgbClr val="202124"/>
                </a:solidFill>
                <a:effectLst>
                  <a:outerShdw blurRad="38100" dist="38100" dir="2700000" algn="tl">
                    <a:srgbClr val="000000">
                      <a:alpha val="43137"/>
                    </a:srgbClr>
                  </a:outerShdw>
                </a:effectLst>
              </a:rPr>
              <a:t>selfˈker</a:t>
            </a:r>
            <a:r>
              <a:rPr lang="en-US" sz="2200" b="1" i="0" dirty="0">
                <a:solidFill>
                  <a:srgbClr val="202124"/>
                </a:solidFill>
                <a:effectLst>
                  <a:outerShdw blurRad="38100" dist="38100" dir="2700000" algn="tl">
                    <a:srgbClr val="000000">
                      <a:alpha val="43137"/>
                    </a:srgbClr>
                  </a:outerShdw>
                </a:effectLst>
              </a:rPr>
              <a:t>/</a:t>
            </a:r>
          </a:p>
          <a:p>
            <a:r>
              <a:rPr lang="en-US" sz="2200" b="0" i="0" dirty="0">
                <a:solidFill>
                  <a:srgbClr val="202124"/>
                </a:solidFill>
                <a:effectLst/>
              </a:rPr>
              <a:t>the practice of taking an active role in protecting one's own well-being and happiness, in particular during periods of stress.</a:t>
            </a:r>
            <a:endParaRPr lang="en-US" sz="2200" dirty="0"/>
          </a:p>
        </p:txBody>
      </p:sp>
      <p:sp>
        <p:nvSpPr>
          <p:cNvPr id="2" name="Title 1">
            <a:extLst>
              <a:ext uri="{FF2B5EF4-FFF2-40B4-BE49-F238E27FC236}">
                <a16:creationId xmlns:a16="http://schemas.microsoft.com/office/drawing/2014/main" id="{F40EB150-A52D-E313-0DA9-B920B718CF88}"/>
              </a:ext>
            </a:extLst>
          </p:cNvPr>
          <p:cNvSpPr>
            <a:spLocks noGrp="1"/>
          </p:cNvSpPr>
          <p:nvPr>
            <p:ph type="title"/>
          </p:nvPr>
        </p:nvSpPr>
        <p:spPr>
          <a:xfrm>
            <a:off x="636024" y="352118"/>
            <a:ext cx="7886700" cy="1143000"/>
          </a:xfrm>
        </p:spPr>
        <p:txBody>
          <a:bodyPr wrap="square" anchor="ctr">
            <a:normAutofit/>
          </a:bodyPr>
          <a:lstStyle/>
          <a:p>
            <a:pPr>
              <a:defRPr/>
            </a:pPr>
            <a:r>
              <a:rPr lang="en-US" sz="4400" b="1" dirty="0">
                <a:effectLst>
                  <a:outerShdw blurRad="38100" dist="38100" dir="2700000" algn="tl">
                    <a:srgbClr val="000000">
                      <a:alpha val="43137"/>
                    </a:srgbClr>
                  </a:outerShdw>
                </a:effectLst>
              </a:rPr>
              <a:t>DIMENSIONS OF SELF-CARE</a:t>
            </a:r>
          </a:p>
        </p:txBody>
      </p:sp>
      <p:graphicFrame>
        <p:nvGraphicFramePr>
          <p:cNvPr id="4" name="Content Placeholder 3">
            <a:extLst>
              <a:ext uri="{FF2B5EF4-FFF2-40B4-BE49-F238E27FC236}">
                <a16:creationId xmlns:a16="http://schemas.microsoft.com/office/drawing/2014/main" id="{6A0E79D1-1E9A-3E60-27B9-6ABC236CDA4D}"/>
              </a:ext>
            </a:extLst>
          </p:cNvPr>
          <p:cNvGraphicFramePr>
            <a:graphicFrameLocks noGrp="1"/>
          </p:cNvGraphicFramePr>
          <p:nvPr>
            <p:ph sz="quarter" idx="10"/>
            <p:extLst>
              <p:ext uri="{D42A27DB-BD31-4B8C-83A1-F6EECF244321}">
                <p14:modId xmlns:p14="http://schemas.microsoft.com/office/powerpoint/2010/main" val="3833931309"/>
              </p:ext>
            </p:extLst>
          </p:nvPr>
        </p:nvGraphicFramePr>
        <p:xfrm>
          <a:off x="4572000" y="2105025"/>
          <a:ext cx="3714750" cy="4778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8F31-8C38-E5A4-05D0-282DCB7B5F04}"/>
              </a:ext>
            </a:extLst>
          </p:cNvPr>
          <p:cNvSpPr>
            <a:spLocks noGrp="1"/>
          </p:cNvSpPr>
          <p:nvPr>
            <p:ph type="title"/>
          </p:nvPr>
        </p:nvSpPr>
        <p:spPr>
          <a:xfrm>
            <a:off x="628650" y="546100"/>
            <a:ext cx="7886700" cy="914400"/>
          </a:xfrm>
        </p:spPr>
        <p:txBody>
          <a:bodyPr>
            <a:noAutofit/>
          </a:bodyPr>
          <a:lstStyle/>
          <a:p>
            <a:pPr>
              <a:defRPr/>
            </a:pPr>
            <a:r>
              <a:rPr lang="en-US" sz="4400" b="1" dirty="0">
                <a:solidFill>
                  <a:schemeClr val="bg1"/>
                </a:solidFill>
                <a:effectLst>
                  <a:outerShdw blurRad="38100" dist="38100" dir="2700000" algn="tl">
                    <a:srgbClr val="000000">
                      <a:alpha val="43137"/>
                    </a:srgbClr>
                  </a:outerShdw>
                </a:effectLst>
                <a:latin typeface="+mj-lt"/>
              </a:rPr>
              <a:t>DETERMINING YOUR </a:t>
            </a:r>
            <a:br>
              <a:rPr lang="en-US" sz="4400" b="1" dirty="0">
                <a:solidFill>
                  <a:schemeClr val="bg1"/>
                </a:solidFill>
                <a:effectLst>
                  <a:outerShdw blurRad="38100" dist="38100" dir="2700000" algn="tl">
                    <a:srgbClr val="000000">
                      <a:alpha val="43137"/>
                    </a:srgbClr>
                  </a:outerShdw>
                </a:effectLst>
                <a:latin typeface="+mj-lt"/>
              </a:rPr>
            </a:br>
            <a:r>
              <a:rPr lang="en-US" sz="4400" b="1" dirty="0">
                <a:solidFill>
                  <a:schemeClr val="bg1"/>
                </a:solidFill>
                <a:effectLst>
                  <a:outerShdw blurRad="38100" dist="38100" dir="2700000" algn="tl">
                    <a:srgbClr val="000000">
                      <a:alpha val="43137"/>
                    </a:srgbClr>
                  </a:outerShdw>
                </a:effectLst>
                <a:latin typeface="+mj-lt"/>
              </a:rPr>
              <a:t>SELF-CARE NEEDS</a:t>
            </a:r>
          </a:p>
        </p:txBody>
      </p:sp>
      <p:sp>
        <p:nvSpPr>
          <p:cNvPr id="119811" name="Content Placeholder 2">
            <a:extLst>
              <a:ext uri="{FF2B5EF4-FFF2-40B4-BE49-F238E27FC236}">
                <a16:creationId xmlns:a16="http://schemas.microsoft.com/office/drawing/2014/main" id="{4A31263E-8B3F-3C0E-9089-7D9EF0D5E1B1}"/>
              </a:ext>
            </a:extLst>
          </p:cNvPr>
          <p:cNvSpPr>
            <a:spLocks noGrp="1"/>
          </p:cNvSpPr>
          <p:nvPr>
            <p:ph sz="quarter" idx="10"/>
          </p:nvPr>
        </p:nvSpPr>
        <p:spPr>
          <a:xfrm>
            <a:off x="457200" y="2514600"/>
            <a:ext cx="7886700" cy="3879850"/>
          </a:xfrm>
        </p:spPr>
        <p:txBody>
          <a:bodyPr/>
          <a:lstStyle/>
          <a:p>
            <a:pPr>
              <a:buFont typeface="Arial" panose="020B0604020202020204" pitchFamily="34" charset="0"/>
              <a:buChar char="•"/>
            </a:pPr>
            <a:r>
              <a:rPr lang="en-US" altLang="en-US" dirty="0">
                <a:latin typeface="Proxima Nova"/>
              </a:rPr>
              <a:t>Where do I feel deprived?</a:t>
            </a:r>
          </a:p>
          <a:p>
            <a:pPr>
              <a:buFont typeface="Arial" panose="020B0604020202020204" pitchFamily="34" charset="0"/>
              <a:buChar char="•"/>
            </a:pPr>
            <a:endParaRPr lang="en-US" altLang="en-US" dirty="0">
              <a:latin typeface="Proxima Nova"/>
            </a:endParaRPr>
          </a:p>
          <a:p>
            <a:pPr>
              <a:buFont typeface="Arial" panose="020B0604020202020204" pitchFamily="34" charset="0"/>
              <a:buChar char="•"/>
            </a:pPr>
            <a:r>
              <a:rPr lang="en-US" altLang="en-US" dirty="0">
                <a:latin typeface="Proxima Nova"/>
              </a:rPr>
              <a:t>What do I need </a:t>
            </a:r>
            <a:r>
              <a:rPr lang="en-US" altLang="en-US" i="1" dirty="0">
                <a:latin typeface="Proxima Nova"/>
              </a:rPr>
              <a:t>more</a:t>
            </a:r>
            <a:r>
              <a:rPr lang="en-US" altLang="en-US" dirty="0">
                <a:latin typeface="Proxima Nova"/>
              </a:rPr>
              <a:t> of right now?</a:t>
            </a:r>
          </a:p>
          <a:p>
            <a:pPr>
              <a:buFont typeface="Arial" panose="020B0604020202020204" pitchFamily="34" charset="0"/>
              <a:buChar char="•"/>
            </a:pPr>
            <a:endParaRPr lang="en-US" altLang="en-US" dirty="0">
              <a:latin typeface="Proxima Nova"/>
            </a:endParaRPr>
          </a:p>
          <a:p>
            <a:pPr>
              <a:buFont typeface="Arial" panose="020B0604020202020204" pitchFamily="34" charset="0"/>
              <a:buChar char="•"/>
            </a:pPr>
            <a:r>
              <a:rPr lang="en-US" altLang="en-US" dirty="0">
                <a:latin typeface="Proxima Nova"/>
              </a:rPr>
              <a:t>What do I need </a:t>
            </a:r>
            <a:r>
              <a:rPr lang="en-US" altLang="en-US" i="1" dirty="0">
                <a:latin typeface="Proxima Nova"/>
              </a:rPr>
              <a:t>less</a:t>
            </a:r>
            <a:r>
              <a:rPr lang="en-US" altLang="en-US" dirty="0">
                <a:latin typeface="Proxima Nova"/>
              </a:rPr>
              <a:t> of?</a:t>
            </a:r>
          </a:p>
          <a:p>
            <a:pPr>
              <a:buFont typeface="Arial" panose="020B0604020202020204" pitchFamily="34" charset="0"/>
              <a:buChar char="•"/>
            </a:pPr>
            <a:endParaRPr lang="en-US" altLang="en-US" dirty="0">
              <a:latin typeface="Proxima Nova"/>
            </a:endParaRPr>
          </a:p>
          <a:p>
            <a:pPr>
              <a:buFont typeface="Arial" panose="020B0604020202020204" pitchFamily="34" charset="0"/>
              <a:buChar char="•"/>
            </a:pPr>
            <a:r>
              <a:rPr lang="en-US" altLang="en-US" dirty="0">
                <a:latin typeface="Proxima Nova"/>
              </a:rPr>
              <a:t>If I had an extra hour in my day, how would I spend it?</a:t>
            </a:r>
          </a:p>
          <a:p>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8F6A3-0320-E81D-7DAC-37A68AAE0F47}"/>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Self Care for Individuals </a:t>
            </a:r>
          </a:p>
        </p:txBody>
      </p:sp>
      <p:sp>
        <p:nvSpPr>
          <p:cNvPr id="6" name="Text Placeholder 5">
            <a:extLst>
              <a:ext uri="{FF2B5EF4-FFF2-40B4-BE49-F238E27FC236}">
                <a16:creationId xmlns:a16="http://schemas.microsoft.com/office/drawing/2014/main" id="{3AE3E03E-258E-20BC-68AB-F3B2B21B59AD}"/>
              </a:ext>
            </a:extLst>
          </p:cNvPr>
          <p:cNvSpPr>
            <a:spLocks noGrp="1"/>
          </p:cNvSpPr>
          <p:nvPr>
            <p:ph type="body" idx="1"/>
          </p:nvPr>
        </p:nvSpPr>
        <p:spPr>
          <a:xfrm>
            <a:off x="676656" y="2678114"/>
            <a:ext cx="2599944" cy="639762"/>
          </a:xfrm>
          <a:ln w="19050">
            <a:solidFill>
              <a:schemeClr val="accent4">
                <a:lumMod val="75000"/>
              </a:schemeClr>
            </a:solidFill>
          </a:ln>
        </p:spPr>
        <p:txBody>
          <a:bodyPr/>
          <a:lstStyle/>
          <a:p>
            <a:r>
              <a:rPr lang="en-US" dirty="0"/>
              <a:t>Daily </a:t>
            </a:r>
          </a:p>
        </p:txBody>
      </p:sp>
      <p:sp>
        <p:nvSpPr>
          <p:cNvPr id="7" name="Content Placeholder 6">
            <a:extLst>
              <a:ext uri="{FF2B5EF4-FFF2-40B4-BE49-F238E27FC236}">
                <a16:creationId xmlns:a16="http://schemas.microsoft.com/office/drawing/2014/main" id="{DB8C18EB-E60E-5ECF-47D4-94D4EF1FED12}"/>
              </a:ext>
            </a:extLst>
          </p:cNvPr>
          <p:cNvSpPr>
            <a:spLocks noGrp="1"/>
          </p:cNvSpPr>
          <p:nvPr>
            <p:ph sz="half" idx="2"/>
          </p:nvPr>
        </p:nvSpPr>
        <p:spPr>
          <a:xfrm>
            <a:off x="677333" y="3429000"/>
            <a:ext cx="2523068" cy="2697163"/>
          </a:xfrm>
          <a:ln w="19050">
            <a:solidFill>
              <a:schemeClr val="accent4">
                <a:lumMod val="75000"/>
              </a:schemeClr>
            </a:solidFill>
          </a:ln>
        </p:spPr>
        <p:txBody>
          <a:bodyPr/>
          <a:lstStyle/>
          <a:p>
            <a:r>
              <a:rPr lang="en-US" dirty="0"/>
              <a:t>Sleep and rest</a:t>
            </a:r>
          </a:p>
          <a:p>
            <a:r>
              <a:rPr lang="en-US" dirty="0"/>
              <a:t>Eat well</a:t>
            </a:r>
          </a:p>
          <a:p>
            <a:r>
              <a:rPr lang="en-US" dirty="0"/>
              <a:t>Get activity</a:t>
            </a:r>
          </a:p>
          <a:p>
            <a:r>
              <a:rPr lang="en-US" dirty="0"/>
              <a:t>Take breaks (not with technology)</a:t>
            </a:r>
          </a:p>
          <a:p>
            <a:r>
              <a:rPr lang="en-US" dirty="0"/>
              <a:t>Set boundaries</a:t>
            </a:r>
          </a:p>
        </p:txBody>
      </p:sp>
      <p:sp>
        <p:nvSpPr>
          <p:cNvPr id="8" name="Text Placeholder 7">
            <a:extLst>
              <a:ext uri="{FF2B5EF4-FFF2-40B4-BE49-F238E27FC236}">
                <a16:creationId xmlns:a16="http://schemas.microsoft.com/office/drawing/2014/main" id="{934247F2-D2B8-3499-11D5-C170510FA441}"/>
              </a:ext>
            </a:extLst>
          </p:cNvPr>
          <p:cNvSpPr>
            <a:spLocks noGrp="1"/>
          </p:cNvSpPr>
          <p:nvPr>
            <p:ph type="body" sz="quarter" idx="3"/>
          </p:nvPr>
        </p:nvSpPr>
        <p:spPr>
          <a:xfrm>
            <a:off x="3429000" y="2678114"/>
            <a:ext cx="2438400" cy="639762"/>
          </a:xfrm>
          <a:ln w="19050">
            <a:solidFill>
              <a:schemeClr val="bg2">
                <a:lumMod val="50000"/>
              </a:schemeClr>
            </a:solidFill>
          </a:ln>
        </p:spPr>
        <p:txBody>
          <a:bodyPr/>
          <a:lstStyle/>
          <a:p>
            <a:r>
              <a:rPr lang="en-US" dirty="0"/>
              <a:t>       Weekly 	</a:t>
            </a:r>
          </a:p>
        </p:txBody>
      </p:sp>
      <p:sp>
        <p:nvSpPr>
          <p:cNvPr id="9" name="Content Placeholder 8">
            <a:extLst>
              <a:ext uri="{FF2B5EF4-FFF2-40B4-BE49-F238E27FC236}">
                <a16:creationId xmlns:a16="http://schemas.microsoft.com/office/drawing/2014/main" id="{5D30B5EE-6AD1-8598-C427-CCB46E005B10}"/>
              </a:ext>
            </a:extLst>
          </p:cNvPr>
          <p:cNvSpPr>
            <a:spLocks noGrp="1"/>
          </p:cNvSpPr>
          <p:nvPr>
            <p:ph sz="quarter" idx="4"/>
          </p:nvPr>
        </p:nvSpPr>
        <p:spPr>
          <a:xfrm>
            <a:off x="3429000" y="3429000"/>
            <a:ext cx="2438400" cy="2697163"/>
          </a:xfrm>
          <a:ln w="19050">
            <a:solidFill>
              <a:schemeClr val="bg2">
                <a:lumMod val="50000"/>
              </a:schemeClr>
            </a:solidFill>
          </a:ln>
        </p:spPr>
        <p:txBody>
          <a:bodyPr/>
          <a:lstStyle/>
          <a:p>
            <a:r>
              <a:rPr lang="en-US" dirty="0"/>
              <a:t>Connect with friends</a:t>
            </a:r>
          </a:p>
          <a:p>
            <a:r>
              <a:rPr lang="en-US" dirty="0"/>
              <a:t>Hobbies</a:t>
            </a:r>
          </a:p>
          <a:p>
            <a:r>
              <a:rPr lang="en-US" dirty="0"/>
              <a:t>Celebrate successes and accomplishments</a:t>
            </a:r>
          </a:p>
        </p:txBody>
      </p:sp>
      <p:sp>
        <p:nvSpPr>
          <p:cNvPr id="12" name="Text Placeholder 7">
            <a:extLst>
              <a:ext uri="{FF2B5EF4-FFF2-40B4-BE49-F238E27FC236}">
                <a16:creationId xmlns:a16="http://schemas.microsoft.com/office/drawing/2014/main" id="{96BEA8FC-9675-96A7-754D-EC5744BC7E96}"/>
              </a:ext>
            </a:extLst>
          </p:cNvPr>
          <p:cNvSpPr txBox="1">
            <a:spLocks/>
          </p:cNvSpPr>
          <p:nvPr/>
        </p:nvSpPr>
        <p:spPr bwMode="auto">
          <a:xfrm>
            <a:off x="6016244" y="2678114"/>
            <a:ext cx="2438400" cy="639762"/>
          </a:xfrm>
          <a:prstGeom prst="rect">
            <a:avLst/>
          </a:prstGeom>
          <a:noFill/>
          <a:ln w="19050">
            <a:solidFill>
              <a:schemeClr val="tx2">
                <a:lumMod val="50000"/>
                <a:lumOff val="5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marL="0" indent="0" algn="ctr" rtl="0" eaLnBrk="0" fontAlgn="base" hangingPunct="0">
              <a:spcBef>
                <a:spcPct val="20000"/>
              </a:spcBef>
              <a:spcAft>
                <a:spcPct val="0"/>
              </a:spcAft>
              <a:buClr>
                <a:schemeClr val="accent1"/>
              </a:buClr>
              <a:buSzPct val="100000"/>
              <a:buFont typeface="Symbol" panose="05050102010706020507" pitchFamily="18" charset="2"/>
              <a:buNone/>
              <a:defRPr sz="2400" b="0" i="0" kern="1200">
                <a:solidFill>
                  <a:schemeClr val="tx2"/>
                </a:solidFill>
                <a:latin typeface="+mj-lt"/>
                <a:ea typeface="+mn-ea"/>
                <a:cs typeface="+mn-cs"/>
              </a:defRPr>
            </a:lvl1pPr>
            <a:lvl2pPr marL="457200" indent="0" algn="l" rtl="0" eaLnBrk="0" fontAlgn="base" hangingPunct="0">
              <a:spcBef>
                <a:spcPct val="20000"/>
              </a:spcBef>
              <a:spcAft>
                <a:spcPct val="0"/>
              </a:spcAft>
              <a:buClr>
                <a:schemeClr val="accent1"/>
              </a:buClr>
              <a:buSzPct val="100000"/>
              <a:buFont typeface="Symbol" panose="05050102010706020507" pitchFamily="18" charset="2"/>
              <a:buNone/>
              <a:defRPr sz="2000" b="1" kern="1200">
                <a:solidFill>
                  <a:schemeClr val="tx2"/>
                </a:solidFill>
                <a:latin typeface="+mn-lt"/>
                <a:ea typeface="+mn-ea"/>
                <a:cs typeface="+mn-cs"/>
              </a:defRPr>
            </a:lvl2pPr>
            <a:lvl3pPr marL="914400" indent="0" algn="l" rtl="0" eaLnBrk="0" fontAlgn="base" hangingPunct="0">
              <a:spcBef>
                <a:spcPct val="20000"/>
              </a:spcBef>
              <a:spcAft>
                <a:spcPct val="0"/>
              </a:spcAft>
              <a:buClr>
                <a:schemeClr val="accent1"/>
              </a:buClr>
              <a:buSzPct val="100000"/>
              <a:buFont typeface="Symbol" panose="05050102010706020507" pitchFamily="18" charset="2"/>
              <a:buNone/>
              <a:defRPr sz="1800" b="1" kern="1200">
                <a:solidFill>
                  <a:schemeClr val="tx2"/>
                </a:solidFill>
                <a:latin typeface="+mn-lt"/>
                <a:ea typeface="+mn-ea"/>
                <a:cs typeface="+mn-cs"/>
              </a:defRPr>
            </a:lvl3pPr>
            <a:lvl4pPr marL="1371600" indent="0" algn="l" rtl="0" eaLnBrk="0" fontAlgn="base" hangingPunct="0">
              <a:spcBef>
                <a:spcPct val="20000"/>
              </a:spcBef>
              <a:spcAft>
                <a:spcPct val="0"/>
              </a:spcAft>
              <a:buClr>
                <a:schemeClr val="accent1"/>
              </a:buClr>
              <a:buSzPct val="100000"/>
              <a:buFont typeface="Symbol" panose="05050102010706020507" pitchFamily="18" charset="2"/>
              <a:buNone/>
              <a:defRPr sz="1600" b="1" kern="1200">
                <a:solidFill>
                  <a:schemeClr val="tx2"/>
                </a:solidFill>
                <a:latin typeface="+mn-lt"/>
                <a:ea typeface="+mn-ea"/>
                <a:cs typeface="+mn-cs"/>
              </a:defRPr>
            </a:lvl4pPr>
            <a:lvl5pPr marL="1828800" indent="0" algn="l" rtl="0" eaLnBrk="0" fontAlgn="base" hangingPunct="0">
              <a:spcBef>
                <a:spcPct val="20000"/>
              </a:spcBef>
              <a:spcAft>
                <a:spcPct val="0"/>
              </a:spcAft>
              <a:buClr>
                <a:schemeClr val="accent1"/>
              </a:buClr>
              <a:buSzPct val="100000"/>
              <a:buFont typeface="Symbol" panose="05050102010706020507" pitchFamily="18" charset="2"/>
              <a:buNone/>
              <a:defRPr sz="1600" b="1" kern="1200">
                <a:solidFill>
                  <a:schemeClr val="tx2"/>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9pPr>
          </a:lstStyle>
          <a:p>
            <a:r>
              <a:rPr lang="en-US" dirty="0"/>
              <a:t>    Monthly 	</a:t>
            </a:r>
          </a:p>
        </p:txBody>
      </p:sp>
      <p:sp>
        <p:nvSpPr>
          <p:cNvPr id="14" name="Content Placeholder 8">
            <a:extLst>
              <a:ext uri="{FF2B5EF4-FFF2-40B4-BE49-F238E27FC236}">
                <a16:creationId xmlns:a16="http://schemas.microsoft.com/office/drawing/2014/main" id="{C9C0979A-3A32-2AC9-6B29-A700D4A85C30}"/>
              </a:ext>
            </a:extLst>
          </p:cNvPr>
          <p:cNvSpPr txBox="1">
            <a:spLocks/>
          </p:cNvSpPr>
          <p:nvPr/>
        </p:nvSpPr>
        <p:spPr bwMode="auto">
          <a:xfrm>
            <a:off x="6016244" y="3429000"/>
            <a:ext cx="2438400" cy="2697163"/>
          </a:xfrm>
          <a:prstGeom prst="rect">
            <a:avLst/>
          </a:prstGeom>
          <a:noFill/>
          <a:ln w="19050">
            <a:solidFill>
              <a:schemeClr val="tx2">
                <a:lumMod val="50000"/>
                <a:lumOff val="50000"/>
              </a:schemeClr>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100000"/>
              <a:buFont typeface="Symbol" panose="05050102010706020507" pitchFamily="18" charset="2"/>
              <a:buChar char=""/>
              <a:defRPr sz="20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anose="05050102010706020507" pitchFamily="18" charset="2"/>
              <a:buChar char=""/>
              <a:defRPr sz="18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anose="05050102010706020507" pitchFamily="18" charset="2"/>
              <a:buChar char=""/>
              <a:defRPr sz="16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anose="05050102010706020507" pitchFamily="18" charset="2"/>
              <a:buChar char=""/>
              <a:defRPr sz="1400"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anose="05050102010706020507" pitchFamily="18" charset="2"/>
              <a:buChar char=""/>
              <a:defRPr sz="14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600" kern="1200">
                <a:solidFill>
                  <a:schemeClr val="tx2"/>
                </a:solidFill>
                <a:latin typeface="+mn-lt"/>
                <a:ea typeface="+mn-ea"/>
                <a:cs typeface="+mn-cs"/>
              </a:defRPr>
            </a:lvl9pPr>
          </a:lstStyle>
          <a:p>
            <a:r>
              <a:rPr lang="en-US" dirty="0"/>
              <a:t>Take time off</a:t>
            </a:r>
          </a:p>
          <a:p>
            <a:r>
              <a:rPr lang="en-US" dirty="0"/>
              <a:t>Seek feedback</a:t>
            </a:r>
          </a:p>
          <a:p>
            <a:r>
              <a:rPr lang="en-US" dirty="0"/>
              <a:t>Prioritize and set goals </a:t>
            </a:r>
          </a:p>
          <a:p>
            <a:r>
              <a:rPr lang="en-US" dirty="0"/>
              <a:t>Set budget/live within finances</a:t>
            </a:r>
          </a:p>
          <a:p>
            <a:pPr marL="0" indent="0">
              <a:buNone/>
            </a:pPr>
            <a:endParaRPr lang="en-US" dirty="0"/>
          </a:p>
        </p:txBody>
      </p:sp>
    </p:spTree>
    <p:extLst>
      <p:ext uri="{BB962C8B-B14F-4D97-AF65-F5344CB8AC3E}">
        <p14:creationId xmlns:p14="http://schemas.microsoft.com/office/powerpoint/2010/main" val="3206985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650D6-E549-C540-0AEA-82C0C44F48F0}"/>
              </a:ext>
            </a:extLst>
          </p:cNvPr>
          <p:cNvSpPr>
            <a:spLocks noGrp="1"/>
          </p:cNvSpPr>
          <p:nvPr>
            <p:ph idx="1"/>
          </p:nvPr>
        </p:nvSpPr>
        <p:spPr/>
        <p:txBody>
          <a:bodyPr>
            <a:normAutofit fontScale="92500" lnSpcReduction="10000"/>
          </a:bodyPr>
          <a:lstStyle/>
          <a:p>
            <a:pPr>
              <a:defRPr/>
            </a:pPr>
            <a:r>
              <a:rPr lang="en-US" altLang="en-US" dirty="0"/>
              <a:t>Become their therapist</a:t>
            </a:r>
          </a:p>
          <a:p>
            <a:pPr>
              <a:defRPr/>
            </a:pPr>
            <a:r>
              <a:rPr lang="en-US" altLang="en-US" dirty="0"/>
              <a:t>Probe a person in crisis so that it seems you are attacking him/her</a:t>
            </a:r>
          </a:p>
          <a:p>
            <a:pPr>
              <a:defRPr/>
            </a:pPr>
            <a:r>
              <a:rPr lang="en-US" altLang="en-US" dirty="0"/>
              <a:t>Criticize or embarrass</a:t>
            </a:r>
          </a:p>
          <a:p>
            <a:pPr>
              <a:defRPr/>
            </a:pPr>
            <a:r>
              <a:rPr lang="en-US" altLang="en-US" dirty="0"/>
              <a:t>Over question for your own needs</a:t>
            </a:r>
          </a:p>
          <a:p>
            <a:pPr>
              <a:defRPr/>
            </a:pPr>
            <a:r>
              <a:rPr lang="en-US" altLang="en-US" dirty="0"/>
              <a:t>Lecture or overanalyze</a:t>
            </a:r>
          </a:p>
          <a:p>
            <a:pPr>
              <a:defRPr/>
            </a:pPr>
            <a:r>
              <a:rPr lang="en-US" altLang="en-US" dirty="0"/>
              <a:t>Become impatient or rush the person</a:t>
            </a:r>
          </a:p>
          <a:p>
            <a:pPr>
              <a:defRPr/>
            </a:pPr>
            <a:r>
              <a:rPr lang="en-US" altLang="en-US" dirty="0"/>
              <a:t>Trivialize threats, suicide or homicide, loss, or emotions</a:t>
            </a:r>
          </a:p>
          <a:p>
            <a:pPr>
              <a:defRPr/>
            </a:pPr>
            <a:r>
              <a:rPr lang="en-US" altLang="en-US" dirty="0"/>
              <a:t>Become too involved so that you feel overwhelmed</a:t>
            </a:r>
          </a:p>
        </p:txBody>
      </p:sp>
      <p:sp>
        <p:nvSpPr>
          <p:cNvPr id="76803" name="Title 1">
            <a:extLst>
              <a:ext uri="{FF2B5EF4-FFF2-40B4-BE49-F238E27FC236}">
                <a16:creationId xmlns:a16="http://schemas.microsoft.com/office/drawing/2014/main" id="{8A2462E6-E4EA-3C4E-58E3-61EC40CF0586}"/>
              </a:ext>
            </a:extLst>
          </p:cNvPr>
          <p:cNvSpPr>
            <a:spLocks noGrp="1"/>
          </p:cNvSpPr>
          <p:nvPr>
            <p:ph type="title"/>
          </p:nvPr>
        </p:nvSpPr>
        <p:spPr>
          <a:xfrm>
            <a:off x="871538" y="609600"/>
            <a:ext cx="4581525" cy="533400"/>
          </a:xfrm>
        </p:spPr>
        <p:txBody>
          <a:bodyPr/>
          <a:lstStyle/>
          <a:p>
            <a:r>
              <a:rPr lang="en-US" altLang="en-US" b="1" dirty="0">
                <a:effectLst>
                  <a:outerShdw blurRad="38100" dist="38100" dir="2700000" algn="tl">
                    <a:srgbClr val="000000">
                      <a:alpha val="43137"/>
                    </a:srgbClr>
                  </a:outerShdw>
                </a:effectLst>
              </a:rPr>
              <a:t>What Not to Do</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0FAC-FF9B-B60B-CB17-3DDE4F66C791}"/>
              </a:ext>
            </a:extLst>
          </p:cNvPr>
          <p:cNvSpPr>
            <a:spLocks noGrp="1"/>
          </p:cNvSpPr>
          <p:nvPr>
            <p:ph type="title"/>
          </p:nvPr>
        </p:nvSpPr>
        <p:spPr>
          <a:xfrm>
            <a:off x="457200" y="338138"/>
            <a:ext cx="8229600" cy="1252537"/>
          </a:xfrm>
        </p:spPr>
        <p:txBody>
          <a:bodyPr wrap="square" anchor="ctr">
            <a:normAutofit/>
          </a:bodyPr>
          <a:lstStyle/>
          <a:p>
            <a:pPr marL="0" indent="0">
              <a:lnSpc>
                <a:spcPct val="90000"/>
              </a:lnSpc>
              <a:buNone/>
            </a:pPr>
            <a:r>
              <a:rPr lang="en-US" sz="4100" b="1">
                <a:effectLst>
                  <a:outerShdw blurRad="38100" dist="38100" dir="2700000" algn="tl">
                    <a:srgbClr val="000000">
                      <a:alpha val="43137"/>
                    </a:srgbClr>
                  </a:outerShdw>
                </a:effectLst>
              </a:rPr>
              <a:t>What has changed over the last 2 + years in Transportation? </a:t>
            </a:r>
          </a:p>
        </p:txBody>
      </p:sp>
      <p:pic>
        <p:nvPicPr>
          <p:cNvPr id="13" name="Picture 12" descr="A picture containing text, envelope, stationary, businesscard">
            <a:extLst>
              <a:ext uri="{FF2B5EF4-FFF2-40B4-BE49-F238E27FC236}">
                <a16:creationId xmlns:a16="http://schemas.microsoft.com/office/drawing/2014/main" id="{74D97FA9-9088-C3FC-9AFE-4780D4D15CE9}"/>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6000" t="4896" r="14000" b="11865"/>
          <a:stretch/>
        </p:blipFill>
        <p:spPr>
          <a:xfrm>
            <a:off x="1296290" y="2514600"/>
            <a:ext cx="3275710" cy="3447288"/>
          </a:xfrm>
          <a:prstGeom prst="rect">
            <a:avLst/>
          </a:prstGeom>
          <a:noFill/>
        </p:spPr>
      </p:pic>
      <p:pic>
        <p:nvPicPr>
          <p:cNvPr id="11" name="Video 10" descr="A train on the railway tracks&#10;&#10;Description automatically generated with medium confidence">
            <a:extLst>
              <a:ext uri="{FF2B5EF4-FFF2-40B4-BE49-F238E27FC236}">
                <a16:creationId xmlns:a16="http://schemas.microsoft.com/office/drawing/2014/main" id="{5C590080-0862-DD7A-1800-C4B0731FFF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6245" r="25736" b="-1"/>
          <a:stretch/>
        </p:blipFill>
        <p:spPr>
          <a:xfrm>
            <a:off x="5697682" y="2679192"/>
            <a:ext cx="1717131" cy="3447288"/>
          </a:xfrm>
          <a:prstGeom prst="rect">
            <a:avLst/>
          </a:prstGeom>
          <a:noFill/>
        </p:spPr>
      </p:pic>
    </p:spTree>
    <p:extLst>
      <p:ext uri="{BB962C8B-B14F-4D97-AF65-F5344CB8AC3E}">
        <p14:creationId xmlns:p14="http://schemas.microsoft.com/office/powerpoint/2010/main" val="31465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100000">
                <p:cTn id="12" repeatCount="indefinite" fill="hold" display="0">
                  <p:stCondLst>
                    <p:cond delay="indefinite"/>
                  </p:stCondLst>
                </p:cTn>
                <p:tgtEl>
                  <p:spTgt spid="1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3">
            <a:extLst>
              <a:ext uri="{FF2B5EF4-FFF2-40B4-BE49-F238E27FC236}">
                <a16:creationId xmlns:a16="http://schemas.microsoft.com/office/drawing/2014/main" id="{03204815-5AE4-1D6D-38FD-E835BE8C6D08}"/>
              </a:ext>
            </a:extLst>
          </p:cNvPr>
          <p:cNvSpPr>
            <a:spLocks noGrp="1"/>
          </p:cNvSpPr>
          <p:nvPr>
            <p:ph type="ctrTitle"/>
          </p:nvPr>
        </p:nvSpPr>
        <p:spPr>
          <a:xfrm>
            <a:off x="533400" y="171450"/>
            <a:ext cx="7772400" cy="1019175"/>
          </a:xfrm>
        </p:spPr>
        <p:txBody>
          <a:bodyPr/>
          <a:lstStyle/>
          <a:p>
            <a:r>
              <a:rPr lang="en-US" altLang="en-US" b="1"/>
              <a:t>Terms to Know: </a:t>
            </a:r>
          </a:p>
        </p:txBody>
      </p:sp>
      <p:sp>
        <p:nvSpPr>
          <p:cNvPr id="128003" name="Subtitle 4">
            <a:extLst>
              <a:ext uri="{FF2B5EF4-FFF2-40B4-BE49-F238E27FC236}">
                <a16:creationId xmlns:a16="http://schemas.microsoft.com/office/drawing/2014/main" id="{E70EEAF4-11C9-194A-D925-EA5A7806D4D0}"/>
              </a:ext>
            </a:extLst>
          </p:cNvPr>
          <p:cNvSpPr>
            <a:spLocks noGrp="1"/>
          </p:cNvSpPr>
          <p:nvPr>
            <p:ph type="subTitle" idx="1"/>
          </p:nvPr>
        </p:nvSpPr>
        <p:spPr>
          <a:xfrm>
            <a:off x="381000" y="1371600"/>
            <a:ext cx="8382000" cy="4724400"/>
          </a:xfrm>
        </p:spPr>
        <p:txBody>
          <a:bodyPr/>
          <a:lstStyle/>
          <a:p>
            <a:pPr>
              <a:lnSpc>
                <a:spcPct val="110000"/>
              </a:lnSpc>
              <a:spcAft>
                <a:spcPts val="900"/>
              </a:spcAft>
            </a:pPr>
            <a:r>
              <a:rPr lang="en-US" altLang="en-US" sz="2400" b="1" dirty="0">
                <a:solidFill>
                  <a:schemeClr val="bg1"/>
                </a:solidFill>
                <a:effectLst>
                  <a:outerShdw blurRad="38100" dist="38100" dir="2700000" algn="tl">
                    <a:srgbClr val="000000">
                      <a:alpha val="43137"/>
                    </a:srgbClr>
                  </a:outerShdw>
                </a:effectLst>
              </a:rPr>
              <a:t>Health:</a:t>
            </a:r>
          </a:p>
          <a:p>
            <a:pPr>
              <a:lnSpc>
                <a:spcPct val="110000"/>
              </a:lnSpc>
              <a:spcAft>
                <a:spcPts val="900"/>
              </a:spcAft>
            </a:pPr>
            <a:r>
              <a:rPr lang="en-US" altLang="en-US" b="1" dirty="0">
                <a:solidFill>
                  <a:schemeClr val="bg1"/>
                </a:solidFill>
                <a:effectLst>
                  <a:outerShdw blurRad="38100" dist="38100" dir="2700000" algn="tl">
                    <a:srgbClr val="000000">
                      <a:alpha val="43137"/>
                    </a:srgbClr>
                  </a:outerShdw>
                </a:effectLst>
              </a:rPr>
              <a:t> is defined as the condition of being sound in body, mind, and spirit.</a:t>
            </a:r>
          </a:p>
          <a:p>
            <a:pPr>
              <a:lnSpc>
                <a:spcPct val="110000"/>
              </a:lnSpc>
              <a:spcAft>
                <a:spcPts val="900"/>
              </a:spcAft>
            </a:pPr>
            <a:r>
              <a:rPr lang="en-US" altLang="en-US" b="1" dirty="0">
                <a:solidFill>
                  <a:schemeClr val="bg1"/>
                </a:solidFill>
                <a:effectLst>
                  <a:outerShdw blurRad="38100" dist="38100" dir="2700000" algn="tl">
                    <a:srgbClr val="000000">
                      <a:alpha val="43137"/>
                    </a:srgbClr>
                  </a:outerShdw>
                </a:effectLst>
              </a:rPr>
              <a:t>The same things that keep our bodies healthy also keep our minds healthy.</a:t>
            </a:r>
          </a:p>
          <a:p>
            <a:pPr>
              <a:lnSpc>
                <a:spcPct val="110000"/>
              </a:lnSpc>
              <a:spcAft>
                <a:spcPts val="900"/>
              </a:spcAft>
            </a:pPr>
            <a:r>
              <a:rPr lang="en-US" altLang="en-US" b="1" dirty="0">
                <a:solidFill>
                  <a:schemeClr val="bg1"/>
                </a:solidFill>
                <a:effectLst>
                  <a:outerShdw blurRad="38100" dist="38100" dir="2700000" algn="tl">
                    <a:srgbClr val="000000">
                      <a:alpha val="43137"/>
                    </a:srgbClr>
                  </a:outerShdw>
                </a:effectLst>
              </a:rPr>
              <a:t>Good physical health and good mental health go hand and hand.</a:t>
            </a:r>
          </a:p>
          <a:p>
            <a:endParaRPr lang="en-US" altLang="en-US" b="1" dirty="0">
              <a:solidFill>
                <a:schemeClr val="bg1"/>
              </a:solidFill>
              <a:effectLst>
                <a:outerShdw blurRad="38100" dist="38100" dir="2700000" algn="tl">
                  <a:srgbClr val="000000">
                    <a:alpha val="43137"/>
                  </a:srgbClr>
                </a:outerShdw>
              </a:effectLst>
              <a:cs typeface="Calibri" panose="020F0502020204030204" pitchFamily="34" charset="0"/>
            </a:endParaRPr>
          </a:p>
          <a:p>
            <a:r>
              <a:rPr lang="en-US" altLang="en-US" sz="2400" b="1" dirty="0">
                <a:solidFill>
                  <a:schemeClr val="bg1"/>
                </a:solidFill>
                <a:effectLst>
                  <a:outerShdw blurRad="38100" dist="38100" dir="2700000" algn="tl">
                    <a:srgbClr val="000000">
                      <a:alpha val="43137"/>
                    </a:srgbClr>
                  </a:outerShdw>
                </a:effectLst>
                <a:cs typeface="Calibri" panose="020F0502020204030204" pitchFamily="34" charset="0"/>
              </a:rPr>
              <a:t>Mental Health:</a:t>
            </a:r>
          </a:p>
          <a:p>
            <a:r>
              <a:rPr lang="en-US" altLang="en-US" b="1" dirty="0">
                <a:solidFill>
                  <a:schemeClr val="bg1"/>
                </a:solidFill>
                <a:effectLst>
                  <a:outerShdw blurRad="38100" dist="38100" dir="2700000" algn="tl">
                    <a:srgbClr val="000000">
                      <a:alpha val="43137"/>
                    </a:srgbClr>
                  </a:outerShdw>
                </a:effectLst>
                <a:cs typeface="Calibri" panose="020F0502020204030204" pitchFamily="34" charset="0"/>
              </a:rPr>
              <a:t>A state of well-being in which every individual realizes their own potential can cope with the normal stresses of life, can work productively and fruitfully, and is able to make a</a:t>
            </a:r>
          </a:p>
          <a:p>
            <a:r>
              <a:rPr lang="en-US" altLang="en-US" b="1" dirty="0">
                <a:solidFill>
                  <a:schemeClr val="bg1"/>
                </a:solidFill>
                <a:effectLst>
                  <a:outerShdw blurRad="38100" dist="38100" dir="2700000" algn="tl">
                    <a:srgbClr val="000000">
                      <a:alpha val="43137"/>
                    </a:srgbClr>
                  </a:outerShdw>
                </a:effectLst>
                <a:cs typeface="Calibri" panose="020F0502020204030204" pitchFamily="34" charset="0"/>
              </a:rPr>
              <a:t> contribution to her or his community.</a:t>
            </a:r>
          </a:p>
          <a:p>
            <a:endParaRPr lang="en-US" altLang="en-US"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Content Placeholder 3">
            <a:extLst>
              <a:ext uri="{FF2B5EF4-FFF2-40B4-BE49-F238E27FC236}">
                <a16:creationId xmlns:a16="http://schemas.microsoft.com/office/drawing/2014/main" id="{0E91AF0E-DC8C-D5A8-1FC5-2006177F6D0A}"/>
              </a:ext>
            </a:extLst>
          </p:cNvPr>
          <p:cNvSpPr>
            <a:spLocks noGrp="1"/>
          </p:cNvSpPr>
          <p:nvPr>
            <p:ph type="body" sz="half" idx="2"/>
          </p:nvPr>
        </p:nvSpPr>
        <p:spPr>
          <a:xfrm>
            <a:off x="304800" y="3276600"/>
            <a:ext cx="5029200" cy="3200400"/>
          </a:xfrm>
        </p:spPr>
        <p:txBody>
          <a:bodyPr wrap="square" lIns="68580" tIns="34290" rIns="68580" bIns="34290" anchor="t">
            <a:normAutofit fontScale="92500"/>
          </a:bodyPr>
          <a:lstStyle/>
          <a:p>
            <a:pPr marL="342900" indent="-342900">
              <a:lnSpc>
                <a:spcPct val="90000"/>
              </a:lnSpc>
              <a:spcBef>
                <a:spcPts val="1350"/>
              </a:spcBef>
              <a:buFont typeface="Candara" panose="020E0502030303020204" pitchFamily="34" charset="0"/>
              <a:buChar char="*"/>
            </a:pPr>
            <a:r>
              <a:rPr lang="en-US" altLang="en-US" sz="2400" dirty="0"/>
              <a:t>What has worked for you in the past? </a:t>
            </a:r>
          </a:p>
          <a:p>
            <a:pPr marL="342900" indent="-342900">
              <a:lnSpc>
                <a:spcPct val="90000"/>
              </a:lnSpc>
              <a:spcBef>
                <a:spcPts val="1350"/>
              </a:spcBef>
              <a:buFont typeface="Candara" panose="020E0502030303020204" pitchFamily="34" charset="0"/>
              <a:buChar char="*"/>
            </a:pPr>
            <a:r>
              <a:rPr lang="en-US" altLang="en-US" sz="2400" dirty="0"/>
              <a:t>Set a self-care budget for time and resources.</a:t>
            </a:r>
          </a:p>
          <a:p>
            <a:pPr marL="342900" indent="-342900">
              <a:lnSpc>
                <a:spcPct val="90000"/>
              </a:lnSpc>
              <a:spcBef>
                <a:spcPts val="1350"/>
              </a:spcBef>
              <a:buFont typeface="Candara" panose="020E0502030303020204" pitchFamily="34" charset="0"/>
              <a:buChar char="*"/>
            </a:pPr>
            <a:r>
              <a:rPr lang="en-US" altLang="en-US" sz="2400" dirty="0"/>
              <a:t>Identify daily, weekly and monthly strategies.</a:t>
            </a:r>
          </a:p>
          <a:p>
            <a:pPr marL="342900" indent="-342900">
              <a:lnSpc>
                <a:spcPct val="90000"/>
              </a:lnSpc>
              <a:spcBef>
                <a:spcPts val="1350"/>
              </a:spcBef>
              <a:buFont typeface="Candara" panose="020E0502030303020204" pitchFamily="34" charset="0"/>
              <a:buChar char="*"/>
            </a:pPr>
            <a:r>
              <a:rPr lang="en-US" altLang="en-US" sz="2400" dirty="0"/>
              <a:t>Ask colleagues/employees to support you in implementing strategies.</a:t>
            </a:r>
          </a:p>
          <a:p>
            <a:pPr marL="0" indent="0">
              <a:lnSpc>
                <a:spcPct val="90000"/>
              </a:lnSpc>
              <a:spcBef>
                <a:spcPts val="1350"/>
              </a:spcBef>
              <a:buNone/>
            </a:pPr>
            <a:endParaRPr lang="en-US" altLang="en-US" sz="1300" dirty="0"/>
          </a:p>
          <a:p>
            <a:pPr>
              <a:lnSpc>
                <a:spcPct val="90000"/>
              </a:lnSpc>
              <a:spcBef>
                <a:spcPts val="1350"/>
              </a:spcBef>
            </a:pPr>
            <a:endParaRPr lang="en-US" altLang="en-US" sz="1300" dirty="0"/>
          </a:p>
          <a:p>
            <a:pPr>
              <a:lnSpc>
                <a:spcPct val="90000"/>
              </a:lnSpc>
              <a:spcBef>
                <a:spcPts val="1350"/>
              </a:spcBef>
            </a:pPr>
            <a:endParaRPr lang="en-US" altLang="en-US" sz="1300" dirty="0"/>
          </a:p>
        </p:txBody>
      </p:sp>
      <p:sp>
        <p:nvSpPr>
          <p:cNvPr id="121859" name="Title 2">
            <a:extLst>
              <a:ext uri="{FF2B5EF4-FFF2-40B4-BE49-F238E27FC236}">
                <a16:creationId xmlns:a16="http://schemas.microsoft.com/office/drawing/2014/main" id="{483A2C7B-B305-4F43-4B4C-10EEC47E929F}"/>
              </a:ext>
            </a:extLst>
          </p:cNvPr>
          <p:cNvSpPr>
            <a:spLocks noGrp="1"/>
          </p:cNvSpPr>
          <p:nvPr>
            <p:ph type="title"/>
          </p:nvPr>
        </p:nvSpPr>
        <p:spPr>
          <a:xfrm>
            <a:off x="381000" y="1066800"/>
            <a:ext cx="3733800" cy="1905000"/>
          </a:xfrm>
        </p:spPr>
        <p:txBody>
          <a:bodyPr wrap="square" anchor="b">
            <a:noAutofit/>
          </a:bodyPr>
          <a:lstStyle/>
          <a:p>
            <a:r>
              <a:rPr lang="en-US" altLang="en-US" sz="4400" b="1" dirty="0">
                <a:effectLst>
                  <a:outerShdw blurRad="38100" dist="38100" dir="2700000" algn="tl">
                    <a:srgbClr val="000000">
                      <a:alpha val="43137"/>
                    </a:srgbClr>
                  </a:outerShdw>
                </a:effectLst>
              </a:rPr>
              <a:t>Create a Workplace Toolkit</a:t>
            </a:r>
          </a:p>
        </p:txBody>
      </p:sp>
      <p:pic>
        <p:nvPicPr>
          <p:cNvPr id="7" name="Picture Placeholder 6">
            <a:extLst>
              <a:ext uri="{FF2B5EF4-FFF2-40B4-BE49-F238E27FC236}">
                <a16:creationId xmlns:a16="http://schemas.microsoft.com/office/drawing/2014/main" id="{07654782-B684-E942-D098-6486FC4B2EA6}"/>
              </a:ext>
            </a:extLst>
          </p:cNvPr>
          <p:cNvPicPr>
            <a:picLocks noGrp="1" noChangeAspect="1"/>
          </p:cNvPicPr>
          <p:nvPr>
            <p:ph idx="1"/>
          </p:nvPr>
        </p:nvPicPr>
        <p:blipFill rotWithShape="1">
          <a:blip r:embed="rId3"/>
          <a:srcRect l="7324" r="15824"/>
          <a:stretch/>
        </p:blipFill>
        <p:spPr>
          <a:xfrm>
            <a:off x="5483576" y="2133600"/>
            <a:ext cx="3279424" cy="32004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6495-7F34-F694-1928-B1EC2C44ED66}"/>
              </a:ext>
            </a:extLst>
          </p:cNvPr>
          <p:cNvSpPr>
            <a:spLocks noGrp="1"/>
          </p:cNvSpPr>
          <p:nvPr>
            <p:ph type="title"/>
          </p:nvPr>
        </p:nvSpPr>
        <p:spPr>
          <a:xfrm>
            <a:off x="3505200" y="330199"/>
            <a:ext cx="3812645" cy="1778001"/>
          </a:xfrm>
        </p:spPr>
        <p:txBody>
          <a:bodyPr wrap="square" anchor="b">
            <a:normAutofit/>
          </a:bodyPr>
          <a:lstStyle/>
          <a:p>
            <a:pPr marL="0" indent="0">
              <a:buNone/>
            </a:pPr>
            <a:r>
              <a:rPr lang="en-US" sz="4400" b="1" dirty="0">
                <a:effectLst>
                  <a:outerShdw blurRad="38100" dist="38100" dir="2700000" algn="tl">
                    <a:srgbClr val="000000">
                      <a:alpha val="43137"/>
                    </a:srgbClr>
                  </a:outerShdw>
                </a:effectLst>
              </a:rPr>
              <a:t>Organizational Strategies </a:t>
            </a:r>
          </a:p>
        </p:txBody>
      </p:sp>
      <p:sp>
        <p:nvSpPr>
          <p:cNvPr id="10" name="Text Placeholder 3">
            <a:extLst>
              <a:ext uri="{FF2B5EF4-FFF2-40B4-BE49-F238E27FC236}">
                <a16:creationId xmlns:a16="http://schemas.microsoft.com/office/drawing/2014/main" id="{4CD69C10-D5C7-9CD9-02D2-CC8A512BC90F}"/>
              </a:ext>
            </a:extLst>
          </p:cNvPr>
          <p:cNvSpPr>
            <a:spLocks noGrp="1"/>
          </p:cNvSpPr>
          <p:nvPr>
            <p:ph type="body" sz="half" idx="2"/>
          </p:nvPr>
        </p:nvSpPr>
        <p:spPr>
          <a:xfrm>
            <a:off x="3657600" y="2108201"/>
            <a:ext cx="5029201" cy="3530600"/>
          </a:xfrm>
        </p:spPr>
        <p:txBody>
          <a:bodyPr wrap="square" anchor="t">
            <a:normAutofit/>
          </a:bodyPr>
          <a:lstStyle/>
          <a:p>
            <a:pPr marL="342900" indent="-342900">
              <a:lnSpc>
                <a:spcPct val="90000"/>
              </a:lnSpc>
              <a:buClr>
                <a:schemeClr val="bg1"/>
              </a:buClr>
              <a:buFont typeface="Arial" panose="020B0604020202020204" pitchFamily="34" charset="0"/>
              <a:buChar char="•"/>
            </a:pPr>
            <a:r>
              <a:rPr lang="en-US" sz="2200" b="1" dirty="0">
                <a:effectLst>
                  <a:outerShdw blurRad="38100" dist="38100" dir="2700000" algn="tl">
                    <a:srgbClr val="000000">
                      <a:alpha val="43137"/>
                    </a:srgbClr>
                  </a:outerShdw>
                </a:effectLst>
              </a:rPr>
              <a:t>Provide education, resources, and supports to employees</a:t>
            </a:r>
          </a:p>
          <a:p>
            <a:pPr marL="342900" indent="-342900">
              <a:lnSpc>
                <a:spcPct val="90000"/>
              </a:lnSpc>
              <a:buClr>
                <a:schemeClr val="bg1"/>
              </a:buClr>
              <a:buFont typeface="Arial" panose="020B0604020202020204" pitchFamily="34" charset="0"/>
              <a:buChar char="•"/>
            </a:pPr>
            <a:r>
              <a:rPr lang="en-US" sz="2200" b="1" dirty="0">
                <a:effectLst>
                  <a:outerShdw blurRad="38100" dist="38100" dir="2700000" algn="tl">
                    <a:srgbClr val="000000">
                      <a:alpha val="43137"/>
                    </a:srgbClr>
                  </a:outerShdw>
                </a:effectLst>
              </a:rPr>
              <a:t>Train managers to recognize stress, burnout</a:t>
            </a:r>
          </a:p>
          <a:p>
            <a:pPr marL="342900" indent="-342900">
              <a:lnSpc>
                <a:spcPct val="90000"/>
              </a:lnSpc>
              <a:buClr>
                <a:schemeClr val="bg1"/>
              </a:buClr>
              <a:buFont typeface="Arial" panose="020B0604020202020204" pitchFamily="34" charset="0"/>
              <a:buChar char="•"/>
            </a:pPr>
            <a:r>
              <a:rPr lang="en-US" sz="2200" b="1" dirty="0">
                <a:effectLst>
                  <a:outerShdw blurRad="38100" dist="38100" dir="2700000" algn="tl">
                    <a:srgbClr val="000000">
                      <a:alpha val="43137"/>
                    </a:srgbClr>
                  </a:outerShdw>
                </a:effectLst>
              </a:rPr>
              <a:t>Determine Acute and Chronic Stressors for work</a:t>
            </a:r>
          </a:p>
          <a:p>
            <a:pPr marL="342900" indent="-342900">
              <a:lnSpc>
                <a:spcPct val="90000"/>
              </a:lnSpc>
              <a:buClr>
                <a:schemeClr val="bg1"/>
              </a:buClr>
              <a:buFont typeface="Arial" panose="020B0604020202020204" pitchFamily="34" charset="0"/>
              <a:buChar char="•"/>
            </a:pPr>
            <a:r>
              <a:rPr lang="en-US" sz="2200" b="1" dirty="0">
                <a:effectLst>
                  <a:outerShdw blurRad="38100" dist="38100" dir="2700000" algn="tl">
                    <a:srgbClr val="000000">
                      <a:alpha val="43137"/>
                    </a:srgbClr>
                  </a:outerShdw>
                </a:effectLst>
              </a:rPr>
              <a:t>Designate “regular time” to celebrate successes</a:t>
            </a:r>
          </a:p>
          <a:p>
            <a:pPr marL="342900" indent="-342900">
              <a:lnSpc>
                <a:spcPct val="90000"/>
              </a:lnSpc>
              <a:buClr>
                <a:schemeClr val="bg1"/>
              </a:buClr>
              <a:buFont typeface="Arial" panose="020B0604020202020204" pitchFamily="34" charset="0"/>
              <a:buChar char="•"/>
            </a:pPr>
            <a:r>
              <a:rPr lang="en-US" sz="2200" b="1" dirty="0">
                <a:effectLst>
                  <a:outerShdw blurRad="38100" dist="38100" dir="2700000" algn="tl">
                    <a:srgbClr val="000000">
                      <a:alpha val="43137"/>
                    </a:srgbClr>
                  </a:outerShdw>
                </a:effectLst>
              </a:rPr>
              <a:t>Designate “regular time” to discuss issues/threats to what’s not working</a:t>
            </a:r>
          </a:p>
          <a:p>
            <a:pPr marL="0" indent="0">
              <a:lnSpc>
                <a:spcPct val="90000"/>
              </a:lnSpc>
              <a:buNone/>
            </a:pPr>
            <a:endParaRPr lang="en-US" dirty="0"/>
          </a:p>
        </p:txBody>
      </p:sp>
      <p:pic>
        <p:nvPicPr>
          <p:cNvPr id="6" name="Video 5">
            <a:extLst>
              <a:ext uri="{FF2B5EF4-FFF2-40B4-BE49-F238E27FC236}">
                <a16:creationId xmlns:a16="http://schemas.microsoft.com/office/drawing/2014/main" id="{1833814B-7142-9D8D-4990-7CEA70F42F7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336" r="52645" b="-1"/>
          <a:stretch/>
        </p:blipFill>
        <p:spPr>
          <a:xfrm>
            <a:off x="838200" y="533399"/>
            <a:ext cx="2286000" cy="4589343"/>
          </a:xfrm>
          <a:prstGeom prst="roundRect">
            <a:avLst>
              <a:gd name="adj" fmla="val 3924"/>
            </a:avLst>
          </a:prstGeom>
          <a:no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pic>
    </p:spTree>
    <p:extLst>
      <p:ext uri="{BB962C8B-B14F-4D97-AF65-F5344CB8AC3E}">
        <p14:creationId xmlns:p14="http://schemas.microsoft.com/office/powerpoint/2010/main" val="309447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Content Placeholder 2">
            <a:extLst>
              <a:ext uri="{FF2B5EF4-FFF2-40B4-BE49-F238E27FC236}">
                <a16:creationId xmlns:a16="http://schemas.microsoft.com/office/drawing/2014/main" id="{29350EED-5B9C-A2B7-953B-E2F5A4643B3B}"/>
              </a:ext>
            </a:extLst>
          </p:cNvPr>
          <p:cNvSpPr>
            <a:spLocks noGrp="1"/>
          </p:cNvSpPr>
          <p:nvPr>
            <p:ph idx="1"/>
          </p:nvPr>
        </p:nvSpPr>
        <p:spPr>
          <a:xfrm>
            <a:off x="914400" y="2743200"/>
            <a:ext cx="7408863" cy="3451225"/>
          </a:xfrm>
        </p:spPr>
        <p:txBody>
          <a:bodyPr/>
          <a:lstStyle/>
          <a:p>
            <a:pPr eaLnBrk="1" hangingPunct="1">
              <a:buFont typeface="Arial" panose="020B0604020202020204" pitchFamily="34" charset="0"/>
              <a:buNone/>
            </a:pPr>
            <a:r>
              <a:rPr lang="en-US" altLang="en-US" i="1"/>
              <a:t>	 </a:t>
            </a:r>
            <a:r>
              <a:rPr lang="en-US" altLang="en-US" sz="5400" i="1">
                <a:solidFill>
                  <a:schemeClr val="tx1"/>
                </a:solidFill>
              </a:rPr>
              <a:t>Questions ? </a:t>
            </a:r>
          </a:p>
          <a:p>
            <a:pPr eaLnBrk="1" hangingPunct="1">
              <a:buFont typeface="Arial" panose="020B0604020202020204" pitchFamily="34" charset="0"/>
              <a:buNone/>
            </a:pPr>
            <a:endParaRPr lang="en-US" altLang="en-US" i="1">
              <a:solidFill>
                <a:schemeClr val="tx1"/>
              </a:solidFill>
            </a:endParaRPr>
          </a:p>
          <a:p>
            <a:pPr eaLnBrk="1" hangingPunct="1">
              <a:buFont typeface="Arial" panose="020B0604020202020204" pitchFamily="34" charset="0"/>
              <a:buNone/>
            </a:pPr>
            <a:endParaRPr lang="en-US" altLang="en-US" i="1">
              <a:solidFill>
                <a:schemeClr val="tx1"/>
              </a:solidFill>
            </a:endParaRPr>
          </a:p>
          <a:p>
            <a:pPr eaLnBrk="1" hangingPunct="1">
              <a:buFont typeface="Arial" panose="020B0604020202020204" pitchFamily="34" charset="0"/>
              <a:buNone/>
            </a:pPr>
            <a:endParaRPr lang="en-US" altLang="en-US" i="1">
              <a:solidFill>
                <a:schemeClr val="tx1"/>
              </a:solidFill>
            </a:endParaRPr>
          </a:p>
          <a:p>
            <a:pPr eaLnBrk="1" hangingPunct="1">
              <a:buFont typeface="Arial" panose="020B0604020202020204" pitchFamily="34" charset="0"/>
              <a:buNone/>
            </a:pPr>
            <a:r>
              <a:rPr lang="en-US" altLang="en-US" sz="3600" i="1">
                <a:solidFill>
                  <a:schemeClr val="tx1"/>
                </a:solidFill>
              </a:rPr>
              <a:t>                                                    Thank you !</a:t>
            </a:r>
          </a:p>
          <a:p>
            <a:pPr eaLnBrk="1" hangingPunct="1">
              <a:buFont typeface="Arial" panose="020B0604020202020204" pitchFamily="34" charset="0"/>
              <a:buNone/>
            </a:pPr>
            <a:endParaRPr lang="en-US" altLang="en-US"/>
          </a:p>
          <a:p>
            <a:pPr eaLnBrk="1" hangingPunct="1"/>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A5F43D-69F9-60F6-269E-E3A8568C7345}"/>
              </a:ext>
            </a:extLst>
          </p:cNvPr>
          <p:cNvSpPr>
            <a:spLocks noGrp="1"/>
          </p:cNvSpPr>
          <p:nvPr>
            <p:ph type="title"/>
          </p:nvPr>
        </p:nvSpPr>
        <p:spPr/>
        <p:txBody>
          <a:bodyPr>
            <a:normAutofit/>
          </a:bodyPr>
          <a:lstStyle/>
          <a:p>
            <a:pPr>
              <a:defRPr/>
            </a:pPr>
            <a:r>
              <a:rPr lang="en-US" sz="4400" b="1" dirty="0">
                <a:solidFill>
                  <a:schemeClr val="bg1"/>
                </a:solidFill>
                <a:effectLst>
                  <a:outerShdw blurRad="38100" dist="38100" dir="2700000" algn="tl">
                    <a:srgbClr val="000000">
                      <a:alpha val="43137"/>
                    </a:srgbClr>
                  </a:outerShdw>
                </a:effectLst>
                <a:latin typeface="+mj-lt"/>
              </a:rPr>
              <a:t>SHORT TERM STRESS</a:t>
            </a:r>
          </a:p>
        </p:txBody>
      </p:sp>
      <p:pic>
        <p:nvPicPr>
          <p:cNvPr id="82947" name="Content Placeholder 7" descr="Diagram&#10;&#10;Description automatically generated">
            <a:extLst>
              <a:ext uri="{FF2B5EF4-FFF2-40B4-BE49-F238E27FC236}">
                <a16:creationId xmlns:a16="http://schemas.microsoft.com/office/drawing/2014/main" id="{A98B6750-ECD6-184C-EAB0-5A74B54D3B0C}"/>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a:xfrm>
            <a:off x="1263650" y="2290763"/>
            <a:ext cx="6581775" cy="3398837"/>
          </a:xfrm>
        </p:spPr>
      </p:pic>
    </p:spTree>
    <p:extLst>
      <p:ext uri="{BB962C8B-B14F-4D97-AF65-F5344CB8AC3E}">
        <p14:creationId xmlns:p14="http://schemas.microsoft.com/office/powerpoint/2010/main" val="2739100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AB505-C717-C594-32B7-E1E1B978271A}"/>
              </a:ext>
            </a:extLst>
          </p:cNvPr>
          <p:cNvSpPr>
            <a:spLocks noGrp="1"/>
          </p:cNvSpPr>
          <p:nvPr>
            <p:ph type="title"/>
          </p:nvPr>
        </p:nvSpPr>
        <p:spPr/>
        <p:txBody>
          <a:bodyPr>
            <a:normAutofit/>
          </a:bodyPr>
          <a:lstStyle/>
          <a:p>
            <a:pPr>
              <a:defRPr/>
            </a:pPr>
            <a:r>
              <a:rPr lang="en-US" sz="4400" b="1" dirty="0">
                <a:solidFill>
                  <a:schemeClr val="bg1"/>
                </a:solidFill>
                <a:effectLst>
                  <a:outerShdw blurRad="38100" dist="38100" dir="2700000" algn="tl">
                    <a:srgbClr val="000000">
                      <a:alpha val="43137"/>
                    </a:srgbClr>
                  </a:outerShdw>
                </a:effectLst>
                <a:latin typeface="+mj-lt"/>
              </a:rPr>
              <a:t>CHRONIC STRESS</a:t>
            </a:r>
          </a:p>
        </p:txBody>
      </p:sp>
      <p:pic>
        <p:nvPicPr>
          <p:cNvPr id="84995" name="Content Placeholder 7">
            <a:extLst>
              <a:ext uri="{FF2B5EF4-FFF2-40B4-BE49-F238E27FC236}">
                <a16:creationId xmlns:a16="http://schemas.microsoft.com/office/drawing/2014/main" id="{72B45DBF-DE1E-4BFB-B256-313DB0877A8D}"/>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a:xfrm>
            <a:off x="1212850" y="2290763"/>
            <a:ext cx="5891213" cy="3398837"/>
          </a:xfrm>
        </p:spPr>
      </p:pic>
    </p:spTree>
    <p:extLst>
      <p:ext uri="{BB962C8B-B14F-4D97-AF65-F5344CB8AC3E}">
        <p14:creationId xmlns:p14="http://schemas.microsoft.com/office/powerpoint/2010/main" val="120896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FDDC7-B3D9-F9AF-AF05-8615DD91372D}"/>
              </a:ext>
            </a:extLst>
          </p:cNvPr>
          <p:cNvSpPr>
            <a:spLocks noGrp="1"/>
          </p:cNvSpPr>
          <p:nvPr>
            <p:ph type="title"/>
          </p:nvPr>
        </p:nvSpPr>
        <p:spPr/>
        <p:txBody>
          <a:bodyPr>
            <a:normAutofit/>
          </a:bodyPr>
          <a:lstStyle/>
          <a:p>
            <a:pPr>
              <a:defRPr/>
            </a:pPr>
            <a:r>
              <a:rPr lang="en-US" sz="4400" b="1" dirty="0">
                <a:solidFill>
                  <a:schemeClr val="bg1"/>
                </a:solidFill>
                <a:effectLst>
                  <a:outerShdw blurRad="38100" dist="38100" dir="2700000" algn="tl">
                    <a:srgbClr val="000000">
                      <a:alpha val="43137"/>
                    </a:srgbClr>
                  </a:outerShdw>
                </a:effectLst>
                <a:latin typeface="+mj-lt"/>
              </a:rPr>
              <a:t>THE STRESS CURVE</a:t>
            </a:r>
          </a:p>
        </p:txBody>
      </p:sp>
      <p:pic>
        <p:nvPicPr>
          <p:cNvPr id="87043" name="Content Placeholder 6" descr="Diagram&#10;&#10;Description automatically generated">
            <a:extLst>
              <a:ext uri="{FF2B5EF4-FFF2-40B4-BE49-F238E27FC236}">
                <a16:creationId xmlns:a16="http://schemas.microsoft.com/office/drawing/2014/main" id="{AC691512-C184-C705-9BE9-EC6D1ED44064}"/>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a:xfrm>
            <a:off x="1420813" y="2290763"/>
            <a:ext cx="6302375" cy="3429000"/>
          </a:xfrm>
        </p:spPr>
      </p:pic>
    </p:spTree>
    <p:extLst>
      <p:ext uri="{BB962C8B-B14F-4D97-AF65-F5344CB8AC3E}">
        <p14:creationId xmlns:p14="http://schemas.microsoft.com/office/powerpoint/2010/main" val="1159943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552EC-5A15-BA39-E4E0-3B51430DE9B1}"/>
              </a:ext>
            </a:extLst>
          </p:cNvPr>
          <p:cNvSpPr>
            <a:spLocks noGrp="1"/>
          </p:cNvSpPr>
          <p:nvPr>
            <p:ph type="title"/>
          </p:nvPr>
        </p:nvSpPr>
        <p:spPr>
          <a:xfrm>
            <a:off x="457200" y="338138"/>
            <a:ext cx="8229600" cy="1252537"/>
          </a:xfrm>
        </p:spPr>
        <p:txBody>
          <a:bodyPr wrap="square" anchor="ctr">
            <a:normAutofit/>
          </a:bodyPr>
          <a:lstStyle/>
          <a:p>
            <a:r>
              <a:rPr lang="en-US" b="1">
                <a:effectLst>
                  <a:outerShdw blurRad="38100" dist="38100" dir="2700000" algn="tl">
                    <a:srgbClr val="000000">
                      <a:alpha val="43137"/>
                    </a:srgbClr>
                  </a:outerShdw>
                </a:effectLst>
              </a:rPr>
              <a:t>PROQOL</a:t>
            </a:r>
          </a:p>
        </p:txBody>
      </p:sp>
      <p:pic>
        <p:nvPicPr>
          <p:cNvPr id="4" name="Content Placeholder 3" descr="Diagram&#10;&#10;Description automatically generated">
            <a:extLst>
              <a:ext uri="{FF2B5EF4-FFF2-40B4-BE49-F238E27FC236}">
                <a16:creationId xmlns:a16="http://schemas.microsoft.com/office/drawing/2014/main" id="{A626DF14-88B4-5CF2-B153-0DEA93BA22CC}"/>
              </a:ext>
            </a:extLst>
          </p:cNvPr>
          <p:cNvPicPr>
            <a:picLocks noGrp="1" noChangeAspect="1"/>
          </p:cNvPicPr>
          <p:nvPr>
            <p:ph sz="quarter" idx="13"/>
          </p:nvPr>
        </p:nvPicPr>
        <p:blipFill>
          <a:blip r:embed="rId3"/>
          <a:stretch>
            <a:fillRect/>
          </a:stretch>
        </p:blipFill>
        <p:spPr>
          <a:xfrm>
            <a:off x="2133600" y="2514599"/>
            <a:ext cx="3124200" cy="3936493"/>
          </a:xfrm>
          <a:prstGeom prst="rect">
            <a:avLst/>
          </a:prstGeom>
          <a:noFill/>
        </p:spPr>
      </p:pic>
    </p:spTree>
    <p:extLst>
      <p:ext uri="{BB962C8B-B14F-4D97-AF65-F5344CB8AC3E}">
        <p14:creationId xmlns:p14="http://schemas.microsoft.com/office/powerpoint/2010/main" val="1118995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36265-2A04-BBCC-B14C-DBBE30BE12A9}"/>
              </a:ext>
            </a:extLst>
          </p:cNvPr>
          <p:cNvSpPr>
            <a:spLocks noGrp="1"/>
          </p:cNvSpPr>
          <p:nvPr>
            <p:ph type="title"/>
          </p:nvPr>
        </p:nvSpPr>
        <p:spPr/>
        <p:txBody>
          <a:bodyPr/>
          <a:lstStyle/>
          <a:p>
            <a:pPr>
              <a:defRPr/>
            </a:pPr>
            <a:r>
              <a:rPr lang="en-US" sz="4400" b="1" dirty="0">
                <a:solidFill>
                  <a:schemeClr val="bg1"/>
                </a:solidFill>
                <a:effectLst>
                  <a:outerShdw blurRad="38100" dist="38100" dir="2700000" algn="tl">
                    <a:srgbClr val="000000">
                      <a:alpha val="43137"/>
                    </a:srgbClr>
                  </a:outerShdw>
                </a:effectLst>
                <a:latin typeface="+mj-lt"/>
                <a:cs typeface="Calibri" panose="020F0502020204030204" pitchFamily="34" charset="0"/>
              </a:rPr>
              <a:t>Mental Health </a:t>
            </a:r>
          </a:p>
        </p:txBody>
      </p:sp>
      <p:sp>
        <p:nvSpPr>
          <p:cNvPr id="5" name="Content Placeholder 4">
            <a:extLst>
              <a:ext uri="{FF2B5EF4-FFF2-40B4-BE49-F238E27FC236}">
                <a16:creationId xmlns:a16="http://schemas.microsoft.com/office/drawing/2014/main" id="{9BA52B97-7BD2-5708-A085-FA61AE44F4D0}"/>
              </a:ext>
            </a:extLst>
          </p:cNvPr>
          <p:cNvSpPr>
            <a:spLocks noGrp="1"/>
          </p:cNvSpPr>
          <p:nvPr>
            <p:ph sz="quarter" idx="10"/>
          </p:nvPr>
        </p:nvSpPr>
        <p:spPr>
          <a:xfrm>
            <a:off x="1104900" y="2819400"/>
            <a:ext cx="6934200" cy="2819400"/>
          </a:xfrm>
        </p:spPr>
        <p:txBody>
          <a:bodyPr/>
          <a:lstStyle/>
          <a:p>
            <a:pPr marL="0" indent="0" algn="ctr">
              <a:buFont typeface="Symbol" panose="05050102010706020507" pitchFamily="18" charset="2"/>
              <a:buNone/>
              <a:defRPr/>
            </a:pPr>
            <a:r>
              <a:rPr lang="en-US" sz="2200" b="1" dirty="0">
                <a:solidFill>
                  <a:schemeClr val="accent4"/>
                </a:solidFill>
                <a:effectLst>
                  <a:outerShdw blurRad="38100" dist="38100" dir="2700000" algn="tl">
                    <a:srgbClr val="000000">
                      <a:alpha val="43137"/>
                    </a:srgbClr>
                  </a:outerShdw>
                </a:effectLst>
              </a:rPr>
              <a:t>According to the World Health Organization:</a:t>
            </a:r>
          </a:p>
          <a:p>
            <a:pPr marL="0" indent="0" algn="ctr">
              <a:buFont typeface="Symbol" panose="05050102010706020507" pitchFamily="18" charset="2"/>
              <a:buNone/>
              <a:defRPr/>
            </a:pPr>
            <a:r>
              <a:rPr lang="en-US" sz="2200" i="1" dirty="0">
                <a:solidFill>
                  <a:schemeClr val="tx1"/>
                </a:solidFill>
                <a:cs typeface="Calibri"/>
              </a:rPr>
              <a:t>Mental Health is a state of well-being in which every individual realizes his or her own potential, can cope with the normal stresses of life, can work productively and fruitfully, and is able to contribute to their community</a:t>
            </a:r>
            <a:r>
              <a:rPr lang="en-US" sz="2200" i="1" dirty="0">
                <a:cs typeface="Calibri"/>
              </a:rPr>
              <a:t>.</a:t>
            </a:r>
          </a:p>
          <a:p>
            <a:pPr marL="0" indent="0" algn="ctr">
              <a:buFont typeface="Symbol" panose="05050102010706020507" pitchFamily="18" charset="2"/>
              <a:buNone/>
              <a:defRPr/>
            </a:pPr>
            <a:endParaRPr lang="en-US" sz="2200" i="1" dirty="0">
              <a:cs typeface="Calibri"/>
            </a:endParaRPr>
          </a:p>
          <a:p>
            <a:pPr marL="0" indent="0" algn="ctr">
              <a:buFont typeface="Symbol" panose="05050102010706020507" pitchFamily="18" charset="2"/>
              <a:buNone/>
              <a:defRPr/>
            </a:pPr>
            <a:endParaRPr lang="en-US" sz="2200" i="1" dirty="0">
              <a:cs typeface="Calibri"/>
            </a:endParaRPr>
          </a:p>
          <a:p>
            <a:pPr>
              <a:defRPr/>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E8C1F5-FB6B-3AA8-4F35-70682E7C568A}"/>
              </a:ext>
            </a:extLst>
          </p:cNvPr>
          <p:cNvSpPr>
            <a:spLocks noGrp="1"/>
          </p:cNvSpPr>
          <p:nvPr>
            <p:ph sz="quarter" idx="10"/>
          </p:nvPr>
        </p:nvSpPr>
        <p:spPr>
          <a:xfrm>
            <a:off x="152401" y="2079625"/>
            <a:ext cx="4191000" cy="4778375"/>
          </a:xfrm>
        </p:spPr>
        <p:txBody>
          <a:bodyPr>
            <a:normAutofit/>
          </a:bodyPr>
          <a:lstStyle/>
          <a:p>
            <a:pPr marL="0" indent="0" algn="ctr">
              <a:buFont typeface="Symbol" panose="05050102010706020507" pitchFamily="18" charset="2"/>
              <a:buNone/>
              <a:defRPr/>
            </a:pPr>
            <a:r>
              <a:rPr lang="en-US" sz="2000" dirty="0"/>
              <a:t>“A mental health condition isn’t the result of one event. Research suggests multiple, linking causes. Genetics, environment and lifestyle influence whether someone develops a mental health condition. A stressful job or home life makes some people more susceptible, as do traumatic life events like being the victim of a crime. Biochemical processes and circuits and basic brain structure may play a role, too.”</a:t>
            </a:r>
          </a:p>
          <a:p>
            <a:pPr marL="0" indent="0" algn="ctr">
              <a:buFont typeface="Symbol" panose="05050102010706020507" pitchFamily="18" charset="2"/>
              <a:buNone/>
              <a:defRPr/>
            </a:pPr>
            <a:r>
              <a:rPr lang="en-US" sz="2000" b="1" i="1" dirty="0">
                <a:solidFill>
                  <a:schemeClr val="accent4"/>
                </a:solidFill>
                <a:effectLst>
                  <a:outerShdw blurRad="38100" dist="38100" dir="2700000" algn="tl">
                    <a:srgbClr val="000000">
                      <a:alpha val="43137"/>
                    </a:srgbClr>
                  </a:outerShdw>
                </a:effectLst>
              </a:rPr>
              <a:t>- </a:t>
            </a:r>
            <a:r>
              <a:rPr lang="en-US" sz="2000" b="1" dirty="0">
                <a:solidFill>
                  <a:schemeClr val="accent4"/>
                </a:solidFill>
                <a:effectLst>
                  <a:outerShdw blurRad="38100" dist="38100" dir="2700000" algn="tl">
                    <a:srgbClr val="000000">
                      <a:alpha val="43137"/>
                    </a:srgbClr>
                  </a:outerShdw>
                </a:effectLst>
              </a:rPr>
              <a:t>NAMI</a:t>
            </a:r>
          </a:p>
          <a:p>
            <a:pPr>
              <a:defRPr/>
            </a:pPr>
            <a:endParaRPr lang="en-US" dirty="0"/>
          </a:p>
        </p:txBody>
      </p:sp>
      <p:sp>
        <p:nvSpPr>
          <p:cNvPr id="4" name="Content Placeholder 3">
            <a:extLst>
              <a:ext uri="{FF2B5EF4-FFF2-40B4-BE49-F238E27FC236}">
                <a16:creationId xmlns:a16="http://schemas.microsoft.com/office/drawing/2014/main" id="{65F7F209-662A-B499-A3AD-72A23A1A97F1}"/>
              </a:ext>
            </a:extLst>
          </p:cNvPr>
          <p:cNvSpPr>
            <a:spLocks noGrp="1"/>
          </p:cNvSpPr>
          <p:nvPr>
            <p:ph sz="quarter" idx="14"/>
          </p:nvPr>
        </p:nvSpPr>
        <p:spPr>
          <a:xfrm>
            <a:off x="4800599" y="2489507"/>
            <a:ext cx="4191000" cy="4368493"/>
          </a:xfrm>
        </p:spPr>
        <p:txBody>
          <a:bodyPr/>
          <a:lstStyle/>
          <a:p>
            <a:pPr marL="0" indent="0">
              <a:buNone/>
              <a:defRPr/>
            </a:pPr>
            <a:r>
              <a:rPr lang="en-US" sz="2000" dirty="0">
                <a:solidFill>
                  <a:srgbClr val="000000"/>
                </a:solidFill>
              </a:rPr>
              <a:t>Mental illness, defined by the APA are health conditions involving changes in emotion, thinking, or behavior (or a combination of these). </a:t>
            </a:r>
            <a:r>
              <a:rPr lang="en-US" sz="2000" dirty="0">
                <a:solidFill>
                  <a:srgbClr val="444444"/>
                </a:solidFill>
              </a:rPr>
              <a:t>​</a:t>
            </a:r>
          </a:p>
          <a:p>
            <a:pPr>
              <a:buFont typeface="Arial" panose="020B0604020202020204" pitchFamily="34" charset="0"/>
              <a:buChar char="•"/>
              <a:defRPr/>
            </a:pPr>
            <a:r>
              <a:rPr lang="en-US" sz="2000" dirty="0">
                <a:solidFill>
                  <a:srgbClr val="000000"/>
                </a:solidFill>
              </a:rPr>
              <a:t>Illness refers to the need for medical treatment</a:t>
            </a:r>
            <a:r>
              <a:rPr lang="en-US" sz="2000" dirty="0">
                <a:solidFill>
                  <a:srgbClr val="444444"/>
                </a:solidFill>
              </a:rPr>
              <a:t>​.</a:t>
            </a:r>
          </a:p>
          <a:p>
            <a:pPr>
              <a:buFont typeface="Arial" panose="020B0604020202020204" pitchFamily="34" charset="0"/>
              <a:buChar char="•"/>
              <a:defRPr/>
            </a:pPr>
            <a:r>
              <a:rPr lang="en-US" sz="2000" dirty="0">
                <a:solidFill>
                  <a:srgbClr val="000000"/>
                </a:solidFill>
              </a:rPr>
              <a:t>Associated with distress or problems functioning in social, work, or family activities</a:t>
            </a:r>
            <a:r>
              <a:rPr lang="en-US" sz="2000" dirty="0">
                <a:solidFill>
                  <a:srgbClr val="444444"/>
                </a:solidFill>
              </a:rPr>
              <a:t>​.</a:t>
            </a:r>
          </a:p>
          <a:p>
            <a:pPr>
              <a:buFont typeface="Arial" panose="020B0604020202020204" pitchFamily="34" charset="0"/>
              <a:buChar char="•"/>
              <a:defRPr/>
            </a:pPr>
            <a:r>
              <a:rPr lang="en-US" sz="2000" dirty="0">
                <a:solidFill>
                  <a:srgbClr val="000000"/>
                </a:solidFill>
              </a:rPr>
              <a:t>While mental illness can occur at any age, three-fourths of all mental illness begins by age 24. </a:t>
            </a:r>
            <a:r>
              <a:rPr lang="en-US" sz="2000" dirty="0">
                <a:solidFill>
                  <a:srgbClr val="444444"/>
                </a:solidFill>
              </a:rPr>
              <a:t>​</a:t>
            </a:r>
          </a:p>
          <a:p>
            <a:pPr marL="0" indent="0">
              <a:buNone/>
            </a:pPr>
            <a:endParaRPr lang="en-US" dirty="0"/>
          </a:p>
        </p:txBody>
      </p:sp>
      <p:sp>
        <p:nvSpPr>
          <p:cNvPr id="2" name="Title 1">
            <a:extLst>
              <a:ext uri="{FF2B5EF4-FFF2-40B4-BE49-F238E27FC236}">
                <a16:creationId xmlns:a16="http://schemas.microsoft.com/office/drawing/2014/main" id="{0F3B7070-F58B-89C8-5EEA-A317FA7457D9}"/>
              </a:ext>
            </a:extLst>
          </p:cNvPr>
          <p:cNvSpPr>
            <a:spLocks noGrp="1"/>
          </p:cNvSpPr>
          <p:nvPr>
            <p:ph type="title"/>
          </p:nvPr>
        </p:nvSpPr>
        <p:spPr/>
        <p:txBody>
          <a:bodyPr>
            <a:normAutofit fontScale="90000"/>
          </a:bodyPr>
          <a:lstStyle/>
          <a:p>
            <a:pPr>
              <a:defRPr/>
            </a:pPr>
            <a:r>
              <a:rPr lang="en-US" sz="4900" b="1" dirty="0">
                <a:solidFill>
                  <a:schemeClr val="bg1"/>
                </a:solidFill>
                <a:effectLst>
                  <a:outerShdw blurRad="38100" dist="38100" dir="2700000" algn="tl">
                    <a:srgbClr val="000000">
                      <a:alpha val="43137"/>
                    </a:srgbClr>
                  </a:outerShdw>
                </a:effectLst>
                <a:latin typeface="+mj-lt"/>
              </a:rPr>
              <a:t>Mental Health Conditions</a:t>
            </a:r>
            <a:br>
              <a:rPr lang="en-US" dirty="0"/>
            </a:br>
            <a:endParaRPr lang="en-US" dirty="0"/>
          </a:p>
        </p:txBody>
      </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155&quot;&gt;&lt;/object&gt;&lt;object type=&quot;2&quot; unique_id=&quot;10156&quot;&gt;&lt;object type=&quot;3&quot; unique_id=&quot;10195&quot;&gt;&lt;property id=&quot;20148&quot; value=&quot;5&quot;/&gt;&lt;property id=&quot;20300&quot; value=&quot;Slide 1&quot;/&gt;&lt;property id=&quot;20307&quot; value=&quot;256&quot;/&gt;&lt;/object&gt;&lt;object type=&quot;3&quot; unique_id=&quot;10196&quot;&gt;&lt;property id=&quot;20148&quot; value=&quot;5&quot;/&gt;&lt;property id=&quot;20300&quot; value=&quot;Slide 2 - &amp;quot;Training Summary&amp;quot;&quot;/&gt;&lt;property id=&quot;20307&quot; value=&quot;257&quot;/&gt;&lt;/object&gt;&lt;object type=&quot;3&quot; unique_id=&quot;10197&quot;&gt;&lt;property id=&quot;20148&quot; value=&quot;5&quot;/&gt;&lt;property id=&quot;20300&quot; value=&quot;Slide 3 - &amp;quot;Training Objective&amp;quot;&quot;/&gt;&lt;property id=&quot;20307&quot; value=&quot;258&quot;/&gt;&lt;/object&gt;&lt;object type=&quot;3&quot; unique_id=&quot;10198&quot;&gt;&lt;property id=&quot;20148&quot; value=&quot;5&quot;/&gt;&lt;property id=&quot;20300&quot; value=&quot;Slide 4 - &amp;quot;AcTivity (video, quiz, technique, etc)&amp;quot;&quot;/&gt;&lt;property id=&quot;20307&quot; value=&quot;259&quot;/&gt;&lt;/object&gt;&lt;object type=&quot;3&quot; unique_id=&quot;10199&quot;&gt;&lt;property id=&quot;20148&quot; value=&quot;5&quot;/&gt;&lt;property id=&quot;20300&quot; value=&quot;Slide 5 - &amp;quot;Content&amp;quot;&quot;/&gt;&lt;property id=&quot;20307&quot; value=&quot;260&quot;/&gt;&lt;/object&gt;&lt;object type=&quot;3&quot; unique_id=&quot;10200&quot;&gt;&lt;property id=&quot;20148&quot; value=&quot;5&quot;/&gt;&lt;property id=&quot;20300&quot; value=&quot;Slide 6 - &amp;quot;Content&amp;quot;&quot;/&gt;&lt;property id=&quot;20307&quot; value=&quot;261&quot;/&gt;&lt;/object&gt;&lt;object type=&quot;3&quot; unique_id=&quot;10201&quot;&gt;&lt;property id=&quot;20148&quot; value=&quot;5&quot;/&gt;&lt;property id=&quot;20300&quot; value=&quot;Slide 7 - &amp;quot;Content&amp;quot;&quot;/&gt;&lt;property id=&quot;20307&quot; value=&quot;262&quot;/&gt;&lt;/object&gt;&lt;object type=&quot;3&quot; unique_id=&quot;10202&quot;&gt;&lt;property id=&quot;20148&quot; value=&quot;5&quot;/&gt;&lt;property id=&quot;20300&quot; value=&quot;Slide 8 - &amp;quot;Content&amp;quot;&quot;/&gt;&lt;property id=&quot;20307&quot; value=&quot;263&quot;/&gt;&lt;/object&gt;&lt;object type=&quot;3&quot; unique_id=&quot;10203&quot;&gt;&lt;property id=&quot;20148&quot; value=&quot;5&quot;/&gt;&lt;property id=&quot;20300&quot; value=&quot;Slide 9 - &amp;quot;Content&amp;quot;&quot;/&gt;&lt;property id=&quot;20307&quot; value=&quot;264&quot;/&gt;&lt;/object&gt;&lt;object type=&quot;3&quot; unique_id=&quot;10204&quot;&gt;&lt;property id=&quot;20148&quot; value=&quot;5&quot;/&gt;&lt;property id=&quot;20300&quot; value=&quot;Slide 10 - &amp;quot;Content&amp;quot;&quot;/&gt;&lt;property id=&quot;20307&quot; value=&quot;265&quot;/&gt;&lt;/object&gt;&lt;object type=&quot;3&quot; unique_id=&quot;10205&quot;&gt;&lt;property id=&quot;20148&quot; value=&quot;5&quot;/&gt;&lt;property id=&quot;20300&quot; value=&quot;Slide 11 - &amp;quot;Activity&amp;quot;&quot;/&gt;&lt;property id=&quot;20307&quot; value=&quot;266&quot;/&gt;&lt;/object&gt;&lt;object type=&quot;3&quot; unique_id=&quot;10206&quot;&gt;&lt;property id=&quot;20148&quot; value=&quot;5&quot;/&gt;&lt;property id=&quot;20300&quot; value=&quot;Slide 12 - &amp;quot;Content&amp;quot;&quot;/&gt;&lt;property id=&quot;20307&quot; value=&quot;267&quot;/&gt;&lt;/object&gt;&lt;object type=&quot;3&quot; unique_id=&quot;10207&quot;&gt;&lt;property id=&quot;20148&quot; value=&quot;5&quot;/&gt;&lt;property id=&quot;20300&quot; value=&quot;Slide 13 - &amp;quot;Content&amp;quot;&quot;/&gt;&lt;property id=&quot;20307&quot; value=&quot;268&quot;/&gt;&lt;/object&gt;&lt;object type=&quot;3&quot; unique_id=&quot;10208&quot;&gt;&lt;property id=&quot;20148&quot; value=&quot;5&quot;/&gt;&lt;property id=&quot;20300&quot; value=&quot;Slide 14 - &amp;quot;Content&amp;quot;&quot;/&gt;&lt;property id=&quot;20307&quot; value=&quot;269&quot;/&gt;&lt;/object&gt;&lt;object type=&quot;3&quot; unique_id=&quot;10209&quot;&gt;&lt;property id=&quot;20148&quot; value=&quot;5&quot;/&gt;&lt;property id=&quot;20300&quot; value=&quot;Slide 15 - &amp;quot;Content&amp;quot;&quot;/&gt;&lt;property id=&quot;20307&quot; value=&quot;270&quot;/&gt;&lt;/object&gt;&lt;object type=&quot;3&quot; unique_id=&quot;10210&quot;&gt;&lt;property id=&quot;20148&quot; value=&quot;5&quot;/&gt;&lt;property id=&quot;20300&quot; value=&quot;Slide 16 - &amp;quot;Content&amp;quot;&quot;/&gt;&lt;property id=&quot;20307&quot; value=&quot;271&quot;/&gt;&lt;/object&gt;&lt;object type=&quot;3&quot; unique_id=&quot;10211&quot;&gt;&lt;property id=&quot;20148&quot; value=&quot;5&quot;/&gt;&lt;property id=&quot;20300&quot; value=&quot;Slide 17 - &amp;quot;Content&amp;quot;&quot;/&gt;&lt;property id=&quot;20307&quot; value=&quot;272&quot;/&gt;&lt;/object&gt;&lt;object type=&quot;3&quot; unique_id=&quot;10212&quot;&gt;&lt;property id=&quot;20148&quot; value=&quot;5&quot;/&gt;&lt;property id=&quot;20300&quot; value=&quot;Slide 18 - &amp;quot;Content&amp;quot;&quot;/&gt;&lt;property id=&quot;20307&quot; value=&quot;273&quot;/&gt;&lt;/object&gt;&lt;object type=&quot;3&quot; unique_id=&quot;10213&quot;&gt;&lt;property id=&quot;20148&quot; value=&quot;5&quot;/&gt;&lt;property id=&quot;20300&quot; value=&quot;Slide 19&quot;/&gt;&lt;property id=&quot;20307&quot; value=&quot;27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B861A775606247B43D1B5019C69303" ma:contentTypeVersion="14" ma:contentTypeDescription="Create a new document." ma:contentTypeScope="" ma:versionID="82ed8325d7f2a97fb882458fcf963fec">
  <xsd:schema xmlns:xsd="http://www.w3.org/2001/XMLSchema" xmlns:xs="http://www.w3.org/2001/XMLSchema" xmlns:p="http://schemas.microsoft.com/office/2006/metadata/properties" xmlns:ns3="62b1e67a-8bbe-4bf1-a5eb-ce0246e2249b" xmlns:ns4="2b46886c-3aca-4cbb-b635-004bb64553a5" targetNamespace="http://schemas.microsoft.com/office/2006/metadata/properties" ma:root="true" ma:fieldsID="15292f206b4f4d82034701f126241f48" ns3:_="" ns4:_="">
    <xsd:import namespace="62b1e67a-8bbe-4bf1-a5eb-ce0246e2249b"/>
    <xsd:import namespace="2b46886c-3aca-4cbb-b635-004bb64553a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1e67a-8bbe-4bf1-a5eb-ce0246e2249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b46886c-3aca-4cbb-b635-004bb64553a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5FD86C-8017-4C13-AEA0-329DAE9B1F0A}">
  <ds:schemaRefs>
    <ds:schemaRef ds:uri="http://schemas.microsoft.com/office/2006/documentManagement/types"/>
    <ds:schemaRef ds:uri="http://purl.org/dc/terms/"/>
    <ds:schemaRef ds:uri="http://schemas.microsoft.com/office/infopath/2007/PartnerControls"/>
    <ds:schemaRef ds:uri="http://purl.org/dc/dcmitype/"/>
    <ds:schemaRef ds:uri="http://purl.org/dc/elements/1.1/"/>
    <ds:schemaRef ds:uri="http://www.w3.org/XML/1998/namespace"/>
    <ds:schemaRef ds:uri="http://schemas.openxmlformats.org/package/2006/metadata/core-properties"/>
    <ds:schemaRef ds:uri="2b46886c-3aca-4cbb-b635-004bb64553a5"/>
    <ds:schemaRef ds:uri="62b1e67a-8bbe-4bf1-a5eb-ce0246e2249b"/>
    <ds:schemaRef ds:uri="http://schemas.microsoft.com/office/2006/metadata/properties"/>
  </ds:schemaRefs>
</ds:datastoreItem>
</file>

<file path=customXml/itemProps2.xml><?xml version="1.0" encoding="utf-8"?>
<ds:datastoreItem xmlns:ds="http://schemas.openxmlformats.org/officeDocument/2006/customXml" ds:itemID="{20C0E632-B252-461F-98F0-BFAC953C8F17}">
  <ds:schemaRefs>
    <ds:schemaRef ds:uri="http://schemas.microsoft.com/sharepoint/v3/contenttype/forms"/>
  </ds:schemaRefs>
</ds:datastoreItem>
</file>

<file path=customXml/itemProps3.xml><?xml version="1.0" encoding="utf-8"?>
<ds:datastoreItem xmlns:ds="http://schemas.openxmlformats.org/officeDocument/2006/customXml" ds:itemID="{82AC776B-DD3D-479B-8996-49ADC693D5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b1e67a-8bbe-4bf1-a5eb-ce0246e2249b"/>
    <ds:schemaRef ds:uri="2b46886c-3aca-4cbb-b635-004bb6455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Waveform</Template>
  <TotalTime>26190</TotalTime>
  <Words>5753</Words>
  <Application>Microsoft Office PowerPoint</Application>
  <PresentationFormat>On-screen Show (4:3)</PresentationFormat>
  <Paragraphs>530</Paragraphs>
  <Slides>33</Slides>
  <Notes>31</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33</vt:i4>
      </vt:variant>
    </vt:vector>
  </HeadingPairs>
  <TitlesOfParts>
    <vt:vector size="48" baseType="lpstr">
      <vt:lpstr>Arial</vt:lpstr>
      <vt:lpstr>Calibri</vt:lpstr>
      <vt:lpstr>Candara</vt:lpstr>
      <vt:lpstr>Franklin Gothic Book</vt:lpstr>
      <vt:lpstr>Franklin Gothic Demi</vt:lpstr>
      <vt:lpstr>Georgia</vt:lpstr>
      <vt:lpstr>Helvetica Neue</vt:lpstr>
      <vt:lpstr>Proxima Nova</vt:lpstr>
      <vt:lpstr>Roboto</vt:lpstr>
      <vt:lpstr>Symbol</vt:lpstr>
      <vt:lpstr>Times New Roman</vt:lpstr>
      <vt:lpstr>Wingdings</vt:lpstr>
      <vt:lpstr>Waveform</vt:lpstr>
      <vt:lpstr>Custom Design</vt:lpstr>
      <vt:lpstr>1_Custom Design</vt:lpstr>
      <vt:lpstr>Mental Health for Transit Workers </vt:lpstr>
      <vt:lpstr>Training Objectives</vt:lpstr>
      <vt:lpstr>What has changed over the last 2 + years in Transportation? </vt:lpstr>
      <vt:lpstr>SHORT TERM STRESS</vt:lpstr>
      <vt:lpstr>CHRONIC STRESS</vt:lpstr>
      <vt:lpstr>THE STRESS CURVE</vt:lpstr>
      <vt:lpstr>PROQOL</vt:lpstr>
      <vt:lpstr>Mental Health </vt:lpstr>
      <vt:lpstr>Mental Health Conditions </vt:lpstr>
      <vt:lpstr>Myths</vt:lpstr>
      <vt:lpstr>Mental Health Symptom Prevalence</vt:lpstr>
      <vt:lpstr>Mental Health Stigma</vt:lpstr>
      <vt:lpstr>PowerPoint Presentation</vt:lpstr>
      <vt:lpstr>Inclusive Dialogue</vt:lpstr>
      <vt:lpstr>What to Look For</vt:lpstr>
      <vt:lpstr>Five Stages of Impact on Employee Performance</vt:lpstr>
      <vt:lpstr>REFLECTION </vt:lpstr>
      <vt:lpstr>Transportation</vt:lpstr>
      <vt:lpstr>Key Term: Vicarious Trauma</vt:lpstr>
      <vt:lpstr>Stressors </vt:lpstr>
      <vt:lpstr>Stressors Exercise  </vt:lpstr>
      <vt:lpstr>PowerPoint Presentation</vt:lpstr>
      <vt:lpstr>Resilience </vt:lpstr>
      <vt:lpstr>PowerPoint Presentation</vt:lpstr>
      <vt:lpstr>FEELINGS WHEEL</vt:lpstr>
      <vt:lpstr>DIMENSIONS OF SELF-CARE</vt:lpstr>
      <vt:lpstr>DETERMINING YOUR  SELF-CARE NEEDS</vt:lpstr>
      <vt:lpstr>Self Care for Individuals </vt:lpstr>
      <vt:lpstr>What Not to Do</vt:lpstr>
      <vt:lpstr>Terms to Know: </vt:lpstr>
      <vt:lpstr>Create a Workplace Toolkit</vt:lpstr>
      <vt:lpstr>Organizational Strategies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dc:creator>
  <cp:lastModifiedBy>Lynn Scarbath Berger</cp:lastModifiedBy>
  <cp:revision>354</cp:revision>
  <cp:lastPrinted>2019-05-02T13:11:31Z</cp:lastPrinted>
  <dcterms:created xsi:type="dcterms:W3CDTF">2011-06-30T14:32:57Z</dcterms:created>
  <dcterms:modified xsi:type="dcterms:W3CDTF">2022-09-13T13:27:07Z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0x01010022B861A775606247B43D1B5019C69303</vt:lpwstr>
  </property>
</Properties>
</file>