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41" r:id="rId4"/>
    <p:sldMasterId id="2147483853" r:id="rId5"/>
    <p:sldMasterId id="2147483865" r:id="rId6"/>
  </p:sldMasterIdLst>
  <p:notesMasterIdLst>
    <p:notesMasterId r:id="rId35"/>
  </p:notesMasterIdLst>
  <p:handoutMasterIdLst>
    <p:handoutMasterId r:id="rId36"/>
  </p:handoutMasterIdLst>
  <p:sldIdLst>
    <p:sldId id="260" r:id="rId7"/>
    <p:sldId id="2123" r:id="rId8"/>
    <p:sldId id="2194" r:id="rId9"/>
    <p:sldId id="2183" r:id="rId10"/>
    <p:sldId id="2189" r:id="rId11"/>
    <p:sldId id="2180" r:id="rId12"/>
    <p:sldId id="2182" r:id="rId13"/>
    <p:sldId id="2192" r:id="rId14"/>
    <p:sldId id="2181" r:id="rId15"/>
    <p:sldId id="2190" r:id="rId16"/>
    <p:sldId id="2121" r:id="rId17"/>
    <p:sldId id="2179" r:id="rId18"/>
    <p:sldId id="2175" r:id="rId19"/>
    <p:sldId id="2177" r:id="rId20"/>
    <p:sldId id="2188" r:id="rId21"/>
    <p:sldId id="2193" r:id="rId22"/>
    <p:sldId id="2178" r:id="rId23"/>
    <p:sldId id="2151" r:id="rId24"/>
    <p:sldId id="2184" r:id="rId25"/>
    <p:sldId id="2195" r:id="rId26"/>
    <p:sldId id="2186" r:id="rId27"/>
    <p:sldId id="2187" r:id="rId28"/>
    <p:sldId id="2185" r:id="rId29"/>
    <p:sldId id="2197" r:id="rId30"/>
    <p:sldId id="2196" r:id="rId31"/>
    <p:sldId id="2172" r:id="rId32"/>
    <p:sldId id="2173" r:id="rId33"/>
    <p:sldId id="2162" r:id="rId34"/>
  </p:sldIdLst>
  <p:sldSz cx="12192000" cy="6858000"/>
  <p:notesSz cx="6858000" cy="9296400"/>
  <p:custDataLst>
    <p:tags r:id="rId37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7AF5E75-4837-4A6C-AD17-DA6567240CED}">
          <p14:sldIdLst>
            <p14:sldId id="260"/>
            <p14:sldId id="2123"/>
            <p14:sldId id="2194"/>
            <p14:sldId id="2183"/>
            <p14:sldId id="2189"/>
            <p14:sldId id="2180"/>
            <p14:sldId id="2182"/>
            <p14:sldId id="2192"/>
            <p14:sldId id="2181"/>
            <p14:sldId id="2190"/>
            <p14:sldId id="2121"/>
            <p14:sldId id="2179"/>
            <p14:sldId id="2175"/>
            <p14:sldId id="2177"/>
            <p14:sldId id="2188"/>
            <p14:sldId id="2193"/>
            <p14:sldId id="2178"/>
            <p14:sldId id="2151"/>
            <p14:sldId id="2184"/>
            <p14:sldId id="2195"/>
            <p14:sldId id="2186"/>
            <p14:sldId id="2187"/>
            <p14:sldId id="2185"/>
            <p14:sldId id="2197"/>
            <p14:sldId id="2196"/>
            <p14:sldId id="2172"/>
            <p14:sldId id="2173"/>
            <p14:sldId id="21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0626915-67F1-3CB2-2E6D-79CB71D3930F}" name="El-Amin, Fleming (FTA)" initials="E(" userId="S::fleming.el-amin@ad.dot.gov::2df5faac-33da-42b0-83fc-3d085d5755da" providerId="AD"/>
  <p188:author id="{1AC5843E-71E2-1E76-58FC-20D34BDED4A4}" name="Mathews, Reena (FTA)" initials="M(" userId="S::reena.mathews@ad.dot.gov::b0d1afae-c326-41ef-af86-5719ba5b1f27" providerId="AD"/>
  <p188:author id="{14020D78-520B-28E4-3417-1F6F37634CB2}" name="Blum, Megan (FTA)" initials="B(" userId="S::megan.blum@ad.dot.gov::c2f08f6e-a3da-43f5-ba0f-f0beac47b0fc" providerId="AD"/>
  <p188:author id="{77276EC4-5E17-54C7-790F-4388A0292067}" name="Austin, Victor (FTA)" initials="A(" userId="S::victor.austin@ad.dot.gov::8ca424c4-7ec6-4e93-8b2d-c2fc22f2382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lynn" initials="f" lastIdx="7" clrIdx="0"/>
  <p:cmAuthor id="29" name="Lidiak, Timothy (FTA)" initials="LT(" lastIdx="1" clrIdx="29">
    <p:extLst>
      <p:ext uri="{19B8F6BF-5375-455C-9EA6-DF929625EA0E}">
        <p15:presenceInfo xmlns:p15="http://schemas.microsoft.com/office/powerpoint/2012/main" userId="S::Timothy.Lidiak@ad.dot.gov::3f11f54a-52b8-4ed7-81ed-d39e7a8fad30" providerId="AD"/>
      </p:ext>
    </p:extLst>
  </p:cmAuthor>
  <p:cmAuthor id="1" name="test" initials="t" lastIdx="3" clrIdx="1"/>
  <p:cmAuthor id="2" name="Bains, Rabinder (FTA)" initials="BR(" lastIdx="10" clrIdx="2">
    <p:extLst>
      <p:ext uri="{19B8F6BF-5375-455C-9EA6-DF929625EA0E}">
        <p15:presenceInfo xmlns:p15="http://schemas.microsoft.com/office/powerpoint/2012/main" userId="S::Rabinder.Bains@ad.dot.gov::c5eff49c-0fcd-46c5-9a25-37e13a863b5b" providerId="AD"/>
      </p:ext>
    </p:extLst>
  </p:cmAuthor>
  <p:cmAuthor id="3" name="Furrer, Jeremy (FTA)" initials="FJ(" lastIdx="78" clrIdx="3">
    <p:extLst>
      <p:ext uri="{19B8F6BF-5375-455C-9EA6-DF929625EA0E}">
        <p15:presenceInfo xmlns:p15="http://schemas.microsoft.com/office/powerpoint/2012/main" userId="S::jeremy.furrer@ad.dot.gov::c7a4af06-0500-40e9-b92e-64ad495470dc" providerId="AD"/>
      </p:ext>
    </p:extLst>
  </p:cmAuthor>
  <p:cmAuthor id="4" name="Sierputowski, Joseph (FTA)" initials="SJ(" lastIdx="4" clrIdx="4">
    <p:extLst>
      <p:ext uri="{19B8F6BF-5375-455C-9EA6-DF929625EA0E}">
        <p15:presenceInfo xmlns:p15="http://schemas.microsoft.com/office/powerpoint/2012/main" userId="S::joseph.sierputowski@ad.dot.gov::6b414607-c651-474a-a10e-b95f25d65c17" providerId="AD"/>
      </p:ext>
    </p:extLst>
  </p:cmAuthor>
  <p:cmAuthor id="5" name="Schildge, Adam (FTA)" initials="SA(" lastIdx="30" clrIdx="5">
    <p:extLst>
      <p:ext uri="{19B8F6BF-5375-455C-9EA6-DF929625EA0E}">
        <p15:presenceInfo xmlns:p15="http://schemas.microsoft.com/office/powerpoint/2012/main" userId="S::adam.schildge@ad.dot.gov::59dcdb2a-000e-4e68-81d2-7c8f16b23c15" providerId="AD"/>
      </p:ext>
    </p:extLst>
  </p:cmAuthor>
  <p:cmAuthor id="6" name="Kohler, Theresa (FTA)" initials="KT(" lastIdx="27" clrIdx="6">
    <p:extLst>
      <p:ext uri="{19B8F6BF-5375-455C-9EA6-DF929625EA0E}">
        <p15:presenceInfo xmlns:p15="http://schemas.microsoft.com/office/powerpoint/2012/main" userId="S::theresa.kohler@ad.dot.gov::07d9444b-0979-4c1a-8213-38c4c21dcaaa" providerId="AD"/>
      </p:ext>
    </p:extLst>
  </p:cmAuthor>
  <p:cmAuthor id="7" name="Veltri, Margaretta (FTA)" initials="V(" lastIdx="22" clrIdx="7">
    <p:extLst>
      <p:ext uri="{19B8F6BF-5375-455C-9EA6-DF929625EA0E}">
        <p15:presenceInfo xmlns:p15="http://schemas.microsoft.com/office/powerpoint/2012/main" userId="S::margaretta.veltri@ad.dot.gov::8de44363-601e-4002-acec-cdf2f31cb226" providerId="AD"/>
      </p:ext>
    </p:extLst>
  </p:cmAuthor>
  <p:cmAuthor id="8" name="Welbes, Matt (FTA)" initials="WM(" lastIdx="8" clrIdx="8">
    <p:extLst>
      <p:ext uri="{19B8F6BF-5375-455C-9EA6-DF929625EA0E}">
        <p15:presenceInfo xmlns:p15="http://schemas.microsoft.com/office/powerpoint/2012/main" userId="S::Matt.Welbes@ad.dot.gov::0cc08179-a3b2-4c7f-b405-f2f72f195f14" providerId="AD"/>
      </p:ext>
    </p:extLst>
  </p:cmAuthor>
  <p:cmAuthor id="9" name="Iyer, Subash (FTA)" initials="IS(" lastIdx="10" clrIdx="9">
    <p:extLst>
      <p:ext uri="{19B8F6BF-5375-455C-9EA6-DF929625EA0E}">
        <p15:presenceInfo xmlns:p15="http://schemas.microsoft.com/office/powerpoint/2012/main" userId="S::subash.iyer@ad.dot.gov::8e0cfa80-1898-4768-8719-7815c35202c2" providerId="AD"/>
      </p:ext>
    </p:extLst>
  </p:cmAuthor>
  <p:cmAuthor id="10" name="FTA" initials="FTA" lastIdx="1" clrIdx="10">
    <p:extLst>
      <p:ext uri="{19B8F6BF-5375-455C-9EA6-DF929625EA0E}">
        <p15:presenceInfo xmlns:p15="http://schemas.microsoft.com/office/powerpoint/2012/main" userId="FTA" providerId="None"/>
      </p:ext>
    </p:extLst>
  </p:cmAuthor>
  <p:cmAuthor id="11" name="Pfister, Jamie (NHTSA)" initials="PJ(" lastIdx="4" clrIdx="11">
    <p:extLst>
      <p:ext uri="{19B8F6BF-5375-455C-9EA6-DF929625EA0E}">
        <p15:presenceInfo xmlns:p15="http://schemas.microsoft.com/office/powerpoint/2012/main" userId="S::Jamie.Pfister@ad.dot.gov::974c0bc5-07fe-4d07-9e08-e6f85d61be10" providerId="AD"/>
      </p:ext>
    </p:extLst>
  </p:cmAuthor>
  <p:cmAuthor id="12" name="Linder, Michael (FTA)" initials="LM(" lastIdx="1" clrIdx="12">
    <p:extLst>
      <p:ext uri="{19B8F6BF-5375-455C-9EA6-DF929625EA0E}">
        <p15:presenceInfo xmlns:p15="http://schemas.microsoft.com/office/powerpoint/2012/main" userId="S::michael.linder@ad.dot.gov::415379bb-1628-4b5e-b166-f4912060fc23" providerId="AD"/>
      </p:ext>
    </p:extLst>
  </p:cmAuthor>
  <p:cmAuthor id="13" name="Koffman, Chaya (FTA)" initials="K(" lastIdx="22" clrIdx="13">
    <p:extLst>
      <p:ext uri="{19B8F6BF-5375-455C-9EA6-DF929625EA0E}">
        <p15:presenceInfo xmlns:p15="http://schemas.microsoft.com/office/powerpoint/2012/main" userId="S::chaya.koffman@ad.dot.gov::ac73fe33-1085-43e9-a8b5-7cfee4a39fd9" providerId="AD"/>
      </p:ext>
    </p:extLst>
  </p:cmAuthor>
  <p:cmAuthor id="14" name="Jessup, Emily (FTA)" initials="J(" lastIdx="66" clrIdx="14">
    <p:extLst>
      <p:ext uri="{19B8F6BF-5375-455C-9EA6-DF929625EA0E}">
        <p15:presenceInfo xmlns:p15="http://schemas.microsoft.com/office/powerpoint/2012/main" userId="S::emily.jessup@ad.dot.gov::e8fcd88e-3a3c-4f23-8952-d04c92e7be25" providerId="AD"/>
      </p:ext>
    </p:extLst>
  </p:cmAuthor>
  <p:cmAuthor id="15" name="James, Felicia (FTA)" initials="J(" lastIdx="9" clrIdx="15">
    <p:extLst>
      <p:ext uri="{19B8F6BF-5375-455C-9EA6-DF929625EA0E}">
        <p15:presenceInfo xmlns:p15="http://schemas.microsoft.com/office/powerpoint/2012/main" userId="S::felicia.james@ad.dot.gov::44f5d36b-ce24-445a-a879-9f9769397d7a" providerId="AD"/>
      </p:ext>
    </p:extLst>
  </p:cmAuthor>
  <p:cmAuthor id="16" name="Day, Elizabeth (FTA)" initials="D(" lastIdx="2" clrIdx="16">
    <p:extLst>
      <p:ext uri="{19B8F6BF-5375-455C-9EA6-DF929625EA0E}">
        <p15:presenceInfo xmlns:p15="http://schemas.microsoft.com/office/powerpoint/2012/main" userId="S::elizabeth.day@ad.dot.gov::f20aebe8-eac4-4183-869d-40d2c02f9e06" providerId="AD"/>
      </p:ext>
    </p:extLst>
  </p:cmAuthor>
  <p:cmAuthor id="17" name="TPE-20" initials="DE(" lastIdx="1" clrIdx="17">
    <p:extLst>
      <p:ext uri="{19B8F6BF-5375-455C-9EA6-DF929625EA0E}">
        <p15:presenceInfo xmlns:p15="http://schemas.microsoft.com/office/powerpoint/2012/main" userId="TPE-20" providerId="None"/>
      </p:ext>
    </p:extLst>
  </p:cmAuthor>
  <p:cmAuthor id="18" name="Ferroni, Mark (FTA)" initials="F(" lastIdx="2" clrIdx="18">
    <p:extLst>
      <p:ext uri="{19B8F6BF-5375-455C-9EA6-DF929625EA0E}">
        <p15:presenceInfo xmlns:p15="http://schemas.microsoft.com/office/powerpoint/2012/main" userId="S::mark.ferroni@ad.dot.gov::8ac8ea23-08d7-4a25-8f90-139d778ba3cd" providerId="AD"/>
      </p:ext>
    </p:extLst>
  </p:cmAuthor>
  <p:cmAuthor id="19" name="Leary, Mary (FTA)" initials="L(" lastIdx="7" clrIdx="19">
    <p:extLst>
      <p:ext uri="{19B8F6BF-5375-455C-9EA6-DF929625EA0E}">
        <p15:presenceInfo xmlns:p15="http://schemas.microsoft.com/office/powerpoint/2012/main" userId="S::mary.leary@ad.dot.gov::37d6c453-e2ad-4122-9025-bf43b0320989" providerId="AD"/>
      </p:ext>
    </p:extLst>
  </p:cmAuthor>
  <p:cmAuthor id="20" name="Bodnar, John (FTA)" initials="BJ(" lastIdx="8" clrIdx="20">
    <p:extLst>
      <p:ext uri="{19B8F6BF-5375-455C-9EA6-DF929625EA0E}">
        <p15:presenceInfo xmlns:p15="http://schemas.microsoft.com/office/powerpoint/2012/main" userId="S::john.bodnar@ad.dot.gov::d73b525f-2998-4bd4-9bc7-b39886247174" providerId="AD"/>
      </p:ext>
    </p:extLst>
  </p:cmAuthor>
  <p:cmAuthor id="21" name="Orchard, Paulina (FTA)" initials="OP(" lastIdx="2" clrIdx="21">
    <p:extLst>
      <p:ext uri="{19B8F6BF-5375-455C-9EA6-DF929625EA0E}">
        <p15:presenceInfo xmlns:p15="http://schemas.microsoft.com/office/powerpoint/2012/main" userId="S::paulina.orchard@ad.dot.gov::05ae4c1d-8dee-42a2-af1a-02451f046d1a" providerId="AD"/>
      </p:ext>
    </p:extLst>
  </p:cmAuthor>
  <p:cmAuthor id="22" name="Robinson, Bruce (FTA)" initials="R(" lastIdx="20" clrIdx="22">
    <p:extLst>
      <p:ext uri="{19B8F6BF-5375-455C-9EA6-DF929625EA0E}">
        <p15:presenceInfo xmlns:p15="http://schemas.microsoft.com/office/powerpoint/2012/main" userId="S::bruce.robinson@ad.dot.gov::49755f43-e216-4e9e-ad54-b0307c8fff50" providerId="AD"/>
      </p:ext>
    </p:extLst>
  </p:cmAuthor>
  <p:cmAuthor id="23" name="Sweet, Dawn (FTA)" initials="DS" lastIdx="3" clrIdx="23">
    <p:extLst>
      <p:ext uri="{19B8F6BF-5375-455C-9EA6-DF929625EA0E}">
        <p15:presenceInfo xmlns:p15="http://schemas.microsoft.com/office/powerpoint/2012/main" userId="Sweet, Dawn (FTA)" providerId="None"/>
      </p:ext>
    </p:extLst>
  </p:cmAuthor>
  <p:cmAuthor id="24" name="Giering, Scott (FTA)" initials="G(" lastIdx="1" clrIdx="24">
    <p:extLst>
      <p:ext uri="{19B8F6BF-5375-455C-9EA6-DF929625EA0E}">
        <p15:presenceInfo xmlns:p15="http://schemas.microsoft.com/office/powerpoint/2012/main" userId="S::scott.giering@ad.dot.gov::c2945f37-3341-44df-9ace-86e1001fd1c1" providerId="AD"/>
      </p:ext>
    </p:extLst>
  </p:cmAuthor>
  <p:cmAuthor id="25" name="Smallwood, Edwina (FTA)" initials="S(" lastIdx="2" clrIdx="25">
    <p:extLst>
      <p:ext uri="{19B8F6BF-5375-455C-9EA6-DF929625EA0E}">
        <p15:presenceInfo xmlns:p15="http://schemas.microsoft.com/office/powerpoint/2012/main" userId="S::edwina.smallwood@ad.dot.gov::0f73e25b-38dc-469f-81bc-19bc64a1f967" providerId="AD"/>
      </p:ext>
    </p:extLst>
  </p:cmAuthor>
  <p:cmAuthor id="26" name="Kincaid, Paul (FTA)" initials="K(" lastIdx="2" clrIdx="26">
    <p:extLst>
      <p:ext uri="{19B8F6BF-5375-455C-9EA6-DF929625EA0E}">
        <p15:presenceInfo xmlns:p15="http://schemas.microsoft.com/office/powerpoint/2012/main" userId="S::paul.kincaid@ad.dot.gov::79017b91-bfc1-4a15-892d-d917ac539738" providerId="AD"/>
      </p:ext>
    </p:extLst>
  </p:cmAuthor>
  <p:cmAuthor id="27" name="Vanterpool, Veronica (FTA)" initials="V(" lastIdx="2" clrIdx="27">
    <p:extLst>
      <p:ext uri="{19B8F6BF-5375-455C-9EA6-DF929625EA0E}">
        <p15:presenceInfo xmlns:p15="http://schemas.microsoft.com/office/powerpoint/2012/main" userId="S::veronica.vanterpool@ad.dot.gov::7a4ba099-51c3-4fb6-b8ec-158c01381259" providerId="AD"/>
      </p:ext>
    </p:extLst>
  </p:cmAuthor>
  <p:cmAuthor id="28" name="Nifosi, Dana (FTA)" initials="N(" lastIdx="2" clrIdx="28">
    <p:extLst>
      <p:ext uri="{19B8F6BF-5375-455C-9EA6-DF929625EA0E}">
        <p15:presenceInfo xmlns:p15="http://schemas.microsoft.com/office/powerpoint/2012/main" userId="S::dana.nifosi@ad.dot.gov::b1efa467-529f-403e-9b25-9000c3ef5c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  <a:srgbClr val="347358"/>
    <a:srgbClr val="C0504D"/>
    <a:srgbClr val="413F77"/>
    <a:srgbClr val="5856A2"/>
    <a:srgbClr val="597794"/>
    <a:srgbClr val="FFC000"/>
    <a:srgbClr val="800000"/>
    <a:srgbClr val="B65708"/>
    <a:srgbClr val="2726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4" autoAdjust="0"/>
    <p:restoredTop sz="71755" autoAdjust="0"/>
  </p:normalViewPr>
  <p:slideViewPr>
    <p:cSldViewPr snapToGrid="0">
      <p:cViewPr>
        <p:scale>
          <a:sx n="90" d="100"/>
          <a:sy n="90" d="100"/>
        </p:scale>
        <p:origin x="1332" y="738"/>
      </p:cViewPr>
      <p:guideLst>
        <p:guide orient="horz" pos="2160"/>
        <p:guide pos="386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43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526748649888688E-2"/>
          <c:y val="1.9646612230404491E-2"/>
          <c:w val="0.94070607657370287"/>
          <c:h val="0.87500645382109721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83B-4EEA-BB69-61A9B9943267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83B-4EEA-BB69-61A9B9943267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83B-4EEA-BB69-61A9B9943267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83B-4EEA-BB69-61A9B9943267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83B-4EEA-BB69-61A9B9943267}"/>
              </c:ext>
            </c:extLst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83B-4EEA-BB69-61A9B99432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Sheet1!$A$2:$B$12</c:f>
              <c:multiLvlStrCache>
                <c:ptCount val="11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2021</c:v>
                  </c:pt>
                  <c:pt idx="6">
                    <c:v>2022</c:v>
                  </c:pt>
                  <c:pt idx="7">
                    <c:v>2023</c:v>
                  </c:pt>
                  <c:pt idx="8">
                    <c:v>2024</c:v>
                  </c:pt>
                  <c:pt idx="9">
                    <c:v>2025</c:v>
                  </c:pt>
                  <c:pt idx="10">
                    <c:v>2026</c:v>
                  </c:pt>
                </c:lvl>
                <c:lvl>
                  <c:pt idx="0">
                    <c:v>FAST Act</c:v>
                  </c:pt>
                  <c:pt idx="6">
                    <c:v>Bipartisan Infrastructure Law</c:v>
                  </c:pt>
                </c:lvl>
              </c:multiLvlStrCache>
            </c:multiLvlStrRef>
          </c:cat>
          <c:val>
            <c:numRef>
              <c:f>Sheet1!$C$2:$C$12</c:f>
              <c:numCache>
                <c:formatCode>_("$"* #,##0.00_);_("$"* \(#,##0.00\);_("$"* "-"??_);_(@_)</c:formatCode>
                <c:ptCount val="11"/>
                <c:pt idx="0">
                  <c:v>11789406942</c:v>
                </c:pt>
                <c:pt idx="1">
                  <c:v>12175508346</c:v>
                </c:pt>
                <c:pt idx="2">
                  <c:v>12175155710</c:v>
                </c:pt>
                <c:pt idx="3">
                  <c:v>12381182333</c:v>
                </c:pt>
                <c:pt idx="4">
                  <c:v>12592150765</c:v>
                </c:pt>
                <c:pt idx="5">
                  <c:v>12959120462</c:v>
                </c:pt>
                <c:pt idx="6">
                  <c:v>21005000000</c:v>
                </c:pt>
                <c:pt idx="7">
                  <c:v>21284000000</c:v>
                </c:pt>
                <c:pt idx="8">
                  <c:v>21640000000</c:v>
                </c:pt>
                <c:pt idx="9">
                  <c:v>21929000000</c:v>
                </c:pt>
                <c:pt idx="10">
                  <c:v>22292000000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83B-4EEA-BB69-61A9B99432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39701376"/>
        <c:axId val="339706296"/>
      </c:barChart>
      <c:catAx>
        <c:axId val="33970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706296"/>
        <c:crosses val="autoZero"/>
        <c:auto val="1"/>
        <c:lblAlgn val="ctr"/>
        <c:lblOffset val="100"/>
        <c:noMultiLvlLbl val="0"/>
      </c:catAx>
      <c:valAx>
        <c:axId val="339706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701376"/>
        <c:crosses val="autoZero"/>
        <c:crossBetween val="between"/>
        <c:dispUnits>
          <c:builtInUnit val="b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svg"/><Relationship Id="rId1" Type="http://schemas.openxmlformats.org/officeDocument/2006/relationships/image" Target="../media/image23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svg"/><Relationship Id="rId1" Type="http://schemas.openxmlformats.org/officeDocument/2006/relationships/image" Target="../media/image25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hyperlink" Target="https://www.transit.dot.gov/climate-challenge" TargetMode="Externa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svg"/><Relationship Id="rId1" Type="http://schemas.openxmlformats.org/officeDocument/2006/relationships/image" Target="../media/image29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svg"/><Relationship Id="rId1" Type="http://schemas.openxmlformats.org/officeDocument/2006/relationships/image" Target="../media/image23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svg"/><Relationship Id="rId1" Type="http://schemas.openxmlformats.org/officeDocument/2006/relationships/image" Target="../media/image25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hyperlink" Target="https://www.transit.dot.gov/climate-challenge" TargetMode="External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svg"/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274B2F-0322-4BE1-B5E0-4CCB48472610}" type="doc">
      <dgm:prSet loTypeId="urn:microsoft.com/office/officeart/2005/8/layout/b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E5A83E1D-ADB1-4F2D-A100-6C121D2C951C}">
      <dgm:prSet phldrT="[Text]" custT="1"/>
      <dgm:spPr/>
      <dgm:t>
        <a:bodyPr/>
        <a:lstStyle/>
        <a:p>
          <a:pPr rtl="0"/>
          <a:r>
            <a:rPr lang="en-US" sz="2800"/>
            <a:t>Significant Funding Increases</a:t>
          </a:r>
        </a:p>
      </dgm:t>
    </dgm:pt>
    <dgm:pt modelId="{63D4FB31-726D-41D5-9558-955ECA97A2EC}" type="parTrans" cxnId="{194F23DF-878E-40B0-A728-CBD6B629C46E}">
      <dgm:prSet/>
      <dgm:spPr/>
      <dgm:t>
        <a:bodyPr/>
        <a:lstStyle/>
        <a:p>
          <a:endParaRPr lang="en-US"/>
        </a:p>
      </dgm:t>
    </dgm:pt>
    <dgm:pt modelId="{92D5EDC9-7AFA-4A68-84EE-BC96C92034C7}" type="sibTrans" cxnId="{194F23DF-878E-40B0-A728-CBD6B629C46E}">
      <dgm:prSet/>
      <dgm:spPr/>
      <dgm:t>
        <a:bodyPr/>
        <a:lstStyle/>
        <a:p>
          <a:endParaRPr lang="en-US"/>
        </a:p>
      </dgm:t>
    </dgm:pt>
    <dgm:pt modelId="{DB095BC7-D310-4C0A-A136-F7EC69B09822}">
      <dgm:prSet phldrT="[Text]" custT="1"/>
      <dgm:spPr/>
      <dgm:t>
        <a:bodyPr/>
        <a:lstStyle/>
        <a:p>
          <a:r>
            <a:rPr lang="en-US" sz="2000" dirty="0"/>
            <a:t>New and increased funding for State of Good Repair, Low or No Emission, and CIG Grants</a:t>
          </a:r>
        </a:p>
      </dgm:t>
    </dgm:pt>
    <dgm:pt modelId="{3FAE0549-615D-409D-AFDC-A6391D3E6A2A}" type="parTrans" cxnId="{A6B65A4B-0DB6-4FD3-9B7C-24933AEC4F55}">
      <dgm:prSet/>
      <dgm:spPr/>
      <dgm:t>
        <a:bodyPr/>
        <a:lstStyle/>
        <a:p>
          <a:endParaRPr lang="en-US"/>
        </a:p>
      </dgm:t>
    </dgm:pt>
    <dgm:pt modelId="{0FAD09A1-3BF2-4679-86E2-324F99B88578}" type="sibTrans" cxnId="{A6B65A4B-0DB6-4FD3-9B7C-24933AEC4F55}">
      <dgm:prSet/>
      <dgm:spPr/>
      <dgm:t>
        <a:bodyPr/>
        <a:lstStyle/>
        <a:p>
          <a:endParaRPr lang="en-US"/>
        </a:p>
      </dgm:t>
    </dgm:pt>
    <dgm:pt modelId="{0F73E387-98D9-478F-83F1-2124F89876C4}">
      <dgm:prSet phldrT="[Text]" custT="1"/>
      <dgm:spPr/>
      <dgm:t>
        <a:bodyPr/>
        <a:lstStyle/>
        <a:p>
          <a:r>
            <a:rPr lang="en-US" sz="2800"/>
            <a:t>New Grant Programs</a:t>
          </a:r>
        </a:p>
      </dgm:t>
    </dgm:pt>
    <dgm:pt modelId="{9EE22F41-19F0-443F-BE93-123AE1602D11}" type="parTrans" cxnId="{9855EBB7-C5F9-4C6C-BC6A-F3E409581DA2}">
      <dgm:prSet/>
      <dgm:spPr/>
      <dgm:t>
        <a:bodyPr/>
        <a:lstStyle/>
        <a:p>
          <a:endParaRPr lang="en-US"/>
        </a:p>
      </dgm:t>
    </dgm:pt>
    <dgm:pt modelId="{744F738C-2D79-41DC-A954-BA8CFC28EBB0}" type="sibTrans" cxnId="{9855EBB7-C5F9-4C6C-BC6A-F3E409581DA2}">
      <dgm:prSet/>
      <dgm:spPr/>
      <dgm:t>
        <a:bodyPr/>
        <a:lstStyle/>
        <a:p>
          <a:endParaRPr lang="en-US"/>
        </a:p>
      </dgm:t>
    </dgm:pt>
    <dgm:pt modelId="{B2E96813-A4D2-4B02-ACCF-7129C26C6DE3}">
      <dgm:prSet phldrT="[Text]" custT="1"/>
      <dgm:spPr/>
      <dgm:t>
        <a:bodyPr/>
        <a:lstStyle/>
        <a:p>
          <a:r>
            <a:rPr lang="en-US" sz="2000"/>
            <a:t>Continues existing structure for FTA programs focused on urban, rural, and targeted populations</a:t>
          </a:r>
        </a:p>
      </dgm:t>
    </dgm:pt>
    <dgm:pt modelId="{B6465DE8-E119-423C-B7B2-6E756E8D55FE}" type="parTrans" cxnId="{1F46E3C6-EC3C-4FF2-BA88-71077280E634}">
      <dgm:prSet/>
      <dgm:spPr/>
      <dgm:t>
        <a:bodyPr/>
        <a:lstStyle/>
        <a:p>
          <a:endParaRPr lang="en-US"/>
        </a:p>
      </dgm:t>
    </dgm:pt>
    <dgm:pt modelId="{5C8EEA19-B44D-4EED-82DA-EE381F89E082}" type="sibTrans" cxnId="{1F46E3C6-EC3C-4FF2-BA88-71077280E634}">
      <dgm:prSet/>
      <dgm:spPr/>
      <dgm:t>
        <a:bodyPr/>
        <a:lstStyle/>
        <a:p>
          <a:endParaRPr lang="en-US"/>
        </a:p>
      </dgm:t>
    </dgm:pt>
    <dgm:pt modelId="{89E7C294-0B64-4291-992F-66039FB2100A}">
      <dgm:prSet phldrT="[Text]" custT="1"/>
      <dgm:spPr/>
      <dgm:t>
        <a:bodyPr/>
        <a:lstStyle/>
        <a:p>
          <a:pPr rtl="0"/>
          <a:r>
            <a:rPr lang="en-US" sz="2000" dirty="0"/>
            <a:t>Ferry Service for Rural Communities</a:t>
          </a:r>
        </a:p>
      </dgm:t>
    </dgm:pt>
    <dgm:pt modelId="{0BC31EE2-4735-44CF-82E9-BE6BB6E035BE}" type="sibTrans" cxnId="{79D3BB52-050F-4C75-98CC-B48C27599B0C}">
      <dgm:prSet/>
      <dgm:spPr/>
      <dgm:t>
        <a:bodyPr/>
        <a:lstStyle/>
        <a:p>
          <a:endParaRPr lang="en-US"/>
        </a:p>
      </dgm:t>
    </dgm:pt>
    <dgm:pt modelId="{26E1D431-8E39-47EC-B3E3-10B7298D20F2}" type="parTrans" cxnId="{79D3BB52-050F-4C75-98CC-B48C27599B0C}">
      <dgm:prSet/>
      <dgm:spPr/>
      <dgm:t>
        <a:bodyPr/>
        <a:lstStyle/>
        <a:p>
          <a:endParaRPr lang="en-US"/>
        </a:p>
      </dgm:t>
    </dgm:pt>
    <dgm:pt modelId="{2AC1484F-8324-4810-A0EE-11799140A9A1}">
      <dgm:prSet phldrT="[Text]" custT="1"/>
      <dgm:spPr/>
      <dgm:t>
        <a:bodyPr/>
        <a:lstStyle/>
        <a:p>
          <a:pPr rtl="0"/>
          <a:r>
            <a:rPr lang="en-US" sz="2000" dirty="0"/>
            <a:t>All Station Accessibility Program</a:t>
          </a:r>
        </a:p>
      </dgm:t>
    </dgm:pt>
    <dgm:pt modelId="{05DBC9F5-6122-4D1F-974F-A6D983CD7801}" type="sibTrans" cxnId="{4C69A887-18D0-4188-818A-73852D5C8DA2}">
      <dgm:prSet/>
      <dgm:spPr/>
      <dgm:t>
        <a:bodyPr/>
        <a:lstStyle/>
        <a:p>
          <a:endParaRPr lang="en-US"/>
        </a:p>
      </dgm:t>
    </dgm:pt>
    <dgm:pt modelId="{813EDA69-1ED6-4758-A28E-41E05BAF1C1A}" type="parTrans" cxnId="{4C69A887-18D0-4188-818A-73852D5C8DA2}">
      <dgm:prSet/>
      <dgm:spPr/>
      <dgm:t>
        <a:bodyPr/>
        <a:lstStyle/>
        <a:p>
          <a:endParaRPr lang="en-US"/>
        </a:p>
      </dgm:t>
    </dgm:pt>
    <dgm:pt modelId="{11C806C4-2E02-46F6-A0EB-7A61468F557A}">
      <dgm:prSet phldrT="[Text]" custT="1"/>
      <dgm:spPr/>
      <dgm:t>
        <a:bodyPr/>
        <a:lstStyle/>
        <a:p>
          <a:pPr rtl="0"/>
          <a:r>
            <a:rPr lang="en-US" sz="2000" dirty="0">
              <a:latin typeface="Calibri"/>
            </a:rPr>
            <a:t>Electric or Low-Emitting Ferry Pilot Program</a:t>
          </a:r>
          <a:endParaRPr lang="en-US" sz="2000" dirty="0"/>
        </a:p>
      </dgm:t>
    </dgm:pt>
    <dgm:pt modelId="{972E8E90-FC6A-4119-9D93-06B2C4F46019}" type="sibTrans" cxnId="{6B7AC32E-D3A2-42F8-8F5E-5FFEB612689F}">
      <dgm:prSet/>
      <dgm:spPr/>
      <dgm:t>
        <a:bodyPr/>
        <a:lstStyle/>
        <a:p>
          <a:endParaRPr lang="en-US"/>
        </a:p>
      </dgm:t>
    </dgm:pt>
    <dgm:pt modelId="{03DEB994-7C95-4DB3-9A0A-3AD2BA18209F}" type="parTrans" cxnId="{6B7AC32E-D3A2-42F8-8F5E-5FFEB612689F}">
      <dgm:prSet/>
      <dgm:spPr/>
      <dgm:t>
        <a:bodyPr/>
        <a:lstStyle/>
        <a:p>
          <a:endParaRPr lang="en-US"/>
        </a:p>
      </dgm:t>
    </dgm:pt>
    <dgm:pt modelId="{F320C4F7-CD65-4856-8100-0668550BAFD4}">
      <dgm:prSet phldrT="[Text]" custT="1"/>
      <dgm:spPr/>
      <dgm:t>
        <a:bodyPr/>
        <a:lstStyle/>
        <a:p>
          <a:endParaRPr lang="en-US" sz="2000" dirty="0"/>
        </a:p>
      </dgm:t>
    </dgm:pt>
    <dgm:pt modelId="{2D6003A6-FD22-4735-B7A6-7C072604427B}" type="sibTrans" cxnId="{968D26D7-476D-4AFD-BE7D-10929174D73D}">
      <dgm:prSet/>
      <dgm:spPr/>
      <dgm:t>
        <a:bodyPr/>
        <a:lstStyle/>
        <a:p>
          <a:endParaRPr lang="en-US"/>
        </a:p>
      </dgm:t>
    </dgm:pt>
    <dgm:pt modelId="{00BE49C0-B3E6-47B7-B26E-7F8083BAA04F}" type="parTrans" cxnId="{968D26D7-476D-4AFD-BE7D-10929174D73D}">
      <dgm:prSet/>
      <dgm:spPr/>
      <dgm:t>
        <a:bodyPr/>
        <a:lstStyle/>
        <a:p>
          <a:endParaRPr lang="en-US"/>
        </a:p>
      </dgm:t>
    </dgm:pt>
    <dgm:pt modelId="{A810175B-95C3-4207-9E4B-71E39B3B3967}">
      <dgm:prSet phldrT="[Text]" custT="1"/>
      <dgm:spPr/>
      <dgm:t>
        <a:bodyPr/>
        <a:lstStyle/>
        <a:p>
          <a:r>
            <a:rPr lang="en-US" sz="2000" dirty="0"/>
            <a:t>Up to $108 billion for public transit over five years</a:t>
          </a:r>
        </a:p>
      </dgm:t>
    </dgm:pt>
    <dgm:pt modelId="{04422E4D-3F47-4E65-AFE7-5C6606861AAB}" type="parTrans" cxnId="{C66EC108-8FD0-479E-8659-54153037344F}">
      <dgm:prSet/>
      <dgm:spPr/>
      <dgm:t>
        <a:bodyPr/>
        <a:lstStyle/>
        <a:p>
          <a:endParaRPr lang="en-US"/>
        </a:p>
      </dgm:t>
    </dgm:pt>
    <dgm:pt modelId="{A15625FE-5C68-4585-BDE8-7D5A0E3B8DF0}" type="sibTrans" cxnId="{C66EC108-8FD0-479E-8659-54153037344F}">
      <dgm:prSet/>
      <dgm:spPr/>
      <dgm:t>
        <a:bodyPr/>
        <a:lstStyle/>
        <a:p>
          <a:endParaRPr lang="en-US"/>
        </a:p>
      </dgm:t>
    </dgm:pt>
    <dgm:pt modelId="{1635FE80-ED84-4F2C-A719-55A53BF4BDDA}">
      <dgm:prSet phldrT="[Text]" custT="1"/>
      <dgm:spPr/>
      <dgm:t>
        <a:bodyPr/>
        <a:lstStyle/>
        <a:p>
          <a:pPr rtl="0"/>
          <a:r>
            <a:rPr lang="en-US" sz="2000" dirty="0"/>
            <a:t>Rail Vehicle Replacement</a:t>
          </a:r>
          <a:r>
            <a:rPr lang="en-US" sz="2000" dirty="0">
              <a:latin typeface="Calibri"/>
            </a:rPr>
            <a:t> Program</a:t>
          </a:r>
          <a:endParaRPr lang="en-US" sz="2000" dirty="0"/>
        </a:p>
      </dgm:t>
    </dgm:pt>
    <dgm:pt modelId="{DA082A86-9B20-4AD6-B665-D72BAA9BC336}" type="parTrans" cxnId="{7992DD04-5BC0-47F4-A23A-0E10DE2B614C}">
      <dgm:prSet/>
      <dgm:spPr/>
    </dgm:pt>
    <dgm:pt modelId="{D90A054C-CE23-4321-945D-3D217C451C77}" type="sibTrans" cxnId="{7992DD04-5BC0-47F4-A23A-0E10DE2B614C}">
      <dgm:prSet/>
      <dgm:spPr/>
    </dgm:pt>
    <dgm:pt modelId="{FF169BDE-995E-42BF-A4A6-00D0512EE67D}" type="pres">
      <dgm:prSet presAssocID="{A6274B2F-0322-4BE1-B5E0-4CCB48472610}" presName="diagram" presStyleCnt="0">
        <dgm:presLayoutVars>
          <dgm:dir/>
          <dgm:animLvl val="lvl"/>
          <dgm:resizeHandles val="exact"/>
        </dgm:presLayoutVars>
      </dgm:prSet>
      <dgm:spPr/>
    </dgm:pt>
    <dgm:pt modelId="{3EC88FA7-38F2-4764-A08A-06E82564F5B5}" type="pres">
      <dgm:prSet presAssocID="{E5A83E1D-ADB1-4F2D-A100-6C121D2C951C}" presName="compNode" presStyleCnt="0"/>
      <dgm:spPr/>
    </dgm:pt>
    <dgm:pt modelId="{C608EA8E-3375-4037-97A8-8D5765D89B32}" type="pres">
      <dgm:prSet presAssocID="{E5A83E1D-ADB1-4F2D-A100-6C121D2C951C}" presName="childRect" presStyleLbl="bgAcc1" presStyleIdx="0" presStyleCnt="2" custScaleY="109231" custLinFactNeighborX="2230" custLinFactNeighborY="52416">
        <dgm:presLayoutVars>
          <dgm:bulletEnabled val="1"/>
        </dgm:presLayoutVars>
      </dgm:prSet>
      <dgm:spPr>
        <a:prstGeom prst="rect">
          <a:avLst/>
        </a:prstGeom>
      </dgm:spPr>
    </dgm:pt>
    <dgm:pt modelId="{F90D5542-6A84-40A4-8E10-3C802E4FE696}" type="pres">
      <dgm:prSet presAssocID="{E5A83E1D-ADB1-4F2D-A100-6C121D2C951C}" presName="parentText" presStyleLbl="node1" presStyleIdx="0" presStyleCnt="0">
        <dgm:presLayoutVars>
          <dgm:chMax val="0"/>
          <dgm:bulletEnabled val="1"/>
        </dgm:presLayoutVars>
      </dgm:prSet>
      <dgm:spPr>
        <a:prstGeom prst="round2SameRect">
          <a:avLst/>
        </a:prstGeom>
      </dgm:spPr>
    </dgm:pt>
    <dgm:pt modelId="{BC8F7F64-565E-4460-882E-63FB4A5AA0E4}" type="pres">
      <dgm:prSet presAssocID="{E5A83E1D-ADB1-4F2D-A100-6C121D2C951C}" presName="parentRect" presStyleLbl="alignNode1" presStyleIdx="0" presStyleCnt="2" custLinFactY="-100000" custLinFactNeighborX="485" custLinFactNeighborY="-129277"/>
      <dgm:spPr>
        <a:prstGeom prst="round2SameRect">
          <a:avLst/>
        </a:prstGeom>
      </dgm:spPr>
    </dgm:pt>
    <dgm:pt modelId="{4C000B42-6229-4B46-A1C6-B5F777FADDA7}" type="pres">
      <dgm:prSet presAssocID="{E5A83E1D-ADB1-4F2D-A100-6C121D2C951C}" presName="adorn" presStyleLbl="fgAccFollowNode1" presStyleIdx="0" presStyleCnt="2" custScaleX="99017" custScaleY="93705" custLinFactY="-100000" custLinFactNeighborX="9923" custLinFactNeighborY="-12453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</dgm:pt>
    <dgm:pt modelId="{F0C95583-9E1B-4B25-8D06-B4AD653DEE7C}" type="pres">
      <dgm:prSet presAssocID="{92D5EDC9-7AFA-4A68-84EE-BC96C92034C7}" presName="sibTrans" presStyleLbl="sibTrans2D1" presStyleIdx="0" presStyleCnt="0"/>
      <dgm:spPr/>
    </dgm:pt>
    <dgm:pt modelId="{91BC12D3-EB21-4B06-B48B-D876D008BB8B}" type="pres">
      <dgm:prSet presAssocID="{0F73E387-98D9-478F-83F1-2124F89876C4}" presName="compNode" presStyleCnt="0"/>
      <dgm:spPr/>
    </dgm:pt>
    <dgm:pt modelId="{B1A5685C-4858-4F12-8739-3D909BCEDFDE}" type="pres">
      <dgm:prSet presAssocID="{0F73E387-98D9-478F-83F1-2124F89876C4}" presName="childRect" presStyleLbl="bgAcc1" presStyleIdx="1" presStyleCnt="2" custScaleY="107864" custLinFactNeighborX="-1520" custLinFactNeighborY="51676">
        <dgm:presLayoutVars>
          <dgm:bulletEnabled val="1"/>
        </dgm:presLayoutVars>
      </dgm:prSet>
      <dgm:spPr>
        <a:prstGeom prst="rect">
          <a:avLst/>
        </a:prstGeom>
      </dgm:spPr>
    </dgm:pt>
    <dgm:pt modelId="{52433512-644D-4C2A-9C52-66CBA7E5CF73}" type="pres">
      <dgm:prSet presAssocID="{0F73E387-98D9-478F-83F1-2124F89876C4}" presName="parentText" presStyleLbl="node1" presStyleIdx="0" presStyleCnt="0">
        <dgm:presLayoutVars>
          <dgm:chMax val="0"/>
          <dgm:bulletEnabled val="1"/>
        </dgm:presLayoutVars>
      </dgm:prSet>
      <dgm:spPr>
        <a:prstGeom prst="round2SameRect">
          <a:avLst/>
        </a:prstGeom>
      </dgm:spPr>
    </dgm:pt>
    <dgm:pt modelId="{138DBCE2-F2DC-48CB-B6D2-FA684EEA3072}" type="pres">
      <dgm:prSet presAssocID="{0F73E387-98D9-478F-83F1-2124F89876C4}" presName="parentRect" presStyleLbl="alignNode1" presStyleIdx="1" presStyleCnt="2" custLinFactY="-100000" custLinFactNeighborX="-2080" custLinFactNeighborY="-126941"/>
      <dgm:spPr>
        <a:prstGeom prst="round2SameRect">
          <a:avLst/>
        </a:prstGeom>
      </dgm:spPr>
    </dgm:pt>
    <dgm:pt modelId="{44449D77-092E-442C-A710-AB8C56E465EA}" type="pres">
      <dgm:prSet presAssocID="{0F73E387-98D9-478F-83F1-2124F89876C4}" presName="adorn" presStyleLbl="fgAccFollowNode1" presStyleIdx="1" presStyleCnt="2" custLinFactY="-100000" custLinFactNeighborX="-2218" custLinFactNeighborY="-12121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</dgm:ptLst>
  <dgm:cxnLst>
    <dgm:cxn modelId="{7992DD04-5BC0-47F4-A23A-0E10DE2B614C}" srcId="{0F73E387-98D9-478F-83F1-2124F89876C4}" destId="{1635FE80-ED84-4F2C-A719-55A53BF4BDDA}" srcOrd="1" destOrd="0" parTransId="{DA082A86-9B20-4AD6-B665-D72BAA9BC336}" sibTransId="{D90A054C-CE23-4321-945D-3D217C451C77}"/>
    <dgm:cxn modelId="{D5059407-4C1E-4B31-9F8E-84D2AB1940DD}" type="presOf" srcId="{0F73E387-98D9-478F-83F1-2124F89876C4}" destId="{52433512-644D-4C2A-9C52-66CBA7E5CF73}" srcOrd="0" destOrd="0" presId="urn:microsoft.com/office/officeart/2005/8/layout/bList2"/>
    <dgm:cxn modelId="{C66EC108-8FD0-479E-8659-54153037344F}" srcId="{E5A83E1D-ADB1-4F2D-A100-6C121D2C951C}" destId="{A810175B-95C3-4207-9E4B-71E39B3B3967}" srcOrd="0" destOrd="0" parTransId="{04422E4D-3F47-4E65-AFE7-5C6606861AAB}" sibTransId="{A15625FE-5C68-4585-BDE8-7D5A0E3B8DF0}"/>
    <dgm:cxn modelId="{6B7AC32E-D3A2-42F8-8F5E-5FFEB612689F}" srcId="{0F73E387-98D9-478F-83F1-2124F89876C4}" destId="{11C806C4-2E02-46F6-A0EB-7A61468F557A}" srcOrd="3" destOrd="0" parTransId="{03DEB994-7C95-4DB3-9A0A-3AD2BA18209F}" sibTransId="{972E8E90-FC6A-4119-9D93-06B2C4F46019}"/>
    <dgm:cxn modelId="{77EF4236-49E3-4560-9B37-2B1D0B685C52}" type="presOf" srcId="{B2E96813-A4D2-4B02-ACCF-7129C26C6DE3}" destId="{C608EA8E-3375-4037-97A8-8D5765D89B32}" srcOrd="0" destOrd="2" presId="urn:microsoft.com/office/officeart/2005/8/layout/bList2"/>
    <dgm:cxn modelId="{08E49538-FF1B-4004-8806-36CB170D2678}" type="presOf" srcId="{92D5EDC9-7AFA-4A68-84EE-BC96C92034C7}" destId="{F0C95583-9E1B-4B25-8D06-B4AD653DEE7C}" srcOrd="0" destOrd="0" presId="urn:microsoft.com/office/officeart/2005/8/layout/bList2"/>
    <dgm:cxn modelId="{53E4A63A-1451-46DC-B976-3AC3DAD73679}" type="presOf" srcId="{A810175B-95C3-4207-9E4B-71E39B3B3967}" destId="{C608EA8E-3375-4037-97A8-8D5765D89B32}" srcOrd="0" destOrd="0" presId="urn:microsoft.com/office/officeart/2005/8/layout/bList2"/>
    <dgm:cxn modelId="{A6B65A4B-0DB6-4FD3-9B7C-24933AEC4F55}" srcId="{E5A83E1D-ADB1-4F2D-A100-6C121D2C951C}" destId="{DB095BC7-D310-4C0A-A136-F7EC69B09822}" srcOrd="1" destOrd="0" parTransId="{3FAE0549-615D-409D-AFDC-A6391D3E6A2A}" sibTransId="{0FAD09A1-3BF2-4679-86E2-324F99B88578}"/>
    <dgm:cxn modelId="{9091476E-6A18-42CB-AD18-FAB410B91C0A}" type="presOf" srcId="{A6274B2F-0322-4BE1-B5E0-4CCB48472610}" destId="{FF169BDE-995E-42BF-A4A6-00D0512EE67D}" srcOrd="0" destOrd="0" presId="urn:microsoft.com/office/officeart/2005/8/layout/bList2"/>
    <dgm:cxn modelId="{79D3BB52-050F-4C75-98CC-B48C27599B0C}" srcId="{0F73E387-98D9-478F-83F1-2124F89876C4}" destId="{89E7C294-0B64-4291-992F-66039FB2100A}" srcOrd="0" destOrd="0" parTransId="{26E1D431-8E39-47EC-B3E3-10B7298D20F2}" sibTransId="{0BC31EE2-4735-44CF-82E9-BE6BB6E035BE}"/>
    <dgm:cxn modelId="{7DCB7153-B019-478F-882C-C5F6BF33B2D6}" type="presOf" srcId="{F320C4F7-CD65-4856-8100-0668550BAFD4}" destId="{B1A5685C-4858-4F12-8739-3D909BCEDFDE}" srcOrd="0" destOrd="4" presId="urn:microsoft.com/office/officeart/2005/8/layout/bList2"/>
    <dgm:cxn modelId="{B4641C7B-9EEB-46FF-86F7-A3DE74B419F5}" type="presOf" srcId="{2AC1484F-8324-4810-A0EE-11799140A9A1}" destId="{B1A5685C-4858-4F12-8739-3D909BCEDFDE}" srcOrd="0" destOrd="2" presId="urn:microsoft.com/office/officeart/2005/8/layout/bList2"/>
    <dgm:cxn modelId="{4C69A887-18D0-4188-818A-73852D5C8DA2}" srcId="{0F73E387-98D9-478F-83F1-2124F89876C4}" destId="{2AC1484F-8324-4810-A0EE-11799140A9A1}" srcOrd="2" destOrd="0" parTransId="{813EDA69-1ED6-4758-A28E-41E05BAF1C1A}" sibTransId="{05DBC9F5-6122-4D1F-974F-A6D983CD7801}"/>
    <dgm:cxn modelId="{828F7F8F-6700-42DB-82F4-65B081CBF8A2}" type="presOf" srcId="{E5A83E1D-ADB1-4F2D-A100-6C121D2C951C}" destId="{F90D5542-6A84-40A4-8E10-3C802E4FE696}" srcOrd="0" destOrd="0" presId="urn:microsoft.com/office/officeart/2005/8/layout/bList2"/>
    <dgm:cxn modelId="{F8B56190-88FB-461B-976A-E068BBE9681F}" type="presOf" srcId="{89E7C294-0B64-4291-992F-66039FB2100A}" destId="{B1A5685C-4858-4F12-8739-3D909BCEDFDE}" srcOrd="0" destOrd="0" presId="urn:microsoft.com/office/officeart/2005/8/layout/bList2"/>
    <dgm:cxn modelId="{4AC71693-240C-46C5-B74D-9E850197122F}" type="presOf" srcId="{11C806C4-2E02-46F6-A0EB-7A61468F557A}" destId="{B1A5685C-4858-4F12-8739-3D909BCEDFDE}" srcOrd="0" destOrd="3" presId="urn:microsoft.com/office/officeart/2005/8/layout/bList2"/>
    <dgm:cxn modelId="{E524F8A0-CF15-46A0-BCE7-F34B6037191B}" type="presOf" srcId="{DB095BC7-D310-4C0A-A136-F7EC69B09822}" destId="{C608EA8E-3375-4037-97A8-8D5765D89B32}" srcOrd="0" destOrd="1" presId="urn:microsoft.com/office/officeart/2005/8/layout/bList2"/>
    <dgm:cxn modelId="{F2B765AD-7049-437F-8F5F-A0D5481F7672}" type="presOf" srcId="{1635FE80-ED84-4F2C-A719-55A53BF4BDDA}" destId="{B1A5685C-4858-4F12-8739-3D909BCEDFDE}" srcOrd="0" destOrd="1" presId="urn:microsoft.com/office/officeart/2005/8/layout/bList2"/>
    <dgm:cxn modelId="{70269CB4-BEDE-4485-AA0C-253C920CA098}" type="presOf" srcId="{E5A83E1D-ADB1-4F2D-A100-6C121D2C951C}" destId="{BC8F7F64-565E-4460-882E-63FB4A5AA0E4}" srcOrd="1" destOrd="0" presId="urn:microsoft.com/office/officeart/2005/8/layout/bList2"/>
    <dgm:cxn modelId="{9855EBB7-C5F9-4C6C-BC6A-F3E409581DA2}" srcId="{A6274B2F-0322-4BE1-B5E0-4CCB48472610}" destId="{0F73E387-98D9-478F-83F1-2124F89876C4}" srcOrd="1" destOrd="0" parTransId="{9EE22F41-19F0-443F-BE93-123AE1602D11}" sibTransId="{744F738C-2D79-41DC-A954-BA8CFC28EBB0}"/>
    <dgm:cxn modelId="{1F46E3C6-EC3C-4FF2-BA88-71077280E634}" srcId="{E5A83E1D-ADB1-4F2D-A100-6C121D2C951C}" destId="{B2E96813-A4D2-4B02-ACCF-7129C26C6DE3}" srcOrd="2" destOrd="0" parTransId="{B6465DE8-E119-423C-B7B2-6E756E8D55FE}" sibTransId="{5C8EEA19-B44D-4EED-82DA-EE381F89E082}"/>
    <dgm:cxn modelId="{E08917CE-FAF6-4D48-980C-13B58295BC26}" type="presOf" srcId="{0F73E387-98D9-478F-83F1-2124F89876C4}" destId="{138DBCE2-F2DC-48CB-B6D2-FA684EEA3072}" srcOrd="1" destOrd="0" presId="urn:microsoft.com/office/officeart/2005/8/layout/bList2"/>
    <dgm:cxn modelId="{968D26D7-476D-4AFD-BE7D-10929174D73D}" srcId="{0F73E387-98D9-478F-83F1-2124F89876C4}" destId="{F320C4F7-CD65-4856-8100-0668550BAFD4}" srcOrd="4" destOrd="0" parTransId="{00BE49C0-B3E6-47B7-B26E-7F8083BAA04F}" sibTransId="{2D6003A6-FD22-4735-B7A6-7C072604427B}"/>
    <dgm:cxn modelId="{194F23DF-878E-40B0-A728-CBD6B629C46E}" srcId="{A6274B2F-0322-4BE1-B5E0-4CCB48472610}" destId="{E5A83E1D-ADB1-4F2D-A100-6C121D2C951C}" srcOrd="0" destOrd="0" parTransId="{63D4FB31-726D-41D5-9558-955ECA97A2EC}" sibTransId="{92D5EDC9-7AFA-4A68-84EE-BC96C92034C7}"/>
    <dgm:cxn modelId="{6F323408-F8B4-4A9B-B0DF-10926582F83A}" type="presParOf" srcId="{FF169BDE-995E-42BF-A4A6-00D0512EE67D}" destId="{3EC88FA7-38F2-4764-A08A-06E82564F5B5}" srcOrd="0" destOrd="0" presId="urn:microsoft.com/office/officeart/2005/8/layout/bList2"/>
    <dgm:cxn modelId="{DB9EF73A-0C85-4927-9BE7-A857D3F6B543}" type="presParOf" srcId="{3EC88FA7-38F2-4764-A08A-06E82564F5B5}" destId="{C608EA8E-3375-4037-97A8-8D5765D89B32}" srcOrd="0" destOrd="0" presId="urn:microsoft.com/office/officeart/2005/8/layout/bList2"/>
    <dgm:cxn modelId="{263C05A4-C843-49ED-83EF-1015C0C88D62}" type="presParOf" srcId="{3EC88FA7-38F2-4764-A08A-06E82564F5B5}" destId="{F90D5542-6A84-40A4-8E10-3C802E4FE696}" srcOrd="1" destOrd="0" presId="urn:microsoft.com/office/officeart/2005/8/layout/bList2"/>
    <dgm:cxn modelId="{D3BEED00-1FA6-4CF6-AFF0-17C1E3A81471}" type="presParOf" srcId="{3EC88FA7-38F2-4764-A08A-06E82564F5B5}" destId="{BC8F7F64-565E-4460-882E-63FB4A5AA0E4}" srcOrd="2" destOrd="0" presId="urn:microsoft.com/office/officeart/2005/8/layout/bList2"/>
    <dgm:cxn modelId="{11FCD3ED-EA2E-43FA-88DD-B05D00E2E867}" type="presParOf" srcId="{3EC88FA7-38F2-4764-A08A-06E82564F5B5}" destId="{4C000B42-6229-4B46-A1C6-B5F777FADDA7}" srcOrd="3" destOrd="0" presId="urn:microsoft.com/office/officeart/2005/8/layout/bList2"/>
    <dgm:cxn modelId="{EAACB0C6-4A03-4BBA-BC3F-B5BFBCF4860A}" type="presParOf" srcId="{FF169BDE-995E-42BF-A4A6-00D0512EE67D}" destId="{F0C95583-9E1B-4B25-8D06-B4AD653DEE7C}" srcOrd="1" destOrd="0" presId="urn:microsoft.com/office/officeart/2005/8/layout/bList2"/>
    <dgm:cxn modelId="{82F77292-CAF7-4D1E-A5BA-0EA39E8C7361}" type="presParOf" srcId="{FF169BDE-995E-42BF-A4A6-00D0512EE67D}" destId="{91BC12D3-EB21-4B06-B48B-D876D008BB8B}" srcOrd="2" destOrd="0" presId="urn:microsoft.com/office/officeart/2005/8/layout/bList2"/>
    <dgm:cxn modelId="{378ABE46-BA28-4249-B458-F96388615F59}" type="presParOf" srcId="{91BC12D3-EB21-4B06-B48B-D876D008BB8B}" destId="{B1A5685C-4858-4F12-8739-3D909BCEDFDE}" srcOrd="0" destOrd="0" presId="urn:microsoft.com/office/officeart/2005/8/layout/bList2"/>
    <dgm:cxn modelId="{5D611D56-1AD7-41B0-8E61-824CABD7DE2A}" type="presParOf" srcId="{91BC12D3-EB21-4B06-B48B-D876D008BB8B}" destId="{52433512-644D-4C2A-9C52-66CBA7E5CF73}" srcOrd="1" destOrd="0" presId="urn:microsoft.com/office/officeart/2005/8/layout/bList2"/>
    <dgm:cxn modelId="{13B52C11-EFC8-4945-8604-FE794A5ECCCE}" type="presParOf" srcId="{91BC12D3-EB21-4B06-B48B-D876D008BB8B}" destId="{138DBCE2-F2DC-48CB-B6D2-FA684EEA3072}" srcOrd="2" destOrd="0" presId="urn:microsoft.com/office/officeart/2005/8/layout/bList2"/>
    <dgm:cxn modelId="{4185507E-1967-4EFB-B83B-2F71E4AACCF3}" type="presParOf" srcId="{91BC12D3-EB21-4B06-B48B-D876D008BB8B}" destId="{44449D77-092E-442C-A710-AB8C56E465E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EA8719-7B7D-4491-87F6-03D07EB1D9D1}" type="doc">
      <dgm:prSet loTypeId="urn:microsoft.com/office/officeart/2011/layout/RadialPictureList" loCatId="officeonline" qsTypeId="urn:microsoft.com/office/officeart/2005/8/quickstyle/simple2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DDA69D4E-5E2A-4EE3-A545-A3678C20FD1F}">
      <dgm:prSet phldrT="[Text]" custT="1"/>
      <dgm:spPr/>
      <dgm:t>
        <a:bodyPr/>
        <a:lstStyle/>
        <a:p>
          <a:r>
            <a:rPr lang="en-US" sz="3600" b="1" dirty="0"/>
            <a:t>Safety</a:t>
          </a:r>
          <a:endParaRPr lang="en-US" sz="3600" dirty="0"/>
        </a:p>
      </dgm:t>
    </dgm:pt>
    <dgm:pt modelId="{87631E10-8B2E-41DC-8BB9-F175D158565C}" type="parTrans" cxnId="{D7D9EB91-5A24-4933-87C2-70E278997A69}">
      <dgm:prSet/>
      <dgm:spPr/>
      <dgm:t>
        <a:bodyPr/>
        <a:lstStyle/>
        <a:p>
          <a:endParaRPr lang="en-US"/>
        </a:p>
      </dgm:t>
    </dgm:pt>
    <dgm:pt modelId="{6583DAF7-A346-4585-B40D-42D3FEA111E2}" type="sibTrans" cxnId="{D7D9EB91-5A24-4933-87C2-70E278997A69}">
      <dgm:prSet/>
      <dgm:spPr/>
      <dgm:t>
        <a:bodyPr/>
        <a:lstStyle/>
        <a:p>
          <a:endParaRPr lang="en-US"/>
        </a:p>
      </dgm:t>
    </dgm:pt>
    <dgm:pt modelId="{9A82A508-2E18-4A3D-97B0-5EBC6ABA2251}">
      <dgm:prSet phldrT="[Text]" custT="1"/>
      <dgm:spPr/>
      <dgm:t>
        <a:bodyPr/>
        <a:lstStyle/>
        <a:p>
          <a:r>
            <a:rPr lang="en-US" sz="3600" b="1" dirty="0"/>
            <a:t>Modernization</a:t>
          </a:r>
          <a:endParaRPr lang="en-US" sz="3600" b="1" dirty="0">
            <a:highlight>
              <a:srgbClr val="FFFF00"/>
            </a:highlight>
          </a:endParaRPr>
        </a:p>
      </dgm:t>
    </dgm:pt>
    <dgm:pt modelId="{B258D793-1A1B-4DBF-8056-8A2067940616}" type="parTrans" cxnId="{4954F7C8-9740-498A-B0C1-39EBC855A147}">
      <dgm:prSet/>
      <dgm:spPr/>
      <dgm:t>
        <a:bodyPr/>
        <a:lstStyle/>
        <a:p>
          <a:endParaRPr lang="en-US"/>
        </a:p>
      </dgm:t>
    </dgm:pt>
    <dgm:pt modelId="{691E944C-B930-4215-8EFF-32CCA03A3D74}" type="sibTrans" cxnId="{4954F7C8-9740-498A-B0C1-39EBC855A147}">
      <dgm:prSet/>
      <dgm:spPr/>
      <dgm:t>
        <a:bodyPr/>
        <a:lstStyle/>
        <a:p>
          <a:endParaRPr lang="en-US"/>
        </a:p>
      </dgm:t>
    </dgm:pt>
    <dgm:pt modelId="{1A7D0FD3-44B7-4D5E-AE2E-22E95714D5F0}">
      <dgm:prSet phldrT="[Text]" custT="1"/>
      <dgm:spPr/>
      <dgm:t>
        <a:bodyPr/>
        <a:lstStyle/>
        <a:p>
          <a:r>
            <a:rPr lang="en-US" sz="3600" b="1" dirty="0"/>
            <a:t>Climate</a:t>
          </a:r>
        </a:p>
      </dgm:t>
    </dgm:pt>
    <dgm:pt modelId="{F523EBF5-7ACE-4FA7-B13D-238228E21EAB}" type="parTrans" cxnId="{1E6D3075-74BC-4D7C-B9D2-D35B0F1E03F7}">
      <dgm:prSet/>
      <dgm:spPr/>
      <dgm:t>
        <a:bodyPr/>
        <a:lstStyle/>
        <a:p>
          <a:endParaRPr lang="en-US"/>
        </a:p>
      </dgm:t>
    </dgm:pt>
    <dgm:pt modelId="{8916895F-BEEB-45CA-998A-9D965602E5B1}" type="sibTrans" cxnId="{1E6D3075-74BC-4D7C-B9D2-D35B0F1E03F7}">
      <dgm:prSet/>
      <dgm:spPr/>
      <dgm:t>
        <a:bodyPr/>
        <a:lstStyle/>
        <a:p>
          <a:endParaRPr lang="en-US"/>
        </a:p>
      </dgm:t>
    </dgm:pt>
    <dgm:pt modelId="{FA773D13-27C5-469E-8F6F-B712D3491F04}">
      <dgm:prSet phldrT="[Text]" custT="1"/>
      <dgm:spPr/>
      <dgm:t>
        <a:bodyPr/>
        <a:lstStyle/>
        <a:p>
          <a:pPr rtl="0"/>
          <a:r>
            <a:rPr lang="en-US" sz="3600" b="1" dirty="0"/>
            <a:t>       Equity</a:t>
          </a:r>
          <a:endParaRPr lang="en-US" sz="3600" b="0" dirty="0">
            <a:latin typeface="Calibri"/>
          </a:endParaRPr>
        </a:p>
      </dgm:t>
    </dgm:pt>
    <dgm:pt modelId="{C2DE3B58-76B3-4D9A-92EC-827F70DCD0FC}" type="parTrans" cxnId="{A346E028-7683-4077-989F-174D9EFA6733}">
      <dgm:prSet/>
      <dgm:spPr/>
      <dgm:t>
        <a:bodyPr/>
        <a:lstStyle/>
        <a:p>
          <a:endParaRPr lang="en-US"/>
        </a:p>
      </dgm:t>
    </dgm:pt>
    <dgm:pt modelId="{AA8FDA56-DD8E-4159-8A9C-65E5F865F9AF}" type="sibTrans" cxnId="{A346E028-7683-4077-989F-174D9EFA6733}">
      <dgm:prSet/>
      <dgm:spPr/>
      <dgm:t>
        <a:bodyPr/>
        <a:lstStyle/>
        <a:p>
          <a:endParaRPr lang="en-US"/>
        </a:p>
      </dgm:t>
    </dgm:pt>
    <dgm:pt modelId="{6E9222EF-AA69-43ED-BFB7-E621B21F035C}">
      <dgm:prSet phldrT="[Text]" custScaleX="138054" custLinFactNeighborX="17086" custLinFactNeighborY="-606"/>
      <dgm:spPr/>
      <dgm:t>
        <a:bodyPr/>
        <a:lstStyle/>
        <a:p>
          <a:endParaRPr lang="en-US"/>
        </a:p>
      </dgm:t>
    </dgm:pt>
    <dgm:pt modelId="{0CB52D07-0FA5-4CC6-A698-4CCA414ADDF3}" type="parTrans" cxnId="{A30C7C5E-6EF6-4D56-AC8A-CC5273E0400E}">
      <dgm:prSet/>
      <dgm:spPr/>
      <dgm:t>
        <a:bodyPr/>
        <a:lstStyle/>
        <a:p>
          <a:endParaRPr lang="en-US"/>
        </a:p>
      </dgm:t>
    </dgm:pt>
    <dgm:pt modelId="{A5FA1E4A-A2E7-4EFF-9159-7C3ACDAF7C0C}" type="sibTrans" cxnId="{A30C7C5E-6EF6-4D56-AC8A-CC5273E0400E}">
      <dgm:prSet/>
      <dgm:spPr/>
      <dgm:t>
        <a:bodyPr/>
        <a:lstStyle/>
        <a:p>
          <a:endParaRPr lang="en-US"/>
        </a:p>
      </dgm:t>
    </dgm:pt>
    <dgm:pt modelId="{4052B5BB-9DD9-4692-8396-1ED227DF582F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/>
            <a:t>FTA Bipartisan Infrastructure Law Priorities</a:t>
          </a:r>
        </a:p>
      </dgm:t>
    </dgm:pt>
    <dgm:pt modelId="{D5B22596-9980-480B-A292-A7DE021DD90E}" type="sibTrans" cxnId="{2BC09BE0-ED2F-465A-81D8-E7F40069E5ED}">
      <dgm:prSet/>
      <dgm:spPr/>
      <dgm:t>
        <a:bodyPr/>
        <a:lstStyle/>
        <a:p>
          <a:endParaRPr lang="en-US"/>
        </a:p>
      </dgm:t>
    </dgm:pt>
    <dgm:pt modelId="{5F28325A-A350-4B4C-840D-A96960F35154}" type="parTrans" cxnId="{2BC09BE0-ED2F-465A-81D8-E7F40069E5ED}">
      <dgm:prSet/>
      <dgm:spPr/>
      <dgm:t>
        <a:bodyPr/>
        <a:lstStyle/>
        <a:p>
          <a:endParaRPr lang="en-US"/>
        </a:p>
      </dgm:t>
    </dgm:pt>
    <dgm:pt modelId="{7DF2EC4B-6035-4D27-8CDD-C95F5BE343CC}" type="pres">
      <dgm:prSet presAssocID="{65EA8719-7B7D-4491-87F6-03D07EB1D9D1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48667854-E5DD-440A-970D-3BD854D93459}" type="pres">
      <dgm:prSet presAssocID="{4052B5BB-9DD9-4692-8396-1ED227DF582F}" presName="Parent" presStyleLbl="node1" presStyleIdx="0" presStyleCnt="2" custScaleX="111653" custScaleY="113861" custLinFactNeighborX="-89026" custLinFactNeighborY="-2409">
        <dgm:presLayoutVars>
          <dgm:chMax val="4"/>
          <dgm:chPref val="3"/>
        </dgm:presLayoutVars>
      </dgm:prSet>
      <dgm:spPr/>
    </dgm:pt>
    <dgm:pt modelId="{E61C0E80-0413-4F6E-B59E-7B02EF468CE4}" type="pres">
      <dgm:prSet presAssocID="{DDA69D4E-5E2A-4EE3-A545-A3678C20FD1F}" presName="Accent" presStyleLbl="node1" presStyleIdx="1" presStyleCnt="2" custLinFactNeighborX="-42094" custLinFactNeighborY="-897"/>
      <dgm:spPr/>
    </dgm:pt>
    <dgm:pt modelId="{A79B1A31-401B-4EF8-BA54-59B5F532DD00}" type="pres">
      <dgm:prSet presAssocID="{DDA69D4E-5E2A-4EE3-A545-A3678C20FD1F}" presName="Image1" presStyleLbl="fgImgPlace1" presStyleIdx="0" presStyleCnt="4" custAng="0" custLinFactX="-46660" custLinFactNeighborX="-100000" custLinFactNeighborY="1073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solidFill>
            <a:schemeClr val="accent5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extLst>
        <a:ext uri="{E40237B7-FDA0-4F09-8148-C483321AD2D9}">
          <dgm14:cNvPr xmlns:dgm14="http://schemas.microsoft.com/office/drawing/2010/diagram" id="0" name="" descr="Construction worker"/>
        </a:ext>
      </dgm:extLst>
    </dgm:pt>
    <dgm:pt modelId="{D5A444B9-2645-4F25-8B00-6790B3703992}" type="pres">
      <dgm:prSet presAssocID="{DDA69D4E-5E2A-4EE3-A545-A3678C20FD1F}" presName="Child1" presStyleLbl="revTx" presStyleIdx="0" presStyleCnt="4" custScaleX="381031" custLinFactNeighborX="38108" custLinFactNeighborY="2256">
        <dgm:presLayoutVars>
          <dgm:chMax val="0"/>
          <dgm:chPref val="0"/>
          <dgm:bulletEnabled val="1"/>
        </dgm:presLayoutVars>
      </dgm:prSet>
      <dgm:spPr/>
    </dgm:pt>
    <dgm:pt modelId="{A33EE20F-EA64-4F1C-8818-2D2AD4315A8C}" type="pres">
      <dgm:prSet presAssocID="{9A82A508-2E18-4A3D-97B0-5EBC6ABA2251}" presName="Image2" presStyleCnt="0"/>
      <dgm:spPr/>
    </dgm:pt>
    <dgm:pt modelId="{4AD68C5F-F517-4A98-84B2-C5D06894DB76}" type="pres">
      <dgm:prSet presAssocID="{9A82A508-2E18-4A3D-97B0-5EBC6ABA2251}" presName="Image" presStyleLbl="fgImgPlace1" presStyleIdx="1" presStyleCnt="4" custScaleX="99307" custScaleY="98551" custLinFactX="-56905" custLinFactNeighborX="-100000" custLinFactNeighborY="17390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solidFill>
            <a:schemeClr val="accent5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extLst>
        <a:ext uri="{E40237B7-FDA0-4F09-8148-C483321AD2D9}">
          <dgm14:cNvPr xmlns:dgm14="http://schemas.microsoft.com/office/drawing/2010/diagram" id="0" name="" descr="Bus"/>
        </a:ext>
      </dgm:extLst>
    </dgm:pt>
    <dgm:pt modelId="{9DB9FFFD-37DA-497B-9F04-4C43A40BC1A2}" type="pres">
      <dgm:prSet presAssocID="{9A82A508-2E18-4A3D-97B0-5EBC6ABA2251}" presName="Child2" presStyleLbl="revTx" presStyleIdx="1" presStyleCnt="4" custScaleX="306181" custLinFactNeighborX="-8465" custLinFactNeighborY="21994">
        <dgm:presLayoutVars>
          <dgm:chMax val="0"/>
          <dgm:chPref val="0"/>
          <dgm:bulletEnabled val="1"/>
        </dgm:presLayoutVars>
      </dgm:prSet>
      <dgm:spPr/>
    </dgm:pt>
    <dgm:pt modelId="{42B6741E-BE16-4FF7-8E95-3D767C538141}" type="pres">
      <dgm:prSet presAssocID="{1A7D0FD3-44B7-4D5E-AE2E-22E95714D5F0}" presName="Image3" presStyleCnt="0"/>
      <dgm:spPr/>
    </dgm:pt>
    <dgm:pt modelId="{DADBCB5E-E52E-4D64-AEBF-499BE056868E}" type="pres">
      <dgm:prSet presAssocID="{1A7D0FD3-44B7-4D5E-AE2E-22E95714D5F0}" presName="Image" presStyleLbl="fgImgPlace1" presStyleIdx="2" presStyleCnt="4" custLinFactX="-58342" custLinFactNeighborX="-100000" custLinFactNeighborY="-175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solidFill>
            <a:schemeClr val="accent5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1A2CDC2C-6C11-4C32-922E-7499E6052253}" type="pres">
      <dgm:prSet presAssocID="{1A7D0FD3-44B7-4D5E-AE2E-22E95714D5F0}" presName="Child3" presStyleLbl="revTx" presStyleIdx="2" presStyleCnt="4" custScaleX="351255" custLinFactNeighborX="11249" custLinFactNeighborY="-4267">
        <dgm:presLayoutVars>
          <dgm:chMax val="0"/>
          <dgm:chPref val="0"/>
          <dgm:bulletEnabled val="1"/>
        </dgm:presLayoutVars>
      </dgm:prSet>
      <dgm:spPr/>
    </dgm:pt>
    <dgm:pt modelId="{42221AF1-2FBF-41FA-8F98-86028CDA2F8C}" type="pres">
      <dgm:prSet presAssocID="{FA773D13-27C5-469E-8F6F-B712D3491F04}" presName="Image4" presStyleCnt="0"/>
      <dgm:spPr/>
    </dgm:pt>
    <dgm:pt modelId="{D5091C30-F3FB-4D69-A7C7-2F55A21784CF}" type="pres">
      <dgm:prSet presAssocID="{FA773D13-27C5-469E-8F6F-B712D3491F04}" presName="Image" presStyleLbl="fgImgPlace1" presStyleIdx="3" presStyleCnt="4" custLinFactX="-58342" custLinFactNeighborX="-100000" custLinFactNeighborY="-1759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solidFill>
            <a:schemeClr val="accent5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DDC98914-08A9-4DDA-B4E2-E869BB7EC7F1}" type="pres">
      <dgm:prSet presAssocID="{FA773D13-27C5-469E-8F6F-B712D3491F04}" presName="Child4" presStyleLbl="revTx" presStyleIdx="3" presStyleCnt="4" custScaleX="454130" custLinFactNeighborX="78093" custLinFactNeighborY="1189">
        <dgm:presLayoutVars>
          <dgm:chMax val="0"/>
          <dgm:chPref val="0"/>
          <dgm:bulletEnabled val="1"/>
        </dgm:presLayoutVars>
      </dgm:prSet>
      <dgm:spPr/>
    </dgm:pt>
  </dgm:ptLst>
  <dgm:cxnLst>
    <dgm:cxn modelId="{A346E028-7683-4077-989F-174D9EFA6733}" srcId="{4052B5BB-9DD9-4692-8396-1ED227DF582F}" destId="{FA773D13-27C5-469E-8F6F-B712D3491F04}" srcOrd="3" destOrd="0" parTransId="{C2DE3B58-76B3-4D9A-92EC-827F70DCD0FC}" sibTransId="{AA8FDA56-DD8E-4159-8A9C-65E5F865F9AF}"/>
    <dgm:cxn modelId="{B6FFE439-4964-42FE-B6EF-106B441D666D}" type="presOf" srcId="{65EA8719-7B7D-4491-87F6-03D07EB1D9D1}" destId="{7DF2EC4B-6035-4D27-8CDD-C95F5BE343CC}" srcOrd="0" destOrd="0" presId="urn:microsoft.com/office/officeart/2011/layout/RadialPictureList"/>
    <dgm:cxn modelId="{A30C7C5E-6EF6-4D56-AC8A-CC5273E0400E}" srcId="{65EA8719-7B7D-4491-87F6-03D07EB1D9D1}" destId="{6E9222EF-AA69-43ED-BFB7-E621B21F035C}" srcOrd="1" destOrd="0" parTransId="{0CB52D07-0FA5-4CC6-A698-4CCA414ADDF3}" sibTransId="{A5FA1E4A-A2E7-4EFF-9159-7C3ACDAF7C0C}"/>
    <dgm:cxn modelId="{C2FB9160-6E98-4BEA-8240-B3A315A04574}" type="presOf" srcId="{1A7D0FD3-44B7-4D5E-AE2E-22E95714D5F0}" destId="{1A2CDC2C-6C11-4C32-922E-7499E6052253}" srcOrd="0" destOrd="0" presId="urn:microsoft.com/office/officeart/2011/layout/RadialPictureList"/>
    <dgm:cxn modelId="{1E6D3075-74BC-4D7C-B9D2-D35B0F1E03F7}" srcId="{4052B5BB-9DD9-4692-8396-1ED227DF582F}" destId="{1A7D0FD3-44B7-4D5E-AE2E-22E95714D5F0}" srcOrd="2" destOrd="0" parTransId="{F523EBF5-7ACE-4FA7-B13D-238228E21EAB}" sibTransId="{8916895F-BEEB-45CA-998A-9D965602E5B1}"/>
    <dgm:cxn modelId="{D7D9EB91-5A24-4933-87C2-70E278997A69}" srcId="{4052B5BB-9DD9-4692-8396-1ED227DF582F}" destId="{DDA69D4E-5E2A-4EE3-A545-A3678C20FD1F}" srcOrd="0" destOrd="0" parTransId="{87631E10-8B2E-41DC-8BB9-F175D158565C}" sibTransId="{6583DAF7-A346-4585-B40D-42D3FEA111E2}"/>
    <dgm:cxn modelId="{A3801A98-0F5F-460B-8B26-D8AE581CB3FB}" type="presOf" srcId="{DDA69D4E-5E2A-4EE3-A545-A3678C20FD1F}" destId="{D5A444B9-2645-4F25-8B00-6790B3703992}" srcOrd="0" destOrd="0" presId="urn:microsoft.com/office/officeart/2011/layout/RadialPictureList"/>
    <dgm:cxn modelId="{95AFDEBB-A20D-4589-9773-665D328472EF}" type="presOf" srcId="{FA773D13-27C5-469E-8F6F-B712D3491F04}" destId="{DDC98914-08A9-4DDA-B4E2-E869BB7EC7F1}" srcOrd="0" destOrd="0" presId="urn:microsoft.com/office/officeart/2011/layout/RadialPictureList"/>
    <dgm:cxn modelId="{B746CFC3-8BA3-40EF-A101-474B5084FE31}" type="presOf" srcId="{4052B5BB-9DD9-4692-8396-1ED227DF582F}" destId="{48667854-E5DD-440A-970D-3BD854D93459}" srcOrd="0" destOrd="0" presId="urn:microsoft.com/office/officeart/2011/layout/RadialPictureList"/>
    <dgm:cxn modelId="{4954F7C8-9740-498A-B0C1-39EBC855A147}" srcId="{4052B5BB-9DD9-4692-8396-1ED227DF582F}" destId="{9A82A508-2E18-4A3D-97B0-5EBC6ABA2251}" srcOrd="1" destOrd="0" parTransId="{B258D793-1A1B-4DBF-8056-8A2067940616}" sibTransId="{691E944C-B930-4215-8EFF-32CCA03A3D74}"/>
    <dgm:cxn modelId="{9CC0D3DF-6FA2-4BF7-A815-6814573EFB5E}" type="presOf" srcId="{9A82A508-2E18-4A3D-97B0-5EBC6ABA2251}" destId="{9DB9FFFD-37DA-497B-9F04-4C43A40BC1A2}" srcOrd="0" destOrd="0" presId="urn:microsoft.com/office/officeart/2011/layout/RadialPictureList"/>
    <dgm:cxn modelId="{2BC09BE0-ED2F-465A-81D8-E7F40069E5ED}" srcId="{65EA8719-7B7D-4491-87F6-03D07EB1D9D1}" destId="{4052B5BB-9DD9-4692-8396-1ED227DF582F}" srcOrd="0" destOrd="0" parTransId="{5F28325A-A350-4B4C-840D-A96960F35154}" sibTransId="{D5B22596-9980-480B-A292-A7DE021DD90E}"/>
    <dgm:cxn modelId="{80575A7A-47B8-4ABA-A8D2-ADCB1EEE3D7F}" type="presParOf" srcId="{7DF2EC4B-6035-4D27-8CDD-C95F5BE343CC}" destId="{48667854-E5DD-440A-970D-3BD854D93459}" srcOrd="0" destOrd="0" presId="urn:microsoft.com/office/officeart/2011/layout/RadialPictureList"/>
    <dgm:cxn modelId="{95A18B43-5ED6-4B87-94CE-12CA757AE67C}" type="presParOf" srcId="{7DF2EC4B-6035-4D27-8CDD-C95F5BE343CC}" destId="{E61C0E80-0413-4F6E-B59E-7B02EF468CE4}" srcOrd="1" destOrd="0" presId="urn:microsoft.com/office/officeart/2011/layout/RadialPictureList"/>
    <dgm:cxn modelId="{0CCAC051-B2EF-4B4D-88E6-A0010963EAA2}" type="presParOf" srcId="{7DF2EC4B-6035-4D27-8CDD-C95F5BE343CC}" destId="{A79B1A31-401B-4EF8-BA54-59B5F532DD00}" srcOrd="2" destOrd="0" presId="urn:microsoft.com/office/officeart/2011/layout/RadialPictureList"/>
    <dgm:cxn modelId="{A3D8A2C9-672F-4E4D-84A6-2F8137B650DD}" type="presParOf" srcId="{7DF2EC4B-6035-4D27-8CDD-C95F5BE343CC}" destId="{D5A444B9-2645-4F25-8B00-6790B3703992}" srcOrd="3" destOrd="0" presId="urn:microsoft.com/office/officeart/2011/layout/RadialPictureList"/>
    <dgm:cxn modelId="{E8FE2FE4-265A-4926-99D6-7CC39BE89D7D}" type="presParOf" srcId="{7DF2EC4B-6035-4D27-8CDD-C95F5BE343CC}" destId="{A33EE20F-EA64-4F1C-8818-2D2AD4315A8C}" srcOrd="4" destOrd="0" presId="urn:microsoft.com/office/officeart/2011/layout/RadialPictureList"/>
    <dgm:cxn modelId="{E19D6D14-0F61-46CA-84E7-CCD9ED21054E}" type="presParOf" srcId="{A33EE20F-EA64-4F1C-8818-2D2AD4315A8C}" destId="{4AD68C5F-F517-4A98-84B2-C5D06894DB76}" srcOrd="0" destOrd="0" presId="urn:microsoft.com/office/officeart/2011/layout/RadialPictureList"/>
    <dgm:cxn modelId="{B5CEC55E-E842-4BEE-BDEA-0BAD0449ED2D}" type="presParOf" srcId="{7DF2EC4B-6035-4D27-8CDD-C95F5BE343CC}" destId="{9DB9FFFD-37DA-497B-9F04-4C43A40BC1A2}" srcOrd="5" destOrd="0" presId="urn:microsoft.com/office/officeart/2011/layout/RadialPictureList"/>
    <dgm:cxn modelId="{6229A27C-0E7D-49EE-9944-02B0E2AB19A6}" type="presParOf" srcId="{7DF2EC4B-6035-4D27-8CDD-C95F5BE343CC}" destId="{42B6741E-BE16-4FF7-8E95-3D767C538141}" srcOrd="6" destOrd="0" presId="urn:microsoft.com/office/officeart/2011/layout/RadialPictureList"/>
    <dgm:cxn modelId="{DD8F78D5-7C12-4393-B78A-C4BD01B71B07}" type="presParOf" srcId="{42B6741E-BE16-4FF7-8E95-3D767C538141}" destId="{DADBCB5E-E52E-4D64-AEBF-499BE056868E}" srcOrd="0" destOrd="0" presId="urn:microsoft.com/office/officeart/2011/layout/RadialPictureList"/>
    <dgm:cxn modelId="{12CD6509-68AC-4060-A49B-C3AB22310352}" type="presParOf" srcId="{7DF2EC4B-6035-4D27-8CDD-C95F5BE343CC}" destId="{1A2CDC2C-6C11-4C32-922E-7499E6052253}" srcOrd="7" destOrd="0" presId="urn:microsoft.com/office/officeart/2011/layout/RadialPictureList"/>
    <dgm:cxn modelId="{D42747A8-9A2F-4F10-B0B9-C27BE9F83F7B}" type="presParOf" srcId="{7DF2EC4B-6035-4D27-8CDD-C95F5BE343CC}" destId="{42221AF1-2FBF-41FA-8F98-86028CDA2F8C}" srcOrd="8" destOrd="0" presId="urn:microsoft.com/office/officeart/2011/layout/RadialPictureList"/>
    <dgm:cxn modelId="{8B59D7DF-56A2-4F75-B379-5F9EAEB84E82}" type="presParOf" srcId="{42221AF1-2FBF-41FA-8F98-86028CDA2F8C}" destId="{D5091C30-F3FB-4D69-A7C7-2F55A21784CF}" srcOrd="0" destOrd="0" presId="urn:microsoft.com/office/officeart/2011/layout/RadialPictureList"/>
    <dgm:cxn modelId="{3819998D-372F-41E7-9E16-399ED491C7F2}" type="presParOf" srcId="{7DF2EC4B-6035-4D27-8CDD-C95F5BE343CC}" destId="{DDC98914-08A9-4DDA-B4E2-E869BB7EC7F1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27AFC4-A194-4721-A40D-5607FCF8D737}" type="doc">
      <dgm:prSet loTypeId="urn:microsoft.com/office/officeart/2005/8/layout/hList2" loCatId="list" qsTypeId="urn:microsoft.com/office/officeart/2005/8/quickstyle/simple3" qsCatId="simple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666B37D8-6AC9-4840-B99F-1E292231AD27}">
      <dgm:prSet phldrT="[Text]" phldr="0" custT="1"/>
      <dgm:spPr/>
      <dgm:t>
        <a:bodyPr/>
        <a:lstStyle/>
        <a:p>
          <a:pPr rtl="0"/>
          <a:r>
            <a:rPr lang="en-US" sz="2800" b="1"/>
            <a:t>Strategies</a:t>
          </a:r>
        </a:p>
      </dgm:t>
    </dgm:pt>
    <dgm:pt modelId="{5070F69D-D6E5-4D3D-99C7-064E5846148E}" type="parTrans" cxnId="{64D6DBDB-CD08-4B7A-967B-20D5A169712A}">
      <dgm:prSet/>
      <dgm:spPr/>
      <dgm:t>
        <a:bodyPr/>
        <a:lstStyle/>
        <a:p>
          <a:endParaRPr lang="en-US" sz="1600"/>
        </a:p>
      </dgm:t>
    </dgm:pt>
    <dgm:pt modelId="{592DA2C4-5BB7-4952-9C4C-ED4F114878F3}" type="sibTrans" cxnId="{64D6DBDB-CD08-4B7A-967B-20D5A169712A}">
      <dgm:prSet/>
      <dgm:spPr/>
      <dgm:t>
        <a:bodyPr/>
        <a:lstStyle/>
        <a:p>
          <a:endParaRPr lang="en-US" sz="1600"/>
        </a:p>
      </dgm:t>
    </dgm:pt>
    <dgm:pt modelId="{D82E8B8F-93FF-4CEE-AF2B-8F812AED82C9}">
      <dgm:prSet phldr="0" custT="1"/>
      <dgm:spPr/>
      <dgm:t>
        <a:bodyPr/>
        <a:lstStyle/>
        <a:p>
          <a:r>
            <a:rPr lang="en-US" sz="2800" b="1"/>
            <a:t>Our Priorities</a:t>
          </a:r>
          <a:endParaRPr lang="en-US" sz="2800"/>
        </a:p>
      </dgm:t>
    </dgm:pt>
    <dgm:pt modelId="{98796E9C-2AD3-4DDE-9DB9-CA6CB3316158}" type="parTrans" cxnId="{4A66B90D-5ECD-49A1-A9B4-FF65BF95BCC6}">
      <dgm:prSet/>
      <dgm:spPr/>
      <dgm:t>
        <a:bodyPr/>
        <a:lstStyle/>
        <a:p>
          <a:endParaRPr lang="en-US"/>
        </a:p>
      </dgm:t>
    </dgm:pt>
    <dgm:pt modelId="{B8C09853-5B8B-4DDB-8244-B188ED67416E}" type="sibTrans" cxnId="{4A66B90D-5ECD-49A1-A9B4-FF65BF95BCC6}">
      <dgm:prSet/>
      <dgm:spPr/>
      <dgm:t>
        <a:bodyPr/>
        <a:lstStyle/>
        <a:p>
          <a:endParaRPr lang="en-US"/>
        </a:p>
      </dgm:t>
    </dgm:pt>
    <dgm:pt modelId="{BA0BE08F-1397-47EB-A616-E6F963375AD6}">
      <dgm:prSet phldr="0" custT="1"/>
      <dgm:spPr/>
      <dgm:t>
        <a:bodyPr/>
        <a:lstStyle/>
        <a:p>
          <a:pPr rtl="0"/>
          <a:r>
            <a:rPr lang="en-US" sz="2200"/>
            <a:t>Provide additional training to transit agency staff</a:t>
          </a:r>
          <a:endParaRPr lang="en-US" sz="2200" i="1">
            <a:solidFill>
              <a:srgbClr val="FF0000"/>
            </a:solidFill>
          </a:endParaRPr>
        </a:p>
      </dgm:t>
    </dgm:pt>
    <dgm:pt modelId="{19D28089-9235-482A-8D4D-29B4B8ADC3EE}" type="parTrans" cxnId="{37B096FD-9153-4791-A8FF-9D3AB8F95CBE}">
      <dgm:prSet/>
      <dgm:spPr/>
      <dgm:t>
        <a:bodyPr/>
        <a:lstStyle/>
        <a:p>
          <a:endParaRPr lang="en-US"/>
        </a:p>
      </dgm:t>
    </dgm:pt>
    <dgm:pt modelId="{169EBD43-8AEA-4CD4-9C50-A11750156467}" type="sibTrans" cxnId="{37B096FD-9153-4791-A8FF-9D3AB8F95CBE}">
      <dgm:prSet/>
      <dgm:spPr/>
      <dgm:t>
        <a:bodyPr/>
        <a:lstStyle/>
        <a:p>
          <a:endParaRPr lang="en-US"/>
        </a:p>
      </dgm:t>
    </dgm:pt>
    <dgm:pt modelId="{2336B72C-1083-4B80-968F-124B894C4C4E}">
      <dgm:prSet phldr="0" custT="1"/>
      <dgm:spPr/>
      <dgm:t>
        <a:bodyPr/>
        <a:lstStyle/>
        <a:p>
          <a:pPr rtl="0"/>
          <a:r>
            <a:rPr lang="en-US" sz="2200"/>
            <a:t>Ensure the safety of the transit rider</a:t>
          </a:r>
          <a:endParaRPr lang="en-US" sz="2200" i="1">
            <a:solidFill>
              <a:srgbClr val="FF0000"/>
            </a:solidFill>
          </a:endParaRPr>
        </a:p>
      </dgm:t>
    </dgm:pt>
    <dgm:pt modelId="{074C9557-DCE2-4BD8-ACBF-F2B4C9C642AD}" type="parTrans" cxnId="{576F20C2-9B3C-4012-AA40-F640B45E1AAB}">
      <dgm:prSet/>
      <dgm:spPr/>
      <dgm:t>
        <a:bodyPr/>
        <a:lstStyle/>
        <a:p>
          <a:endParaRPr lang="en-US"/>
        </a:p>
      </dgm:t>
    </dgm:pt>
    <dgm:pt modelId="{93570F9F-8841-49F1-8A22-988CDAAE498C}" type="sibTrans" cxnId="{576F20C2-9B3C-4012-AA40-F640B45E1AAB}">
      <dgm:prSet/>
      <dgm:spPr/>
      <dgm:t>
        <a:bodyPr/>
        <a:lstStyle/>
        <a:p>
          <a:endParaRPr lang="en-US"/>
        </a:p>
      </dgm:t>
    </dgm:pt>
    <dgm:pt modelId="{08145BC4-A117-4D4F-8454-12DA8597376D}">
      <dgm:prSet custT="1"/>
      <dgm:spPr/>
      <dgm:t>
        <a:bodyPr/>
        <a:lstStyle/>
        <a:p>
          <a:pPr rtl="0"/>
          <a:r>
            <a:rPr lang="en-US" sz="2200"/>
            <a:t>Ensure the safety of the transit workforce</a:t>
          </a:r>
        </a:p>
      </dgm:t>
    </dgm:pt>
    <dgm:pt modelId="{1B17704D-C3F8-4C44-A113-FF61250D772D}" type="parTrans" cxnId="{DC0B5906-B59C-4C9F-9CC5-875D49DA2FE6}">
      <dgm:prSet/>
      <dgm:spPr/>
      <dgm:t>
        <a:bodyPr/>
        <a:lstStyle/>
        <a:p>
          <a:endParaRPr lang="en-US"/>
        </a:p>
      </dgm:t>
    </dgm:pt>
    <dgm:pt modelId="{621D54DF-038B-4D8A-A03C-8086BBA22204}" type="sibTrans" cxnId="{DC0B5906-B59C-4C9F-9CC5-875D49DA2FE6}">
      <dgm:prSet/>
      <dgm:spPr/>
      <dgm:t>
        <a:bodyPr/>
        <a:lstStyle/>
        <a:p>
          <a:endParaRPr lang="en-US"/>
        </a:p>
      </dgm:t>
    </dgm:pt>
    <dgm:pt modelId="{FDB1DB41-24E9-4102-9CEE-B1AD9F7FCD1E}">
      <dgm:prSet custT="1"/>
      <dgm:spPr/>
      <dgm:t>
        <a:bodyPr/>
        <a:lstStyle/>
        <a:p>
          <a:pPr rtl="0"/>
          <a:r>
            <a:rPr lang="en-US" sz="2200"/>
            <a:t>Ensure the safety of the general public</a:t>
          </a:r>
        </a:p>
      </dgm:t>
    </dgm:pt>
    <dgm:pt modelId="{8F33BD18-E5C9-473C-9552-951BC91ACB48}" type="parTrans" cxnId="{060E7970-3109-4CD8-8CEB-5BE5B6ECC388}">
      <dgm:prSet/>
      <dgm:spPr/>
      <dgm:t>
        <a:bodyPr/>
        <a:lstStyle/>
        <a:p>
          <a:endParaRPr lang="en-US"/>
        </a:p>
      </dgm:t>
    </dgm:pt>
    <dgm:pt modelId="{EAB41782-6A4D-41E1-B16C-FDF7DF40FDA6}" type="sibTrans" cxnId="{060E7970-3109-4CD8-8CEB-5BE5B6ECC388}">
      <dgm:prSet/>
      <dgm:spPr/>
      <dgm:t>
        <a:bodyPr/>
        <a:lstStyle/>
        <a:p>
          <a:endParaRPr lang="en-US"/>
        </a:p>
      </dgm:t>
    </dgm:pt>
    <dgm:pt modelId="{13A41D97-1A2B-4755-BDBE-47628D268BA0}">
      <dgm:prSet custT="1"/>
      <dgm:spPr/>
      <dgm:t>
        <a:bodyPr/>
        <a:lstStyle/>
        <a:p>
          <a:pPr rtl="0"/>
          <a:r>
            <a:rPr lang="en-US" sz="2200"/>
            <a:t>Collect data on safety incidents and operator assaults</a:t>
          </a:r>
        </a:p>
      </dgm:t>
    </dgm:pt>
    <dgm:pt modelId="{759D4ADA-3773-458D-92B9-C4AFE5C45655}" type="parTrans" cxnId="{20D74339-CDEF-44ED-8185-13D16E948B5D}">
      <dgm:prSet/>
      <dgm:spPr/>
      <dgm:t>
        <a:bodyPr/>
        <a:lstStyle/>
        <a:p>
          <a:endParaRPr lang="en-US"/>
        </a:p>
      </dgm:t>
    </dgm:pt>
    <dgm:pt modelId="{AB26F3F1-4BE8-48B9-8195-8610EDA420B9}" type="sibTrans" cxnId="{20D74339-CDEF-44ED-8185-13D16E948B5D}">
      <dgm:prSet/>
      <dgm:spPr/>
      <dgm:t>
        <a:bodyPr/>
        <a:lstStyle/>
        <a:p>
          <a:endParaRPr lang="en-US"/>
        </a:p>
      </dgm:t>
    </dgm:pt>
    <dgm:pt modelId="{09C1BC01-8DC8-4E8F-B6BE-A026864A6A29}">
      <dgm:prSet custT="1"/>
      <dgm:spPr/>
      <dgm:t>
        <a:bodyPr/>
        <a:lstStyle/>
        <a:p>
          <a:pPr rtl="0"/>
          <a:r>
            <a:rPr lang="en-US" sz="2200"/>
            <a:t>Promote continued adoption of safety management systems</a:t>
          </a:r>
        </a:p>
      </dgm:t>
    </dgm:pt>
    <dgm:pt modelId="{D33DCF72-F1B2-4F33-B0C5-2E4A81BD22FC}" type="parTrans" cxnId="{C24C8D0B-BF20-4CC7-98C0-5C7614A9E115}">
      <dgm:prSet/>
      <dgm:spPr/>
      <dgm:t>
        <a:bodyPr/>
        <a:lstStyle/>
        <a:p>
          <a:endParaRPr lang="en-US"/>
        </a:p>
      </dgm:t>
    </dgm:pt>
    <dgm:pt modelId="{6694C06A-B534-4820-A29F-965805707CB0}" type="sibTrans" cxnId="{C24C8D0B-BF20-4CC7-98C0-5C7614A9E115}">
      <dgm:prSet/>
      <dgm:spPr/>
      <dgm:t>
        <a:bodyPr/>
        <a:lstStyle/>
        <a:p>
          <a:endParaRPr lang="en-US"/>
        </a:p>
      </dgm:t>
    </dgm:pt>
    <dgm:pt modelId="{7D07F7F4-9B26-441A-9659-90623D8BDD50}">
      <dgm:prSet custT="1"/>
      <dgm:spPr/>
      <dgm:t>
        <a:bodyPr/>
        <a:lstStyle/>
        <a:p>
          <a:pPr rtl="0"/>
          <a:r>
            <a:rPr lang="en-US" sz="2200"/>
            <a:t>Enhance oversight of safety requirements and regulations</a:t>
          </a:r>
        </a:p>
      </dgm:t>
    </dgm:pt>
    <dgm:pt modelId="{BF2093BA-E072-4406-A8F5-5A360B7C60AF}" type="parTrans" cxnId="{19D9DB7C-9775-4676-9787-D6BA7C757D9D}">
      <dgm:prSet/>
      <dgm:spPr/>
      <dgm:t>
        <a:bodyPr/>
        <a:lstStyle/>
        <a:p>
          <a:endParaRPr lang="en-US"/>
        </a:p>
      </dgm:t>
    </dgm:pt>
    <dgm:pt modelId="{C1D9AECB-1818-4A65-A78C-D74ED9B4C161}" type="sibTrans" cxnId="{19D9DB7C-9775-4676-9787-D6BA7C757D9D}">
      <dgm:prSet/>
      <dgm:spPr/>
      <dgm:t>
        <a:bodyPr/>
        <a:lstStyle/>
        <a:p>
          <a:endParaRPr lang="en-US"/>
        </a:p>
      </dgm:t>
    </dgm:pt>
    <dgm:pt modelId="{C09151EF-8437-4D36-93B7-5B75C302D0A6}" type="pres">
      <dgm:prSet presAssocID="{1527AFC4-A194-4721-A40D-5607FCF8D737}" presName="linearFlow" presStyleCnt="0">
        <dgm:presLayoutVars>
          <dgm:dir/>
          <dgm:animLvl val="lvl"/>
          <dgm:resizeHandles/>
        </dgm:presLayoutVars>
      </dgm:prSet>
      <dgm:spPr/>
    </dgm:pt>
    <dgm:pt modelId="{56B839FF-49CA-4868-9B74-53B6CE6BC490}" type="pres">
      <dgm:prSet presAssocID="{666B37D8-6AC9-4840-B99F-1E292231AD27}" presName="compositeNode" presStyleCnt="0">
        <dgm:presLayoutVars>
          <dgm:bulletEnabled val="1"/>
        </dgm:presLayoutVars>
      </dgm:prSet>
      <dgm:spPr/>
    </dgm:pt>
    <dgm:pt modelId="{B4AA01B6-FD70-443B-A85B-251B96A0743B}" type="pres">
      <dgm:prSet presAssocID="{666B37D8-6AC9-4840-B99F-1E292231AD27}" presName="image" presStyleLbl="fgImgPlace1" presStyleIdx="0" presStyleCnt="2" custScaleX="74968" custScaleY="62626" custLinFactX="167724" custLinFactNeighborX="200000" custLinFactNeighborY="7536"/>
      <dgm:spPr>
        <a:noFill/>
        <a:ln>
          <a:noFill/>
        </a:ln>
      </dgm:spPr>
    </dgm:pt>
    <dgm:pt modelId="{D340A25D-A871-4BB3-9868-759BA7B7545B}" type="pres">
      <dgm:prSet presAssocID="{666B37D8-6AC9-4840-B99F-1E292231AD27}" presName="childNode" presStyleLbl="node1" presStyleIdx="0" presStyleCnt="2" custScaleX="92995" custScaleY="109316" custLinFactX="30689" custLinFactNeighborX="100000" custLinFactNeighborY="-2228">
        <dgm:presLayoutVars>
          <dgm:bulletEnabled val="1"/>
        </dgm:presLayoutVars>
      </dgm:prSet>
      <dgm:spPr/>
    </dgm:pt>
    <dgm:pt modelId="{A9893849-1D04-4247-B8BC-CAA47EBE6D79}" type="pres">
      <dgm:prSet presAssocID="{666B37D8-6AC9-4840-B99F-1E292231AD27}" presName="parentNode" presStyleLbl="revTx" presStyleIdx="0" presStyleCnt="2" custScaleX="148143" custScaleY="99507" custLinFactX="392555" custLinFactNeighborX="400000" custLinFactNeighborY="3864">
        <dgm:presLayoutVars>
          <dgm:chMax val="0"/>
          <dgm:bulletEnabled val="1"/>
        </dgm:presLayoutVars>
      </dgm:prSet>
      <dgm:spPr/>
    </dgm:pt>
    <dgm:pt modelId="{332154DE-36A5-45E6-AD55-630AE0157D46}" type="pres">
      <dgm:prSet presAssocID="{592DA2C4-5BB7-4952-9C4C-ED4F114878F3}" presName="sibTrans" presStyleCnt="0"/>
      <dgm:spPr/>
    </dgm:pt>
    <dgm:pt modelId="{9A732555-B31C-4337-A59E-2E28662C9F9C}" type="pres">
      <dgm:prSet presAssocID="{D82E8B8F-93FF-4CEE-AF2B-8F812AED82C9}" presName="compositeNode" presStyleCnt="0">
        <dgm:presLayoutVars>
          <dgm:bulletEnabled val="1"/>
        </dgm:presLayoutVars>
      </dgm:prSet>
      <dgm:spPr/>
    </dgm:pt>
    <dgm:pt modelId="{DD582EE4-89E9-44A5-9BD6-20682817F67B}" type="pres">
      <dgm:prSet presAssocID="{D82E8B8F-93FF-4CEE-AF2B-8F812AED82C9}" presName="image" presStyleLbl="fgImgPlace1" presStyleIdx="1" presStyleCnt="2" custScaleX="70614" custScaleY="75351" custLinFactX="-158098" custLinFactNeighborX="-200000" custLinFactNeighborY="189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3000" r="-3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0E75F711-391C-431F-8ECE-0D6EFD97DA8B}" type="pres">
      <dgm:prSet presAssocID="{D82E8B8F-93FF-4CEE-AF2B-8F812AED82C9}" presName="childNode" presStyleLbl="node1" presStyleIdx="1" presStyleCnt="2" custScaleY="109217" custLinFactX="-32710" custLinFactNeighborX="-100000" custLinFactNeighborY="-4295">
        <dgm:presLayoutVars>
          <dgm:bulletEnabled val="1"/>
        </dgm:presLayoutVars>
      </dgm:prSet>
      <dgm:spPr/>
    </dgm:pt>
    <dgm:pt modelId="{68011CE3-EFE5-47F5-86E5-CC992F3B9203}" type="pres">
      <dgm:prSet presAssocID="{D82E8B8F-93FF-4CEE-AF2B-8F812AED82C9}" presName="parentNode" presStyleLbl="revTx" presStyleIdx="1" presStyleCnt="2" custLinFactX="-300000" custLinFactNeighborX="-359574" custLinFactNeighborY="1912">
        <dgm:presLayoutVars>
          <dgm:chMax val="0"/>
          <dgm:bulletEnabled val="1"/>
        </dgm:presLayoutVars>
      </dgm:prSet>
      <dgm:spPr/>
    </dgm:pt>
  </dgm:ptLst>
  <dgm:cxnLst>
    <dgm:cxn modelId="{DC0B5906-B59C-4C9F-9CC5-875D49DA2FE6}" srcId="{D82E8B8F-93FF-4CEE-AF2B-8F812AED82C9}" destId="{08145BC4-A117-4D4F-8454-12DA8597376D}" srcOrd="1" destOrd="0" parTransId="{1B17704D-C3F8-4C44-A113-FF61250D772D}" sibTransId="{621D54DF-038B-4D8A-A03C-8086BBA22204}"/>
    <dgm:cxn modelId="{C24C8D0B-BF20-4CC7-98C0-5C7614A9E115}" srcId="{666B37D8-6AC9-4840-B99F-1E292231AD27}" destId="{09C1BC01-8DC8-4E8F-B6BE-A026864A6A29}" srcOrd="2" destOrd="0" parTransId="{D33DCF72-F1B2-4F33-B0C5-2E4A81BD22FC}" sibTransId="{6694C06A-B534-4820-A29F-965805707CB0}"/>
    <dgm:cxn modelId="{4A66B90D-5ECD-49A1-A9B4-FF65BF95BCC6}" srcId="{1527AFC4-A194-4721-A40D-5607FCF8D737}" destId="{D82E8B8F-93FF-4CEE-AF2B-8F812AED82C9}" srcOrd="1" destOrd="0" parTransId="{98796E9C-2AD3-4DDE-9DB9-CA6CB3316158}" sibTransId="{B8C09853-5B8B-4DDB-8244-B188ED67416E}"/>
    <dgm:cxn modelId="{20D74339-CDEF-44ED-8185-13D16E948B5D}" srcId="{666B37D8-6AC9-4840-B99F-1E292231AD27}" destId="{13A41D97-1A2B-4755-BDBE-47628D268BA0}" srcOrd="0" destOrd="0" parTransId="{759D4ADA-3773-458D-92B9-C4AFE5C45655}" sibTransId="{AB26F3F1-4BE8-48B9-8195-8610EDA420B9}"/>
    <dgm:cxn modelId="{CF6E5840-9C39-43FC-AD9C-2F536AA8CCEB}" type="presOf" srcId="{2336B72C-1083-4B80-968F-124B894C4C4E}" destId="{0E75F711-391C-431F-8ECE-0D6EFD97DA8B}" srcOrd="0" destOrd="0" presId="urn:microsoft.com/office/officeart/2005/8/layout/hList2"/>
    <dgm:cxn modelId="{060E7970-3109-4CD8-8CEB-5BE5B6ECC388}" srcId="{D82E8B8F-93FF-4CEE-AF2B-8F812AED82C9}" destId="{FDB1DB41-24E9-4102-9CEE-B1AD9F7FCD1E}" srcOrd="2" destOrd="0" parTransId="{8F33BD18-E5C9-473C-9552-951BC91ACB48}" sibTransId="{EAB41782-6A4D-41E1-B16C-FDF7DF40FDA6}"/>
    <dgm:cxn modelId="{6A60B952-725E-42FA-9313-C6940ECBA15D}" type="presOf" srcId="{08145BC4-A117-4D4F-8454-12DA8597376D}" destId="{0E75F711-391C-431F-8ECE-0D6EFD97DA8B}" srcOrd="0" destOrd="1" presId="urn:microsoft.com/office/officeart/2005/8/layout/hList2"/>
    <dgm:cxn modelId="{19D9DB7C-9775-4676-9787-D6BA7C757D9D}" srcId="{666B37D8-6AC9-4840-B99F-1E292231AD27}" destId="{7D07F7F4-9B26-441A-9659-90623D8BDD50}" srcOrd="3" destOrd="0" parTransId="{BF2093BA-E072-4406-A8F5-5A360B7C60AF}" sibTransId="{C1D9AECB-1818-4A65-A78C-D74ED9B4C161}"/>
    <dgm:cxn modelId="{374D2187-E3CE-4C63-AB3A-A37B6AD063FC}" type="presOf" srcId="{1527AFC4-A194-4721-A40D-5607FCF8D737}" destId="{C09151EF-8437-4D36-93B7-5B75C302D0A6}" srcOrd="0" destOrd="0" presId="urn:microsoft.com/office/officeart/2005/8/layout/hList2"/>
    <dgm:cxn modelId="{A25F2989-0EB7-466A-8C7D-A064917DD048}" type="presOf" srcId="{13A41D97-1A2B-4755-BDBE-47628D268BA0}" destId="{D340A25D-A871-4BB3-9868-759BA7B7545B}" srcOrd="0" destOrd="0" presId="urn:microsoft.com/office/officeart/2005/8/layout/hList2"/>
    <dgm:cxn modelId="{9ADED98A-9E8A-4C3F-B2B8-FBBC73868D3F}" type="presOf" srcId="{7D07F7F4-9B26-441A-9659-90623D8BDD50}" destId="{D340A25D-A871-4BB3-9868-759BA7B7545B}" srcOrd="0" destOrd="3" presId="urn:microsoft.com/office/officeart/2005/8/layout/hList2"/>
    <dgm:cxn modelId="{5D0A9192-AE47-4D9F-922A-B51D16F8FC01}" type="presOf" srcId="{D82E8B8F-93FF-4CEE-AF2B-8F812AED82C9}" destId="{68011CE3-EFE5-47F5-86E5-CC992F3B9203}" srcOrd="0" destOrd="0" presId="urn:microsoft.com/office/officeart/2005/8/layout/hList2"/>
    <dgm:cxn modelId="{576F20C2-9B3C-4012-AA40-F640B45E1AAB}" srcId="{D82E8B8F-93FF-4CEE-AF2B-8F812AED82C9}" destId="{2336B72C-1083-4B80-968F-124B894C4C4E}" srcOrd="0" destOrd="0" parTransId="{074C9557-DCE2-4BD8-ACBF-F2B4C9C642AD}" sibTransId="{93570F9F-8841-49F1-8A22-988CDAAE498C}"/>
    <dgm:cxn modelId="{34FE69D3-E172-45A8-9CC9-5A4201E1FCE4}" type="presOf" srcId="{666B37D8-6AC9-4840-B99F-1E292231AD27}" destId="{A9893849-1D04-4247-B8BC-CAA47EBE6D79}" srcOrd="0" destOrd="0" presId="urn:microsoft.com/office/officeart/2005/8/layout/hList2"/>
    <dgm:cxn modelId="{34A4E3D5-4F3F-4BE6-BE70-0F1BF68BD703}" type="presOf" srcId="{BA0BE08F-1397-47EB-A616-E6F963375AD6}" destId="{D340A25D-A871-4BB3-9868-759BA7B7545B}" srcOrd="0" destOrd="1" presId="urn:microsoft.com/office/officeart/2005/8/layout/hList2"/>
    <dgm:cxn modelId="{1D6754D7-5EB1-4F2C-8AF9-E74C02EC8352}" type="presOf" srcId="{09C1BC01-8DC8-4E8F-B6BE-A026864A6A29}" destId="{D340A25D-A871-4BB3-9868-759BA7B7545B}" srcOrd="0" destOrd="2" presId="urn:microsoft.com/office/officeart/2005/8/layout/hList2"/>
    <dgm:cxn modelId="{64D6DBDB-CD08-4B7A-967B-20D5A169712A}" srcId="{1527AFC4-A194-4721-A40D-5607FCF8D737}" destId="{666B37D8-6AC9-4840-B99F-1E292231AD27}" srcOrd="0" destOrd="0" parTransId="{5070F69D-D6E5-4D3D-99C7-064E5846148E}" sibTransId="{592DA2C4-5BB7-4952-9C4C-ED4F114878F3}"/>
    <dgm:cxn modelId="{D0AA78E2-3B5E-4CDC-8426-728C9700BA77}" type="presOf" srcId="{FDB1DB41-24E9-4102-9CEE-B1AD9F7FCD1E}" destId="{0E75F711-391C-431F-8ECE-0D6EFD97DA8B}" srcOrd="0" destOrd="2" presId="urn:microsoft.com/office/officeart/2005/8/layout/hList2"/>
    <dgm:cxn modelId="{37B096FD-9153-4791-A8FF-9D3AB8F95CBE}" srcId="{666B37D8-6AC9-4840-B99F-1E292231AD27}" destId="{BA0BE08F-1397-47EB-A616-E6F963375AD6}" srcOrd="1" destOrd="0" parTransId="{19D28089-9235-482A-8D4D-29B4B8ADC3EE}" sibTransId="{169EBD43-8AEA-4CD4-9C50-A11750156467}"/>
    <dgm:cxn modelId="{A60700C6-444C-4580-9571-47146D72B13D}" type="presParOf" srcId="{C09151EF-8437-4D36-93B7-5B75C302D0A6}" destId="{56B839FF-49CA-4868-9B74-53B6CE6BC490}" srcOrd="0" destOrd="0" presId="urn:microsoft.com/office/officeart/2005/8/layout/hList2"/>
    <dgm:cxn modelId="{D08566AD-80D3-4244-B73E-DC7C737018E7}" type="presParOf" srcId="{56B839FF-49CA-4868-9B74-53B6CE6BC490}" destId="{B4AA01B6-FD70-443B-A85B-251B96A0743B}" srcOrd="0" destOrd="0" presId="urn:microsoft.com/office/officeart/2005/8/layout/hList2"/>
    <dgm:cxn modelId="{EE261408-E856-44E3-A517-407B78192744}" type="presParOf" srcId="{56B839FF-49CA-4868-9B74-53B6CE6BC490}" destId="{D340A25D-A871-4BB3-9868-759BA7B7545B}" srcOrd="1" destOrd="0" presId="urn:microsoft.com/office/officeart/2005/8/layout/hList2"/>
    <dgm:cxn modelId="{24B6DA95-5956-48D8-A49B-736F968932F9}" type="presParOf" srcId="{56B839FF-49CA-4868-9B74-53B6CE6BC490}" destId="{A9893849-1D04-4247-B8BC-CAA47EBE6D79}" srcOrd="2" destOrd="0" presId="urn:microsoft.com/office/officeart/2005/8/layout/hList2"/>
    <dgm:cxn modelId="{5AD4F19E-261D-4360-BE81-76654BCD81BE}" type="presParOf" srcId="{C09151EF-8437-4D36-93B7-5B75C302D0A6}" destId="{332154DE-36A5-45E6-AD55-630AE0157D46}" srcOrd="1" destOrd="0" presId="urn:microsoft.com/office/officeart/2005/8/layout/hList2"/>
    <dgm:cxn modelId="{235AF602-D93D-4EDD-B907-FF7B24045012}" type="presParOf" srcId="{C09151EF-8437-4D36-93B7-5B75C302D0A6}" destId="{9A732555-B31C-4337-A59E-2E28662C9F9C}" srcOrd="2" destOrd="0" presId="urn:microsoft.com/office/officeart/2005/8/layout/hList2"/>
    <dgm:cxn modelId="{2D435A69-04F3-498C-9399-16D41943C43D}" type="presParOf" srcId="{9A732555-B31C-4337-A59E-2E28662C9F9C}" destId="{DD582EE4-89E9-44A5-9BD6-20682817F67B}" srcOrd="0" destOrd="0" presId="urn:microsoft.com/office/officeart/2005/8/layout/hList2"/>
    <dgm:cxn modelId="{53F9EEB7-23C9-4E52-AE4F-4FDE2E9D5777}" type="presParOf" srcId="{9A732555-B31C-4337-A59E-2E28662C9F9C}" destId="{0E75F711-391C-431F-8ECE-0D6EFD97DA8B}" srcOrd="1" destOrd="0" presId="urn:microsoft.com/office/officeart/2005/8/layout/hList2"/>
    <dgm:cxn modelId="{60E82EE8-E50E-41CC-8888-D7F8F296801E}" type="presParOf" srcId="{9A732555-B31C-4337-A59E-2E28662C9F9C}" destId="{68011CE3-EFE5-47F5-86E5-CC992F3B9203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27AFC4-A194-4721-A40D-5607FCF8D737}" type="doc">
      <dgm:prSet loTypeId="urn:microsoft.com/office/officeart/2005/8/layout/hList2" loCatId="list" qsTypeId="urn:microsoft.com/office/officeart/2005/8/quickstyle/simple3" qsCatId="simple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666B37D8-6AC9-4840-B99F-1E292231AD27}">
      <dgm:prSet phldrT="[Text]" phldr="0" custT="1"/>
      <dgm:spPr/>
      <dgm:t>
        <a:bodyPr/>
        <a:lstStyle/>
        <a:p>
          <a:pPr rtl="0"/>
          <a:r>
            <a:rPr lang="en-US" sz="2800" b="1"/>
            <a:t>Strategies</a:t>
          </a:r>
        </a:p>
      </dgm:t>
    </dgm:pt>
    <dgm:pt modelId="{5070F69D-D6E5-4D3D-99C7-064E5846148E}" type="parTrans" cxnId="{64D6DBDB-CD08-4B7A-967B-20D5A169712A}">
      <dgm:prSet/>
      <dgm:spPr/>
      <dgm:t>
        <a:bodyPr/>
        <a:lstStyle/>
        <a:p>
          <a:endParaRPr lang="en-US" sz="1600"/>
        </a:p>
      </dgm:t>
    </dgm:pt>
    <dgm:pt modelId="{592DA2C4-5BB7-4952-9C4C-ED4F114878F3}" type="sibTrans" cxnId="{64D6DBDB-CD08-4B7A-967B-20D5A169712A}">
      <dgm:prSet/>
      <dgm:spPr/>
      <dgm:t>
        <a:bodyPr/>
        <a:lstStyle/>
        <a:p>
          <a:endParaRPr lang="en-US" sz="1600"/>
        </a:p>
      </dgm:t>
    </dgm:pt>
    <dgm:pt modelId="{D82E8B8F-93FF-4CEE-AF2B-8F812AED82C9}">
      <dgm:prSet phldr="0" custT="1"/>
      <dgm:spPr/>
      <dgm:t>
        <a:bodyPr/>
        <a:lstStyle/>
        <a:p>
          <a:r>
            <a:rPr lang="en-US" sz="2800" b="1"/>
            <a:t>Our Priorities</a:t>
          </a:r>
          <a:endParaRPr lang="en-US" sz="2800"/>
        </a:p>
      </dgm:t>
    </dgm:pt>
    <dgm:pt modelId="{98796E9C-2AD3-4DDE-9DB9-CA6CB3316158}" type="parTrans" cxnId="{4A66B90D-5ECD-49A1-A9B4-FF65BF95BCC6}">
      <dgm:prSet/>
      <dgm:spPr/>
      <dgm:t>
        <a:bodyPr/>
        <a:lstStyle/>
        <a:p>
          <a:endParaRPr lang="en-US"/>
        </a:p>
      </dgm:t>
    </dgm:pt>
    <dgm:pt modelId="{B8C09853-5B8B-4DDB-8244-B188ED67416E}" type="sibTrans" cxnId="{4A66B90D-5ECD-49A1-A9B4-FF65BF95BCC6}">
      <dgm:prSet/>
      <dgm:spPr/>
      <dgm:t>
        <a:bodyPr/>
        <a:lstStyle/>
        <a:p>
          <a:endParaRPr lang="en-US"/>
        </a:p>
      </dgm:t>
    </dgm:pt>
    <dgm:pt modelId="{2336B72C-1083-4B80-968F-124B894C4C4E}">
      <dgm:prSet phldr="0" custT="1"/>
      <dgm:spPr/>
      <dgm:t>
        <a:bodyPr/>
        <a:lstStyle/>
        <a:p>
          <a:pPr rtl="0"/>
          <a:r>
            <a:rPr lang="en-US" sz="2200"/>
            <a:t>Ensure the availability of modern, safe, and efficient transit infrastructure</a:t>
          </a:r>
          <a:endParaRPr lang="en-US" sz="2200" i="1">
            <a:solidFill>
              <a:srgbClr val="FF0000"/>
            </a:solidFill>
          </a:endParaRPr>
        </a:p>
      </dgm:t>
    </dgm:pt>
    <dgm:pt modelId="{074C9557-DCE2-4BD8-ACBF-F2B4C9C642AD}" type="parTrans" cxnId="{576F20C2-9B3C-4012-AA40-F640B45E1AAB}">
      <dgm:prSet/>
      <dgm:spPr/>
      <dgm:t>
        <a:bodyPr/>
        <a:lstStyle/>
        <a:p>
          <a:endParaRPr lang="en-US"/>
        </a:p>
      </dgm:t>
    </dgm:pt>
    <dgm:pt modelId="{93570F9F-8841-49F1-8A22-988CDAAE498C}" type="sibTrans" cxnId="{576F20C2-9B3C-4012-AA40-F640B45E1AAB}">
      <dgm:prSet/>
      <dgm:spPr/>
      <dgm:t>
        <a:bodyPr/>
        <a:lstStyle/>
        <a:p>
          <a:endParaRPr lang="en-US"/>
        </a:p>
      </dgm:t>
    </dgm:pt>
    <dgm:pt modelId="{54EF9748-7AAA-4302-9A54-3BF92AF8187E}">
      <dgm:prSet custT="1"/>
      <dgm:spPr/>
      <dgm:t>
        <a:bodyPr/>
        <a:lstStyle/>
        <a:p>
          <a:pPr rtl="0"/>
          <a:r>
            <a:rPr lang="en-US" sz="2200"/>
            <a:t>Reduce the backlog of transit modernization investments</a:t>
          </a:r>
        </a:p>
      </dgm:t>
    </dgm:pt>
    <dgm:pt modelId="{218F72DB-E4F3-46E5-8BC4-F35F87433805}" type="parTrans" cxnId="{5874E649-2EBB-4757-BBC7-086F261D73EC}">
      <dgm:prSet/>
      <dgm:spPr/>
      <dgm:t>
        <a:bodyPr/>
        <a:lstStyle/>
        <a:p>
          <a:endParaRPr lang="en-US"/>
        </a:p>
      </dgm:t>
    </dgm:pt>
    <dgm:pt modelId="{4A11C9CD-0368-4719-A121-82F7797DF4DF}" type="sibTrans" cxnId="{5874E649-2EBB-4757-BBC7-086F261D73EC}">
      <dgm:prSet/>
      <dgm:spPr/>
      <dgm:t>
        <a:bodyPr/>
        <a:lstStyle/>
        <a:p>
          <a:endParaRPr lang="en-US"/>
        </a:p>
      </dgm:t>
    </dgm:pt>
    <dgm:pt modelId="{BA0BE08F-1397-47EB-A616-E6F963375AD6}">
      <dgm:prSet phldr="0" custT="1"/>
      <dgm:spPr/>
      <dgm:t>
        <a:bodyPr/>
        <a:lstStyle/>
        <a:p>
          <a:pPr marL="228600" lvl="1" indent="-228600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2200"/>
            <a:t>Provide funding to repair and replace aged and outdated transit infrastructure</a:t>
          </a:r>
          <a:endParaRPr lang="en-US" sz="2200" i="1">
            <a:solidFill>
              <a:srgbClr val="FF0000"/>
            </a:solidFill>
          </a:endParaRPr>
        </a:p>
      </dgm:t>
    </dgm:pt>
    <dgm:pt modelId="{169EBD43-8AEA-4CD4-9C50-A11750156467}" type="sibTrans" cxnId="{37B096FD-9153-4791-A8FF-9D3AB8F95CBE}">
      <dgm:prSet/>
      <dgm:spPr/>
      <dgm:t>
        <a:bodyPr/>
        <a:lstStyle/>
        <a:p>
          <a:endParaRPr lang="en-US"/>
        </a:p>
      </dgm:t>
    </dgm:pt>
    <dgm:pt modelId="{19D28089-9235-482A-8D4D-29B4B8ADC3EE}" type="parTrans" cxnId="{37B096FD-9153-4791-A8FF-9D3AB8F95CBE}">
      <dgm:prSet/>
      <dgm:spPr/>
      <dgm:t>
        <a:bodyPr/>
        <a:lstStyle/>
        <a:p>
          <a:endParaRPr lang="en-US"/>
        </a:p>
      </dgm:t>
    </dgm:pt>
    <dgm:pt modelId="{BBBE26A0-2B82-44EA-B21E-3E4F67E04555}">
      <dgm:prSet phldr="0" custT="1"/>
      <dgm:spPr/>
      <dgm:t>
        <a:bodyPr/>
        <a:lstStyle/>
        <a:p>
          <a:pPr marL="228600" lvl="1" indent="-228600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2200"/>
            <a:t>Promote equitable and climate friendly transit investments</a:t>
          </a:r>
          <a:endParaRPr lang="en-US" sz="2200" i="1">
            <a:solidFill>
              <a:srgbClr val="FF0000"/>
            </a:solidFill>
          </a:endParaRPr>
        </a:p>
      </dgm:t>
    </dgm:pt>
    <dgm:pt modelId="{048AFB09-A46D-474F-A023-BEC1235D72C3}" type="parTrans" cxnId="{F740CB65-002B-423B-926C-E9B25764AD45}">
      <dgm:prSet/>
      <dgm:spPr/>
      <dgm:t>
        <a:bodyPr/>
        <a:lstStyle/>
        <a:p>
          <a:endParaRPr lang="en-US"/>
        </a:p>
      </dgm:t>
    </dgm:pt>
    <dgm:pt modelId="{8C7CF2A1-FA0E-4B93-972C-3FF338CE0742}" type="sibTrans" cxnId="{F740CB65-002B-423B-926C-E9B25764AD45}">
      <dgm:prSet/>
      <dgm:spPr/>
      <dgm:t>
        <a:bodyPr/>
        <a:lstStyle/>
        <a:p>
          <a:endParaRPr lang="en-US"/>
        </a:p>
      </dgm:t>
    </dgm:pt>
    <dgm:pt modelId="{8B5E71B2-38FD-470E-9150-F1AD1F4A0F56}">
      <dgm:prSet phldr="0" custT="1"/>
      <dgm:spPr/>
      <dgm:t>
        <a:bodyPr/>
        <a:lstStyle/>
        <a:p>
          <a:pPr marL="228600" lvl="1" indent="-228600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2200"/>
            <a:t>Incorporate new technologies</a:t>
          </a:r>
          <a:endParaRPr lang="en-US" sz="2200" i="1">
            <a:solidFill>
              <a:srgbClr val="FF0000"/>
            </a:solidFill>
          </a:endParaRPr>
        </a:p>
      </dgm:t>
    </dgm:pt>
    <dgm:pt modelId="{A6AC82D8-7B19-496D-BE10-1AE74CDF5BB2}" type="parTrans" cxnId="{DF7D0D0D-22E7-423B-893D-9545E1C61777}">
      <dgm:prSet/>
      <dgm:spPr/>
      <dgm:t>
        <a:bodyPr/>
        <a:lstStyle/>
        <a:p>
          <a:endParaRPr lang="en-US"/>
        </a:p>
      </dgm:t>
    </dgm:pt>
    <dgm:pt modelId="{7583EFB1-817F-4780-AB08-435D35962A74}" type="sibTrans" cxnId="{DF7D0D0D-22E7-423B-893D-9545E1C61777}">
      <dgm:prSet/>
      <dgm:spPr/>
      <dgm:t>
        <a:bodyPr/>
        <a:lstStyle/>
        <a:p>
          <a:endParaRPr lang="en-US"/>
        </a:p>
      </dgm:t>
    </dgm:pt>
    <dgm:pt modelId="{AEDF883D-9709-401D-84D7-08D7993D76B3}">
      <dgm:prSet phldr="0" custT="1"/>
      <dgm:spPr/>
      <dgm:t>
        <a:bodyPr/>
        <a:lstStyle/>
        <a:p>
          <a:pPr marL="228600" lvl="1" indent="-228600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2200"/>
            <a:t>Build and expand transit to serve growing communities and those without adequate mobility options</a:t>
          </a:r>
          <a:endParaRPr lang="en-US" sz="2200" i="1">
            <a:solidFill>
              <a:srgbClr val="FF0000"/>
            </a:solidFill>
          </a:endParaRPr>
        </a:p>
      </dgm:t>
    </dgm:pt>
    <dgm:pt modelId="{F143F1B6-9E3A-4D4A-9DB6-C31DC4DD3DC7}" type="parTrans" cxnId="{0E0D848F-A351-44DA-A537-B31620246DD7}">
      <dgm:prSet/>
      <dgm:spPr/>
      <dgm:t>
        <a:bodyPr/>
        <a:lstStyle/>
        <a:p>
          <a:endParaRPr lang="en-US"/>
        </a:p>
      </dgm:t>
    </dgm:pt>
    <dgm:pt modelId="{3AF90E4B-DDA6-4301-B9FB-AAA7B89795C2}" type="sibTrans" cxnId="{0E0D848F-A351-44DA-A537-B31620246DD7}">
      <dgm:prSet/>
      <dgm:spPr/>
      <dgm:t>
        <a:bodyPr/>
        <a:lstStyle/>
        <a:p>
          <a:endParaRPr lang="en-US"/>
        </a:p>
      </dgm:t>
    </dgm:pt>
    <dgm:pt modelId="{C09151EF-8437-4D36-93B7-5B75C302D0A6}" type="pres">
      <dgm:prSet presAssocID="{1527AFC4-A194-4721-A40D-5607FCF8D737}" presName="linearFlow" presStyleCnt="0">
        <dgm:presLayoutVars>
          <dgm:dir/>
          <dgm:animLvl val="lvl"/>
          <dgm:resizeHandles/>
        </dgm:presLayoutVars>
      </dgm:prSet>
      <dgm:spPr/>
    </dgm:pt>
    <dgm:pt modelId="{56B839FF-49CA-4868-9B74-53B6CE6BC490}" type="pres">
      <dgm:prSet presAssocID="{666B37D8-6AC9-4840-B99F-1E292231AD27}" presName="compositeNode" presStyleCnt="0">
        <dgm:presLayoutVars>
          <dgm:bulletEnabled val="1"/>
        </dgm:presLayoutVars>
      </dgm:prSet>
      <dgm:spPr/>
    </dgm:pt>
    <dgm:pt modelId="{B4AA01B6-FD70-443B-A85B-251B96A0743B}" type="pres">
      <dgm:prSet presAssocID="{666B37D8-6AC9-4840-B99F-1E292231AD27}" presName="image" presStyleLbl="fgImgPlace1" presStyleIdx="0" presStyleCnt="2" custScaleX="74968" custScaleY="62626" custLinFactX="167724" custLinFactNeighborX="200000" custLinFactNeighborY="7536"/>
      <dgm:spPr>
        <a:noFill/>
        <a:ln>
          <a:noFill/>
        </a:ln>
      </dgm:spPr>
    </dgm:pt>
    <dgm:pt modelId="{D340A25D-A871-4BB3-9868-759BA7B7545B}" type="pres">
      <dgm:prSet presAssocID="{666B37D8-6AC9-4840-B99F-1E292231AD27}" presName="childNode" presStyleLbl="node1" presStyleIdx="0" presStyleCnt="2" custScaleX="101362" custScaleY="109039" custLinFactX="29714" custLinFactNeighborX="100000" custLinFactNeighborY="-2228">
        <dgm:presLayoutVars>
          <dgm:bulletEnabled val="1"/>
        </dgm:presLayoutVars>
      </dgm:prSet>
      <dgm:spPr/>
    </dgm:pt>
    <dgm:pt modelId="{A9893849-1D04-4247-B8BC-CAA47EBE6D79}" type="pres">
      <dgm:prSet presAssocID="{666B37D8-6AC9-4840-B99F-1E292231AD27}" presName="parentNode" presStyleLbl="revTx" presStyleIdx="0" presStyleCnt="2" custScaleX="148143" custScaleY="99104" custLinFactX="356007" custLinFactNeighborX="400000" custLinFactNeighborY="4327">
        <dgm:presLayoutVars>
          <dgm:chMax val="0"/>
          <dgm:bulletEnabled val="1"/>
        </dgm:presLayoutVars>
      </dgm:prSet>
      <dgm:spPr/>
    </dgm:pt>
    <dgm:pt modelId="{332154DE-36A5-45E6-AD55-630AE0157D46}" type="pres">
      <dgm:prSet presAssocID="{592DA2C4-5BB7-4952-9C4C-ED4F114878F3}" presName="sibTrans" presStyleCnt="0"/>
      <dgm:spPr/>
    </dgm:pt>
    <dgm:pt modelId="{9A732555-B31C-4337-A59E-2E28662C9F9C}" type="pres">
      <dgm:prSet presAssocID="{D82E8B8F-93FF-4CEE-AF2B-8F812AED82C9}" presName="compositeNode" presStyleCnt="0">
        <dgm:presLayoutVars>
          <dgm:bulletEnabled val="1"/>
        </dgm:presLayoutVars>
      </dgm:prSet>
      <dgm:spPr/>
    </dgm:pt>
    <dgm:pt modelId="{DD582EE4-89E9-44A5-9BD6-20682817F67B}" type="pres">
      <dgm:prSet presAssocID="{D82E8B8F-93FF-4CEE-AF2B-8F812AED82C9}" presName="image" presStyleLbl="fgImgPlace1" presStyleIdx="1" presStyleCnt="2" custScaleX="70614" custScaleY="75351" custLinFactX="-158098" custLinFactNeighborX="-200000" custLinFactNeighborY="1892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3000" r="-3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0E75F711-391C-431F-8ECE-0D6EFD97DA8B}" type="pres">
      <dgm:prSet presAssocID="{D82E8B8F-93FF-4CEE-AF2B-8F812AED82C9}" presName="childNode" presStyleLbl="node1" presStyleIdx="1" presStyleCnt="2" custScaleX="97075" custScaleY="108991" custLinFactX="-32710" custLinFactNeighborX="-100000" custLinFactNeighborY="-4295">
        <dgm:presLayoutVars>
          <dgm:bulletEnabled val="1"/>
        </dgm:presLayoutVars>
      </dgm:prSet>
      <dgm:spPr/>
    </dgm:pt>
    <dgm:pt modelId="{68011CE3-EFE5-47F5-86E5-CC992F3B9203}" type="pres">
      <dgm:prSet presAssocID="{D82E8B8F-93FF-4CEE-AF2B-8F812AED82C9}" presName="parentNode" presStyleLbl="revTx" presStyleIdx="1" presStyleCnt="2" custLinFactX="-300000" custLinFactNeighborX="-351020" custLinFactNeighborY="-289">
        <dgm:presLayoutVars>
          <dgm:chMax val="0"/>
          <dgm:bulletEnabled val="1"/>
        </dgm:presLayoutVars>
      </dgm:prSet>
      <dgm:spPr/>
    </dgm:pt>
  </dgm:ptLst>
  <dgm:cxnLst>
    <dgm:cxn modelId="{8A429704-B9B9-43EB-8C88-12FEDAA564F3}" type="presOf" srcId="{8B5E71B2-38FD-470E-9150-F1AD1F4A0F56}" destId="{D340A25D-A871-4BB3-9868-759BA7B7545B}" srcOrd="0" destOrd="2" presId="urn:microsoft.com/office/officeart/2005/8/layout/hList2"/>
    <dgm:cxn modelId="{275E2A0B-50E2-475B-AFC9-44989DC88D77}" type="presOf" srcId="{BA0BE08F-1397-47EB-A616-E6F963375AD6}" destId="{D340A25D-A871-4BB3-9868-759BA7B7545B}" srcOrd="0" destOrd="0" presId="urn:microsoft.com/office/officeart/2005/8/layout/hList2"/>
    <dgm:cxn modelId="{DF7D0D0D-22E7-423B-893D-9545E1C61777}" srcId="{666B37D8-6AC9-4840-B99F-1E292231AD27}" destId="{8B5E71B2-38FD-470E-9150-F1AD1F4A0F56}" srcOrd="2" destOrd="0" parTransId="{A6AC82D8-7B19-496D-BE10-1AE74CDF5BB2}" sibTransId="{7583EFB1-817F-4780-AB08-435D35962A74}"/>
    <dgm:cxn modelId="{4A66B90D-5ECD-49A1-A9B4-FF65BF95BCC6}" srcId="{1527AFC4-A194-4721-A40D-5607FCF8D737}" destId="{D82E8B8F-93FF-4CEE-AF2B-8F812AED82C9}" srcOrd="1" destOrd="0" parTransId="{98796E9C-2AD3-4DDE-9DB9-CA6CB3316158}" sibTransId="{B8C09853-5B8B-4DDB-8244-B188ED67416E}"/>
    <dgm:cxn modelId="{CBEF6530-BB90-4492-AC00-A15A843EE293}" type="presOf" srcId="{D82E8B8F-93FF-4CEE-AF2B-8F812AED82C9}" destId="{68011CE3-EFE5-47F5-86E5-CC992F3B9203}" srcOrd="0" destOrd="0" presId="urn:microsoft.com/office/officeart/2005/8/layout/hList2"/>
    <dgm:cxn modelId="{F740CB65-002B-423B-926C-E9B25764AD45}" srcId="{666B37D8-6AC9-4840-B99F-1E292231AD27}" destId="{BBBE26A0-2B82-44EA-B21E-3E4F67E04555}" srcOrd="1" destOrd="0" parTransId="{048AFB09-A46D-474F-A023-BEC1235D72C3}" sibTransId="{8C7CF2A1-FA0E-4B93-972C-3FF338CE0742}"/>
    <dgm:cxn modelId="{7A98F747-0644-4074-AE4A-756ADA807E8D}" type="presOf" srcId="{666B37D8-6AC9-4840-B99F-1E292231AD27}" destId="{A9893849-1D04-4247-B8BC-CAA47EBE6D79}" srcOrd="0" destOrd="0" presId="urn:microsoft.com/office/officeart/2005/8/layout/hList2"/>
    <dgm:cxn modelId="{5874E649-2EBB-4757-BBC7-086F261D73EC}" srcId="{D82E8B8F-93FF-4CEE-AF2B-8F812AED82C9}" destId="{54EF9748-7AAA-4302-9A54-3BF92AF8187E}" srcOrd="1" destOrd="0" parTransId="{218F72DB-E4F3-46E5-8BC4-F35F87433805}" sibTransId="{4A11C9CD-0368-4719-A121-82F7797DF4DF}"/>
    <dgm:cxn modelId="{374D2187-E3CE-4C63-AB3A-A37B6AD063FC}" type="presOf" srcId="{1527AFC4-A194-4721-A40D-5607FCF8D737}" destId="{C09151EF-8437-4D36-93B7-5B75C302D0A6}" srcOrd="0" destOrd="0" presId="urn:microsoft.com/office/officeart/2005/8/layout/hList2"/>
    <dgm:cxn modelId="{0E0D848F-A351-44DA-A537-B31620246DD7}" srcId="{666B37D8-6AC9-4840-B99F-1E292231AD27}" destId="{AEDF883D-9709-401D-84D7-08D7993D76B3}" srcOrd="3" destOrd="0" parTransId="{F143F1B6-9E3A-4D4A-9DB6-C31DC4DD3DC7}" sibTransId="{3AF90E4B-DDA6-4301-B9FB-AAA7B89795C2}"/>
    <dgm:cxn modelId="{D35783B8-2A90-4E5D-937E-CDB6A1567A0D}" type="presOf" srcId="{54EF9748-7AAA-4302-9A54-3BF92AF8187E}" destId="{0E75F711-391C-431F-8ECE-0D6EFD97DA8B}" srcOrd="0" destOrd="1" presId="urn:microsoft.com/office/officeart/2005/8/layout/hList2"/>
    <dgm:cxn modelId="{576F20C2-9B3C-4012-AA40-F640B45E1AAB}" srcId="{D82E8B8F-93FF-4CEE-AF2B-8F812AED82C9}" destId="{2336B72C-1083-4B80-968F-124B894C4C4E}" srcOrd="0" destOrd="0" parTransId="{074C9557-DCE2-4BD8-ACBF-F2B4C9C642AD}" sibTransId="{93570F9F-8841-49F1-8A22-988CDAAE498C}"/>
    <dgm:cxn modelId="{1C1E6BD0-1C3E-46B7-8C7D-36DA856EA625}" type="presOf" srcId="{AEDF883D-9709-401D-84D7-08D7993D76B3}" destId="{D340A25D-A871-4BB3-9868-759BA7B7545B}" srcOrd="0" destOrd="3" presId="urn:microsoft.com/office/officeart/2005/8/layout/hList2"/>
    <dgm:cxn modelId="{64D6DBDB-CD08-4B7A-967B-20D5A169712A}" srcId="{1527AFC4-A194-4721-A40D-5607FCF8D737}" destId="{666B37D8-6AC9-4840-B99F-1E292231AD27}" srcOrd="0" destOrd="0" parTransId="{5070F69D-D6E5-4D3D-99C7-064E5846148E}" sibTransId="{592DA2C4-5BB7-4952-9C4C-ED4F114878F3}"/>
    <dgm:cxn modelId="{6409EFF8-8F9C-4343-B075-831D9E637E25}" type="presOf" srcId="{2336B72C-1083-4B80-968F-124B894C4C4E}" destId="{0E75F711-391C-431F-8ECE-0D6EFD97DA8B}" srcOrd="0" destOrd="0" presId="urn:microsoft.com/office/officeart/2005/8/layout/hList2"/>
    <dgm:cxn modelId="{49534AFC-00FB-4367-B4D2-F949E4C87F81}" type="presOf" srcId="{BBBE26A0-2B82-44EA-B21E-3E4F67E04555}" destId="{D340A25D-A871-4BB3-9868-759BA7B7545B}" srcOrd="0" destOrd="1" presId="urn:microsoft.com/office/officeart/2005/8/layout/hList2"/>
    <dgm:cxn modelId="{37B096FD-9153-4791-A8FF-9D3AB8F95CBE}" srcId="{666B37D8-6AC9-4840-B99F-1E292231AD27}" destId="{BA0BE08F-1397-47EB-A616-E6F963375AD6}" srcOrd="0" destOrd="0" parTransId="{19D28089-9235-482A-8D4D-29B4B8ADC3EE}" sibTransId="{169EBD43-8AEA-4CD4-9C50-A11750156467}"/>
    <dgm:cxn modelId="{605ADE52-BE74-496D-9C08-948D4A27BC7C}" type="presParOf" srcId="{C09151EF-8437-4D36-93B7-5B75C302D0A6}" destId="{56B839FF-49CA-4868-9B74-53B6CE6BC490}" srcOrd="0" destOrd="0" presId="urn:microsoft.com/office/officeart/2005/8/layout/hList2"/>
    <dgm:cxn modelId="{FCAB37CD-F673-4944-A245-C323CE7B6A28}" type="presParOf" srcId="{56B839FF-49CA-4868-9B74-53B6CE6BC490}" destId="{B4AA01B6-FD70-443B-A85B-251B96A0743B}" srcOrd="0" destOrd="0" presId="urn:microsoft.com/office/officeart/2005/8/layout/hList2"/>
    <dgm:cxn modelId="{B28584CA-E694-4B2A-8B82-C056311F1330}" type="presParOf" srcId="{56B839FF-49CA-4868-9B74-53B6CE6BC490}" destId="{D340A25D-A871-4BB3-9868-759BA7B7545B}" srcOrd="1" destOrd="0" presId="urn:microsoft.com/office/officeart/2005/8/layout/hList2"/>
    <dgm:cxn modelId="{024156C3-7D71-4C71-99B3-42EE114CACBC}" type="presParOf" srcId="{56B839FF-49CA-4868-9B74-53B6CE6BC490}" destId="{A9893849-1D04-4247-B8BC-CAA47EBE6D79}" srcOrd="2" destOrd="0" presId="urn:microsoft.com/office/officeart/2005/8/layout/hList2"/>
    <dgm:cxn modelId="{2BC9683E-AC25-4DBE-B5AE-24BBBA000DC3}" type="presParOf" srcId="{C09151EF-8437-4D36-93B7-5B75C302D0A6}" destId="{332154DE-36A5-45E6-AD55-630AE0157D46}" srcOrd="1" destOrd="0" presId="urn:microsoft.com/office/officeart/2005/8/layout/hList2"/>
    <dgm:cxn modelId="{D718FEBF-6C4F-4384-9C2D-350F708565ED}" type="presParOf" srcId="{C09151EF-8437-4D36-93B7-5B75C302D0A6}" destId="{9A732555-B31C-4337-A59E-2E28662C9F9C}" srcOrd="2" destOrd="0" presId="urn:microsoft.com/office/officeart/2005/8/layout/hList2"/>
    <dgm:cxn modelId="{392C7EC7-3BC2-442C-B083-2C29285E24DA}" type="presParOf" srcId="{9A732555-B31C-4337-A59E-2E28662C9F9C}" destId="{DD582EE4-89E9-44A5-9BD6-20682817F67B}" srcOrd="0" destOrd="0" presId="urn:microsoft.com/office/officeart/2005/8/layout/hList2"/>
    <dgm:cxn modelId="{D1AB12A2-2260-467B-914B-5783EEB77B11}" type="presParOf" srcId="{9A732555-B31C-4337-A59E-2E28662C9F9C}" destId="{0E75F711-391C-431F-8ECE-0D6EFD97DA8B}" srcOrd="1" destOrd="0" presId="urn:microsoft.com/office/officeart/2005/8/layout/hList2"/>
    <dgm:cxn modelId="{CFA6A208-2F48-47D8-A341-AE2355138286}" type="presParOf" srcId="{9A732555-B31C-4337-A59E-2E28662C9F9C}" destId="{68011CE3-EFE5-47F5-86E5-CC992F3B9203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27AFC4-A194-4721-A40D-5607FCF8D737}" type="doc">
      <dgm:prSet loTypeId="urn:microsoft.com/office/officeart/2005/8/layout/hList2" loCatId="list" qsTypeId="urn:microsoft.com/office/officeart/2005/8/quickstyle/simple3" qsCatId="simple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666B37D8-6AC9-4840-B99F-1E292231AD27}">
      <dgm:prSet phldrT="[Text]" phldr="0" custT="1"/>
      <dgm:spPr/>
      <dgm:t>
        <a:bodyPr/>
        <a:lstStyle/>
        <a:p>
          <a:pPr rtl="0"/>
          <a:r>
            <a:rPr lang="en-US" sz="2800" b="1"/>
            <a:t>Strategies</a:t>
          </a:r>
        </a:p>
      </dgm:t>
    </dgm:pt>
    <dgm:pt modelId="{5070F69D-D6E5-4D3D-99C7-064E5846148E}" type="parTrans" cxnId="{64D6DBDB-CD08-4B7A-967B-20D5A169712A}">
      <dgm:prSet/>
      <dgm:spPr/>
      <dgm:t>
        <a:bodyPr/>
        <a:lstStyle/>
        <a:p>
          <a:endParaRPr lang="en-US" sz="1600"/>
        </a:p>
      </dgm:t>
    </dgm:pt>
    <dgm:pt modelId="{592DA2C4-5BB7-4952-9C4C-ED4F114878F3}" type="sibTrans" cxnId="{64D6DBDB-CD08-4B7A-967B-20D5A169712A}">
      <dgm:prSet/>
      <dgm:spPr/>
      <dgm:t>
        <a:bodyPr/>
        <a:lstStyle/>
        <a:p>
          <a:endParaRPr lang="en-US" sz="1600"/>
        </a:p>
      </dgm:t>
    </dgm:pt>
    <dgm:pt modelId="{D82E8B8F-93FF-4CEE-AF2B-8F812AED82C9}">
      <dgm:prSet phldr="0" custT="1"/>
      <dgm:spPr/>
      <dgm:t>
        <a:bodyPr/>
        <a:lstStyle/>
        <a:p>
          <a:r>
            <a:rPr lang="en-US" sz="2800" b="1"/>
            <a:t>Our Priorities</a:t>
          </a:r>
          <a:endParaRPr lang="en-US" sz="2800"/>
        </a:p>
      </dgm:t>
    </dgm:pt>
    <dgm:pt modelId="{98796E9C-2AD3-4DDE-9DB9-CA6CB3316158}" type="parTrans" cxnId="{4A66B90D-5ECD-49A1-A9B4-FF65BF95BCC6}">
      <dgm:prSet/>
      <dgm:spPr/>
      <dgm:t>
        <a:bodyPr/>
        <a:lstStyle/>
        <a:p>
          <a:endParaRPr lang="en-US"/>
        </a:p>
      </dgm:t>
    </dgm:pt>
    <dgm:pt modelId="{B8C09853-5B8B-4DDB-8244-B188ED67416E}" type="sibTrans" cxnId="{4A66B90D-5ECD-49A1-A9B4-FF65BF95BCC6}">
      <dgm:prSet/>
      <dgm:spPr/>
      <dgm:t>
        <a:bodyPr/>
        <a:lstStyle/>
        <a:p>
          <a:endParaRPr lang="en-US"/>
        </a:p>
      </dgm:t>
    </dgm:pt>
    <dgm:pt modelId="{BA0BE08F-1397-47EB-A616-E6F963375AD6}">
      <dgm:prSet phldr="0" custT="1"/>
      <dgm:spPr/>
      <dgm:t>
        <a:bodyPr/>
        <a:lstStyle/>
        <a:p>
          <a:pPr rtl="0"/>
          <a:r>
            <a:rPr lang="en-US" sz="2400" dirty="0"/>
            <a:t>Focus discretionary investments on projects that address the climate crisis</a:t>
          </a:r>
          <a:endParaRPr lang="en-US" sz="2400" i="1" dirty="0">
            <a:solidFill>
              <a:srgbClr val="FF0000"/>
            </a:solidFill>
          </a:endParaRPr>
        </a:p>
      </dgm:t>
    </dgm:pt>
    <dgm:pt modelId="{19D28089-9235-482A-8D4D-29B4B8ADC3EE}" type="parTrans" cxnId="{37B096FD-9153-4791-A8FF-9D3AB8F95CBE}">
      <dgm:prSet/>
      <dgm:spPr/>
      <dgm:t>
        <a:bodyPr/>
        <a:lstStyle/>
        <a:p>
          <a:endParaRPr lang="en-US"/>
        </a:p>
      </dgm:t>
    </dgm:pt>
    <dgm:pt modelId="{169EBD43-8AEA-4CD4-9C50-A11750156467}" type="sibTrans" cxnId="{37B096FD-9153-4791-A8FF-9D3AB8F95CBE}">
      <dgm:prSet/>
      <dgm:spPr/>
      <dgm:t>
        <a:bodyPr/>
        <a:lstStyle/>
        <a:p>
          <a:endParaRPr lang="en-US"/>
        </a:p>
      </dgm:t>
    </dgm:pt>
    <dgm:pt modelId="{DC3180F2-5059-4FFC-8249-34FB72269329}">
      <dgm:prSet phldr="0" custT="1"/>
      <dgm:spPr/>
      <dgm:t>
        <a:bodyPr/>
        <a:lstStyle/>
        <a:p>
          <a:pPr rtl="0"/>
          <a:r>
            <a:rPr lang="en-US" sz="2400"/>
            <a:t>Reduce carbon emissions from transit vehicles, infrastructure and construction</a:t>
          </a:r>
          <a:endParaRPr lang="en-US" sz="2800" i="1">
            <a:solidFill>
              <a:srgbClr val="FF0000"/>
            </a:solidFill>
          </a:endParaRPr>
        </a:p>
      </dgm:t>
    </dgm:pt>
    <dgm:pt modelId="{01E5E56D-1A22-45C0-BF8D-F2713FF10942}" type="parTrans" cxnId="{CC4B97B7-8C7E-4FCA-B600-C1C29F2436E9}">
      <dgm:prSet/>
      <dgm:spPr/>
      <dgm:t>
        <a:bodyPr/>
        <a:lstStyle/>
        <a:p>
          <a:endParaRPr lang="en-US"/>
        </a:p>
      </dgm:t>
    </dgm:pt>
    <dgm:pt modelId="{FA50CFA9-EF3F-46BF-81AB-4873C14C5A8D}" type="sibTrans" cxnId="{CC4B97B7-8C7E-4FCA-B600-C1C29F2436E9}">
      <dgm:prSet/>
      <dgm:spPr/>
      <dgm:t>
        <a:bodyPr/>
        <a:lstStyle/>
        <a:p>
          <a:endParaRPr lang="en-US"/>
        </a:p>
      </dgm:t>
    </dgm:pt>
    <dgm:pt modelId="{3CB9969B-C759-4708-A8FE-2178B1F31C61}">
      <dgm:prSet custT="1"/>
      <dgm:spPr/>
      <dgm:t>
        <a:bodyPr/>
        <a:lstStyle/>
        <a:p>
          <a:pPr rtl="0"/>
          <a:r>
            <a:rPr lang="en-US" sz="2400"/>
            <a:t>Increase the resilience of transit systems to climate and extreme weather hazards</a:t>
          </a:r>
        </a:p>
      </dgm:t>
    </dgm:pt>
    <dgm:pt modelId="{A5227A72-6C06-4B91-9422-ADED29E0C44B}" type="parTrans" cxnId="{B805EB18-DEA5-4478-A597-D5392CF554DD}">
      <dgm:prSet/>
      <dgm:spPr/>
      <dgm:t>
        <a:bodyPr/>
        <a:lstStyle/>
        <a:p>
          <a:endParaRPr lang="en-US"/>
        </a:p>
      </dgm:t>
    </dgm:pt>
    <dgm:pt modelId="{A09ACD32-909D-473A-8363-B47247F5A724}" type="sibTrans" cxnId="{B805EB18-DEA5-4478-A597-D5392CF554DD}">
      <dgm:prSet/>
      <dgm:spPr/>
      <dgm:t>
        <a:bodyPr/>
        <a:lstStyle/>
        <a:p>
          <a:endParaRPr lang="en-US"/>
        </a:p>
      </dgm:t>
    </dgm:pt>
    <dgm:pt modelId="{E78F8345-7C0C-4EF1-9EDF-957B7DD9AC47}">
      <dgm:prSet custT="1"/>
      <dgm:spPr/>
      <dgm:t>
        <a:bodyPr/>
        <a:lstStyle/>
        <a:p>
          <a:pPr rtl="0"/>
          <a:r>
            <a:rPr lang="en-US" sz="2400"/>
            <a:t>Support the adoption of American-made low and zero-emission vehicle technologies</a:t>
          </a:r>
        </a:p>
      </dgm:t>
    </dgm:pt>
    <dgm:pt modelId="{F4A970A9-E1CA-4D38-B69D-D12BE96DF9B0}" type="parTrans" cxnId="{81753FCA-4DFD-4C7D-8FC1-9540DEE91C84}">
      <dgm:prSet/>
      <dgm:spPr/>
      <dgm:t>
        <a:bodyPr/>
        <a:lstStyle/>
        <a:p>
          <a:endParaRPr lang="en-US"/>
        </a:p>
      </dgm:t>
    </dgm:pt>
    <dgm:pt modelId="{2D398F9E-DE73-4032-A67C-D4A2B188AC2B}" type="sibTrans" cxnId="{81753FCA-4DFD-4C7D-8FC1-9540DEE91C84}">
      <dgm:prSet/>
      <dgm:spPr/>
      <dgm:t>
        <a:bodyPr/>
        <a:lstStyle/>
        <a:p>
          <a:endParaRPr lang="en-US"/>
        </a:p>
      </dgm:t>
    </dgm:pt>
    <dgm:pt modelId="{EF34C178-E405-4157-97DD-A98A35CC0303}">
      <dgm:prSet custT="1"/>
      <dgm:spPr/>
      <dgm:t>
        <a:bodyPr/>
        <a:lstStyle/>
        <a:p>
          <a:pPr rtl="0"/>
          <a:r>
            <a:rPr lang="en-US" sz="2400" dirty="0"/>
            <a:t>Technical assistance to support adoption of zero-emission vehicles</a:t>
          </a:r>
        </a:p>
      </dgm:t>
    </dgm:pt>
    <dgm:pt modelId="{4A5B964F-1A36-44BB-B49E-37F60CA17EA4}" type="parTrans" cxnId="{564BA35C-D265-417B-8222-FB9B40EB359E}">
      <dgm:prSet/>
      <dgm:spPr/>
      <dgm:t>
        <a:bodyPr/>
        <a:lstStyle/>
        <a:p>
          <a:endParaRPr lang="en-US"/>
        </a:p>
      </dgm:t>
    </dgm:pt>
    <dgm:pt modelId="{8CC53EE3-4D7C-477C-B16C-DB633D99C5D1}" type="sibTrans" cxnId="{564BA35C-D265-417B-8222-FB9B40EB359E}">
      <dgm:prSet/>
      <dgm:spPr/>
      <dgm:t>
        <a:bodyPr/>
        <a:lstStyle/>
        <a:p>
          <a:endParaRPr lang="en-US"/>
        </a:p>
      </dgm:t>
    </dgm:pt>
    <dgm:pt modelId="{EB9EAFB0-2966-4FCD-AD26-1940121DB44E}">
      <dgm:prSet custT="1"/>
      <dgm:spPr/>
      <dgm:t>
        <a:bodyPr/>
        <a:lstStyle/>
        <a:p>
          <a:pPr rtl="0"/>
          <a:r>
            <a:rPr lang="en-US" sz="2400"/>
            <a:t>Research and innovation investments</a:t>
          </a:r>
        </a:p>
      </dgm:t>
    </dgm:pt>
    <dgm:pt modelId="{2FDD2495-5DD6-475C-9096-32B9F51CAB1A}" type="parTrans" cxnId="{F0F9B35D-A1DF-4791-9724-35CCC7301679}">
      <dgm:prSet/>
      <dgm:spPr/>
      <dgm:t>
        <a:bodyPr/>
        <a:lstStyle/>
        <a:p>
          <a:endParaRPr lang="en-US"/>
        </a:p>
      </dgm:t>
    </dgm:pt>
    <dgm:pt modelId="{C7570153-B1B5-4C6C-9C0A-FEF6FF321EB4}" type="sibTrans" cxnId="{F0F9B35D-A1DF-4791-9724-35CCC7301679}">
      <dgm:prSet/>
      <dgm:spPr/>
      <dgm:t>
        <a:bodyPr/>
        <a:lstStyle/>
        <a:p>
          <a:endParaRPr lang="en-US"/>
        </a:p>
      </dgm:t>
    </dgm:pt>
    <dgm:pt modelId="{61165452-9FF3-4084-8AC8-D04CAA4C5AC7}">
      <dgm:prSet custT="1"/>
      <dgm:spPr/>
      <dgm:t>
        <a:bodyPr/>
        <a:lstStyle/>
        <a:p>
          <a:pPr rtl="0"/>
          <a:r>
            <a:rPr lang="en-US" sz="2400"/>
            <a:t>Join </a:t>
          </a:r>
          <a:r>
            <a:rPr lang="en-US" sz="2400" b="0" i="0">
              <a:hlinkClick xmlns:r="http://schemas.openxmlformats.org/officeDocument/2006/relationships" r:id="rId1"/>
            </a:rPr>
            <a:t>FTA's Sustainable Transit for a Healthy Planet Challenge</a:t>
          </a:r>
          <a:endParaRPr lang="en-US" sz="2400"/>
        </a:p>
      </dgm:t>
    </dgm:pt>
    <dgm:pt modelId="{5BD87DEE-3BBF-4090-9331-30E55D645B68}" type="parTrans" cxnId="{C171603C-D245-41C5-BA1D-D8FEBC4E837D}">
      <dgm:prSet/>
      <dgm:spPr/>
      <dgm:t>
        <a:bodyPr/>
        <a:lstStyle/>
        <a:p>
          <a:endParaRPr lang="en-US"/>
        </a:p>
      </dgm:t>
    </dgm:pt>
    <dgm:pt modelId="{8AAA0D37-77F5-4099-AC96-03C5EACA52AE}" type="sibTrans" cxnId="{C171603C-D245-41C5-BA1D-D8FEBC4E837D}">
      <dgm:prSet/>
      <dgm:spPr/>
      <dgm:t>
        <a:bodyPr/>
        <a:lstStyle/>
        <a:p>
          <a:endParaRPr lang="en-US"/>
        </a:p>
      </dgm:t>
    </dgm:pt>
    <dgm:pt modelId="{C09151EF-8437-4D36-93B7-5B75C302D0A6}" type="pres">
      <dgm:prSet presAssocID="{1527AFC4-A194-4721-A40D-5607FCF8D737}" presName="linearFlow" presStyleCnt="0">
        <dgm:presLayoutVars>
          <dgm:dir/>
          <dgm:animLvl val="lvl"/>
          <dgm:resizeHandles/>
        </dgm:presLayoutVars>
      </dgm:prSet>
      <dgm:spPr/>
    </dgm:pt>
    <dgm:pt modelId="{56B839FF-49CA-4868-9B74-53B6CE6BC490}" type="pres">
      <dgm:prSet presAssocID="{666B37D8-6AC9-4840-B99F-1E292231AD27}" presName="compositeNode" presStyleCnt="0">
        <dgm:presLayoutVars>
          <dgm:bulletEnabled val="1"/>
        </dgm:presLayoutVars>
      </dgm:prSet>
      <dgm:spPr/>
    </dgm:pt>
    <dgm:pt modelId="{B4AA01B6-FD70-443B-A85B-251B96A0743B}" type="pres">
      <dgm:prSet presAssocID="{666B37D8-6AC9-4840-B99F-1E292231AD27}" presName="image" presStyleLbl="fgImgPlace1" presStyleIdx="0" presStyleCnt="2" custScaleX="68153" custScaleY="56933" custLinFactX="167724" custLinFactNeighborX="200000" custLinFactNeighborY="7536"/>
      <dgm:spPr>
        <a:noFill/>
        <a:ln>
          <a:noFill/>
        </a:ln>
      </dgm:spPr>
    </dgm:pt>
    <dgm:pt modelId="{D340A25D-A871-4BB3-9868-759BA7B7545B}" type="pres">
      <dgm:prSet presAssocID="{666B37D8-6AC9-4840-B99F-1E292231AD27}" presName="childNode" presStyleLbl="node1" presStyleIdx="0" presStyleCnt="2" custScaleX="102779" custScaleY="115273" custLinFactX="41224" custLinFactNeighborX="100000" custLinFactNeighborY="-2194">
        <dgm:presLayoutVars>
          <dgm:bulletEnabled val="1"/>
        </dgm:presLayoutVars>
      </dgm:prSet>
      <dgm:spPr/>
    </dgm:pt>
    <dgm:pt modelId="{A9893849-1D04-4247-B8BC-CAA47EBE6D79}" type="pres">
      <dgm:prSet presAssocID="{666B37D8-6AC9-4840-B99F-1E292231AD27}" presName="parentNode" presStyleLbl="revTx" presStyleIdx="0" presStyleCnt="2" custScaleX="148143" custScaleY="100609" custLinFactX="386696" custLinFactNeighborX="400000" custLinFactNeighborY="8007">
        <dgm:presLayoutVars>
          <dgm:chMax val="0"/>
          <dgm:bulletEnabled val="1"/>
        </dgm:presLayoutVars>
      </dgm:prSet>
      <dgm:spPr/>
    </dgm:pt>
    <dgm:pt modelId="{332154DE-36A5-45E6-AD55-630AE0157D46}" type="pres">
      <dgm:prSet presAssocID="{592DA2C4-5BB7-4952-9C4C-ED4F114878F3}" presName="sibTrans" presStyleCnt="0"/>
      <dgm:spPr/>
    </dgm:pt>
    <dgm:pt modelId="{9A732555-B31C-4337-A59E-2E28662C9F9C}" type="pres">
      <dgm:prSet presAssocID="{D82E8B8F-93FF-4CEE-AF2B-8F812AED82C9}" presName="compositeNode" presStyleCnt="0">
        <dgm:presLayoutVars>
          <dgm:bulletEnabled val="1"/>
        </dgm:presLayoutVars>
      </dgm:prSet>
      <dgm:spPr/>
    </dgm:pt>
    <dgm:pt modelId="{DD582EE4-89E9-44A5-9BD6-20682817F67B}" type="pres">
      <dgm:prSet presAssocID="{D82E8B8F-93FF-4CEE-AF2B-8F812AED82C9}" presName="image" presStyleLbl="fgImgPlace1" presStyleIdx="1" presStyleCnt="2" custScaleX="70614" custScaleY="75351" custLinFactX="-158098" custLinFactNeighborX="-200000" custLinFactNeighborY="1892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3000" r="-3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0E75F711-391C-431F-8ECE-0D6EFD97DA8B}" type="pres">
      <dgm:prSet presAssocID="{D82E8B8F-93FF-4CEE-AF2B-8F812AED82C9}" presName="childNode" presStyleLbl="node1" presStyleIdx="1" presStyleCnt="2" custScaleY="111070" custLinFactX="-33682" custLinFactNeighborX="-100000" custLinFactNeighborY="-4295">
        <dgm:presLayoutVars>
          <dgm:bulletEnabled val="1"/>
        </dgm:presLayoutVars>
      </dgm:prSet>
      <dgm:spPr/>
    </dgm:pt>
    <dgm:pt modelId="{68011CE3-EFE5-47F5-86E5-CC992F3B9203}" type="pres">
      <dgm:prSet presAssocID="{D82E8B8F-93FF-4CEE-AF2B-8F812AED82C9}" presName="parentNode" presStyleLbl="revTx" presStyleIdx="1" presStyleCnt="2" custLinFactX="-300000" custLinFactNeighborX="-356159" custLinFactNeighborY="1912">
        <dgm:presLayoutVars>
          <dgm:chMax val="0"/>
          <dgm:bulletEnabled val="1"/>
        </dgm:presLayoutVars>
      </dgm:prSet>
      <dgm:spPr/>
    </dgm:pt>
  </dgm:ptLst>
  <dgm:cxnLst>
    <dgm:cxn modelId="{5E0D880A-646F-482C-A14A-14C936E9E785}" type="presOf" srcId="{BA0BE08F-1397-47EB-A616-E6F963375AD6}" destId="{D340A25D-A871-4BB3-9868-759BA7B7545B}" srcOrd="0" destOrd="0" presId="urn:microsoft.com/office/officeart/2005/8/layout/hList2"/>
    <dgm:cxn modelId="{4A66B90D-5ECD-49A1-A9B4-FF65BF95BCC6}" srcId="{1527AFC4-A194-4721-A40D-5607FCF8D737}" destId="{D82E8B8F-93FF-4CEE-AF2B-8F812AED82C9}" srcOrd="1" destOrd="0" parTransId="{98796E9C-2AD3-4DDE-9DB9-CA6CB3316158}" sibTransId="{B8C09853-5B8B-4DDB-8244-B188ED67416E}"/>
    <dgm:cxn modelId="{B805EB18-DEA5-4478-A597-D5392CF554DD}" srcId="{D82E8B8F-93FF-4CEE-AF2B-8F812AED82C9}" destId="{3CB9969B-C759-4708-A8FE-2178B1F31C61}" srcOrd="1" destOrd="0" parTransId="{A5227A72-6C06-4B91-9422-ADED29E0C44B}" sibTransId="{A09ACD32-909D-473A-8363-B47247F5A724}"/>
    <dgm:cxn modelId="{C171603C-D245-41C5-BA1D-D8FEBC4E837D}" srcId="{666B37D8-6AC9-4840-B99F-1E292231AD27}" destId="{61165452-9FF3-4084-8AC8-D04CAA4C5AC7}" srcOrd="3" destOrd="0" parTransId="{5BD87DEE-3BBF-4090-9331-30E55D645B68}" sibTransId="{8AAA0D37-77F5-4099-AC96-03C5EACA52AE}"/>
    <dgm:cxn modelId="{FF52E23F-719E-4BC8-9E79-C855A53DB237}" type="presOf" srcId="{D82E8B8F-93FF-4CEE-AF2B-8F812AED82C9}" destId="{68011CE3-EFE5-47F5-86E5-CC992F3B9203}" srcOrd="0" destOrd="0" presId="urn:microsoft.com/office/officeart/2005/8/layout/hList2"/>
    <dgm:cxn modelId="{564BA35C-D265-417B-8222-FB9B40EB359E}" srcId="{666B37D8-6AC9-4840-B99F-1E292231AD27}" destId="{EF34C178-E405-4157-97DD-A98A35CC0303}" srcOrd="1" destOrd="0" parTransId="{4A5B964F-1A36-44BB-B49E-37F60CA17EA4}" sibTransId="{8CC53EE3-4D7C-477C-B16C-DB633D99C5D1}"/>
    <dgm:cxn modelId="{F0F9B35D-A1DF-4791-9724-35CCC7301679}" srcId="{666B37D8-6AC9-4840-B99F-1E292231AD27}" destId="{EB9EAFB0-2966-4FCD-AD26-1940121DB44E}" srcOrd="2" destOrd="0" parTransId="{2FDD2495-5DD6-475C-9096-32B9F51CAB1A}" sibTransId="{C7570153-B1B5-4C6C-9C0A-FEF6FF321EB4}"/>
    <dgm:cxn modelId="{86B3CF68-9FB4-4CBC-950D-41BDA1D0AF6A}" type="presOf" srcId="{EF34C178-E405-4157-97DD-A98A35CC0303}" destId="{D340A25D-A871-4BB3-9868-759BA7B7545B}" srcOrd="0" destOrd="1" presId="urn:microsoft.com/office/officeart/2005/8/layout/hList2"/>
    <dgm:cxn modelId="{58C8684B-7BEB-47B4-BA3B-9D3569EEC347}" type="presOf" srcId="{666B37D8-6AC9-4840-B99F-1E292231AD27}" destId="{A9893849-1D04-4247-B8BC-CAA47EBE6D79}" srcOrd="0" destOrd="0" presId="urn:microsoft.com/office/officeart/2005/8/layout/hList2"/>
    <dgm:cxn modelId="{449ECC51-3459-406E-BF8C-24674980E1F4}" type="presOf" srcId="{61165452-9FF3-4084-8AC8-D04CAA4C5AC7}" destId="{D340A25D-A871-4BB3-9868-759BA7B7545B}" srcOrd="0" destOrd="3" presId="urn:microsoft.com/office/officeart/2005/8/layout/hList2"/>
    <dgm:cxn modelId="{2B0BD251-1DAD-46EE-A5F3-356B68AD4CA9}" type="presOf" srcId="{DC3180F2-5059-4FFC-8249-34FB72269329}" destId="{0E75F711-391C-431F-8ECE-0D6EFD97DA8B}" srcOrd="0" destOrd="0" presId="urn:microsoft.com/office/officeart/2005/8/layout/hList2"/>
    <dgm:cxn modelId="{475E7358-C625-48EC-88D9-98EEF4D9DBFB}" type="presOf" srcId="{3CB9969B-C759-4708-A8FE-2178B1F31C61}" destId="{0E75F711-391C-431F-8ECE-0D6EFD97DA8B}" srcOrd="0" destOrd="1" presId="urn:microsoft.com/office/officeart/2005/8/layout/hList2"/>
    <dgm:cxn modelId="{374D2187-E3CE-4C63-AB3A-A37B6AD063FC}" type="presOf" srcId="{1527AFC4-A194-4721-A40D-5607FCF8D737}" destId="{C09151EF-8437-4D36-93B7-5B75C302D0A6}" srcOrd="0" destOrd="0" presId="urn:microsoft.com/office/officeart/2005/8/layout/hList2"/>
    <dgm:cxn modelId="{CC4B97B7-8C7E-4FCA-B600-C1C29F2436E9}" srcId="{D82E8B8F-93FF-4CEE-AF2B-8F812AED82C9}" destId="{DC3180F2-5059-4FFC-8249-34FB72269329}" srcOrd="0" destOrd="0" parTransId="{01E5E56D-1A22-45C0-BF8D-F2713FF10942}" sibTransId="{FA50CFA9-EF3F-46BF-81AB-4873C14C5A8D}"/>
    <dgm:cxn modelId="{81753FCA-4DFD-4C7D-8FC1-9540DEE91C84}" srcId="{D82E8B8F-93FF-4CEE-AF2B-8F812AED82C9}" destId="{E78F8345-7C0C-4EF1-9EDF-957B7DD9AC47}" srcOrd="2" destOrd="0" parTransId="{F4A970A9-E1CA-4D38-B69D-D12BE96DF9B0}" sibTransId="{2D398F9E-DE73-4032-A67C-D4A2B188AC2B}"/>
    <dgm:cxn modelId="{64D6DBDB-CD08-4B7A-967B-20D5A169712A}" srcId="{1527AFC4-A194-4721-A40D-5607FCF8D737}" destId="{666B37D8-6AC9-4840-B99F-1E292231AD27}" srcOrd="0" destOrd="0" parTransId="{5070F69D-D6E5-4D3D-99C7-064E5846148E}" sibTransId="{592DA2C4-5BB7-4952-9C4C-ED4F114878F3}"/>
    <dgm:cxn modelId="{8C3B00EA-0DBA-4D49-A357-DACF3267AAA5}" type="presOf" srcId="{E78F8345-7C0C-4EF1-9EDF-957B7DD9AC47}" destId="{0E75F711-391C-431F-8ECE-0D6EFD97DA8B}" srcOrd="0" destOrd="2" presId="urn:microsoft.com/office/officeart/2005/8/layout/hList2"/>
    <dgm:cxn modelId="{55EA51F6-DCE8-4F6B-BD4C-06E5568D5942}" type="presOf" srcId="{EB9EAFB0-2966-4FCD-AD26-1940121DB44E}" destId="{D340A25D-A871-4BB3-9868-759BA7B7545B}" srcOrd="0" destOrd="2" presId="urn:microsoft.com/office/officeart/2005/8/layout/hList2"/>
    <dgm:cxn modelId="{37B096FD-9153-4791-A8FF-9D3AB8F95CBE}" srcId="{666B37D8-6AC9-4840-B99F-1E292231AD27}" destId="{BA0BE08F-1397-47EB-A616-E6F963375AD6}" srcOrd="0" destOrd="0" parTransId="{19D28089-9235-482A-8D4D-29B4B8ADC3EE}" sibTransId="{169EBD43-8AEA-4CD4-9C50-A11750156467}"/>
    <dgm:cxn modelId="{42B1C6DA-3564-4B79-B987-83C86E7B416D}" type="presParOf" srcId="{C09151EF-8437-4D36-93B7-5B75C302D0A6}" destId="{56B839FF-49CA-4868-9B74-53B6CE6BC490}" srcOrd="0" destOrd="0" presId="urn:microsoft.com/office/officeart/2005/8/layout/hList2"/>
    <dgm:cxn modelId="{32E56E66-B874-4C15-890D-F757B0904C94}" type="presParOf" srcId="{56B839FF-49CA-4868-9B74-53B6CE6BC490}" destId="{B4AA01B6-FD70-443B-A85B-251B96A0743B}" srcOrd="0" destOrd="0" presId="urn:microsoft.com/office/officeart/2005/8/layout/hList2"/>
    <dgm:cxn modelId="{751C841C-9445-41EA-A139-8DA815FB2CD4}" type="presParOf" srcId="{56B839FF-49CA-4868-9B74-53B6CE6BC490}" destId="{D340A25D-A871-4BB3-9868-759BA7B7545B}" srcOrd="1" destOrd="0" presId="urn:microsoft.com/office/officeart/2005/8/layout/hList2"/>
    <dgm:cxn modelId="{1535C555-078A-44D0-873F-9AAE8B7D57A4}" type="presParOf" srcId="{56B839FF-49CA-4868-9B74-53B6CE6BC490}" destId="{A9893849-1D04-4247-B8BC-CAA47EBE6D79}" srcOrd="2" destOrd="0" presId="urn:microsoft.com/office/officeart/2005/8/layout/hList2"/>
    <dgm:cxn modelId="{96055B33-7CCF-4F9E-A14D-2B69C26FCE52}" type="presParOf" srcId="{C09151EF-8437-4D36-93B7-5B75C302D0A6}" destId="{332154DE-36A5-45E6-AD55-630AE0157D46}" srcOrd="1" destOrd="0" presId="urn:microsoft.com/office/officeart/2005/8/layout/hList2"/>
    <dgm:cxn modelId="{EFF92B17-E31D-434E-81A9-F8978A8235CE}" type="presParOf" srcId="{C09151EF-8437-4D36-93B7-5B75C302D0A6}" destId="{9A732555-B31C-4337-A59E-2E28662C9F9C}" srcOrd="2" destOrd="0" presId="urn:microsoft.com/office/officeart/2005/8/layout/hList2"/>
    <dgm:cxn modelId="{DD4013EF-EF59-4094-86BB-8E2248185A46}" type="presParOf" srcId="{9A732555-B31C-4337-A59E-2E28662C9F9C}" destId="{DD582EE4-89E9-44A5-9BD6-20682817F67B}" srcOrd="0" destOrd="0" presId="urn:microsoft.com/office/officeart/2005/8/layout/hList2"/>
    <dgm:cxn modelId="{22DB4D77-D0B2-4EF5-BBF0-4F555368E08A}" type="presParOf" srcId="{9A732555-B31C-4337-A59E-2E28662C9F9C}" destId="{0E75F711-391C-431F-8ECE-0D6EFD97DA8B}" srcOrd="1" destOrd="0" presId="urn:microsoft.com/office/officeart/2005/8/layout/hList2"/>
    <dgm:cxn modelId="{591403D9-0BD3-436E-BD90-5340E3D77D6B}" type="presParOf" srcId="{9A732555-B31C-4337-A59E-2E28662C9F9C}" destId="{68011CE3-EFE5-47F5-86E5-CC992F3B9203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27AFC4-A194-4721-A40D-5607FCF8D737}" type="doc">
      <dgm:prSet loTypeId="urn:microsoft.com/office/officeart/2005/8/layout/hList2" loCatId="list" qsTypeId="urn:microsoft.com/office/officeart/2005/8/quickstyle/simple3" qsCatId="simple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666B37D8-6AC9-4840-B99F-1E292231AD27}">
      <dgm:prSet phldrT="[Text]" phldr="0" custT="1"/>
      <dgm:spPr/>
      <dgm:t>
        <a:bodyPr/>
        <a:lstStyle/>
        <a:p>
          <a:pPr rtl="0"/>
          <a:r>
            <a:rPr lang="en-US" sz="2800" b="1"/>
            <a:t>Strategies</a:t>
          </a:r>
        </a:p>
      </dgm:t>
    </dgm:pt>
    <dgm:pt modelId="{5070F69D-D6E5-4D3D-99C7-064E5846148E}" type="parTrans" cxnId="{64D6DBDB-CD08-4B7A-967B-20D5A169712A}">
      <dgm:prSet/>
      <dgm:spPr/>
      <dgm:t>
        <a:bodyPr/>
        <a:lstStyle/>
        <a:p>
          <a:endParaRPr lang="en-US" sz="1600"/>
        </a:p>
      </dgm:t>
    </dgm:pt>
    <dgm:pt modelId="{592DA2C4-5BB7-4952-9C4C-ED4F114878F3}" type="sibTrans" cxnId="{64D6DBDB-CD08-4B7A-967B-20D5A169712A}">
      <dgm:prSet/>
      <dgm:spPr/>
      <dgm:t>
        <a:bodyPr/>
        <a:lstStyle/>
        <a:p>
          <a:endParaRPr lang="en-US" sz="1600"/>
        </a:p>
      </dgm:t>
    </dgm:pt>
    <dgm:pt modelId="{D82E8B8F-93FF-4CEE-AF2B-8F812AED82C9}">
      <dgm:prSet phldr="0" custT="1"/>
      <dgm:spPr/>
      <dgm:t>
        <a:bodyPr/>
        <a:lstStyle/>
        <a:p>
          <a:r>
            <a:rPr lang="en-US" sz="2800" b="1"/>
            <a:t>Our Priorities</a:t>
          </a:r>
          <a:endParaRPr lang="en-US" sz="2800"/>
        </a:p>
      </dgm:t>
    </dgm:pt>
    <dgm:pt modelId="{98796E9C-2AD3-4DDE-9DB9-CA6CB3316158}" type="parTrans" cxnId="{4A66B90D-5ECD-49A1-A9B4-FF65BF95BCC6}">
      <dgm:prSet/>
      <dgm:spPr/>
      <dgm:t>
        <a:bodyPr/>
        <a:lstStyle/>
        <a:p>
          <a:endParaRPr lang="en-US"/>
        </a:p>
      </dgm:t>
    </dgm:pt>
    <dgm:pt modelId="{B8C09853-5B8B-4DDB-8244-B188ED67416E}" type="sibTrans" cxnId="{4A66B90D-5ECD-49A1-A9B4-FF65BF95BCC6}">
      <dgm:prSet/>
      <dgm:spPr/>
      <dgm:t>
        <a:bodyPr/>
        <a:lstStyle/>
        <a:p>
          <a:endParaRPr lang="en-US"/>
        </a:p>
      </dgm:t>
    </dgm:pt>
    <dgm:pt modelId="{BA0BE08F-1397-47EB-A616-E6F963375AD6}">
      <dgm:prSet phldr="0" custT="1"/>
      <dgm:spPr/>
      <dgm:t>
        <a:bodyPr/>
        <a:lstStyle/>
        <a:p>
          <a:pPr rtl="0"/>
          <a:r>
            <a:rPr lang="en-US" sz="1800"/>
            <a:t>Support underserved, overburdened, and disadvantaged communities by:</a:t>
          </a:r>
          <a:endParaRPr lang="en-US" sz="1800" i="1">
            <a:solidFill>
              <a:srgbClr val="FF0000"/>
            </a:solidFill>
          </a:endParaRPr>
        </a:p>
      </dgm:t>
    </dgm:pt>
    <dgm:pt modelId="{19D28089-9235-482A-8D4D-29B4B8ADC3EE}" type="parTrans" cxnId="{37B096FD-9153-4791-A8FF-9D3AB8F95CBE}">
      <dgm:prSet/>
      <dgm:spPr/>
      <dgm:t>
        <a:bodyPr/>
        <a:lstStyle/>
        <a:p>
          <a:endParaRPr lang="en-US"/>
        </a:p>
      </dgm:t>
    </dgm:pt>
    <dgm:pt modelId="{169EBD43-8AEA-4CD4-9C50-A11750156467}" type="sibTrans" cxnId="{37B096FD-9153-4791-A8FF-9D3AB8F95CBE}">
      <dgm:prSet/>
      <dgm:spPr/>
      <dgm:t>
        <a:bodyPr/>
        <a:lstStyle/>
        <a:p>
          <a:endParaRPr lang="en-US"/>
        </a:p>
      </dgm:t>
    </dgm:pt>
    <dgm:pt modelId="{2336B72C-1083-4B80-968F-124B894C4C4E}">
      <dgm:prSet phldr="0" custT="1"/>
      <dgm:spPr/>
      <dgm:t>
        <a:bodyPr/>
        <a:lstStyle/>
        <a:p>
          <a:pPr algn="l" rtl="0"/>
          <a:r>
            <a:rPr lang="en-US" sz="1800"/>
            <a:t>Expand access and opportunity to underserved, overburdened, and disadvantaged communities</a:t>
          </a:r>
          <a:endParaRPr lang="en-US" sz="1800" i="1">
            <a:solidFill>
              <a:srgbClr val="FF0000"/>
            </a:solidFill>
          </a:endParaRPr>
        </a:p>
      </dgm:t>
    </dgm:pt>
    <dgm:pt modelId="{074C9557-DCE2-4BD8-ACBF-F2B4C9C642AD}" type="parTrans" cxnId="{576F20C2-9B3C-4012-AA40-F640B45E1AAB}">
      <dgm:prSet/>
      <dgm:spPr/>
      <dgm:t>
        <a:bodyPr/>
        <a:lstStyle/>
        <a:p>
          <a:endParaRPr lang="en-US"/>
        </a:p>
      </dgm:t>
    </dgm:pt>
    <dgm:pt modelId="{93570F9F-8841-49F1-8A22-988CDAAE498C}" type="sibTrans" cxnId="{576F20C2-9B3C-4012-AA40-F640B45E1AAB}">
      <dgm:prSet/>
      <dgm:spPr/>
      <dgm:t>
        <a:bodyPr/>
        <a:lstStyle/>
        <a:p>
          <a:endParaRPr lang="en-US"/>
        </a:p>
      </dgm:t>
    </dgm:pt>
    <dgm:pt modelId="{FAB73E4A-7D12-4CC4-BA22-5B556141A406}">
      <dgm:prSet custT="1"/>
      <dgm:spPr/>
      <dgm:t>
        <a:bodyPr/>
        <a:lstStyle/>
        <a:p>
          <a:pPr algn="l" rtl="0"/>
          <a:r>
            <a:rPr lang="en-US" sz="1800"/>
            <a:t>Incorporate equity in transportation planning and funding decisions</a:t>
          </a:r>
        </a:p>
      </dgm:t>
    </dgm:pt>
    <dgm:pt modelId="{9092DE5C-C9B0-473F-A7FF-4F63FC458A22}" type="parTrans" cxnId="{EA9A27DE-84E8-4607-885B-22583FA62DE1}">
      <dgm:prSet/>
      <dgm:spPr/>
      <dgm:t>
        <a:bodyPr/>
        <a:lstStyle/>
        <a:p>
          <a:endParaRPr lang="en-US"/>
        </a:p>
      </dgm:t>
    </dgm:pt>
    <dgm:pt modelId="{BA9A862F-59A1-495D-B736-F61717252BBB}" type="sibTrans" cxnId="{EA9A27DE-84E8-4607-885B-22583FA62DE1}">
      <dgm:prSet/>
      <dgm:spPr/>
      <dgm:t>
        <a:bodyPr/>
        <a:lstStyle/>
        <a:p>
          <a:endParaRPr lang="en-US"/>
        </a:p>
      </dgm:t>
    </dgm:pt>
    <dgm:pt modelId="{CBA0533C-592D-4A91-B90F-B011FE3E16AE}">
      <dgm:prSet custT="1"/>
      <dgm:spPr/>
      <dgm:t>
        <a:bodyPr/>
        <a:lstStyle/>
        <a:p>
          <a:pPr algn="l" rtl="0"/>
          <a:r>
            <a:rPr lang="en-US" sz="1800"/>
            <a:t>Increase social and economic opportunity through investments in equitable transit projects</a:t>
          </a:r>
        </a:p>
      </dgm:t>
    </dgm:pt>
    <dgm:pt modelId="{3BC0120E-19BE-418C-82C0-DE641B8F1DE4}" type="parTrans" cxnId="{CE1C5258-5AC9-454A-9E1E-D584829C0C5A}">
      <dgm:prSet/>
      <dgm:spPr/>
      <dgm:t>
        <a:bodyPr/>
        <a:lstStyle/>
        <a:p>
          <a:endParaRPr lang="en-US"/>
        </a:p>
      </dgm:t>
    </dgm:pt>
    <dgm:pt modelId="{274C36BB-DC52-4BEB-B141-59E705DE12D8}" type="sibTrans" cxnId="{CE1C5258-5AC9-454A-9E1E-D584829C0C5A}">
      <dgm:prSet/>
      <dgm:spPr/>
      <dgm:t>
        <a:bodyPr/>
        <a:lstStyle/>
        <a:p>
          <a:endParaRPr lang="en-US"/>
        </a:p>
      </dgm:t>
    </dgm:pt>
    <dgm:pt modelId="{DD343DF0-9FB6-4D2E-9EE8-F5836FFBDA39}">
      <dgm:prSet custT="1"/>
      <dgm:spPr/>
      <dgm:t>
        <a:bodyPr/>
        <a:lstStyle/>
        <a:p>
          <a:pPr algn="l"/>
          <a:r>
            <a:rPr lang="en-US" sz="1800">
              <a:latin typeface="+mn-lt"/>
              <a:ea typeface="ＭＳ Ｐゴシック"/>
              <a:cs typeface="Calibri"/>
            </a:rPr>
            <a:t>Justice40: Ensure that no less than 40% of the benefits of FTA investments reach underserved, overburdened, and disadvantaged communities</a:t>
          </a:r>
          <a:endParaRPr lang="en-US" sz="1800"/>
        </a:p>
      </dgm:t>
    </dgm:pt>
    <dgm:pt modelId="{331B7A4D-D888-4C50-AAC3-5EBBF3CADC01}" type="parTrans" cxnId="{4261FC8A-A03A-413B-A802-0FAFF318D257}">
      <dgm:prSet/>
      <dgm:spPr/>
      <dgm:t>
        <a:bodyPr/>
        <a:lstStyle/>
        <a:p>
          <a:endParaRPr lang="en-US"/>
        </a:p>
      </dgm:t>
    </dgm:pt>
    <dgm:pt modelId="{1E7D04AD-326D-4A81-A0EB-5BAB7773C39F}" type="sibTrans" cxnId="{4261FC8A-A03A-413B-A802-0FAFF318D257}">
      <dgm:prSet/>
      <dgm:spPr/>
      <dgm:t>
        <a:bodyPr/>
        <a:lstStyle/>
        <a:p>
          <a:endParaRPr lang="en-US"/>
        </a:p>
      </dgm:t>
    </dgm:pt>
    <dgm:pt modelId="{25121D16-BCB2-4EA2-BEAC-438AE66FAD42}">
      <dgm:prSet phldr="0" custT="1"/>
      <dgm:spPr/>
      <dgm:t>
        <a:bodyPr/>
        <a:lstStyle/>
        <a:p>
          <a:pPr rtl="0">
            <a:buFont typeface="Courier New" panose="02070309020205020404" pitchFamily="49" charset="0"/>
            <a:buChar char="o"/>
          </a:pPr>
          <a:r>
            <a:rPr lang="en-US" sz="1800"/>
            <a:t>Ensuring that planning organizations responsible for planning hear from these communities</a:t>
          </a:r>
          <a:endParaRPr lang="en-US" sz="1800" i="1">
            <a:solidFill>
              <a:srgbClr val="FF0000"/>
            </a:solidFill>
          </a:endParaRPr>
        </a:p>
      </dgm:t>
    </dgm:pt>
    <dgm:pt modelId="{96C1A527-6C28-4D2B-803E-836906B2B1FE}" type="parTrans" cxnId="{3FDEB332-8471-45E8-815E-18497BAC8345}">
      <dgm:prSet/>
      <dgm:spPr/>
      <dgm:t>
        <a:bodyPr/>
        <a:lstStyle/>
        <a:p>
          <a:endParaRPr lang="en-US"/>
        </a:p>
      </dgm:t>
    </dgm:pt>
    <dgm:pt modelId="{EAB19056-DC81-411E-AD52-C3934EFD3388}" type="sibTrans" cxnId="{3FDEB332-8471-45E8-815E-18497BAC8345}">
      <dgm:prSet/>
      <dgm:spPr/>
      <dgm:t>
        <a:bodyPr/>
        <a:lstStyle/>
        <a:p>
          <a:endParaRPr lang="en-US"/>
        </a:p>
      </dgm:t>
    </dgm:pt>
    <dgm:pt modelId="{E4FF6F9C-4BFE-4050-B356-018EB5B937F6}">
      <dgm:prSet phldr="0" custT="1"/>
      <dgm:spPr/>
      <dgm:t>
        <a:bodyPr/>
        <a:lstStyle/>
        <a:p>
          <a:pPr rtl="0">
            <a:buFont typeface="Courier New" panose="02070309020205020404" pitchFamily="49" charset="0"/>
            <a:buChar char="o"/>
          </a:pPr>
          <a:r>
            <a:rPr lang="en-US" sz="1800">
              <a:latin typeface="Calibri"/>
              <a:ea typeface="ＭＳ Ｐゴシック"/>
              <a:cs typeface="Calibri"/>
            </a:rPr>
            <a:t>Focusing discretionary investments on projects that promote equity</a:t>
          </a:r>
          <a:endParaRPr lang="en-US" sz="1800" i="1">
            <a:solidFill>
              <a:srgbClr val="FF0000"/>
            </a:solidFill>
          </a:endParaRPr>
        </a:p>
      </dgm:t>
    </dgm:pt>
    <dgm:pt modelId="{99F47931-E9E4-40FB-989D-AEEBF7EA8834}" type="parTrans" cxnId="{B0CF7A7F-2350-43AF-BF5A-19E99015404F}">
      <dgm:prSet/>
      <dgm:spPr/>
      <dgm:t>
        <a:bodyPr/>
        <a:lstStyle/>
        <a:p>
          <a:endParaRPr lang="en-US"/>
        </a:p>
      </dgm:t>
    </dgm:pt>
    <dgm:pt modelId="{0B88C450-C0B9-4E91-8A6B-00FA42929A1C}" type="sibTrans" cxnId="{B0CF7A7F-2350-43AF-BF5A-19E99015404F}">
      <dgm:prSet/>
      <dgm:spPr/>
      <dgm:t>
        <a:bodyPr/>
        <a:lstStyle/>
        <a:p>
          <a:endParaRPr lang="en-US"/>
        </a:p>
      </dgm:t>
    </dgm:pt>
    <dgm:pt modelId="{0AA6B3F4-0BA4-4018-9AED-478DAEAF2FF9}">
      <dgm:prSet phldr="0" custT="1"/>
      <dgm:spPr/>
      <dgm:t>
        <a:bodyPr/>
        <a:lstStyle/>
        <a:p>
          <a:pPr rtl="0">
            <a:buFont typeface="Courier New" panose="02070309020205020404" pitchFamily="49" charset="0"/>
            <a:buChar char="o"/>
          </a:pPr>
          <a:r>
            <a:rPr lang="en-US" sz="1800"/>
            <a:t>Directing technical assistance</a:t>
          </a:r>
          <a:endParaRPr lang="en-US" sz="1800" i="1">
            <a:solidFill>
              <a:srgbClr val="FF0000"/>
            </a:solidFill>
          </a:endParaRPr>
        </a:p>
      </dgm:t>
    </dgm:pt>
    <dgm:pt modelId="{EB5C9711-6F6B-49AD-B8ED-520EC78B93CA}" type="parTrans" cxnId="{58F8B713-3FF7-4F67-8D6E-9F224D83317C}">
      <dgm:prSet/>
      <dgm:spPr/>
      <dgm:t>
        <a:bodyPr/>
        <a:lstStyle/>
        <a:p>
          <a:endParaRPr lang="en-US"/>
        </a:p>
      </dgm:t>
    </dgm:pt>
    <dgm:pt modelId="{E0DF4604-B725-4C4C-9291-5438CDE3373B}" type="sibTrans" cxnId="{58F8B713-3FF7-4F67-8D6E-9F224D83317C}">
      <dgm:prSet/>
      <dgm:spPr/>
      <dgm:t>
        <a:bodyPr/>
        <a:lstStyle/>
        <a:p>
          <a:endParaRPr lang="en-US"/>
        </a:p>
      </dgm:t>
    </dgm:pt>
    <dgm:pt modelId="{C3CACC74-0D78-40A7-A780-426330DBE106}">
      <dgm:prSet phldr="0" custT="1"/>
      <dgm:spPr/>
      <dgm:t>
        <a:bodyPr/>
        <a:lstStyle/>
        <a:p>
          <a:pPr rtl="0">
            <a:buFont typeface="Courier New" panose="02070309020205020404" pitchFamily="49" charset="0"/>
            <a:buChar char="o"/>
          </a:pPr>
          <a:r>
            <a:rPr lang="en-US" sz="1800">
              <a:latin typeface="Calibri"/>
              <a:ea typeface="ＭＳ Ｐゴシック"/>
              <a:cs typeface="Calibri"/>
            </a:rPr>
            <a:t>Collecting data on the effects of transit service that can address historic inequities</a:t>
          </a:r>
          <a:endParaRPr lang="en-US" sz="1800" i="1">
            <a:solidFill>
              <a:srgbClr val="FF0000"/>
            </a:solidFill>
          </a:endParaRPr>
        </a:p>
      </dgm:t>
    </dgm:pt>
    <dgm:pt modelId="{15E1657B-04C4-42F8-B2A3-C9B625CDB522}" type="parTrans" cxnId="{39830559-7D7D-4C0C-8EFD-71EE1370794A}">
      <dgm:prSet/>
      <dgm:spPr/>
      <dgm:t>
        <a:bodyPr/>
        <a:lstStyle/>
        <a:p>
          <a:endParaRPr lang="en-US"/>
        </a:p>
      </dgm:t>
    </dgm:pt>
    <dgm:pt modelId="{BECED761-C36C-45BF-9CEA-1A35F63BB86C}" type="sibTrans" cxnId="{39830559-7D7D-4C0C-8EFD-71EE1370794A}">
      <dgm:prSet/>
      <dgm:spPr/>
      <dgm:t>
        <a:bodyPr/>
        <a:lstStyle/>
        <a:p>
          <a:endParaRPr lang="en-US"/>
        </a:p>
      </dgm:t>
    </dgm:pt>
    <dgm:pt modelId="{CD7F36BB-0CCE-4FBD-A7D5-38946303227E}">
      <dgm:prSet phldr="0" custT="1"/>
      <dgm:spPr/>
      <dgm:t>
        <a:bodyPr/>
        <a:lstStyle/>
        <a:p>
          <a:pPr rtl="0">
            <a:buFont typeface="Courier New" panose="02070309020205020404" pitchFamily="49" charset="0"/>
            <a:buChar char="o"/>
          </a:pPr>
          <a:r>
            <a:rPr lang="en-US" sz="1800" i="0">
              <a:solidFill>
                <a:schemeClr val="tx1"/>
              </a:solidFill>
            </a:rPr>
            <a:t>Supporting minority and women-owned businesses</a:t>
          </a:r>
        </a:p>
      </dgm:t>
    </dgm:pt>
    <dgm:pt modelId="{C8768876-A138-4F18-A755-8CC2D237FFBE}" type="parTrans" cxnId="{5DFD8013-FAC6-4CF4-80C5-2663CBC33D62}">
      <dgm:prSet/>
      <dgm:spPr/>
      <dgm:t>
        <a:bodyPr/>
        <a:lstStyle/>
        <a:p>
          <a:endParaRPr lang="en-US"/>
        </a:p>
      </dgm:t>
    </dgm:pt>
    <dgm:pt modelId="{956D500D-5B80-4D5F-9AF1-98FE07A1ED22}" type="sibTrans" cxnId="{5DFD8013-FAC6-4CF4-80C5-2663CBC33D62}">
      <dgm:prSet/>
      <dgm:spPr/>
      <dgm:t>
        <a:bodyPr/>
        <a:lstStyle/>
        <a:p>
          <a:endParaRPr lang="en-US"/>
        </a:p>
      </dgm:t>
    </dgm:pt>
    <dgm:pt modelId="{C09151EF-8437-4D36-93B7-5B75C302D0A6}" type="pres">
      <dgm:prSet presAssocID="{1527AFC4-A194-4721-A40D-5607FCF8D737}" presName="linearFlow" presStyleCnt="0">
        <dgm:presLayoutVars>
          <dgm:dir/>
          <dgm:animLvl val="lvl"/>
          <dgm:resizeHandles/>
        </dgm:presLayoutVars>
      </dgm:prSet>
      <dgm:spPr/>
    </dgm:pt>
    <dgm:pt modelId="{56B839FF-49CA-4868-9B74-53B6CE6BC490}" type="pres">
      <dgm:prSet presAssocID="{666B37D8-6AC9-4840-B99F-1E292231AD27}" presName="compositeNode" presStyleCnt="0">
        <dgm:presLayoutVars>
          <dgm:bulletEnabled val="1"/>
        </dgm:presLayoutVars>
      </dgm:prSet>
      <dgm:spPr/>
    </dgm:pt>
    <dgm:pt modelId="{B4AA01B6-FD70-443B-A85B-251B96A0743B}" type="pres">
      <dgm:prSet presAssocID="{666B37D8-6AC9-4840-B99F-1E292231AD27}" presName="image" presStyleLbl="fgImgPlace1" presStyleIdx="0" presStyleCnt="2" custScaleX="74968" custScaleY="62626" custLinFactX="167724" custLinFactNeighborX="200000" custLinFactNeighborY="7536"/>
      <dgm:spPr>
        <a:noFill/>
        <a:ln>
          <a:noFill/>
        </a:ln>
      </dgm:spPr>
    </dgm:pt>
    <dgm:pt modelId="{D340A25D-A871-4BB3-9868-759BA7B7545B}" type="pres">
      <dgm:prSet presAssocID="{666B37D8-6AC9-4840-B99F-1E292231AD27}" presName="childNode" presStyleLbl="node1" presStyleIdx="0" presStyleCnt="2" custScaleX="92995" custScaleY="113730" custLinFactX="30201" custLinFactNeighborX="100000" custLinFactNeighborY="-1418">
        <dgm:presLayoutVars>
          <dgm:bulletEnabled val="1"/>
        </dgm:presLayoutVars>
      </dgm:prSet>
      <dgm:spPr/>
    </dgm:pt>
    <dgm:pt modelId="{A9893849-1D04-4247-B8BC-CAA47EBE6D79}" type="pres">
      <dgm:prSet presAssocID="{666B37D8-6AC9-4840-B99F-1E292231AD27}" presName="parentNode" presStyleLbl="revTx" presStyleIdx="0" presStyleCnt="2" custScaleX="148143" custScaleY="99507" custLinFactX="386696" custLinFactNeighborX="400000" custLinFactNeighborY="64937">
        <dgm:presLayoutVars>
          <dgm:chMax val="0"/>
          <dgm:bulletEnabled val="1"/>
        </dgm:presLayoutVars>
      </dgm:prSet>
      <dgm:spPr/>
    </dgm:pt>
    <dgm:pt modelId="{332154DE-36A5-45E6-AD55-630AE0157D46}" type="pres">
      <dgm:prSet presAssocID="{592DA2C4-5BB7-4952-9C4C-ED4F114878F3}" presName="sibTrans" presStyleCnt="0"/>
      <dgm:spPr/>
    </dgm:pt>
    <dgm:pt modelId="{9A732555-B31C-4337-A59E-2E28662C9F9C}" type="pres">
      <dgm:prSet presAssocID="{D82E8B8F-93FF-4CEE-AF2B-8F812AED82C9}" presName="compositeNode" presStyleCnt="0">
        <dgm:presLayoutVars>
          <dgm:bulletEnabled val="1"/>
        </dgm:presLayoutVars>
      </dgm:prSet>
      <dgm:spPr/>
    </dgm:pt>
    <dgm:pt modelId="{DD582EE4-89E9-44A5-9BD6-20682817F67B}" type="pres">
      <dgm:prSet presAssocID="{D82E8B8F-93FF-4CEE-AF2B-8F812AED82C9}" presName="image" presStyleLbl="fgImgPlace1" presStyleIdx="1" presStyleCnt="2" custScaleX="70614" custScaleY="75351" custLinFactX="-158098" custLinFactNeighborX="-200000" custLinFactNeighborY="1892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3000" r="-3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0E75F711-391C-431F-8ECE-0D6EFD97DA8B}" type="pres">
      <dgm:prSet presAssocID="{D82E8B8F-93FF-4CEE-AF2B-8F812AED82C9}" presName="childNode" presStyleLbl="node1" presStyleIdx="1" presStyleCnt="2" custScaleY="113730" custLinFactX="-32710" custLinFactNeighborX="-100000" custLinFactNeighborY="-4295">
        <dgm:presLayoutVars>
          <dgm:bulletEnabled val="1"/>
        </dgm:presLayoutVars>
      </dgm:prSet>
      <dgm:spPr/>
    </dgm:pt>
    <dgm:pt modelId="{68011CE3-EFE5-47F5-86E5-CC992F3B9203}" type="pres">
      <dgm:prSet presAssocID="{D82E8B8F-93FF-4CEE-AF2B-8F812AED82C9}" presName="parentNode" presStyleLbl="revTx" presStyleIdx="1" presStyleCnt="2" custLinFactX="-300000" custLinFactNeighborX="-365321" custLinFactNeighborY="4388">
        <dgm:presLayoutVars>
          <dgm:chMax val="0"/>
          <dgm:bulletEnabled val="1"/>
        </dgm:presLayoutVars>
      </dgm:prSet>
      <dgm:spPr/>
    </dgm:pt>
  </dgm:ptLst>
  <dgm:cxnLst>
    <dgm:cxn modelId="{4A66B90D-5ECD-49A1-A9B4-FF65BF95BCC6}" srcId="{1527AFC4-A194-4721-A40D-5607FCF8D737}" destId="{D82E8B8F-93FF-4CEE-AF2B-8F812AED82C9}" srcOrd="1" destOrd="0" parTransId="{98796E9C-2AD3-4DDE-9DB9-CA6CB3316158}" sibTransId="{B8C09853-5B8B-4DDB-8244-B188ED67416E}"/>
    <dgm:cxn modelId="{5DFD8013-FAC6-4CF4-80C5-2663CBC33D62}" srcId="{BA0BE08F-1397-47EB-A616-E6F963375AD6}" destId="{CD7F36BB-0CCE-4FBD-A7D5-38946303227E}" srcOrd="4" destOrd="0" parTransId="{C8768876-A138-4F18-A755-8CC2D237FFBE}" sibTransId="{956D500D-5B80-4D5F-9AF1-98FE07A1ED22}"/>
    <dgm:cxn modelId="{58F8B713-3FF7-4F67-8D6E-9F224D83317C}" srcId="{BA0BE08F-1397-47EB-A616-E6F963375AD6}" destId="{0AA6B3F4-0BA4-4018-9AED-478DAEAF2FF9}" srcOrd="2" destOrd="0" parTransId="{EB5C9711-6F6B-49AD-B8ED-520EC78B93CA}" sibTransId="{E0DF4604-B725-4C4C-9291-5438CDE3373B}"/>
    <dgm:cxn modelId="{19D4E317-5D1D-4DAB-9EAD-D04DDEA75A9E}" type="presOf" srcId="{666B37D8-6AC9-4840-B99F-1E292231AD27}" destId="{A9893849-1D04-4247-B8BC-CAA47EBE6D79}" srcOrd="0" destOrd="0" presId="urn:microsoft.com/office/officeart/2005/8/layout/hList2"/>
    <dgm:cxn modelId="{EA93D41A-8F41-4D03-B86C-4C7350C1D8F7}" type="presOf" srcId="{E4FF6F9C-4BFE-4050-B356-018EB5B937F6}" destId="{D340A25D-A871-4BB3-9868-759BA7B7545B}" srcOrd="0" destOrd="2" presId="urn:microsoft.com/office/officeart/2005/8/layout/hList2"/>
    <dgm:cxn modelId="{236B641B-C192-4DE6-B1FB-69E49F96B1FC}" type="presOf" srcId="{BA0BE08F-1397-47EB-A616-E6F963375AD6}" destId="{D340A25D-A871-4BB3-9868-759BA7B7545B}" srcOrd="0" destOrd="0" presId="urn:microsoft.com/office/officeart/2005/8/layout/hList2"/>
    <dgm:cxn modelId="{3FDEB332-8471-45E8-815E-18497BAC8345}" srcId="{BA0BE08F-1397-47EB-A616-E6F963375AD6}" destId="{25121D16-BCB2-4EA2-BEAC-438AE66FAD42}" srcOrd="0" destOrd="0" parTransId="{96C1A527-6C28-4D2B-803E-836906B2B1FE}" sibTransId="{EAB19056-DC81-411E-AD52-C3934EFD3388}"/>
    <dgm:cxn modelId="{3AB35F37-7328-436F-A1F9-629287FDF6FF}" type="presOf" srcId="{FAB73E4A-7D12-4CC4-BA22-5B556141A406}" destId="{0E75F711-391C-431F-8ECE-0D6EFD97DA8B}" srcOrd="0" destOrd="1" presId="urn:microsoft.com/office/officeart/2005/8/layout/hList2"/>
    <dgm:cxn modelId="{9FF2E938-8A83-4B22-9F20-AB981026D361}" type="presOf" srcId="{D82E8B8F-93FF-4CEE-AF2B-8F812AED82C9}" destId="{68011CE3-EFE5-47F5-86E5-CC992F3B9203}" srcOrd="0" destOrd="0" presId="urn:microsoft.com/office/officeart/2005/8/layout/hList2"/>
    <dgm:cxn modelId="{B2D56D5B-4F21-4F1A-851A-65BFB6EBC346}" type="presOf" srcId="{CBA0533C-592D-4A91-B90F-B011FE3E16AE}" destId="{0E75F711-391C-431F-8ECE-0D6EFD97DA8B}" srcOrd="0" destOrd="2" presId="urn:microsoft.com/office/officeart/2005/8/layout/hList2"/>
    <dgm:cxn modelId="{7F7C2F66-B43A-4A5D-8033-2C91800ADEA7}" type="presOf" srcId="{C3CACC74-0D78-40A7-A780-426330DBE106}" destId="{D340A25D-A871-4BB3-9868-759BA7B7545B}" srcOrd="0" destOrd="4" presId="urn:microsoft.com/office/officeart/2005/8/layout/hList2"/>
    <dgm:cxn modelId="{927DC54C-74AF-49A3-A297-441CB3ACEA92}" type="presOf" srcId="{2336B72C-1083-4B80-968F-124B894C4C4E}" destId="{0E75F711-391C-431F-8ECE-0D6EFD97DA8B}" srcOrd="0" destOrd="0" presId="urn:microsoft.com/office/officeart/2005/8/layout/hList2"/>
    <dgm:cxn modelId="{CE1C5258-5AC9-454A-9E1E-D584829C0C5A}" srcId="{D82E8B8F-93FF-4CEE-AF2B-8F812AED82C9}" destId="{CBA0533C-592D-4A91-B90F-B011FE3E16AE}" srcOrd="2" destOrd="0" parTransId="{3BC0120E-19BE-418C-82C0-DE641B8F1DE4}" sibTransId="{274C36BB-DC52-4BEB-B141-59E705DE12D8}"/>
    <dgm:cxn modelId="{39830559-7D7D-4C0C-8EFD-71EE1370794A}" srcId="{BA0BE08F-1397-47EB-A616-E6F963375AD6}" destId="{C3CACC74-0D78-40A7-A780-426330DBE106}" srcOrd="3" destOrd="0" parTransId="{15E1657B-04C4-42F8-B2A3-C9B625CDB522}" sibTransId="{BECED761-C36C-45BF-9CEA-1A35F63BB86C}"/>
    <dgm:cxn modelId="{B0CF7A7F-2350-43AF-BF5A-19E99015404F}" srcId="{BA0BE08F-1397-47EB-A616-E6F963375AD6}" destId="{E4FF6F9C-4BFE-4050-B356-018EB5B937F6}" srcOrd="1" destOrd="0" parTransId="{99F47931-E9E4-40FB-989D-AEEBF7EA8834}" sibTransId="{0B88C450-C0B9-4E91-8A6B-00FA42929A1C}"/>
    <dgm:cxn modelId="{9F200C84-7DCA-42E1-B6AC-94BFF9975BB1}" type="presOf" srcId="{0AA6B3F4-0BA4-4018-9AED-478DAEAF2FF9}" destId="{D340A25D-A871-4BB3-9868-759BA7B7545B}" srcOrd="0" destOrd="3" presId="urn:microsoft.com/office/officeart/2005/8/layout/hList2"/>
    <dgm:cxn modelId="{374D2187-E3CE-4C63-AB3A-A37B6AD063FC}" type="presOf" srcId="{1527AFC4-A194-4721-A40D-5607FCF8D737}" destId="{C09151EF-8437-4D36-93B7-5B75C302D0A6}" srcOrd="0" destOrd="0" presId="urn:microsoft.com/office/officeart/2005/8/layout/hList2"/>
    <dgm:cxn modelId="{4261FC8A-A03A-413B-A802-0FAFF318D257}" srcId="{D82E8B8F-93FF-4CEE-AF2B-8F812AED82C9}" destId="{DD343DF0-9FB6-4D2E-9EE8-F5836FFBDA39}" srcOrd="3" destOrd="0" parTransId="{331B7A4D-D888-4C50-AAC3-5EBBF3CADC01}" sibTransId="{1E7D04AD-326D-4A81-A0EB-5BAB7773C39F}"/>
    <dgm:cxn modelId="{24BD7790-A46D-4259-93F9-E508043B602F}" type="presOf" srcId="{CD7F36BB-0CCE-4FBD-A7D5-38946303227E}" destId="{D340A25D-A871-4BB3-9868-759BA7B7545B}" srcOrd="0" destOrd="5" presId="urn:microsoft.com/office/officeart/2005/8/layout/hList2"/>
    <dgm:cxn modelId="{D5D06EB3-2BAE-4A68-BC4A-B240CBF65C30}" type="presOf" srcId="{25121D16-BCB2-4EA2-BEAC-438AE66FAD42}" destId="{D340A25D-A871-4BB3-9868-759BA7B7545B}" srcOrd="0" destOrd="1" presId="urn:microsoft.com/office/officeart/2005/8/layout/hList2"/>
    <dgm:cxn modelId="{576F20C2-9B3C-4012-AA40-F640B45E1AAB}" srcId="{D82E8B8F-93FF-4CEE-AF2B-8F812AED82C9}" destId="{2336B72C-1083-4B80-968F-124B894C4C4E}" srcOrd="0" destOrd="0" parTransId="{074C9557-DCE2-4BD8-ACBF-F2B4C9C642AD}" sibTransId="{93570F9F-8841-49F1-8A22-988CDAAE498C}"/>
    <dgm:cxn modelId="{64D6DBDB-CD08-4B7A-967B-20D5A169712A}" srcId="{1527AFC4-A194-4721-A40D-5607FCF8D737}" destId="{666B37D8-6AC9-4840-B99F-1E292231AD27}" srcOrd="0" destOrd="0" parTransId="{5070F69D-D6E5-4D3D-99C7-064E5846148E}" sibTransId="{592DA2C4-5BB7-4952-9C4C-ED4F114878F3}"/>
    <dgm:cxn modelId="{EA9A27DE-84E8-4607-885B-22583FA62DE1}" srcId="{D82E8B8F-93FF-4CEE-AF2B-8F812AED82C9}" destId="{FAB73E4A-7D12-4CC4-BA22-5B556141A406}" srcOrd="1" destOrd="0" parTransId="{9092DE5C-C9B0-473F-A7FF-4F63FC458A22}" sibTransId="{BA9A862F-59A1-495D-B736-F61717252BBB}"/>
    <dgm:cxn modelId="{5DFAA7DF-BE81-4AC9-9039-13C2FCB8FE05}" type="presOf" srcId="{DD343DF0-9FB6-4D2E-9EE8-F5836FFBDA39}" destId="{0E75F711-391C-431F-8ECE-0D6EFD97DA8B}" srcOrd="0" destOrd="3" presId="urn:microsoft.com/office/officeart/2005/8/layout/hList2"/>
    <dgm:cxn modelId="{37B096FD-9153-4791-A8FF-9D3AB8F95CBE}" srcId="{666B37D8-6AC9-4840-B99F-1E292231AD27}" destId="{BA0BE08F-1397-47EB-A616-E6F963375AD6}" srcOrd="0" destOrd="0" parTransId="{19D28089-9235-482A-8D4D-29B4B8ADC3EE}" sibTransId="{169EBD43-8AEA-4CD4-9C50-A11750156467}"/>
    <dgm:cxn modelId="{2EB972E6-AF3E-4C45-8AC2-2BB36FC4A736}" type="presParOf" srcId="{C09151EF-8437-4D36-93B7-5B75C302D0A6}" destId="{56B839FF-49CA-4868-9B74-53B6CE6BC490}" srcOrd="0" destOrd="0" presId="urn:microsoft.com/office/officeart/2005/8/layout/hList2"/>
    <dgm:cxn modelId="{A4DD81EB-889B-4905-AA97-D8DCD7A6BA60}" type="presParOf" srcId="{56B839FF-49CA-4868-9B74-53B6CE6BC490}" destId="{B4AA01B6-FD70-443B-A85B-251B96A0743B}" srcOrd="0" destOrd="0" presId="urn:microsoft.com/office/officeart/2005/8/layout/hList2"/>
    <dgm:cxn modelId="{57E07F1A-C527-43E9-BAE4-38FA84A626D7}" type="presParOf" srcId="{56B839FF-49CA-4868-9B74-53B6CE6BC490}" destId="{D340A25D-A871-4BB3-9868-759BA7B7545B}" srcOrd="1" destOrd="0" presId="urn:microsoft.com/office/officeart/2005/8/layout/hList2"/>
    <dgm:cxn modelId="{CF570EF4-1B64-4600-9498-D2901100E8C4}" type="presParOf" srcId="{56B839FF-49CA-4868-9B74-53B6CE6BC490}" destId="{A9893849-1D04-4247-B8BC-CAA47EBE6D79}" srcOrd="2" destOrd="0" presId="urn:microsoft.com/office/officeart/2005/8/layout/hList2"/>
    <dgm:cxn modelId="{7B364BA2-A41B-4D9F-BF6A-90A95498427A}" type="presParOf" srcId="{C09151EF-8437-4D36-93B7-5B75C302D0A6}" destId="{332154DE-36A5-45E6-AD55-630AE0157D46}" srcOrd="1" destOrd="0" presId="urn:microsoft.com/office/officeart/2005/8/layout/hList2"/>
    <dgm:cxn modelId="{0B7B2B85-9591-456B-97C4-7B46D34B558D}" type="presParOf" srcId="{C09151EF-8437-4D36-93B7-5B75C302D0A6}" destId="{9A732555-B31C-4337-A59E-2E28662C9F9C}" srcOrd="2" destOrd="0" presId="urn:microsoft.com/office/officeart/2005/8/layout/hList2"/>
    <dgm:cxn modelId="{0FCAF001-5FB7-4D20-B9AB-B4AD6390164C}" type="presParOf" srcId="{9A732555-B31C-4337-A59E-2E28662C9F9C}" destId="{DD582EE4-89E9-44A5-9BD6-20682817F67B}" srcOrd="0" destOrd="0" presId="urn:microsoft.com/office/officeart/2005/8/layout/hList2"/>
    <dgm:cxn modelId="{2623CA2E-D67A-412B-A933-EF21F24F6ABF}" type="presParOf" srcId="{9A732555-B31C-4337-A59E-2E28662C9F9C}" destId="{0E75F711-391C-431F-8ECE-0D6EFD97DA8B}" srcOrd="1" destOrd="0" presId="urn:microsoft.com/office/officeart/2005/8/layout/hList2"/>
    <dgm:cxn modelId="{D35A2CDF-7A25-4F80-AAAD-583992422FC0}" type="presParOf" srcId="{9A732555-B31C-4337-A59E-2E28662C9F9C}" destId="{68011CE3-EFE5-47F5-86E5-CC992F3B9203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8EA8E-3375-4037-97A8-8D5765D89B32}">
      <dsp:nvSpPr>
        <dsp:cNvPr id="0" name=""/>
        <dsp:cNvSpPr/>
      </dsp:nvSpPr>
      <dsp:spPr>
        <a:xfrm>
          <a:off x="666813" y="1528802"/>
          <a:ext cx="4206174" cy="3429657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Up to $108 billion for public transit over five years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New and increased funding for State of Good Repair, Low or No Emission, and CIG Grants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Continues existing structure for FTA programs focused on urban, rural, and targeted populations</a:t>
          </a:r>
        </a:p>
      </dsp:txBody>
      <dsp:txXfrm>
        <a:off x="666813" y="1528802"/>
        <a:ext cx="4206174" cy="3429657"/>
      </dsp:txXfrm>
    </dsp:sp>
    <dsp:sp modelId="{BC8F7F64-565E-4460-882E-63FB4A5AA0E4}">
      <dsp:nvSpPr>
        <dsp:cNvPr id="0" name=""/>
        <dsp:cNvSpPr/>
      </dsp:nvSpPr>
      <dsp:spPr>
        <a:xfrm>
          <a:off x="593415" y="205938"/>
          <a:ext cx="4206174" cy="1350122"/>
        </a:xfrm>
        <a:prstGeom prst="round2Same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Significant Funding Increases</a:t>
          </a:r>
        </a:p>
      </dsp:txBody>
      <dsp:txXfrm>
        <a:off x="659323" y="271846"/>
        <a:ext cx="2830278" cy="1284214"/>
      </dsp:txXfrm>
    </dsp:sp>
    <dsp:sp modelId="{4C000B42-6229-4B46-A1C6-B5F777FADDA7}">
      <dsp:nvSpPr>
        <dsp:cNvPr id="0" name=""/>
        <dsp:cNvSpPr/>
      </dsp:nvSpPr>
      <dsp:spPr>
        <a:xfrm>
          <a:off x="3807414" y="256719"/>
          <a:ext cx="1457689" cy="137948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A5685C-4858-4F12-8739-3D909BCEDFDE}">
      <dsp:nvSpPr>
        <dsp:cNvPr id="0" name=""/>
        <dsp:cNvSpPr/>
      </dsp:nvSpPr>
      <dsp:spPr>
        <a:xfrm>
          <a:off x="5419806" y="1571724"/>
          <a:ext cx="4206174" cy="3386735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Ferry Service for Rural Communities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Rail Vehicle Replacement</a:t>
          </a:r>
          <a:r>
            <a:rPr lang="en-US" sz="2000" kern="1200" dirty="0">
              <a:latin typeface="Calibri"/>
            </a:rPr>
            <a:t> Program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All Station Accessibility Program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Calibri"/>
            </a:rPr>
            <a:t>Electric or Low-Emitting Ferry Pilot Program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</dsp:txBody>
      <dsp:txXfrm>
        <a:off x="5419806" y="1571724"/>
        <a:ext cx="4206174" cy="3386735"/>
      </dsp:txXfrm>
    </dsp:sp>
    <dsp:sp modelId="{138DBCE2-F2DC-48CB-B6D2-FA684EEA3072}">
      <dsp:nvSpPr>
        <dsp:cNvPr id="0" name=""/>
        <dsp:cNvSpPr/>
      </dsp:nvSpPr>
      <dsp:spPr>
        <a:xfrm>
          <a:off x="5396252" y="203579"/>
          <a:ext cx="4206174" cy="1350122"/>
        </a:xfrm>
        <a:prstGeom prst="round2Same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New Grant Programs</a:t>
          </a:r>
        </a:p>
      </dsp:txBody>
      <dsp:txXfrm>
        <a:off x="5462160" y="269487"/>
        <a:ext cx="2830278" cy="1284214"/>
      </dsp:txXfrm>
    </dsp:sp>
    <dsp:sp modelId="{44449D77-092E-442C-A710-AB8C56E465EA}">
      <dsp:nvSpPr>
        <dsp:cNvPr id="0" name=""/>
        <dsp:cNvSpPr/>
      </dsp:nvSpPr>
      <dsp:spPr>
        <a:xfrm>
          <a:off x="8532168" y="225389"/>
          <a:ext cx="1472161" cy="147216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67854-E5DD-440A-970D-3BD854D93459}">
      <dsp:nvSpPr>
        <dsp:cNvPr id="0" name=""/>
        <dsp:cNvSpPr/>
      </dsp:nvSpPr>
      <dsp:spPr>
        <a:xfrm>
          <a:off x="0" y="1245399"/>
          <a:ext cx="2550854" cy="2601066"/>
        </a:xfrm>
        <a:prstGeom prst="ellips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FTA Bipartisan Infrastructure Law Priorities</a:t>
          </a:r>
        </a:p>
      </dsp:txBody>
      <dsp:txXfrm>
        <a:off x="373564" y="1626316"/>
        <a:ext cx="1803726" cy="1839232"/>
      </dsp:txXfrm>
    </dsp:sp>
    <dsp:sp modelId="{E61C0E80-0413-4F6E-B59E-7B02EF468CE4}">
      <dsp:nvSpPr>
        <dsp:cNvPr id="0" name=""/>
        <dsp:cNvSpPr/>
      </dsp:nvSpPr>
      <dsp:spPr>
        <a:xfrm>
          <a:off x="-1790406" y="145354"/>
          <a:ext cx="4604804" cy="4800054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chemeClr val="accent5">
            <a:shade val="80000"/>
            <a:hueOff val="205221"/>
            <a:satOff val="-2238"/>
            <a:lumOff val="2557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9B1A31-401B-4EF8-BA54-59B5F532DD00}">
      <dsp:nvSpPr>
        <dsp:cNvPr id="0" name=""/>
        <dsp:cNvSpPr/>
      </dsp:nvSpPr>
      <dsp:spPr>
        <a:xfrm>
          <a:off x="1203359" y="131396"/>
          <a:ext cx="1224146" cy="122389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5A444B9-2645-4F25-8B00-6790B3703992}">
      <dsp:nvSpPr>
        <dsp:cNvPr id="0" name=""/>
        <dsp:cNvSpPr/>
      </dsp:nvSpPr>
      <dsp:spPr>
        <a:xfrm>
          <a:off x="2637945" y="42385"/>
          <a:ext cx="6243878" cy="1184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3600" b="1" kern="1200" dirty="0"/>
            <a:t>Safety</a:t>
          </a:r>
          <a:endParaRPr lang="en-US" sz="3600" kern="1200" dirty="0"/>
        </a:p>
      </dsp:txBody>
      <dsp:txXfrm>
        <a:off x="2637945" y="42385"/>
        <a:ext cx="6243878" cy="1184747"/>
      </dsp:txXfrm>
    </dsp:sp>
    <dsp:sp modelId="{4AD68C5F-F517-4A98-84B2-C5D06894DB76}">
      <dsp:nvSpPr>
        <dsp:cNvPr id="0" name=""/>
        <dsp:cNvSpPr/>
      </dsp:nvSpPr>
      <dsp:spPr>
        <a:xfrm>
          <a:off x="1986378" y="1361564"/>
          <a:ext cx="1215663" cy="120615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DB9FFFD-37DA-497B-9F04-4C43A40BC1A2}">
      <dsp:nvSpPr>
        <dsp:cNvPr id="0" name=""/>
        <dsp:cNvSpPr/>
      </dsp:nvSpPr>
      <dsp:spPr>
        <a:xfrm>
          <a:off x="3388876" y="1421834"/>
          <a:ext cx="5017326" cy="1184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3600" b="1" kern="1200" dirty="0"/>
            <a:t>Modernization</a:t>
          </a:r>
          <a:endParaRPr lang="en-US" sz="3600" b="1" kern="1200" dirty="0">
            <a:highlight>
              <a:srgbClr val="FFFF00"/>
            </a:highlight>
          </a:endParaRPr>
        </a:p>
      </dsp:txBody>
      <dsp:txXfrm>
        <a:off x="3388876" y="1421834"/>
        <a:ext cx="5017326" cy="1184747"/>
      </dsp:txXfrm>
    </dsp:sp>
    <dsp:sp modelId="{DADBCB5E-E52E-4D64-AEBF-499BE056868E}">
      <dsp:nvSpPr>
        <dsp:cNvPr id="0" name=""/>
        <dsp:cNvSpPr/>
      </dsp:nvSpPr>
      <dsp:spPr>
        <a:xfrm>
          <a:off x="1959850" y="2794204"/>
          <a:ext cx="1224146" cy="1223891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A2CDC2C-6C11-4C32-922E-7499E6052253}">
      <dsp:nvSpPr>
        <dsp:cNvPr id="0" name=""/>
        <dsp:cNvSpPr/>
      </dsp:nvSpPr>
      <dsp:spPr>
        <a:xfrm>
          <a:off x="3306221" y="2785012"/>
          <a:ext cx="5755945" cy="1184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3600" b="1" kern="1200" dirty="0"/>
            <a:t>Climate</a:t>
          </a:r>
        </a:p>
      </dsp:txBody>
      <dsp:txXfrm>
        <a:off x="3306221" y="2785012"/>
        <a:ext cx="5755945" cy="1184747"/>
      </dsp:txXfrm>
    </dsp:sp>
    <dsp:sp modelId="{D5091C30-F3FB-4D69-A7C7-2F55A21784CF}">
      <dsp:nvSpPr>
        <dsp:cNvPr id="0" name=""/>
        <dsp:cNvSpPr/>
      </dsp:nvSpPr>
      <dsp:spPr>
        <a:xfrm>
          <a:off x="1060354" y="3973732"/>
          <a:ext cx="1224146" cy="1223891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DC98914-08A9-4DDA-B4E2-E869BB7EC7F1}">
      <dsp:nvSpPr>
        <dsp:cNvPr id="0" name=""/>
        <dsp:cNvSpPr/>
      </dsp:nvSpPr>
      <dsp:spPr>
        <a:xfrm>
          <a:off x="1620429" y="4034399"/>
          <a:ext cx="7441737" cy="1184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3600" b="1" kern="1200" dirty="0"/>
            <a:t>       Equity</a:t>
          </a:r>
          <a:endParaRPr lang="en-US" sz="3600" b="0" kern="1200" dirty="0">
            <a:latin typeface="Calibri"/>
          </a:endParaRPr>
        </a:p>
      </dsp:txBody>
      <dsp:txXfrm>
        <a:off x="1620429" y="4034399"/>
        <a:ext cx="7441737" cy="11847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893849-1D04-4247-B8BC-CAA47EBE6D79}">
      <dsp:nvSpPr>
        <dsp:cNvPr id="0" name=""/>
        <dsp:cNvSpPr/>
      </dsp:nvSpPr>
      <dsp:spPr>
        <a:xfrm rot="16200000">
          <a:off x="5392796" y="2376859"/>
          <a:ext cx="4032227" cy="1269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56000" bIns="0" numCol="1" spcCol="1270" anchor="t" anchorCtr="0">
          <a:noAutofit/>
        </a:bodyPr>
        <a:lstStyle/>
        <a:p>
          <a:pPr marL="0" lvl="0" indent="0" algn="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Strategies</a:t>
          </a:r>
        </a:p>
      </dsp:txBody>
      <dsp:txXfrm>
        <a:off x="5392796" y="2376859"/>
        <a:ext cx="4032227" cy="1269877"/>
      </dsp:txXfrm>
    </dsp:sp>
    <dsp:sp modelId="{D340A25D-A871-4BB3-9868-759BA7B7545B}">
      <dsp:nvSpPr>
        <dsp:cNvPr id="0" name=""/>
        <dsp:cNvSpPr/>
      </dsp:nvSpPr>
      <dsp:spPr>
        <a:xfrm>
          <a:off x="7180626" y="550083"/>
          <a:ext cx="4252868" cy="4429707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756000" rIns="156464" bIns="156464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Collect data on safety incidents and operator assaults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Provide additional training to transit agency staff</a:t>
          </a:r>
          <a:endParaRPr lang="en-US" sz="2200" i="1" kern="1200">
            <a:solidFill>
              <a:srgbClr val="FF0000"/>
            </a:solidFill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Promote continued adoption of safety management systems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Enhance oversight of safety requirements and regulations</a:t>
          </a:r>
        </a:p>
      </dsp:txBody>
      <dsp:txXfrm>
        <a:off x="7180626" y="550083"/>
        <a:ext cx="4252868" cy="4429707"/>
      </dsp:txXfrm>
    </dsp:sp>
    <dsp:sp modelId="{B4AA01B6-FD70-443B-A85B-251B96A0743B}">
      <dsp:nvSpPr>
        <dsp:cNvPr id="0" name=""/>
        <dsp:cNvSpPr/>
      </dsp:nvSpPr>
      <dsp:spPr>
        <a:xfrm>
          <a:off x="6705365" y="147183"/>
          <a:ext cx="1285247" cy="1073656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011CE3-EFE5-47F5-86E5-CC992F3B9203}">
      <dsp:nvSpPr>
        <dsp:cNvPr id="0" name=""/>
        <dsp:cNvSpPr/>
      </dsp:nvSpPr>
      <dsp:spPr>
        <a:xfrm rot="16200000">
          <a:off x="-606686" y="2613178"/>
          <a:ext cx="4052204" cy="857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5600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Our Priorities</a:t>
          </a:r>
          <a:endParaRPr lang="en-US" sz="2800" kern="1200"/>
        </a:p>
      </dsp:txBody>
      <dsp:txXfrm>
        <a:off x="-606686" y="2613178"/>
        <a:ext cx="4052204" cy="857197"/>
      </dsp:txXfrm>
    </dsp:sp>
    <dsp:sp modelId="{0E75F711-391C-431F-8ECE-0D6EFD97DA8B}">
      <dsp:nvSpPr>
        <dsp:cNvPr id="0" name=""/>
        <dsp:cNvSpPr/>
      </dsp:nvSpPr>
      <dsp:spPr>
        <a:xfrm>
          <a:off x="1432739" y="577408"/>
          <a:ext cx="4573222" cy="4425696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252972"/>
                <a:satOff val="-5595"/>
                <a:lumOff val="41987"/>
                <a:alphaOff val="0"/>
                <a:tint val="50000"/>
                <a:satMod val="300000"/>
              </a:schemeClr>
            </a:gs>
            <a:gs pos="35000">
              <a:schemeClr val="accent5">
                <a:shade val="50000"/>
                <a:hueOff val="252972"/>
                <a:satOff val="-5595"/>
                <a:lumOff val="41987"/>
                <a:alphaOff val="0"/>
                <a:tint val="37000"/>
                <a:satMod val="300000"/>
              </a:schemeClr>
            </a:gs>
            <a:gs pos="100000">
              <a:schemeClr val="accent5">
                <a:shade val="50000"/>
                <a:hueOff val="252972"/>
                <a:satOff val="-5595"/>
                <a:lumOff val="4198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756000" rIns="156464" bIns="156464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Ensure the safety of the transit rider</a:t>
          </a:r>
          <a:endParaRPr lang="en-US" sz="2200" i="1" kern="1200">
            <a:solidFill>
              <a:srgbClr val="FF0000"/>
            </a:solidFill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Ensure the safety of the transit workforce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Ensure the safety of the general public</a:t>
          </a:r>
        </a:p>
      </dsp:txBody>
      <dsp:txXfrm>
        <a:off x="1432739" y="577408"/>
        <a:ext cx="4573222" cy="4425696"/>
      </dsp:txXfrm>
    </dsp:sp>
    <dsp:sp modelId="{DD582EE4-89E9-44A5-9BD6-20682817F67B}">
      <dsp:nvSpPr>
        <dsp:cNvPr id="0" name=""/>
        <dsp:cNvSpPr/>
      </dsp:nvSpPr>
      <dsp:spPr>
        <a:xfrm>
          <a:off x="757350" y="50423"/>
          <a:ext cx="1210602" cy="1291813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3000" r="-3000"/>
          </a:stretch>
        </a:blip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893849-1D04-4247-B8BC-CAA47EBE6D79}">
      <dsp:nvSpPr>
        <dsp:cNvPr id="0" name=""/>
        <dsp:cNvSpPr/>
      </dsp:nvSpPr>
      <dsp:spPr>
        <a:xfrm rot="16200000">
          <a:off x="5086694" y="2397910"/>
          <a:ext cx="4015896" cy="1269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56000" bIns="0" numCol="1" spcCol="1270" anchor="t" anchorCtr="0">
          <a:noAutofit/>
        </a:bodyPr>
        <a:lstStyle/>
        <a:p>
          <a:pPr marL="0" lvl="0" indent="0" algn="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Strategies</a:t>
          </a:r>
        </a:p>
      </dsp:txBody>
      <dsp:txXfrm>
        <a:off x="5086694" y="2397910"/>
        <a:ext cx="4015896" cy="1269877"/>
      </dsp:txXfrm>
    </dsp:sp>
    <dsp:sp modelId="{D340A25D-A871-4BB3-9868-759BA7B7545B}">
      <dsp:nvSpPr>
        <dsp:cNvPr id="0" name=""/>
        <dsp:cNvSpPr/>
      </dsp:nvSpPr>
      <dsp:spPr>
        <a:xfrm>
          <a:off x="6873558" y="557985"/>
          <a:ext cx="4580380" cy="4418483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756000" rIns="156464" bIns="156464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Provide funding to repair and replace aged and outdated transit infrastructure</a:t>
          </a:r>
          <a:endParaRPr lang="en-US" sz="2200" i="1" kern="1200">
            <a:solidFill>
              <a:srgbClr val="FF0000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Promote equitable and climate friendly transit investments</a:t>
          </a:r>
          <a:endParaRPr lang="en-US" sz="2200" i="1" kern="1200">
            <a:solidFill>
              <a:srgbClr val="FF0000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Incorporate new technologies</a:t>
          </a:r>
          <a:endParaRPr lang="en-US" sz="2200" i="1" kern="1200">
            <a:solidFill>
              <a:srgbClr val="FF0000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Build and expand transit to serve growing communities and those without adequate mobility options</a:t>
          </a:r>
          <a:endParaRPr lang="en-US" sz="2200" i="1" kern="1200">
            <a:solidFill>
              <a:srgbClr val="FF0000"/>
            </a:solidFill>
          </a:endParaRPr>
        </a:p>
      </dsp:txBody>
      <dsp:txXfrm>
        <a:off x="6873558" y="557985"/>
        <a:ext cx="4580380" cy="4418483"/>
      </dsp:txXfrm>
    </dsp:sp>
    <dsp:sp modelId="{B4AA01B6-FD70-443B-A85B-251B96A0743B}">
      <dsp:nvSpPr>
        <dsp:cNvPr id="0" name=""/>
        <dsp:cNvSpPr/>
      </dsp:nvSpPr>
      <dsp:spPr>
        <a:xfrm>
          <a:off x="6704387" y="149473"/>
          <a:ext cx="1285247" cy="1073656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011CE3-EFE5-47F5-86E5-CC992F3B9203}">
      <dsp:nvSpPr>
        <dsp:cNvPr id="0" name=""/>
        <dsp:cNvSpPr/>
      </dsp:nvSpPr>
      <dsp:spPr>
        <a:xfrm rot="16200000">
          <a:off x="-411906" y="2526278"/>
          <a:ext cx="4052204" cy="857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5600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Our Priorities</a:t>
          </a:r>
          <a:endParaRPr lang="en-US" sz="2800" kern="1200"/>
        </a:p>
      </dsp:txBody>
      <dsp:txXfrm>
        <a:off x="-411906" y="2526278"/>
        <a:ext cx="4052204" cy="857197"/>
      </dsp:txXfrm>
    </dsp:sp>
    <dsp:sp modelId="{0E75F711-391C-431F-8ECE-0D6EFD97DA8B}">
      <dsp:nvSpPr>
        <dsp:cNvPr id="0" name=""/>
        <dsp:cNvSpPr/>
      </dsp:nvSpPr>
      <dsp:spPr>
        <a:xfrm>
          <a:off x="1692463" y="584277"/>
          <a:ext cx="4386657" cy="4416538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252972"/>
                <a:satOff val="-5595"/>
                <a:lumOff val="41987"/>
                <a:alphaOff val="0"/>
                <a:tint val="50000"/>
                <a:satMod val="300000"/>
              </a:schemeClr>
            </a:gs>
            <a:gs pos="35000">
              <a:schemeClr val="accent5">
                <a:shade val="50000"/>
                <a:hueOff val="252972"/>
                <a:satOff val="-5595"/>
                <a:lumOff val="41987"/>
                <a:alphaOff val="0"/>
                <a:tint val="37000"/>
                <a:satMod val="300000"/>
              </a:schemeClr>
            </a:gs>
            <a:gs pos="100000">
              <a:schemeClr val="accent5">
                <a:shade val="50000"/>
                <a:hueOff val="252972"/>
                <a:satOff val="-5595"/>
                <a:lumOff val="4198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756000" rIns="156464" bIns="156464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Ensure the availability of modern, safe, and efficient transit infrastructure</a:t>
          </a:r>
          <a:endParaRPr lang="en-US" sz="2200" i="1" kern="1200">
            <a:solidFill>
              <a:srgbClr val="FF0000"/>
            </a:solidFill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Reduce the backlog of transit modernization investments</a:t>
          </a:r>
        </a:p>
      </dsp:txBody>
      <dsp:txXfrm>
        <a:off x="1692463" y="584277"/>
        <a:ext cx="4386657" cy="4416538"/>
      </dsp:txXfrm>
    </dsp:sp>
    <dsp:sp modelId="{DD582EE4-89E9-44A5-9BD6-20682817F67B}">
      <dsp:nvSpPr>
        <dsp:cNvPr id="0" name=""/>
        <dsp:cNvSpPr/>
      </dsp:nvSpPr>
      <dsp:spPr>
        <a:xfrm>
          <a:off x="878806" y="52712"/>
          <a:ext cx="1210602" cy="1291813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3000" r="-3000"/>
          </a:stretch>
        </a:blip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893849-1D04-4247-B8BC-CAA47EBE6D79}">
      <dsp:nvSpPr>
        <dsp:cNvPr id="0" name=""/>
        <dsp:cNvSpPr/>
      </dsp:nvSpPr>
      <dsp:spPr>
        <a:xfrm rot="16200000">
          <a:off x="5316588" y="2477169"/>
          <a:ext cx="4076882" cy="1269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56000" bIns="0" numCol="1" spcCol="1270" anchor="t" anchorCtr="0">
          <a:noAutofit/>
        </a:bodyPr>
        <a:lstStyle/>
        <a:p>
          <a:pPr marL="0" lvl="0" indent="0" algn="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Strategies</a:t>
          </a:r>
        </a:p>
      </dsp:txBody>
      <dsp:txXfrm>
        <a:off x="5316588" y="2477169"/>
        <a:ext cx="4076882" cy="1269877"/>
      </dsp:txXfrm>
    </dsp:sp>
    <dsp:sp modelId="{D340A25D-A871-4BB3-9868-759BA7B7545B}">
      <dsp:nvSpPr>
        <dsp:cNvPr id="0" name=""/>
        <dsp:cNvSpPr/>
      </dsp:nvSpPr>
      <dsp:spPr>
        <a:xfrm>
          <a:off x="7301939" y="363194"/>
          <a:ext cx="4602486" cy="4671097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756000" rIns="170688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Focus discretionary investments on projects that address the climate crisis</a:t>
          </a:r>
          <a:endParaRPr lang="en-US" sz="2400" i="1" kern="1200" dirty="0">
            <a:solidFill>
              <a:srgbClr val="FF0000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Technical assistance to support adoption of zero-emission vehicles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Research and innovation investments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Join </a:t>
          </a:r>
          <a:r>
            <a:rPr lang="en-US" sz="2400" b="0" i="0" kern="1200">
              <a:hlinkClick xmlns:r="http://schemas.openxmlformats.org/officeDocument/2006/relationships" r:id="rId1"/>
            </a:rPr>
            <a:t>FTA's Sustainable Transit for a Healthy Planet Challenge</a:t>
          </a:r>
          <a:endParaRPr lang="en-US" sz="2400" kern="1200"/>
        </a:p>
      </dsp:txBody>
      <dsp:txXfrm>
        <a:off x="7301939" y="363194"/>
        <a:ext cx="4602486" cy="4671097"/>
      </dsp:txXfrm>
    </dsp:sp>
    <dsp:sp modelId="{B4AA01B6-FD70-443B-A85B-251B96A0743B}">
      <dsp:nvSpPr>
        <dsp:cNvPr id="0" name=""/>
        <dsp:cNvSpPr/>
      </dsp:nvSpPr>
      <dsp:spPr>
        <a:xfrm>
          <a:off x="6760126" y="128411"/>
          <a:ext cx="1168411" cy="976056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011CE3-EFE5-47F5-86E5-CC992F3B9203}">
      <dsp:nvSpPr>
        <dsp:cNvPr id="0" name=""/>
        <dsp:cNvSpPr/>
      </dsp:nvSpPr>
      <dsp:spPr>
        <a:xfrm rot="16200000">
          <a:off x="-478574" y="2594406"/>
          <a:ext cx="4052204" cy="857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5600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Our Priorities</a:t>
          </a:r>
          <a:endParaRPr lang="en-US" sz="2800" kern="1200"/>
        </a:p>
      </dsp:txBody>
      <dsp:txXfrm>
        <a:off x="-478574" y="2594406"/>
        <a:ext cx="4052204" cy="857197"/>
      </dsp:txXfrm>
    </dsp:sp>
    <dsp:sp modelId="{0E75F711-391C-431F-8ECE-0D6EFD97DA8B}">
      <dsp:nvSpPr>
        <dsp:cNvPr id="0" name=""/>
        <dsp:cNvSpPr/>
      </dsp:nvSpPr>
      <dsp:spPr>
        <a:xfrm>
          <a:off x="1614366" y="521093"/>
          <a:ext cx="4478041" cy="4500783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252972"/>
                <a:satOff val="-5595"/>
                <a:lumOff val="41987"/>
                <a:alphaOff val="0"/>
                <a:tint val="50000"/>
                <a:satMod val="300000"/>
              </a:schemeClr>
            </a:gs>
            <a:gs pos="35000">
              <a:schemeClr val="accent5">
                <a:shade val="50000"/>
                <a:hueOff val="252972"/>
                <a:satOff val="-5595"/>
                <a:lumOff val="41987"/>
                <a:alphaOff val="0"/>
                <a:tint val="37000"/>
                <a:satMod val="300000"/>
              </a:schemeClr>
            </a:gs>
            <a:gs pos="100000">
              <a:schemeClr val="accent5">
                <a:shade val="50000"/>
                <a:hueOff val="252972"/>
                <a:satOff val="-5595"/>
                <a:lumOff val="4198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756000" rIns="170688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Reduce carbon emissions from transit vehicles, infrastructure and construction</a:t>
          </a:r>
          <a:endParaRPr lang="en-US" sz="2800" i="1" kern="1200">
            <a:solidFill>
              <a:srgbClr val="FF0000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Increase the resilience of transit systems to climate and extreme weather hazards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Support the adoption of American-made low and zero-emission vehicle technologies</a:t>
          </a:r>
        </a:p>
      </dsp:txBody>
      <dsp:txXfrm>
        <a:off x="1614366" y="521093"/>
        <a:ext cx="4478041" cy="4500783"/>
      </dsp:txXfrm>
    </dsp:sp>
    <dsp:sp modelId="{DD582EE4-89E9-44A5-9BD6-20682817F67B}">
      <dsp:nvSpPr>
        <dsp:cNvPr id="0" name=""/>
        <dsp:cNvSpPr/>
      </dsp:nvSpPr>
      <dsp:spPr>
        <a:xfrm>
          <a:off x="856189" y="31651"/>
          <a:ext cx="1210602" cy="1291813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3000" r="-3000"/>
          </a:stretch>
        </a:blip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893849-1D04-4247-B8BC-CAA47EBE6D79}">
      <dsp:nvSpPr>
        <dsp:cNvPr id="0" name=""/>
        <dsp:cNvSpPr/>
      </dsp:nvSpPr>
      <dsp:spPr>
        <a:xfrm rot="16200000">
          <a:off x="5342573" y="2544081"/>
          <a:ext cx="4032227" cy="1269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56000" bIns="0" numCol="1" spcCol="1270" anchor="t" anchorCtr="0">
          <a:noAutofit/>
        </a:bodyPr>
        <a:lstStyle/>
        <a:p>
          <a:pPr marL="0" lvl="0" indent="0" algn="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Strategies</a:t>
          </a:r>
        </a:p>
      </dsp:txBody>
      <dsp:txXfrm>
        <a:off x="5342573" y="2544081"/>
        <a:ext cx="4032227" cy="1269877"/>
      </dsp:txXfrm>
    </dsp:sp>
    <dsp:sp modelId="{D340A25D-A871-4BB3-9868-759BA7B7545B}">
      <dsp:nvSpPr>
        <dsp:cNvPr id="0" name=""/>
        <dsp:cNvSpPr/>
      </dsp:nvSpPr>
      <dsp:spPr>
        <a:xfrm>
          <a:off x="7158308" y="447755"/>
          <a:ext cx="4252868" cy="4608572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756000" rIns="128016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Support underserved, overburdened, and disadvantaged communities by:</a:t>
          </a:r>
          <a:endParaRPr lang="en-US" sz="1800" i="1" kern="1200">
            <a:solidFill>
              <a:srgbClr val="FF0000"/>
            </a:solidFill>
          </a:endParaRP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1800" kern="1200"/>
            <a:t>Ensuring that planning organizations responsible for planning hear from these communities</a:t>
          </a:r>
          <a:endParaRPr lang="en-US" sz="1800" i="1" kern="1200">
            <a:solidFill>
              <a:srgbClr val="FF0000"/>
            </a:solidFill>
          </a:endParaRP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1800" kern="1200">
              <a:latin typeface="Calibri"/>
              <a:ea typeface="ＭＳ Ｐゴシック"/>
              <a:cs typeface="Calibri"/>
            </a:rPr>
            <a:t>Focusing discretionary investments on projects that promote equity</a:t>
          </a:r>
          <a:endParaRPr lang="en-US" sz="1800" i="1" kern="1200">
            <a:solidFill>
              <a:srgbClr val="FF0000"/>
            </a:solidFill>
          </a:endParaRP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1800" kern="1200"/>
            <a:t>Directing technical assistance</a:t>
          </a:r>
          <a:endParaRPr lang="en-US" sz="1800" i="1" kern="1200">
            <a:solidFill>
              <a:srgbClr val="FF0000"/>
            </a:solidFill>
          </a:endParaRP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1800" kern="1200">
              <a:latin typeface="Calibri"/>
              <a:ea typeface="ＭＳ Ｐゴシック"/>
              <a:cs typeface="Calibri"/>
            </a:rPr>
            <a:t>Collecting data on the effects of transit service that can address historic inequities</a:t>
          </a:r>
          <a:endParaRPr lang="en-US" sz="1800" i="1" kern="1200">
            <a:solidFill>
              <a:srgbClr val="FF0000"/>
            </a:solidFill>
          </a:endParaRP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1800" i="0" kern="1200">
              <a:solidFill>
                <a:schemeClr val="tx1"/>
              </a:solidFill>
            </a:rPr>
            <a:t>Supporting minority and women-owned businesses</a:t>
          </a:r>
        </a:p>
      </dsp:txBody>
      <dsp:txXfrm>
        <a:off x="7158308" y="447755"/>
        <a:ext cx="4252868" cy="4608572"/>
      </dsp:txXfrm>
    </dsp:sp>
    <dsp:sp modelId="{B4AA01B6-FD70-443B-A85B-251B96A0743B}">
      <dsp:nvSpPr>
        <dsp:cNvPr id="0" name=""/>
        <dsp:cNvSpPr/>
      </dsp:nvSpPr>
      <dsp:spPr>
        <a:xfrm>
          <a:off x="6705365" y="101464"/>
          <a:ext cx="1285247" cy="1073656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011CE3-EFE5-47F5-86E5-CC992F3B9203}">
      <dsp:nvSpPr>
        <dsp:cNvPr id="0" name=""/>
        <dsp:cNvSpPr/>
      </dsp:nvSpPr>
      <dsp:spPr>
        <a:xfrm rot="16200000">
          <a:off x="-655949" y="2667792"/>
          <a:ext cx="4052204" cy="857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5600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Our Priorities</a:t>
          </a:r>
          <a:endParaRPr lang="en-US" sz="2800" kern="1200"/>
        </a:p>
      </dsp:txBody>
      <dsp:txXfrm>
        <a:off x="-655949" y="2667792"/>
        <a:ext cx="4052204" cy="857197"/>
      </dsp:txXfrm>
    </dsp:sp>
    <dsp:sp modelId="{0E75F711-391C-431F-8ECE-0D6EFD97DA8B}">
      <dsp:nvSpPr>
        <dsp:cNvPr id="0" name=""/>
        <dsp:cNvSpPr/>
      </dsp:nvSpPr>
      <dsp:spPr>
        <a:xfrm>
          <a:off x="1432739" y="440251"/>
          <a:ext cx="4573222" cy="4608572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252972"/>
                <a:satOff val="-5595"/>
                <a:lumOff val="41987"/>
                <a:alphaOff val="0"/>
                <a:tint val="50000"/>
                <a:satMod val="300000"/>
              </a:schemeClr>
            </a:gs>
            <a:gs pos="35000">
              <a:schemeClr val="accent5">
                <a:shade val="50000"/>
                <a:hueOff val="252972"/>
                <a:satOff val="-5595"/>
                <a:lumOff val="41987"/>
                <a:alphaOff val="0"/>
                <a:tint val="37000"/>
                <a:satMod val="300000"/>
              </a:schemeClr>
            </a:gs>
            <a:gs pos="100000">
              <a:schemeClr val="accent5">
                <a:shade val="50000"/>
                <a:hueOff val="252972"/>
                <a:satOff val="-5595"/>
                <a:lumOff val="4198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756000" rIns="128016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Expand access and opportunity to underserved, overburdened, and disadvantaged communities</a:t>
          </a:r>
          <a:endParaRPr lang="en-US" sz="1800" i="1" kern="1200">
            <a:solidFill>
              <a:srgbClr val="FF0000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Incorporate equity in transportation planning and funding decisions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Increase social and economic opportunity through investments in equitable transit projects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+mn-lt"/>
              <a:ea typeface="ＭＳ Ｐゴシック"/>
              <a:cs typeface="Calibri"/>
            </a:rPr>
            <a:t>Justice40: Ensure that no less than 40% of the benefits of FTA investments reach underserved, overburdened, and disadvantaged communities</a:t>
          </a:r>
          <a:endParaRPr lang="en-US" sz="1800" kern="1200"/>
        </a:p>
      </dsp:txBody>
      <dsp:txXfrm>
        <a:off x="1432739" y="440251"/>
        <a:ext cx="4573222" cy="4608572"/>
      </dsp:txXfrm>
    </dsp:sp>
    <dsp:sp modelId="{DD582EE4-89E9-44A5-9BD6-20682817F67B}">
      <dsp:nvSpPr>
        <dsp:cNvPr id="0" name=""/>
        <dsp:cNvSpPr/>
      </dsp:nvSpPr>
      <dsp:spPr>
        <a:xfrm>
          <a:off x="757350" y="4704"/>
          <a:ext cx="1210602" cy="1291813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3000" r="-3000"/>
          </a:stretch>
        </a:blip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1DC33813-86A8-492A-AE12-98AAEACF43FF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32BDEEE6-70E4-425C-905B-2A4AC3985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81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C212F185-B6B5-4E3A-AD87-2FF3BCD1997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4FDF521-A8C0-47CF-B688-3383CB252F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0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4149">
              <a:defRPr/>
            </a:pPr>
            <a:fld id="{74FDF521-A8C0-47CF-B688-3383CB252F15}" type="slidenum">
              <a:rPr lang="en-US">
                <a:solidFill>
                  <a:prstClr val="black"/>
                </a:solidFill>
              </a:rPr>
              <a:pPr defTabSz="464149"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021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4056" indent="-174056">
              <a:buFont typeface="Arial"/>
              <a:buChar char="•"/>
            </a:pPr>
            <a:endParaRPr lang="en-US" sz="1400" dirty="0"/>
          </a:p>
          <a:p>
            <a:pPr>
              <a:spcAft>
                <a:spcPts val="609"/>
              </a:spcAft>
            </a:pPr>
            <a:r>
              <a:rPr lang="en-US" b="1" dirty="0"/>
              <a:t> 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80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9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1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56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10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565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574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69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95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b="1">
              <a:cs typeface="Calibri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554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019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908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027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549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917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827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675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715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87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b="1">
              <a:cs typeface="Calibri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59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b="1">
              <a:cs typeface="Calibri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05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87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Aft>
                <a:spcPts val="609"/>
              </a:spcAft>
            </a:pPr>
            <a:r>
              <a:rPr lang="en-US" b="1" dirty="0"/>
              <a:t> 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53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Aft>
                <a:spcPts val="609"/>
              </a:spcAft>
            </a:pPr>
            <a:r>
              <a:rPr lang="en-US" b="1" dirty="0"/>
              <a:t> 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00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Aft>
                <a:spcPts val="609"/>
              </a:spcAft>
            </a:pPr>
            <a:r>
              <a:rPr lang="en-US" b="1" dirty="0"/>
              <a:t> 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95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4056" indent="-174056">
              <a:buFont typeface="Arial"/>
              <a:buChar char="•"/>
            </a:pPr>
            <a:endParaRPr lang="en-US" sz="1400" dirty="0"/>
          </a:p>
          <a:p>
            <a:pPr>
              <a:spcAft>
                <a:spcPts val="609"/>
              </a:spcAft>
            </a:pPr>
            <a:r>
              <a:rPr lang="en-US" b="1" dirty="0"/>
              <a:t> 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80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2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0859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AF10197-2F27-DF46-A3F1-00AA76B49337}"/>
              </a:ext>
            </a:extLst>
          </p:cNvPr>
          <p:cNvSpPr txBox="1">
            <a:spLocks/>
          </p:cNvSpPr>
          <p:nvPr userDrawn="1"/>
        </p:nvSpPr>
        <p:spPr>
          <a:xfrm>
            <a:off x="11277600" y="6410987"/>
            <a:ext cx="919629" cy="3490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0A00CB-2C12-43BD-8097-0EF59CD27AF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929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2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4487A8-A594-1F41-ADDF-B5FC30CAA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8735"/>
            <a:ext cx="12192000" cy="549265"/>
          </a:xfrm>
          <a:prstGeom prst="rect">
            <a:avLst/>
          </a:prstGeom>
          <a:gradFill flip="none" rotWithShape="1">
            <a:gsLst>
              <a:gs pos="0">
                <a:srgbClr val="395B74"/>
              </a:gs>
              <a:gs pos="99000">
                <a:schemeClr val="bg1">
                  <a:alpha val="0"/>
                </a:schemeClr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A8B9EA-4B19-234A-8A45-BE01B1D1F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6451229"/>
            <a:ext cx="793233" cy="2582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8BF609-2552-254F-9A49-3EE7A787E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268" y="6608648"/>
            <a:ext cx="2418800" cy="1060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940AEB-878D-2744-879F-39A47FD46712}"/>
              </a:ext>
            </a:extLst>
          </p:cNvPr>
          <p:cNvSpPr txBox="1"/>
          <p:nvPr userDrawn="1"/>
        </p:nvSpPr>
        <p:spPr>
          <a:xfrm>
            <a:off x="4815380" y="5586235"/>
            <a:ext cx="256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cap="all">
                <a:solidFill>
                  <a:schemeClr val="bg2">
                    <a:lumMod val="75000"/>
                  </a:schemeClr>
                </a:solidFill>
                <a:latin typeface="Source Sans Pro" panose="020B0503030403020204" pitchFamily="34" charset="0"/>
                <a:ea typeface="Calibri" charset="0"/>
                <a:cs typeface="Calibri" charset="0"/>
              </a:rPr>
              <a:t>transit.dot.gov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6A2075-D29F-514F-938A-128E52E64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46180" y="1139837"/>
            <a:ext cx="8699643" cy="3863546"/>
          </a:xfrm>
          <a:prstGeom prst="rect">
            <a:avLst/>
          </a:prstGeom>
          <a:gradFill flip="none" rotWithShape="1">
            <a:gsLst>
              <a:gs pos="37000">
                <a:schemeClr val="accent1">
                  <a:lumMod val="5000"/>
                  <a:lumOff val="95000"/>
                </a:schemeClr>
              </a:gs>
              <a:gs pos="100000">
                <a:schemeClr val="bg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54110C-3334-0140-92EC-8C07949F9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3089" y="1139837"/>
            <a:ext cx="8606117" cy="386354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28ADFF-27A1-3248-A8E0-8555A44EB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0793" y="694952"/>
            <a:ext cx="4021808" cy="23317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F7E207-2AFC-A74C-BBC0-A09AB9927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70"/>
          <a:stretch/>
        </p:blipFill>
        <p:spPr>
          <a:xfrm>
            <a:off x="6152338" y="3131388"/>
            <a:ext cx="4021808" cy="23563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633B56-200F-1C42-9F20-A753D8549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586" y="694950"/>
            <a:ext cx="4023360" cy="23317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3E3ECE-2BA9-2B43-9BD1-BA351BF80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586" y="3125166"/>
            <a:ext cx="4023360" cy="23625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9CD8FC-E014-BF49-973E-19258E7E9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99" r="9851"/>
          <a:stretch/>
        </p:blipFill>
        <p:spPr>
          <a:xfrm>
            <a:off x="9265920" y="-76486"/>
            <a:ext cx="2926080" cy="69344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0800C2-74A0-6240-81C3-A55400C73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745" r="11745"/>
          <a:stretch/>
        </p:blipFill>
        <p:spPr>
          <a:xfrm rot="10800000">
            <a:off x="0" y="0"/>
            <a:ext cx="3217294" cy="693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91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2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854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2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82CA2BE-71A2-F843-AA60-72FAA15E0898}"/>
              </a:ext>
            </a:extLst>
          </p:cNvPr>
          <p:cNvSpPr txBox="1">
            <a:spLocks/>
          </p:cNvSpPr>
          <p:nvPr userDrawn="1"/>
        </p:nvSpPr>
        <p:spPr>
          <a:xfrm>
            <a:off x="2672861" y="1024640"/>
            <a:ext cx="6764216" cy="2422850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algn="l" rtl="0" eaLnBrk="1" fontAlgn="base" hangingPunct="1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3000" b="0" i="0" kern="1200" baseline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-128"/>
                <a:cs typeface="Raavi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lnSpc>
                <a:spcPct val="100000"/>
              </a:lnSpc>
            </a:pPr>
            <a:endParaRPr lang="en-US" sz="2400" b="0" i="0" kern="1200" baseline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ＭＳ Ｐゴシック" charset="-128"/>
              <a:cs typeface="Raavi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CAF4EBB-2EF0-0943-8824-47B71693027F}"/>
              </a:ext>
            </a:extLst>
          </p:cNvPr>
          <p:cNvSpPr txBox="1">
            <a:spLocks/>
          </p:cNvSpPr>
          <p:nvPr userDrawn="1"/>
        </p:nvSpPr>
        <p:spPr>
          <a:xfrm>
            <a:off x="3188681" y="3679913"/>
            <a:ext cx="5779475" cy="2501078"/>
          </a:xfrm>
          <a:prstGeom prst="rect">
            <a:avLst/>
          </a:prstGeom>
        </p:spPr>
        <p:txBody>
          <a:bodyPr numCol="1" anchor="t" anchorCtr="0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20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ＭＳ Ｐゴシック" charset="-128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ＭＳ Ｐゴシック" charset="-128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ＭＳ Ｐゴシック" charset="-128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ＭＳ Ｐゴシック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0" i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4A20E3A-E26A-8E46-9988-BB1D5B6F0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188679" y="3587261"/>
            <a:ext cx="57794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B3C0C59D-1F56-4384-A588-0294E53642A8}"/>
              </a:ext>
            </a:extLst>
          </p:cNvPr>
          <p:cNvGrpSpPr/>
          <p:nvPr userDrawn="1"/>
        </p:nvGrpSpPr>
        <p:grpSpPr>
          <a:xfrm>
            <a:off x="1" y="-1"/>
            <a:ext cx="4555027" cy="6857987"/>
            <a:chOff x="1" y="-1"/>
            <a:chExt cx="4555027" cy="685798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A6BE24F-4952-8E48-B803-FC6457547F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" y="-1"/>
              <a:ext cx="4555027" cy="6857987"/>
            </a:xfrm>
            <a:prstGeom prst="rect">
              <a:avLst/>
            </a:prstGeom>
            <a:noFill/>
            <a:effectLst>
              <a:outerShdw blurRad="3810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2DF1C11-B4AD-48A9-9901-D8875631CF8B}"/>
                </a:ext>
              </a:extLst>
            </p:cNvPr>
            <p:cNvSpPr/>
            <p:nvPr userDrawn="1"/>
          </p:nvSpPr>
          <p:spPr>
            <a:xfrm>
              <a:off x="295275" y="5448300"/>
              <a:ext cx="2171700" cy="1209675"/>
            </a:xfrm>
            <a:prstGeom prst="rect">
              <a:avLst/>
            </a:prstGeom>
            <a:solidFill>
              <a:srgbClr val="395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1B93D5D-ED09-4F10-BEFA-272213D71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1991" r="9251"/>
          <a:stretch/>
        </p:blipFill>
        <p:spPr>
          <a:xfrm>
            <a:off x="9064869" y="-401913"/>
            <a:ext cx="3127130" cy="7665353"/>
          </a:xfrm>
          <a:prstGeom prst="rect">
            <a:avLst/>
          </a:prstGeom>
          <a:noFill/>
          <a:effectLst/>
        </p:spPr>
      </p:pic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80A30C8C-43CB-4582-A77B-7523D99185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6419" y="5360429"/>
            <a:ext cx="988708" cy="110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72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2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0086E8-4E06-5B42-AE98-671233964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30180"/>
          <a:stretch/>
        </p:blipFill>
        <p:spPr>
          <a:xfrm>
            <a:off x="1" y="-1"/>
            <a:ext cx="3180347" cy="6857987"/>
          </a:xfrm>
          <a:prstGeom prst="rect">
            <a:avLst/>
          </a:prstGeom>
          <a:noFill/>
          <a:effectLst>
            <a:outerShdw blurRad="3810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274287-5CA7-7346-A6CD-DDDBE4F4A94F}"/>
              </a:ext>
            </a:extLst>
          </p:cNvPr>
          <p:cNvCxnSpPr>
            <a:cxnSpLocks/>
          </p:cNvCxnSpPr>
          <p:nvPr userDrawn="1"/>
        </p:nvCxnSpPr>
        <p:spPr>
          <a:xfrm flipH="1">
            <a:off x="7796152" y="5108713"/>
            <a:ext cx="115810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title 2">
            <a:extLst>
              <a:ext uri="{FF2B5EF4-FFF2-40B4-BE49-F238E27FC236}">
                <a16:creationId xmlns:a16="http://schemas.microsoft.com/office/drawing/2014/main" id="{0986613C-0712-8E49-A03A-5F8F3792B2A1}"/>
              </a:ext>
            </a:extLst>
          </p:cNvPr>
          <p:cNvSpPr txBox="1">
            <a:spLocks/>
          </p:cNvSpPr>
          <p:nvPr userDrawn="1"/>
        </p:nvSpPr>
        <p:spPr>
          <a:xfrm>
            <a:off x="3959783" y="5208165"/>
            <a:ext cx="5748760" cy="985883"/>
          </a:xfrm>
          <a:prstGeom prst="rect">
            <a:avLst/>
          </a:prstGeom>
        </p:spPr>
        <p:txBody>
          <a:bodyPr numCol="1" anchor="t" anchorCtr="0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20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ＭＳ Ｐゴシック" charset="-128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ＭＳ Ｐゴシック" charset="-128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ＭＳ Ｐゴシック" charset="-128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ＭＳ Ｐゴシック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1600" b="0" i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1600" b="0" i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7FEA72D-ADAD-F44B-9AED-FB6111D152C1}"/>
              </a:ext>
            </a:extLst>
          </p:cNvPr>
          <p:cNvCxnSpPr>
            <a:cxnSpLocks/>
          </p:cNvCxnSpPr>
          <p:nvPr userDrawn="1"/>
        </p:nvCxnSpPr>
        <p:spPr>
          <a:xfrm>
            <a:off x="3907229" y="2095719"/>
            <a:ext cx="158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6012843-8593-8449-B1D0-9B91EC9EB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376273" y="672586"/>
            <a:ext cx="2643" cy="1443499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6CCE9AE-E44C-4A45-9224-9C8446ADE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265341" y="5108713"/>
            <a:ext cx="154414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1F6EB41-36AB-3848-8E79-EF72BD55F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9809481" y="5108714"/>
            <a:ext cx="0" cy="108533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82B903A5-DF28-B244-9743-0856AD79B98A}"/>
              </a:ext>
            </a:extLst>
          </p:cNvPr>
          <p:cNvSpPr txBox="1">
            <a:spLocks/>
          </p:cNvSpPr>
          <p:nvPr userDrawn="1"/>
        </p:nvSpPr>
        <p:spPr>
          <a:xfrm>
            <a:off x="2551409" y="672582"/>
            <a:ext cx="6621904" cy="1311030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algn="l" rtl="0" eaLnBrk="1" fontAlgn="base" hangingPunct="1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3000" b="0" i="0" kern="1200" baseline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-128"/>
                <a:cs typeface="Raavi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</a:pPr>
            <a:endParaRPr lang="en-US" sz="2400" b="0" i="0" kern="1200" baseline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ＭＳ Ｐゴシック" charset="-128"/>
              <a:cs typeface="Raavi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ABE48E-FAD2-5944-B26D-DACB96D78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14064" y="2119620"/>
            <a:ext cx="4364939" cy="298909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5B6787B-837D-684D-AC5B-35A458C1E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2376275" y="2119877"/>
            <a:ext cx="154414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24501B8A-15B6-4C76-8570-98C9CAEE536C}"/>
              </a:ext>
            </a:extLst>
          </p:cNvPr>
          <p:cNvSpPr/>
          <p:nvPr userDrawn="1"/>
        </p:nvSpPr>
        <p:spPr>
          <a:xfrm>
            <a:off x="266702" y="5495925"/>
            <a:ext cx="2211471" cy="1000104"/>
          </a:xfrm>
          <a:prstGeom prst="rect">
            <a:avLst/>
          </a:prstGeom>
          <a:solidFill>
            <a:srgbClr val="395B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849E6661-9CDB-4380-8D4C-C60A6EAA24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6419" y="5360429"/>
            <a:ext cx="988708" cy="11073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AB033F-25DD-44E1-B95B-F56D26775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1829" r="9251"/>
          <a:stretch/>
        </p:blipFill>
        <p:spPr>
          <a:xfrm>
            <a:off x="9058438" y="-401913"/>
            <a:ext cx="3133562" cy="7665353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192829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146329"/>
            <a:ext cx="9601200" cy="914400"/>
          </a:xfrm>
        </p:spPr>
        <p:txBody>
          <a:bodyPr/>
          <a:lstStyle>
            <a:lvl1pPr>
              <a:defRPr sz="4000" b="1" baseline="0">
                <a:solidFill>
                  <a:srgbClr val="395B74"/>
                </a:solidFill>
                <a:latin typeface="+mn-lt"/>
                <a:cs typeface="Raav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4" y="1148610"/>
            <a:ext cx="11030091" cy="4525963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57213" indent="-21431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57250" indent="-171450">
              <a:spcBef>
                <a:spcPts val="0"/>
              </a:spcBef>
              <a:spcAft>
                <a:spcPts val="600"/>
              </a:spcAft>
              <a:buFont typeface="Calibri Light" panose="020F0302020204030204" pitchFamily="34" charset="0"/>
              <a:buChar char="–"/>
              <a:defRPr sz="2000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00150" indent="-17145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»"/>
              <a:defRPr sz="1800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5430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0634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94531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9" y="2906713"/>
            <a:ext cx="9029055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761216-5B07-BD4E-9B80-16A978AEE67E}"/>
              </a:ext>
            </a:extLst>
          </p:cNvPr>
          <p:cNvSpPr txBox="1">
            <a:spLocks/>
          </p:cNvSpPr>
          <p:nvPr userDrawn="1"/>
        </p:nvSpPr>
        <p:spPr>
          <a:xfrm>
            <a:off x="11277600" y="6410987"/>
            <a:ext cx="919629" cy="3490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0A00CB-2C12-43BD-8097-0EF59CD27AF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406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149857"/>
            <a:ext cx="9601200" cy="9144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290918"/>
            <a:ext cx="5379730" cy="4787153"/>
          </a:xfrm>
        </p:spPr>
        <p:txBody>
          <a:bodyPr/>
          <a:lstStyle>
            <a:lvl1pPr marL="0" indent="0">
              <a:buNone/>
              <a:defRPr sz="2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57213" indent="-214313">
              <a:buFont typeface="Arial" panose="020B0604020202020204" pitchFamily="34" charset="0"/>
              <a:buChar char="•"/>
              <a:defRPr sz="200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alibri Light" panose="020F0302020204030204" pitchFamily="34" charset="0"/>
              <a:buChar char="–"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00150" indent="-171450">
              <a:buFont typeface="Calibri Light" panose="020F0302020204030204" pitchFamily="34" charset="0"/>
              <a:buChar char="»"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543050" indent="-171450">
              <a:buFont typeface="Arial" panose="020B0604020202020204" pitchFamily="34" charset="0"/>
              <a:buChar char="•"/>
              <a:defRPr sz="1400"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672" y="1290918"/>
            <a:ext cx="5379730" cy="4787153"/>
          </a:xfrm>
        </p:spPr>
        <p:txBody>
          <a:bodyPr/>
          <a:lstStyle>
            <a:lvl1pPr marL="0" indent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00150" indent="-171450">
              <a:buFont typeface="Arial" panose="020B0604020202020204" pitchFamily="34" charset="0"/>
              <a:buChar char="»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543050" indent="-171450">
              <a:buFont typeface="Arial" panose="020B0604020202020204" pitchFamily="34" charset="0"/>
              <a:buChar char="•"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6E7FAEFB-5591-E84B-A4E4-4A40595B8121}"/>
              </a:ext>
            </a:extLst>
          </p:cNvPr>
          <p:cNvSpPr txBox="1">
            <a:spLocks/>
          </p:cNvSpPr>
          <p:nvPr userDrawn="1"/>
        </p:nvSpPr>
        <p:spPr>
          <a:xfrm>
            <a:off x="11277600" y="6410987"/>
            <a:ext cx="919629" cy="3490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0A00CB-2C12-43BD-8097-0EF59CD27AF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455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6332"/>
            <a:ext cx="9601200" cy="9144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5" y="1146271"/>
            <a:ext cx="5379724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2672" y="1146271"/>
            <a:ext cx="5379730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33C5E03-3EEF-2F48-9B1B-747659931DBB}"/>
              </a:ext>
            </a:extLst>
          </p:cNvPr>
          <p:cNvSpPr txBox="1">
            <a:spLocks/>
          </p:cNvSpPr>
          <p:nvPr userDrawn="1"/>
        </p:nvSpPr>
        <p:spPr>
          <a:xfrm>
            <a:off x="11277600" y="6410987"/>
            <a:ext cx="919629" cy="3490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0A00CB-2C12-43BD-8097-0EF59CD27AF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8CFC4C0-A167-432F-B2C8-C79F2F9543D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1" y="1871572"/>
            <a:ext cx="5379730" cy="4206499"/>
          </a:xfrm>
        </p:spPr>
        <p:txBody>
          <a:bodyPr/>
          <a:lstStyle>
            <a:lvl1pPr marL="0" indent="0">
              <a:buNone/>
              <a:defRPr sz="2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57213" indent="-214313">
              <a:buFont typeface="Arial" panose="020B0604020202020204" pitchFamily="34" charset="0"/>
              <a:buChar char="•"/>
              <a:defRPr sz="200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alibri Light" panose="020F0302020204030204" pitchFamily="34" charset="0"/>
              <a:buChar char="–"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00150" indent="-171450">
              <a:buFont typeface="Calibri Light" panose="020F0302020204030204" pitchFamily="34" charset="0"/>
              <a:buChar char="»"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543050" indent="-171450">
              <a:buFont typeface="Arial" panose="020B0604020202020204" pitchFamily="34" charset="0"/>
              <a:buChar char="•"/>
              <a:defRPr sz="1400"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1A59A31-71B1-459A-9B15-45D2FEF3A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672" y="1871572"/>
            <a:ext cx="5379730" cy="4206499"/>
          </a:xfrm>
        </p:spPr>
        <p:txBody>
          <a:bodyPr/>
          <a:lstStyle>
            <a:lvl1pPr marL="0" indent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00150" indent="-171450">
              <a:buFont typeface="Arial" panose="020B0604020202020204" pitchFamily="34" charset="0"/>
              <a:buChar char="»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543050" indent="-171450">
              <a:buFont typeface="Arial" panose="020B0604020202020204" pitchFamily="34" charset="0"/>
              <a:buChar char="•"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2727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9040"/>
            <a:ext cx="9601200" cy="9144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004E9E2A-5C59-2947-A240-E54453146C0C}"/>
              </a:ext>
            </a:extLst>
          </p:cNvPr>
          <p:cNvSpPr txBox="1">
            <a:spLocks/>
          </p:cNvSpPr>
          <p:nvPr userDrawn="1"/>
        </p:nvSpPr>
        <p:spPr>
          <a:xfrm>
            <a:off x="11277600" y="6410987"/>
            <a:ext cx="919629" cy="3490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0A00CB-2C12-43BD-8097-0EF59CD27AF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972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2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82CA2BE-71A2-F843-AA60-72FAA15E0898}"/>
              </a:ext>
            </a:extLst>
          </p:cNvPr>
          <p:cNvSpPr txBox="1">
            <a:spLocks/>
          </p:cNvSpPr>
          <p:nvPr userDrawn="1"/>
        </p:nvSpPr>
        <p:spPr>
          <a:xfrm>
            <a:off x="2672861" y="1024640"/>
            <a:ext cx="6764216" cy="2422850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algn="l" rtl="0" eaLnBrk="1" fontAlgn="base" hangingPunct="1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3000" b="0" i="0" kern="1200" baseline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-128"/>
                <a:cs typeface="Raavi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lnSpc>
                <a:spcPct val="100000"/>
              </a:lnSpc>
            </a:pPr>
            <a:endParaRPr lang="en-US" sz="2400" b="0" i="0" kern="1200" baseline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ＭＳ Ｐゴシック" charset="-128"/>
              <a:cs typeface="Raavi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CAF4EBB-2EF0-0943-8824-47B71693027F}"/>
              </a:ext>
            </a:extLst>
          </p:cNvPr>
          <p:cNvSpPr txBox="1">
            <a:spLocks/>
          </p:cNvSpPr>
          <p:nvPr userDrawn="1"/>
        </p:nvSpPr>
        <p:spPr>
          <a:xfrm>
            <a:off x="3188680" y="3679913"/>
            <a:ext cx="5779475" cy="2501078"/>
          </a:xfrm>
          <a:prstGeom prst="rect">
            <a:avLst/>
          </a:prstGeom>
        </p:spPr>
        <p:txBody>
          <a:bodyPr numCol="1" anchor="t" anchorCtr="0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20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ＭＳ Ｐゴシック" charset="-128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ＭＳ Ｐゴシック" charset="-128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ＭＳ Ｐゴシック" charset="-128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ＭＳ Ｐゴシック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0" i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4A20E3A-E26A-8E46-9988-BB1D5B6F0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188679" y="3587261"/>
            <a:ext cx="57794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A6BE24F-4952-8E48-B803-FC6457547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4555027" cy="6857987"/>
          </a:xfrm>
          <a:prstGeom prst="rect">
            <a:avLst/>
          </a:prstGeom>
          <a:noFill/>
          <a:effectLst>
            <a:outerShdw blurRad="3810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1770FC-79C1-2E4D-B50D-363B16541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2877" y="-2"/>
            <a:ext cx="3169123" cy="6857983"/>
          </a:xfrm>
          <a:prstGeom prst="rect">
            <a:avLst/>
          </a:prstGeom>
          <a:noFill/>
          <a:effectLst>
            <a:outerShdw blurRad="3810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5925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9717738" cy="1035797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35102"/>
            <a:ext cx="6815664" cy="4691069"/>
          </a:xfrm>
        </p:spPr>
        <p:txBody>
          <a:bodyPr/>
          <a:lstStyle>
            <a:lvl1pPr>
              <a:defRPr sz="2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10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00"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500"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23B55BE-7A7A-BC4D-B0FC-3A20D5965522}"/>
              </a:ext>
            </a:extLst>
          </p:cNvPr>
          <p:cNvSpPr txBox="1">
            <a:spLocks/>
          </p:cNvSpPr>
          <p:nvPr userDrawn="1"/>
        </p:nvSpPr>
        <p:spPr>
          <a:xfrm>
            <a:off x="11277600" y="6410987"/>
            <a:ext cx="919629" cy="3490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0A00CB-2C12-43BD-8097-0EF59CD27AF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108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AF10197-2F27-DF46-A3F1-00AA76B49337}"/>
              </a:ext>
            </a:extLst>
          </p:cNvPr>
          <p:cNvSpPr txBox="1">
            <a:spLocks/>
          </p:cNvSpPr>
          <p:nvPr userDrawn="1"/>
        </p:nvSpPr>
        <p:spPr>
          <a:xfrm>
            <a:off x="11277600" y="6410987"/>
            <a:ext cx="919629" cy="3490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0A00CB-2C12-43BD-8097-0EF59CD27AF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028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2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4487A8-A594-1F41-ADDF-B5FC30CAA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8739"/>
            <a:ext cx="12192000" cy="549265"/>
          </a:xfrm>
          <a:prstGeom prst="rect">
            <a:avLst/>
          </a:prstGeom>
          <a:gradFill flip="none" rotWithShape="1">
            <a:gsLst>
              <a:gs pos="0">
                <a:srgbClr val="395B74"/>
              </a:gs>
              <a:gs pos="99000">
                <a:schemeClr val="bg1">
                  <a:alpha val="0"/>
                </a:schemeClr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940AEB-878D-2744-879F-39A47FD46712}"/>
              </a:ext>
            </a:extLst>
          </p:cNvPr>
          <p:cNvSpPr txBox="1"/>
          <p:nvPr userDrawn="1"/>
        </p:nvSpPr>
        <p:spPr>
          <a:xfrm>
            <a:off x="4815381" y="5586239"/>
            <a:ext cx="2564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cap="all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Calibri" charset="0"/>
                <a:cs typeface="Calibri Light" panose="020F0302020204030204" pitchFamily="34" charset="0"/>
              </a:rPr>
              <a:t>transit.dot.gov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6A2075-D29F-514F-938A-128E52E64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46181" y="1139837"/>
            <a:ext cx="8699643" cy="3863546"/>
          </a:xfrm>
          <a:prstGeom prst="rect">
            <a:avLst/>
          </a:prstGeom>
          <a:gradFill flip="none" rotWithShape="1">
            <a:gsLst>
              <a:gs pos="37000">
                <a:schemeClr val="accent1">
                  <a:lumMod val="5000"/>
                  <a:lumOff val="95000"/>
                </a:schemeClr>
              </a:gs>
              <a:gs pos="100000">
                <a:schemeClr val="bg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54110C-3334-0140-92EC-8C07949F9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3091" y="1139837"/>
            <a:ext cx="8606117" cy="386354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eople boarding a transit bus">
            <a:extLst>
              <a:ext uri="{FF2B5EF4-FFF2-40B4-BE49-F238E27FC236}">
                <a16:creationId xmlns:a16="http://schemas.microsoft.com/office/drawing/2014/main" id="{3428ADFF-27A1-3248-A8E0-8555A44EB03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0793" y="694952"/>
            <a:ext cx="4021808" cy="2331720"/>
          </a:xfrm>
          <a:prstGeom prst="rect">
            <a:avLst/>
          </a:prstGeom>
        </p:spPr>
      </p:pic>
      <p:pic>
        <p:nvPicPr>
          <p:cNvPr id="9" name="Picture 8" descr="A white transit van on the road">
            <a:extLst>
              <a:ext uri="{FF2B5EF4-FFF2-40B4-BE49-F238E27FC236}">
                <a16:creationId xmlns:a16="http://schemas.microsoft.com/office/drawing/2014/main" id="{E4F7E207-2AFC-A74C-BBC0-A09AB99275D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70"/>
          <a:stretch/>
        </p:blipFill>
        <p:spPr>
          <a:xfrm>
            <a:off x="6152339" y="3131388"/>
            <a:ext cx="4021808" cy="2356352"/>
          </a:xfrm>
          <a:prstGeom prst="rect">
            <a:avLst/>
          </a:prstGeom>
        </p:spPr>
      </p:pic>
      <p:pic>
        <p:nvPicPr>
          <p:cNvPr id="10" name="Picture 9" descr="A train stopped at the station">
            <a:extLst>
              <a:ext uri="{FF2B5EF4-FFF2-40B4-BE49-F238E27FC236}">
                <a16:creationId xmlns:a16="http://schemas.microsoft.com/office/drawing/2014/main" id="{C5633B56-200F-1C42-9F20-A753D8549D9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587" y="694953"/>
            <a:ext cx="4023360" cy="2331721"/>
          </a:xfrm>
          <a:prstGeom prst="rect">
            <a:avLst/>
          </a:prstGeom>
        </p:spPr>
      </p:pic>
      <p:pic>
        <p:nvPicPr>
          <p:cNvPr id="11" name="Picture 10" descr="A large ferry in the water">
            <a:extLst>
              <a:ext uri="{FF2B5EF4-FFF2-40B4-BE49-F238E27FC236}">
                <a16:creationId xmlns:a16="http://schemas.microsoft.com/office/drawing/2014/main" id="{0C3E3ECE-2BA9-2B43-9BD1-BA351BF8037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587" y="3125166"/>
            <a:ext cx="4023360" cy="23625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9CD8FC-E014-BF49-973E-19258E7E9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99" t="63574" r="9851"/>
          <a:stretch/>
        </p:blipFill>
        <p:spPr>
          <a:xfrm>
            <a:off x="9265920" y="4332026"/>
            <a:ext cx="2926080" cy="25259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0800C2-74A0-6240-81C3-A55400C73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745" t="66772" r="11745"/>
          <a:stretch/>
        </p:blipFill>
        <p:spPr>
          <a:xfrm rot="10800000">
            <a:off x="2" y="2"/>
            <a:ext cx="3217295" cy="23041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9A3735-CC57-470C-BA80-AF38576AF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1" r="77913" b="52251"/>
          <a:stretch/>
        </p:blipFill>
        <p:spPr>
          <a:xfrm>
            <a:off x="609599" y="6386290"/>
            <a:ext cx="457200" cy="3941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3C2913E-7431-4490-9266-60A0E48319C3}"/>
              </a:ext>
            </a:extLst>
          </p:cNvPr>
          <p:cNvSpPr txBox="1"/>
          <p:nvPr userDrawn="1"/>
        </p:nvSpPr>
        <p:spPr>
          <a:xfrm>
            <a:off x="999831" y="6456411"/>
            <a:ext cx="26068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solidFill>
                  <a:schemeClr val="bg1"/>
                </a:solidFill>
              </a:rPr>
              <a:t>FEDERAL TRANSIT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6941483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2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6505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2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82CA2BE-71A2-F843-AA60-72FAA15E0898}"/>
              </a:ext>
            </a:extLst>
          </p:cNvPr>
          <p:cNvSpPr txBox="1">
            <a:spLocks/>
          </p:cNvSpPr>
          <p:nvPr userDrawn="1"/>
        </p:nvSpPr>
        <p:spPr>
          <a:xfrm>
            <a:off x="2672861" y="1024640"/>
            <a:ext cx="6764216" cy="2422850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algn="l" rtl="0" eaLnBrk="1" fontAlgn="base" hangingPunct="1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3000" b="0" i="0" kern="1200" baseline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-128"/>
                <a:cs typeface="Raavi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lnSpc>
                <a:spcPct val="100000"/>
              </a:lnSpc>
            </a:pPr>
            <a:endParaRPr lang="en-US" sz="2400" b="0" i="0" kern="1200" baseline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ＭＳ Ｐゴシック" charset="-128"/>
              <a:cs typeface="Raavi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CAF4EBB-2EF0-0943-8824-47B71693027F}"/>
              </a:ext>
            </a:extLst>
          </p:cNvPr>
          <p:cNvSpPr txBox="1">
            <a:spLocks/>
          </p:cNvSpPr>
          <p:nvPr userDrawn="1"/>
        </p:nvSpPr>
        <p:spPr>
          <a:xfrm>
            <a:off x="3188681" y="3679913"/>
            <a:ext cx="5779475" cy="2501078"/>
          </a:xfrm>
          <a:prstGeom prst="rect">
            <a:avLst/>
          </a:prstGeom>
        </p:spPr>
        <p:txBody>
          <a:bodyPr numCol="1" anchor="t" anchorCtr="0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20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ＭＳ Ｐゴシック" charset="-128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ＭＳ Ｐゴシック" charset="-128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ＭＳ Ｐゴシック" charset="-128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ＭＳ Ｐゴシック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0" i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4A20E3A-E26A-8E46-9988-BB1D5B6F0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188679" y="3587261"/>
            <a:ext cx="57794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B3C0C59D-1F56-4384-A588-0294E53642A8}"/>
              </a:ext>
            </a:extLst>
          </p:cNvPr>
          <p:cNvGrpSpPr/>
          <p:nvPr userDrawn="1"/>
        </p:nvGrpSpPr>
        <p:grpSpPr>
          <a:xfrm>
            <a:off x="1" y="-1"/>
            <a:ext cx="4555027" cy="6857987"/>
            <a:chOff x="1" y="-1"/>
            <a:chExt cx="4555027" cy="685798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A6BE24F-4952-8E48-B803-FC6457547F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" y="-1"/>
              <a:ext cx="4555027" cy="6857987"/>
            </a:xfrm>
            <a:prstGeom prst="rect">
              <a:avLst/>
            </a:prstGeom>
            <a:noFill/>
            <a:effectLst>
              <a:outerShdw blurRad="3810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2DF1C11-B4AD-48A9-9901-D8875631CF8B}"/>
                </a:ext>
              </a:extLst>
            </p:cNvPr>
            <p:cNvSpPr/>
            <p:nvPr userDrawn="1"/>
          </p:nvSpPr>
          <p:spPr>
            <a:xfrm>
              <a:off x="295275" y="5448300"/>
              <a:ext cx="2171700" cy="1209675"/>
            </a:xfrm>
            <a:prstGeom prst="rect">
              <a:avLst/>
            </a:prstGeom>
            <a:solidFill>
              <a:srgbClr val="395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1B93D5D-ED09-4F10-BEFA-272213D71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1991" r="9251"/>
          <a:stretch/>
        </p:blipFill>
        <p:spPr>
          <a:xfrm>
            <a:off x="9064869" y="-401913"/>
            <a:ext cx="3127130" cy="7665353"/>
          </a:xfrm>
          <a:prstGeom prst="rect">
            <a:avLst/>
          </a:prstGeom>
          <a:noFill/>
          <a:effectLst/>
        </p:spPr>
      </p:pic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80A30C8C-43CB-4582-A77B-7523D99185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6419" y="5360429"/>
            <a:ext cx="988708" cy="110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19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2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0086E8-4E06-5B42-AE98-671233964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30180"/>
          <a:stretch/>
        </p:blipFill>
        <p:spPr>
          <a:xfrm>
            <a:off x="1" y="-1"/>
            <a:ext cx="3180347" cy="6857987"/>
          </a:xfrm>
          <a:prstGeom prst="rect">
            <a:avLst/>
          </a:prstGeom>
          <a:noFill/>
          <a:effectLst>
            <a:outerShdw blurRad="3810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274287-5CA7-7346-A6CD-DDDBE4F4A94F}"/>
              </a:ext>
            </a:extLst>
          </p:cNvPr>
          <p:cNvCxnSpPr>
            <a:cxnSpLocks/>
          </p:cNvCxnSpPr>
          <p:nvPr userDrawn="1"/>
        </p:nvCxnSpPr>
        <p:spPr>
          <a:xfrm flipH="1">
            <a:off x="7796152" y="5108713"/>
            <a:ext cx="115810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title 2">
            <a:extLst>
              <a:ext uri="{FF2B5EF4-FFF2-40B4-BE49-F238E27FC236}">
                <a16:creationId xmlns:a16="http://schemas.microsoft.com/office/drawing/2014/main" id="{0986613C-0712-8E49-A03A-5F8F3792B2A1}"/>
              </a:ext>
            </a:extLst>
          </p:cNvPr>
          <p:cNvSpPr txBox="1">
            <a:spLocks/>
          </p:cNvSpPr>
          <p:nvPr userDrawn="1"/>
        </p:nvSpPr>
        <p:spPr>
          <a:xfrm>
            <a:off x="3959783" y="5208165"/>
            <a:ext cx="5748760" cy="985883"/>
          </a:xfrm>
          <a:prstGeom prst="rect">
            <a:avLst/>
          </a:prstGeom>
        </p:spPr>
        <p:txBody>
          <a:bodyPr numCol="1" anchor="t" anchorCtr="0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20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ＭＳ Ｐゴシック" charset="-128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ＭＳ Ｐゴシック" charset="-128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ＭＳ Ｐゴシック" charset="-128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ＭＳ Ｐゴシック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1600" b="0" i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1600" b="0" i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7FEA72D-ADAD-F44B-9AED-FB6111D152C1}"/>
              </a:ext>
            </a:extLst>
          </p:cNvPr>
          <p:cNvCxnSpPr>
            <a:cxnSpLocks/>
          </p:cNvCxnSpPr>
          <p:nvPr userDrawn="1"/>
        </p:nvCxnSpPr>
        <p:spPr>
          <a:xfrm>
            <a:off x="3907229" y="2095719"/>
            <a:ext cx="158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6012843-8593-8449-B1D0-9B91EC9EB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376273" y="672586"/>
            <a:ext cx="2643" cy="1443499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6CCE9AE-E44C-4A45-9224-9C8446ADE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265341" y="5108713"/>
            <a:ext cx="154414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1F6EB41-36AB-3848-8E79-EF72BD55F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9809481" y="5108714"/>
            <a:ext cx="0" cy="108533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82B903A5-DF28-B244-9743-0856AD79B98A}"/>
              </a:ext>
            </a:extLst>
          </p:cNvPr>
          <p:cNvSpPr txBox="1">
            <a:spLocks/>
          </p:cNvSpPr>
          <p:nvPr userDrawn="1"/>
        </p:nvSpPr>
        <p:spPr>
          <a:xfrm>
            <a:off x="2551409" y="672582"/>
            <a:ext cx="6621904" cy="1311030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algn="l" rtl="0" eaLnBrk="1" fontAlgn="base" hangingPunct="1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3000" b="0" i="0" kern="1200" baseline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-128"/>
                <a:cs typeface="Raavi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</a:pPr>
            <a:endParaRPr lang="en-US" sz="2400" b="0" i="0" kern="1200" baseline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ＭＳ Ｐゴシック" charset="-128"/>
              <a:cs typeface="Raavi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ABE48E-FAD2-5944-B26D-DACB96D78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14064" y="2119620"/>
            <a:ext cx="4364939" cy="298909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5B6787B-837D-684D-AC5B-35A458C1E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2376275" y="2119877"/>
            <a:ext cx="154414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24501B8A-15B6-4C76-8570-98C9CAEE536C}"/>
              </a:ext>
            </a:extLst>
          </p:cNvPr>
          <p:cNvSpPr/>
          <p:nvPr userDrawn="1"/>
        </p:nvSpPr>
        <p:spPr>
          <a:xfrm>
            <a:off x="266702" y="5495925"/>
            <a:ext cx="2211471" cy="1000104"/>
          </a:xfrm>
          <a:prstGeom prst="rect">
            <a:avLst/>
          </a:prstGeom>
          <a:solidFill>
            <a:srgbClr val="395B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849E6661-9CDB-4380-8D4C-C60A6EAA24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6419" y="5360429"/>
            <a:ext cx="988708" cy="11073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AB033F-25DD-44E1-B95B-F56D26775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1829" r="9251"/>
          <a:stretch/>
        </p:blipFill>
        <p:spPr>
          <a:xfrm>
            <a:off x="9058438" y="-401913"/>
            <a:ext cx="3133562" cy="7665353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19920070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146329"/>
            <a:ext cx="9601200" cy="914400"/>
          </a:xfrm>
        </p:spPr>
        <p:txBody>
          <a:bodyPr/>
          <a:lstStyle>
            <a:lvl1pPr>
              <a:defRPr sz="4000" b="1" baseline="0">
                <a:solidFill>
                  <a:srgbClr val="395B74"/>
                </a:solidFill>
                <a:latin typeface="+mn-lt"/>
                <a:cs typeface="Raav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4" y="1148610"/>
            <a:ext cx="11030091" cy="4525963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57213" indent="-21431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57250" indent="-171450">
              <a:spcBef>
                <a:spcPts val="0"/>
              </a:spcBef>
              <a:spcAft>
                <a:spcPts val="600"/>
              </a:spcAft>
              <a:buFont typeface="Calibri Light" panose="020F0302020204030204" pitchFamily="34" charset="0"/>
              <a:buChar char="–"/>
              <a:defRPr sz="2000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00150" indent="-17145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»"/>
              <a:defRPr sz="1800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5430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17880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94531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9" y="2906713"/>
            <a:ext cx="9029055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761216-5B07-BD4E-9B80-16A978AEE67E}"/>
              </a:ext>
            </a:extLst>
          </p:cNvPr>
          <p:cNvSpPr txBox="1">
            <a:spLocks/>
          </p:cNvSpPr>
          <p:nvPr userDrawn="1"/>
        </p:nvSpPr>
        <p:spPr>
          <a:xfrm>
            <a:off x="11277600" y="6410987"/>
            <a:ext cx="919629" cy="3490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0A00CB-2C12-43BD-8097-0EF59CD27AF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5971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149857"/>
            <a:ext cx="9601200" cy="9144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290918"/>
            <a:ext cx="5379730" cy="4787153"/>
          </a:xfrm>
        </p:spPr>
        <p:txBody>
          <a:bodyPr/>
          <a:lstStyle>
            <a:lvl1pPr marL="0" indent="0">
              <a:buNone/>
              <a:defRPr sz="2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57213" indent="-214313">
              <a:buFont typeface="Arial" panose="020B0604020202020204" pitchFamily="34" charset="0"/>
              <a:buChar char="•"/>
              <a:defRPr sz="200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alibri Light" panose="020F0302020204030204" pitchFamily="34" charset="0"/>
              <a:buChar char="–"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00150" indent="-171450">
              <a:buFont typeface="Calibri Light" panose="020F0302020204030204" pitchFamily="34" charset="0"/>
              <a:buChar char="»"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543050" indent="-171450">
              <a:buFont typeface="Arial" panose="020B0604020202020204" pitchFamily="34" charset="0"/>
              <a:buChar char="•"/>
              <a:defRPr sz="1400"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672" y="1290918"/>
            <a:ext cx="5379730" cy="4787153"/>
          </a:xfrm>
        </p:spPr>
        <p:txBody>
          <a:bodyPr/>
          <a:lstStyle>
            <a:lvl1pPr marL="0" indent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00150" indent="-171450">
              <a:buFont typeface="Arial" panose="020B0604020202020204" pitchFamily="34" charset="0"/>
              <a:buChar char="»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543050" indent="-171450">
              <a:buFont typeface="Arial" panose="020B0604020202020204" pitchFamily="34" charset="0"/>
              <a:buChar char="•"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6E7FAEFB-5591-E84B-A4E4-4A40595B8121}"/>
              </a:ext>
            </a:extLst>
          </p:cNvPr>
          <p:cNvSpPr txBox="1">
            <a:spLocks/>
          </p:cNvSpPr>
          <p:nvPr userDrawn="1"/>
        </p:nvSpPr>
        <p:spPr>
          <a:xfrm>
            <a:off x="11277600" y="6410987"/>
            <a:ext cx="919629" cy="3490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0A00CB-2C12-43BD-8097-0EF59CD27AF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863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6332"/>
            <a:ext cx="9601200" cy="9144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5" y="1146271"/>
            <a:ext cx="5379724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2672" y="1146271"/>
            <a:ext cx="5379730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33C5E03-3EEF-2F48-9B1B-747659931DBB}"/>
              </a:ext>
            </a:extLst>
          </p:cNvPr>
          <p:cNvSpPr txBox="1">
            <a:spLocks/>
          </p:cNvSpPr>
          <p:nvPr userDrawn="1"/>
        </p:nvSpPr>
        <p:spPr>
          <a:xfrm>
            <a:off x="11277600" y="6410987"/>
            <a:ext cx="919629" cy="3490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0A00CB-2C12-43BD-8097-0EF59CD27AF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8CFC4C0-A167-432F-B2C8-C79F2F9543D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1" y="1871572"/>
            <a:ext cx="5379730" cy="4206499"/>
          </a:xfrm>
        </p:spPr>
        <p:txBody>
          <a:bodyPr/>
          <a:lstStyle>
            <a:lvl1pPr marL="0" indent="0">
              <a:buNone/>
              <a:defRPr sz="2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57213" indent="-214313">
              <a:buFont typeface="Arial" panose="020B0604020202020204" pitchFamily="34" charset="0"/>
              <a:buChar char="•"/>
              <a:defRPr sz="200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alibri Light" panose="020F0302020204030204" pitchFamily="34" charset="0"/>
              <a:buChar char="–"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00150" indent="-171450">
              <a:buFont typeface="Calibri Light" panose="020F0302020204030204" pitchFamily="34" charset="0"/>
              <a:buChar char="»"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543050" indent="-171450">
              <a:buFont typeface="Arial" panose="020B0604020202020204" pitchFamily="34" charset="0"/>
              <a:buChar char="•"/>
              <a:defRPr sz="1400"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1A59A31-71B1-459A-9B15-45D2FEF3A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672" y="1871572"/>
            <a:ext cx="5379730" cy="4206499"/>
          </a:xfrm>
        </p:spPr>
        <p:txBody>
          <a:bodyPr/>
          <a:lstStyle>
            <a:lvl1pPr marL="0" indent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00150" indent="-171450">
              <a:buFont typeface="Arial" panose="020B0604020202020204" pitchFamily="34" charset="0"/>
              <a:buChar char="»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543050" indent="-171450">
              <a:buFont typeface="Arial" panose="020B0604020202020204" pitchFamily="34" charset="0"/>
              <a:buChar char="•"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572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2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0086E8-4E06-5B42-AE98-671233964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4555027" cy="6857987"/>
          </a:xfrm>
          <a:prstGeom prst="rect">
            <a:avLst/>
          </a:prstGeom>
          <a:noFill/>
          <a:effectLst>
            <a:outerShdw blurRad="3810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274287-5CA7-7346-A6CD-DDDBE4F4A94F}"/>
              </a:ext>
            </a:extLst>
          </p:cNvPr>
          <p:cNvCxnSpPr>
            <a:cxnSpLocks/>
          </p:cNvCxnSpPr>
          <p:nvPr userDrawn="1"/>
        </p:nvCxnSpPr>
        <p:spPr>
          <a:xfrm flipH="1">
            <a:off x="7796150" y="5108713"/>
            <a:ext cx="115810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title 2">
            <a:extLst>
              <a:ext uri="{FF2B5EF4-FFF2-40B4-BE49-F238E27FC236}">
                <a16:creationId xmlns:a16="http://schemas.microsoft.com/office/drawing/2014/main" id="{0986613C-0712-8E49-A03A-5F8F3792B2A1}"/>
              </a:ext>
            </a:extLst>
          </p:cNvPr>
          <p:cNvSpPr txBox="1">
            <a:spLocks/>
          </p:cNvSpPr>
          <p:nvPr userDrawn="1"/>
        </p:nvSpPr>
        <p:spPr>
          <a:xfrm>
            <a:off x="3959783" y="5208161"/>
            <a:ext cx="5748760" cy="985883"/>
          </a:xfrm>
          <a:prstGeom prst="rect">
            <a:avLst/>
          </a:prstGeom>
        </p:spPr>
        <p:txBody>
          <a:bodyPr numCol="1" anchor="t" anchorCtr="0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20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ＭＳ Ｐゴシック" charset="-128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ＭＳ Ｐゴシック" charset="-128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ＭＳ Ｐゴシック" charset="-128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ＭＳ Ｐゴシック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1600" b="0" i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1600" b="0" i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7FEA72D-ADAD-F44B-9AED-FB6111D152C1}"/>
              </a:ext>
            </a:extLst>
          </p:cNvPr>
          <p:cNvCxnSpPr>
            <a:cxnSpLocks/>
          </p:cNvCxnSpPr>
          <p:nvPr userDrawn="1"/>
        </p:nvCxnSpPr>
        <p:spPr>
          <a:xfrm>
            <a:off x="3907226" y="2095719"/>
            <a:ext cx="158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6012843-8593-8449-B1D0-9B91EC9EB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376273" y="672582"/>
            <a:ext cx="2643" cy="1443499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6CCE9AE-E44C-4A45-9224-9C8446ADE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265338" y="5108713"/>
            <a:ext cx="154414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1F6EB41-36AB-3848-8E79-EF72BD55F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9809481" y="5108714"/>
            <a:ext cx="0" cy="108533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82B903A5-DF28-B244-9743-0856AD79B98A}"/>
              </a:ext>
            </a:extLst>
          </p:cNvPr>
          <p:cNvSpPr txBox="1">
            <a:spLocks/>
          </p:cNvSpPr>
          <p:nvPr userDrawn="1"/>
        </p:nvSpPr>
        <p:spPr>
          <a:xfrm>
            <a:off x="2551409" y="672582"/>
            <a:ext cx="6621904" cy="1311030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algn="l" rtl="0" eaLnBrk="1" fontAlgn="base" hangingPunct="1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3000" b="0" i="0" kern="1200" baseline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-128"/>
                <a:cs typeface="Raavi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</a:pPr>
            <a:endParaRPr lang="en-US" sz="2400" b="0" i="0" kern="1200" baseline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ＭＳ Ｐゴシック" charset="-128"/>
              <a:cs typeface="Raavi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ABE48E-FAD2-5944-B26D-DACB96D78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14063" y="2119616"/>
            <a:ext cx="4364938" cy="298909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5B6787B-837D-684D-AC5B-35A458C1E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2376273" y="2119877"/>
            <a:ext cx="154414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0D26EDD3-A28D-3846-B1C7-3EBDA659D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2877" y="-2"/>
            <a:ext cx="3169123" cy="6857983"/>
          </a:xfrm>
          <a:prstGeom prst="rect">
            <a:avLst/>
          </a:prstGeom>
          <a:noFill/>
          <a:effectLst>
            <a:outerShdw blurRad="3810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46910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9040"/>
            <a:ext cx="9601200" cy="9144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004E9E2A-5C59-2947-A240-E54453146C0C}"/>
              </a:ext>
            </a:extLst>
          </p:cNvPr>
          <p:cNvSpPr txBox="1">
            <a:spLocks/>
          </p:cNvSpPr>
          <p:nvPr userDrawn="1"/>
        </p:nvSpPr>
        <p:spPr>
          <a:xfrm>
            <a:off x="11277600" y="6410987"/>
            <a:ext cx="919629" cy="3490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0A00CB-2C12-43BD-8097-0EF59CD27AF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339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9717738" cy="1035797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35102"/>
            <a:ext cx="6815664" cy="4691069"/>
          </a:xfrm>
        </p:spPr>
        <p:txBody>
          <a:bodyPr/>
          <a:lstStyle>
            <a:lvl1pPr>
              <a:defRPr sz="2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10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00"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500"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23B55BE-7A7A-BC4D-B0FC-3A20D5965522}"/>
              </a:ext>
            </a:extLst>
          </p:cNvPr>
          <p:cNvSpPr txBox="1">
            <a:spLocks/>
          </p:cNvSpPr>
          <p:nvPr userDrawn="1"/>
        </p:nvSpPr>
        <p:spPr>
          <a:xfrm>
            <a:off x="11277600" y="6410987"/>
            <a:ext cx="919629" cy="3490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0A00CB-2C12-43BD-8097-0EF59CD27AF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4433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AF10197-2F27-DF46-A3F1-00AA76B49337}"/>
              </a:ext>
            </a:extLst>
          </p:cNvPr>
          <p:cNvSpPr txBox="1">
            <a:spLocks/>
          </p:cNvSpPr>
          <p:nvPr userDrawn="1"/>
        </p:nvSpPr>
        <p:spPr>
          <a:xfrm>
            <a:off x="11277600" y="6410987"/>
            <a:ext cx="919629" cy="3490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0A00CB-2C12-43BD-8097-0EF59CD27AF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2742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2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4487A8-A594-1F41-ADDF-B5FC30CAA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8739"/>
            <a:ext cx="12192000" cy="549265"/>
          </a:xfrm>
          <a:prstGeom prst="rect">
            <a:avLst/>
          </a:prstGeom>
          <a:gradFill flip="none" rotWithShape="1">
            <a:gsLst>
              <a:gs pos="0">
                <a:srgbClr val="395B74"/>
              </a:gs>
              <a:gs pos="99000">
                <a:schemeClr val="bg1">
                  <a:alpha val="0"/>
                </a:schemeClr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940AEB-878D-2744-879F-39A47FD46712}"/>
              </a:ext>
            </a:extLst>
          </p:cNvPr>
          <p:cNvSpPr txBox="1"/>
          <p:nvPr userDrawn="1"/>
        </p:nvSpPr>
        <p:spPr>
          <a:xfrm>
            <a:off x="4815381" y="5586239"/>
            <a:ext cx="2564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cap="all">
                <a:solidFill>
                  <a:schemeClr val="bg2">
                    <a:lumMod val="75000"/>
                  </a:schemeClr>
                </a:solidFill>
                <a:latin typeface="Source Sans Pro" panose="020B0503030403020204" pitchFamily="34" charset="0"/>
                <a:ea typeface="Calibri" charset="0"/>
                <a:cs typeface="Calibri" charset="0"/>
              </a:rPr>
              <a:t>transit.dot.gov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6A2075-D29F-514F-938A-128E52E64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46181" y="1139837"/>
            <a:ext cx="8699643" cy="3863546"/>
          </a:xfrm>
          <a:prstGeom prst="rect">
            <a:avLst/>
          </a:prstGeom>
          <a:gradFill flip="none" rotWithShape="1">
            <a:gsLst>
              <a:gs pos="37000">
                <a:schemeClr val="accent1">
                  <a:lumMod val="5000"/>
                  <a:lumOff val="95000"/>
                </a:schemeClr>
              </a:gs>
              <a:gs pos="100000">
                <a:schemeClr val="bg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54110C-3334-0140-92EC-8C07949F9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3091" y="1139837"/>
            <a:ext cx="8606117" cy="386354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eople boarding a transit bus">
            <a:extLst>
              <a:ext uri="{FF2B5EF4-FFF2-40B4-BE49-F238E27FC236}">
                <a16:creationId xmlns:a16="http://schemas.microsoft.com/office/drawing/2014/main" id="{3428ADFF-27A1-3248-A8E0-8555A44EB03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0793" y="694952"/>
            <a:ext cx="4021808" cy="2331720"/>
          </a:xfrm>
          <a:prstGeom prst="rect">
            <a:avLst/>
          </a:prstGeom>
        </p:spPr>
      </p:pic>
      <p:pic>
        <p:nvPicPr>
          <p:cNvPr id="9" name="Picture 8" descr="A white transit van on the road">
            <a:extLst>
              <a:ext uri="{FF2B5EF4-FFF2-40B4-BE49-F238E27FC236}">
                <a16:creationId xmlns:a16="http://schemas.microsoft.com/office/drawing/2014/main" id="{E4F7E207-2AFC-A74C-BBC0-A09AB99275D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70"/>
          <a:stretch/>
        </p:blipFill>
        <p:spPr>
          <a:xfrm>
            <a:off x="6152339" y="3131388"/>
            <a:ext cx="4021808" cy="2356352"/>
          </a:xfrm>
          <a:prstGeom prst="rect">
            <a:avLst/>
          </a:prstGeom>
        </p:spPr>
      </p:pic>
      <p:pic>
        <p:nvPicPr>
          <p:cNvPr id="10" name="Picture 9" descr="A train stopped at the station">
            <a:extLst>
              <a:ext uri="{FF2B5EF4-FFF2-40B4-BE49-F238E27FC236}">
                <a16:creationId xmlns:a16="http://schemas.microsoft.com/office/drawing/2014/main" id="{C5633B56-200F-1C42-9F20-A753D8549D9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587" y="694953"/>
            <a:ext cx="4023360" cy="2331721"/>
          </a:xfrm>
          <a:prstGeom prst="rect">
            <a:avLst/>
          </a:prstGeom>
        </p:spPr>
      </p:pic>
      <p:pic>
        <p:nvPicPr>
          <p:cNvPr id="11" name="Picture 10" descr="A large ferry in the water">
            <a:extLst>
              <a:ext uri="{FF2B5EF4-FFF2-40B4-BE49-F238E27FC236}">
                <a16:creationId xmlns:a16="http://schemas.microsoft.com/office/drawing/2014/main" id="{0C3E3ECE-2BA9-2B43-9BD1-BA351BF8037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587" y="3125166"/>
            <a:ext cx="4023360" cy="23625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9CD8FC-E014-BF49-973E-19258E7E9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99" t="63574" r="9851"/>
          <a:stretch/>
        </p:blipFill>
        <p:spPr>
          <a:xfrm>
            <a:off x="9265920" y="4332026"/>
            <a:ext cx="2926080" cy="25259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0800C2-74A0-6240-81C3-A55400C73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745" t="66772" r="11745"/>
          <a:stretch/>
        </p:blipFill>
        <p:spPr>
          <a:xfrm rot="10800000">
            <a:off x="2" y="2"/>
            <a:ext cx="3217295" cy="23041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9A3735-CC57-470C-BA80-AF38576AF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1" r="77913" b="52251"/>
          <a:stretch/>
        </p:blipFill>
        <p:spPr>
          <a:xfrm>
            <a:off x="609599" y="6386290"/>
            <a:ext cx="457200" cy="3941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3C2913E-7431-4490-9266-60A0E48319C3}"/>
              </a:ext>
            </a:extLst>
          </p:cNvPr>
          <p:cNvSpPr txBox="1"/>
          <p:nvPr userDrawn="1"/>
        </p:nvSpPr>
        <p:spPr>
          <a:xfrm>
            <a:off x="999831" y="6456411"/>
            <a:ext cx="26068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solidFill>
                  <a:schemeClr val="bg1"/>
                </a:solidFill>
              </a:rPr>
              <a:t>FEDERAL TRANSIT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28197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51079"/>
            <a:ext cx="9601200" cy="914400"/>
          </a:xfrm>
        </p:spPr>
        <p:txBody>
          <a:bodyPr/>
          <a:lstStyle>
            <a:lvl1pPr>
              <a:defRPr sz="4000" b="1" baseline="0">
                <a:solidFill>
                  <a:srgbClr val="395B74"/>
                </a:solidFill>
                <a:latin typeface="+mn-lt"/>
                <a:cs typeface="Raav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3" y="1053356"/>
            <a:ext cx="11030090" cy="4525963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57213" indent="-21431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57250" indent="-171450">
              <a:spcBef>
                <a:spcPts val="0"/>
              </a:spcBef>
              <a:spcAft>
                <a:spcPts val="600"/>
              </a:spcAft>
              <a:buFont typeface="Calibri Light" panose="020F0302020204030204" pitchFamily="34" charset="0"/>
              <a:buChar char="–"/>
              <a:defRPr sz="2000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00150" indent="-17145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»"/>
              <a:defRPr sz="1800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5430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7262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94531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3"/>
            <a:ext cx="9029055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761216-5B07-BD4E-9B80-16A978AEE67E}"/>
              </a:ext>
            </a:extLst>
          </p:cNvPr>
          <p:cNvSpPr txBox="1">
            <a:spLocks/>
          </p:cNvSpPr>
          <p:nvPr userDrawn="1"/>
        </p:nvSpPr>
        <p:spPr>
          <a:xfrm>
            <a:off x="11277600" y="6410987"/>
            <a:ext cx="919629" cy="3490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0A00CB-2C12-43BD-8097-0EF59CD27AF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600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54607"/>
            <a:ext cx="9601200" cy="9144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080253"/>
            <a:ext cx="4757531" cy="5051608"/>
          </a:xfrm>
        </p:spPr>
        <p:txBody>
          <a:bodyPr/>
          <a:lstStyle>
            <a:lvl1pPr marL="0" indent="0">
              <a:buNone/>
              <a:defRPr sz="2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57213" indent="-214313">
              <a:buFont typeface="Arial" panose="020B0604020202020204" pitchFamily="34" charset="0"/>
              <a:buChar char="•"/>
              <a:defRPr sz="200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alibri Light" panose="020F0302020204030204" pitchFamily="34" charset="0"/>
              <a:buChar char="–"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00150" indent="-171450">
              <a:buFont typeface="Calibri Light" panose="020F0302020204030204" pitchFamily="34" charset="0"/>
              <a:buChar char="»"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543050" indent="-171450">
              <a:buFont typeface="Arial" panose="020B0604020202020204" pitchFamily="34" charset="0"/>
              <a:buChar char="•"/>
              <a:defRPr sz="1400"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48245" y="1080252"/>
            <a:ext cx="4757531" cy="5051608"/>
          </a:xfrm>
        </p:spPr>
        <p:txBody>
          <a:bodyPr/>
          <a:lstStyle>
            <a:lvl1pPr marL="0" indent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00150" indent="-171450">
              <a:buFont typeface="Arial" panose="020B0604020202020204" pitchFamily="34" charset="0"/>
              <a:buChar char="»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543050" indent="-171450">
              <a:buFont typeface="Arial" panose="020B0604020202020204" pitchFamily="34" charset="0"/>
              <a:buChar char="•"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6E7FAEFB-5591-E84B-A4E4-4A40595B8121}"/>
              </a:ext>
            </a:extLst>
          </p:cNvPr>
          <p:cNvSpPr txBox="1">
            <a:spLocks/>
          </p:cNvSpPr>
          <p:nvPr userDrawn="1"/>
        </p:nvSpPr>
        <p:spPr>
          <a:xfrm>
            <a:off x="11277600" y="6410987"/>
            <a:ext cx="919629" cy="3490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0A00CB-2C12-43BD-8097-0EF59CD27AF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696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1082"/>
            <a:ext cx="9601200" cy="9144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051021"/>
            <a:ext cx="4625009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1690783"/>
            <a:ext cx="4625009" cy="3951288"/>
          </a:xfrm>
        </p:spPr>
        <p:txBody>
          <a:bodyPr/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alibri" panose="020F0502020204030204" pitchFamily="34" charset="0"/>
              <a:buChar char="»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00150" indent="-171450"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543050" indent="-171450">
              <a:buFont typeface="Arial" panose="020B0604020202020204" pitchFamily="34" charset="0"/>
              <a:buChar char="–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06889" y="1051021"/>
            <a:ext cx="4625011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06889" y="1690783"/>
            <a:ext cx="4625011" cy="3951288"/>
          </a:xfrm>
        </p:spPr>
        <p:txBody>
          <a:bodyPr/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alibri" panose="020F0502020204030204" pitchFamily="34" charset="0"/>
              <a:buChar char="»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00150" indent="-171450"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543050" indent="-171450">
              <a:buFont typeface="Arial" panose="020B0604020202020204" pitchFamily="34" charset="0"/>
              <a:buChar char="–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33C5E03-3EEF-2F48-9B1B-747659931DBB}"/>
              </a:ext>
            </a:extLst>
          </p:cNvPr>
          <p:cNvSpPr txBox="1">
            <a:spLocks/>
          </p:cNvSpPr>
          <p:nvPr userDrawn="1"/>
        </p:nvSpPr>
        <p:spPr>
          <a:xfrm>
            <a:off x="11277600" y="6410987"/>
            <a:ext cx="919629" cy="3490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0A00CB-2C12-43BD-8097-0EF59CD27AF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288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790"/>
            <a:ext cx="9601200" cy="9144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004E9E2A-5C59-2947-A240-E54453146C0C}"/>
              </a:ext>
            </a:extLst>
          </p:cNvPr>
          <p:cNvSpPr txBox="1">
            <a:spLocks/>
          </p:cNvSpPr>
          <p:nvPr userDrawn="1"/>
        </p:nvSpPr>
        <p:spPr>
          <a:xfrm>
            <a:off x="11277600" y="6410987"/>
            <a:ext cx="919629" cy="3490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0A00CB-2C12-43BD-8097-0EF59CD27AF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190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4708571" cy="5853113"/>
          </a:xfrm>
        </p:spPr>
        <p:txBody>
          <a:bodyPr/>
          <a:lstStyle>
            <a:lvl1pPr>
              <a:defRPr sz="2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10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00"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500"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23B55BE-7A7A-BC4D-B0FC-3A20D5965522}"/>
              </a:ext>
            </a:extLst>
          </p:cNvPr>
          <p:cNvSpPr txBox="1">
            <a:spLocks/>
          </p:cNvSpPr>
          <p:nvPr userDrawn="1"/>
        </p:nvSpPr>
        <p:spPr>
          <a:xfrm>
            <a:off x="11277600" y="6410987"/>
            <a:ext cx="919629" cy="3490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0A00CB-2C12-43BD-8097-0EF59CD27AF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476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599" y="51080"/>
            <a:ext cx="9601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599" y="1058745"/>
            <a:ext cx="1106446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739963-C48B-4845-A78D-1812BE79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8735"/>
            <a:ext cx="12192000" cy="549265"/>
          </a:xfrm>
          <a:prstGeom prst="rect">
            <a:avLst/>
          </a:prstGeom>
          <a:gradFill flip="none" rotWithShape="1">
            <a:gsLst>
              <a:gs pos="0">
                <a:srgbClr val="395B74"/>
              </a:gs>
              <a:gs pos="99000">
                <a:schemeClr val="bg1">
                  <a:alpha val="0"/>
                </a:schemeClr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52C957-4EF4-A245-8B6D-A52089583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37" r="374"/>
          <a:stretch/>
        </p:blipFill>
        <p:spPr>
          <a:xfrm flipV="1">
            <a:off x="9362860" y="0"/>
            <a:ext cx="2834640" cy="6858000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3604BD-A464-ED41-ABBA-E2EBAEC75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1" r="77913" b="44615"/>
          <a:stretch/>
        </p:blipFill>
        <p:spPr>
          <a:xfrm>
            <a:off x="609599" y="6390018"/>
            <a:ext cx="457200" cy="457200"/>
          </a:xfrm>
          <a:prstGeom prst="rect">
            <a:avLst/>
          </a:prstGeom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012DE044-DE50-3840-A9F0-1FB6F6399987}"/>
              </a:ext>
            </a:extLst>
          </p:cNvPr>
          <p:cNvSpPr txBox="1">
            <a:spLocks/>
          </p:cNvSpPr>
          <p:nvPr userDrawn="1"/>
        </p:nvSpPr>
        <p:spPr>
          <a:xfrm>
            <a:off x="11277600" y="6410987"/>
            <a:ext cx="919629" cy="3490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0A00CB-2C12-43BD-8097-0EF59CD27AF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626F7C-EF8B-A14B-B5E8-0EE9B32BB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25" y="6528988"/>
            <a:ext cx="2418800" cy="10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i="0" u="none" kern="1200" baseline="0">
          <a:solidFill>
            <a:srgbClr val="395B74"/>
          </a:solidFill>
          <a:latin typeface="+mn-lt"/>
          <a:ea typeface="ＭＳ Ｐゴシック" charset="-128"/>
          <a:cs typeface="Raav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Font typeface="Arial" charset="0"/>
        <a:buNone/>
        <a:defRPr sz="2400" b="0" i="0" kern="1200" baseline="0">
          <a:solidFill>
            <a:schemeClr val="tx1"/>
          </a:solidFill>
          <a:latin typeface="+mn-lt"/>
          <a:ea typeface="ＭＳ Ｐゴシック" charset="-128"/>
          <a:cs typeface="Calibri" panose="020F0502020204030204" pitchFamily="34" charset="0"/>
        </a:defRPr>
      </a:lvl1pPr>
      <a:lvl2pPr marL="557213" indent="-214313" algn="l" rtl="0" eaLnBrk="1" fontAlgn="base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200" b="0" i="0" u="none" kern="1200" baseline="0">
          <a:solidFill>
            <a:schemeClr val="tx1"/>
          </a:solidFill>
          <a:latin typeface="+mn-lt"/>
          <a:ea typeface="ＭＳ Ｐゴシック" charset="-128"/>
          <a:cs typeface="Calibri Light" panose="020F0302020204030204" pitchFamily="34" charset="0"/>
        </a:defRPr>
      </a:lvl2pPr>
      <a:lvl3pPr marL="857250" indent="-171450" algn="l" rtl="0" eaLnBrk="1" fontAlgn="base" hangingPunct="1">
        <a:spcBef>
          <a:spcPts val="0"/>
        </a:spcBef>
        <a:spcAft>
          <a:spcPts val="600"/>
        </a:spcAft>
        <a:buFont typeface="Calibri Light" panose="020F0302020204030204" pitchFamily="34" charset="0"/>
        <a:buChar char="–"/>
        <a:defRPr sz="2000" b="0" i="0" kern="1200" baseline="0">
          <a:solidFill>
            <a:schemeClr val="tx1"/>
          </a:solidFill>
          <a:latin typeface="+mn-lt"/>
          <a:ea typeface="ＭＳ Ｐゴシック" charset="-128"/>
          <a:cs typeface="Calibri Light" panose="020F0302020204030204" pitchFamily="34" charset="0"/>
        </a:defRPr>
      </a:lvl3pPr>
      <a:lvl4pPr marL="1200150" indent="-171450" algn="l" rtl="0" eaLnBrk="1" fontAlgn="base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»"/>
        <a:defRPr sz="1800" b="0" i="0" kern="1200" baseline="0">
          <a:solidFill>
            <a:schemeClr val="tx1"/>
          </a:solidFill>
          <a:latin typeface="+mn-lt"/>
          <a:ea typeface="ＭＳ Ｐゴシック" charset="-128"/>
          <a:cs typeface="Calibri Light" panose="020F0302020204030204" pitchFamily="34" charset="0"/>
        </a:defRPr>
      </a:lvl4pPr>
      <a:lvl5pPr marL="1543050" indent="-171450" algn="l" rtl="0" eaLnBrk="1" fontAlgn="base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ＭＳ Ｐゴシック" charset="-128"/>
          <a:cs typeface="Calibri Light" panose="020F030202020403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599" y="146330"/>
            <a:ext cx="9601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153999"/>
            <a:ext cx="1106446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739963-C48B-4845-A78D-1812BE79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8739"/>
            <a:ext cx="12192000" cy="549265"/>
          </a:xfrm>
          <a:prstGeom prst="rect">
            <a:avLst/>
          </a:prstGeom>
          <a:gradFill flip="none" rotWithShape="1">
            <a:gsLst>
              <a:gs pos="0">
                <a:srgbClr val="395B74"/>
              </a:gs>
              <a:gs pos="99000">
                <a:schemeClr val="bg1">
                  <a:alpha val="0"/>
                </a:schemeClr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52C957-4EF4-A245-8B6D-A52089583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37" r="374"/>
          <a:stretch/>
        </p:blipFill>
        <p:spPr>
          <a:xfrm flipV="1">
            <a:off x="9362860" y="0"/>
            <a:ext cx="2834640" cy="6858000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3604BD-A464-ED41-ABBA-E2EBAEC75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1" r="77913" b="52251"/>
          <a:stretch/>
        </p:blipFill>
        <p:spPr>
          <a:xfrm>
            <a:off x="609599" y="6386290"/>
            <a:ext cx="457200" cy="394163"/>
          </a:xfrm>
          <a:prstGeom prst="rect">
            <a:avLst/>
          </a:prstGeom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012DE044-DE50-3840-A9F0-1FB6F6399987}"/>
              </a:ext>
            </a:extLst>
          </p:cNvPr>
          <p:cNvSpPr txBox="1">
            <a:spLocks/>
          </p:cNvSpPr>
          <p:nvPr userDrawn="1"/>
        </p:nvSpPr>
        <p:spPr>
          <a:xfrm>
            <a:off x="11277600" y="6408847"/>
            <a:ext cx="919629" cy="3490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0A00CB-2C12-43BD-8097-0EF59CD27AF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910CF9-D64A-4B4C-9880-13776B5CF7C8}"/>
              </a:ext>
            </a:extLst>
          </p:cNvPr>
          <p:cNvSpPr txBox="1"/>
          <p:nvPr userDrawn="1"/>
        </p:nvSpPr>
        <p:spPr>
          <a:xfrm>
            <a:off x="999831" y="6456411"/>
            <a:ext cx="26068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solidFill>
                  <a:schemeClr val="bg1"/>
                </a:solidFill>
              </a:rPr>
              <a:t>FEDERAL TRANSIT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87217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i="0" kern="1200" baseline="0">
          <a:solidFill>
            <a:srgbClr val="395B74"/>
          </a:solidFill>
          <a:latin typeface="+mn-lt"/>
          <a:ea typeface="ＭＳ Ｐゴシック" charset="-128"/>
          <a:cs typeface="Raav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Font typeface="Arial" charset="0"/>
        <a:buNone/>
        <a:defRPr sz="2400" b="0" i="0" kern="1200" baseline="0">
          <a:solidFill>
            <a:schemeClr val="tx1"/>
          </a:solidFill>
          <a:latin typeface="+mn-lt"/>
          <a:ea typeface="ＭＳ Ｐゴシック" charset="-128"/>
          <a:cs typeface="Calibri" panose="020F0502020204030204" pitchFamily="34" charset="0"/>
        </a:defRPr>
      </a:lvl1pPr>
      <a:lvl2pPr marL="557213" indent="-214313" algn="l" rtl="0" eaLnBrk="1" fontAlgn="base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200" b="0" i="0" kern="1200" baseline="0">
          <a:solidFill>
            <a:schemeClr val="tx1"/>
          </a:solidFill>
          <a:latin typeface="+mn-lt"/>
          <a:ea typeface="ＭＳ Ｐゴシック" charset="-128"/>
          <a:cs typeface="Calibri Light" panose="020F0302020204030204" pitchFamily="34" charset="0"/>
        </a:defRPr>
      </a:lvl2pPr>
      <a:lvl3pPr marL="857250" indent="-171450" algn="l" rtl="0" eaLnBrk="1" fontAlgn="base" hangingPunct="1">
        <a:spcBef>
          <a:spcPts val="0"/>
        </a:spcBef>
        <a:spcAft>
          <a:spcPts val="600"/>
        </a:spcAft>
        <a:buFont typeface="Calibri Light" panose="020F0302020204030204" pitchFamily="34" charset="0"/>
        <a:buChar char="–"/>
        <a:defRPr sz="2000" b="0" i="0" kern="1200" baseline="0">
          <a:solidFill>
            <a:schemeClr val="tx1"/>
          </a:solidFill>
          <a:latin typeface="+mn-lt"/>
          <a:ea typeface="ＭＳ Ｐゴシック" charset="-128"/>
          <a:cs typeface="Calibri Light" panose="020F0302020204030204" pitchFamily="34" charset="0"/>
        </a:defRPr>
      </a:lvl3pPr>
      <a:lvl4pPr marL="1200150" indent="-171450" algn="l" rtl="0" eaLnBrk="1" fontAlgn="base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»"/>
        <a:defRPr sz="1800" b="0" i="0" kern="1200" baseline="0">
          <a:solidFill>
            <a:schemeClr val="tx1"/>
          </a:solidFill>
          <a:latin typeface="+mn-lt"/>
          <a:ea typeface="ＭＳ Ｐゴシック" charset="-128"/>
          <a:cs typeface="Calibri Light" panose="020F0302020204030204" pitchFamily="34" charset="0"/>
        </a:defRPr>
      </a:lvl4pPr>
      <a:lvl5pPr marL="1543050" indent="-171450" algn="l" rtl="0" eaLnBrk="1" fontAlgn="base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ＭＳ Ｐゴシック" charset="-128"/>
          <a:cs typeface="Calibri Light" panose="020F030202020403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599" y="146330"/>
            <a:ext cx="9601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153999"/>
            <a:ext cx="1106446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739963-C48B-4845-A78D-1812BE79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8739"/>
            <a:ext cx="12192000" cy="549265"/>
          </a:xfrm>
          <a:prstGeom prst="rect">
            <a:avLst/>
          </a:prstGeom>
          <a:gradFill flip="none" rotWithShape="1">
            <a:gsLst>
              <a:gs pos="0">
                <a:srgbClr val="395B74"/>
              </a:gs>
              <a:gs pos="99000">
                <a:schemeClr val="bg1">
                  <a:alpha val="0"/>
                </a:schemeClr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52C957-4EF4-A245-8B6D-A52089583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37" r="374"/>
          <a:stretch/>
        </p:blipFill>
        <p:spPr>
          <a:xfrm flipV="1">
            <a:off x="9362860" y="0"/>
            <a:ext cx="2834640" cy="6858000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3604BD-A464-ED41-ABBA-E2EBAEC75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1" r="77913" b="52251"/>
          <a:stretch/>
        </p:blipFill>
        <p:spPr>
          <a:xfrm>
            <a:off x="609599" y="6386290"/>
            <a:ext cx="457200" cy="394163"/>
          </a:xfrm>
          <a:prstGeom prst="rect">
            <a:avLst/>
          </a:prstGeom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012DE044-DE50-3840-A9F0-1FB6F6399987}"/>
              </a:ext>
            </a:extLst>
          </p:cNvPr>
          <p:cNvSpPr txBox="1">
            <a:spLocks/>
          </p:cNvSpPr>
          <p:nvPr userDrawn="1"/>
        </p:nvSpPr>
        <p:spPr>
          <a:xfrm>
            <a:off x="11277600" y="6408847"/>
            <a:ext cx="919629" cy="3490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0A00CB-2C12-43BD-8097-0EF59CD27AF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910CF9-D64A-4B4C-9880-13776B5CF7C8}"/>
              </a:ext>
            </a:extLst>
          </p:cNvPr>
          <p:cNvSpPr txBox="1"/>
          <p:nvPr userDrawn="1"/>
        </p:nvSpPr>
        <p:spPr>
          <a:xfrm>
            <a:off x="999831" y="6456411"/>
            <a:ext cx="26068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solidFill>
                  <a:schemeClr val="bg1"/>
                </a:solidFill>
              </a:rPr>
              <a:t>FEDERAL TRANSIT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65466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i="0" kern="1200" baseline="0">
          <a:solidFill>
            <a:srgbClr val="395B74"/>
          </a:solidFill>
          <a:latin typeface="+mn-lt"/>
          <a:ea typeface="ＭＳ Ｐゴシック" charset="-128"/>
          <a:cs typeface="Raav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Font typeface="Arial" charset="0"/>
        <a:buNone/>
        <a:defRPr sz="2400" b="0" i="0" kern="1200" baseline="0">
          <a:solidFill>
            <a:schemeClr val="tx1"/>
          </a:solidFill>
          <a:latin typeface="+mn-lt"/>
          <a:ea typeface="ＭＳ Ｐゴシック" charset="-128"/>
          <a:cs typeface="Calibri" panose="020F0502020204030204" pitchFamily="34" charset="0"/>
        </a:defRPr>
      </a:lvl1pPr>
      <a:lvl2pPr marL="557213" indent="-214313" algn="l" rtl="0" eaLnBrk="1" fontAlgn="base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200" b="0" i="0" kern="1200" baseline="0">
          <a:solidFill>
            <a:schemeClr val="tx1"/>
          </a:solidFill>
          <a:latin typeface="+mn-lt"/>
          <a:ea typeface="ＭＳ Ｐゴシック" charset="-128"/>
          <a:cs typeface="Calibri Light" panose="020F0302020204030204" pitchFamily="34" charset="0"/>
        </a:defRPr>
      </a:lvl2pPr>
      <a:lvl3pPr marL="857250" indent="-171450" algn="l" rtl="0" eaLnBrk="1" fontAlgn="base" hangingPunct="1">
        <a:spcBef>
          <a:spcPts val="0"/>
        </a:spcBef>
        <a:spcAft>
          <a:spcPts val="600"/>
        </a:spcAft>
        <a:buFont typeface="Calibri Light" panose="020F0302020204030204" pitchFamily="34" charset="0"/>
        <a:buChar char="–"/>
        <a:defRPr sz="2000" b="0" i="0" kern="1200" baseline="0">
          <a:solidFill>
            <a:schemeClr val="tx1"/>
          </a:solidFill>
          <a:latin typeface="+mn-lt"/>
          <a:ea typeface="ＭＳ Ｐゴシック" charset="-128"/>
          <a:cs typeface="Calibri Light" panose="020F0302020204030204" pitchFamily="34" charset="0"/>
        </a:defRPr>
      </a:lvl3pPr>
      <a:lvl4pPr marL="1200150" indent="-171450" algn="l" rtl="0" eaLnBrk="1" fontAlgn="base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»"/>
        <a:defRPr sz="1800" b="0" i="0" kern="1200" baseline="0">
          <a:solidFill>
            <a:schemeClr val="tx1"/>
          </a:solidFill>
          <a:latin typeface="+mn-lt"/>
          <a:ea typeface="ＭＳ Ｐゴシック" charset="-128"/>
          <a:cs typeface="Calibri Light" panose="020F0302020204030204" pitchFamily="34" charset="0"/>
        </a:defRPr>
      </a:lvl4pPr>
      <a:lvl5pPr marL="1543050" indent="-171450" algn="l" rtl="0" eaLnBrk="1" fontAlgn="base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ＭＳ Ｐゴシック" charset="-128"/>
          <a:cs typeface="Calibri Light" panose="020F030202020403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nationalrtap.org" TargetMode="External"/><Relationship Id="rId3" Type="http://schemas.openxmlformats.org/officeDocument/2006/relationships/hyperlink" Target="mailto:cdiamond@easterseals.com" TargetMode="External"/><Relationship Id="rId7" Type="http://schemas.openxmlformats.org/officeDocument/2006/relationships/hyperlink" Target="https://n-catt.org/" TargetMode="External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carpenter@ctaa.org" TargetMode="External"/><Relationship Id="rId11" Type="http://schemas.openxmlformats.org/officeDocument/2006/relationships/image" Target="../media/image35.png"/><Relationship Id="rId5" Type="http://schemas.openxmlformats.org/officeDocument/2006/relationships/hyperlink" Target="https://www.nadtc.org/" TargetMode="External"/><Relationship Id="rId10" Type="http://schemas.openxmlformats.org/officeDocument/2006/relationships/image" Target="../media/image34.png"/><Relationship Id="rId4" Type="http://schemas.openxmlformats.org/officeDocument/2006/relationships/hyperlink" Target="mailto:vdize@usaging.org" TargetMode="External"/><Relationship Id="rId9" Type="http://schemas.openxmlformats.org/officeDocument/2006/relationships/hyperlink" Target="https://www.nationalrtap.org/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transitworkforce.org/" TargetMode="External"/><Relationship Id="rId3" Type="http://schemas.openxmlformats.org/officeDocument/2006/relationships/hyperlink" Target="mailto:conrick@ctaa.org" TargetMode="External"/><Relationship Id="rId7" Type="http://schemas.openxmlformats.org/officeDocument/2006/relationships/hyperlink" Target="mailto:twc@transportcenter.or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sharedusemobilitycenter.org/" TargetMode="External"/><Relationship Id="rId11" Type="http://schemas.openxmlformats.org/officeDocument/2006/relationships/image" Target="../media/image39.png"/><Relationship Id="rId5" Type="http://schemas.openxmlformats.org/officeDocument/2006/relationships/hyperlink" Target="mailto:albert@sharedusemobilitycenter.org" TargetMode="External"/><Relationship Id="rId10" Type="http://schemas.openxmlformats.org/officeDocument/2006/relationships/image" Target="../media/image38.png"/><Relationship Id="rId4" Type="http://schemas.openxmlformats.org/officeDocument/2006/relationships/hyperlink" Target="https://nationalcenterformobilitymanagement.org/" TargetMode="External"/><Relationship Id="rId9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jpeg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971C86C-9480-4D4B-B0F7-F9476F2E8AE0}"/>
              </a:ext>
            </a:extLst>
          </p:cNvPr>
          <p:cNvSpPr txBox="1">
            <a:spLocks/>
          </p:cNvSpPr>
          <p:nvPr/>
        </p:nvSpPr>
        <p:spPr>
          <a:xfrm>
            <a:off x="2191950" y="246955"/>
            <a:ext cx="7766411" cy="2438995"/>
          </a:xfrm>
          <a:prstGeom prst="rect">
            <a:avLst/>
          </a:prstGeom>
        </p:spPr>
        <p:txBody>
          <a:bodyPr wrap="square" lIns="91440" tIns="45720" rIns="91440" bIns="45720" anchor="b" anchorCtr="0">
            <a:noAutofit/>
          </a:bodyPr>
          <a:lstStyle>
            <a:lvl1pPr algn="l" rtl="0" eaLnBrk="1" fontAlgn="base" hangingPunct="1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3000" b="0" i="0" kern="1200" baseline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-128"/>
                <a:cs typeface="Raavi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839EB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Raavi" pitchFamily="34" charset="0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39EB7"/>
                </a:solidFill>
                <a:effectLst/>
                <a:uLnTx/>
                <a:uFillTx/>
                <a:latin typeface="Calibri"/>
                <a:ea typeface="ＭＳ Ｐゴシック"/>
                <a:cs typeface="Raavi"/>
              </a:rPr>
              <a:t>Federal Transit </a:t>
            </a:r>
            <a:r>
              <a:rPr lang="en-US" sz="3600" b="1" dirty="0">
                <a:solidFill>
                  <a:srgbClr val="839EB7"/>
                </a:solidFill>
                <a:latin typeface="Calibri"/>
                <a:ea typeface="ＭＳ Ｐゴシック"/>
                <a:cs typeface="Raavi"/>
              </a:rPr>
              <a:t>Administration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b="1" i="1" dirty="0">
                <a:solidFill>
                  <a:srgbClr val="839EB7"/>
                </a:solidFill>
                <a:latin typeface="Calibri"/>
                <a:ea typeface="ＭＳ Ｐゴシック"/>
                <a:cs typeface="Raavi"/>
              </a:rPr>
              <a:t>Bringing a Federal Voice 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b="1" i="1" dirty="0">
                <a:solidFill>
                  <a:srgbClr val="839EB7"/>
                </a:solidFill>
                <a:latin typeface="Calibri"/>
                <a:ea typeface="ＭＳ Ｐゴシック"/>
                <a:cs typeface="Raavi"/>
              </a:rPr>
              <a:t>to the TAM General Meeting</a:t>
            </a:r>
            <a:endParaRPr lang="en-US" b="1" i="1" u="none" strike="noStrike" kern="1200" cap="none" spc="0" normalizeH="0" baseline="0" noProof="0" dirty="0">
              <a:ln>
                <a:noFill/>
              </a:ln>
              <a:solidFill>
                <a:srgbClr val="839EB7"/>
              </a:solidFill>
              <a:effectLst/>
              <a:uLnTx/>
              <a:uFillTx/>
              <a:latin typeface="Calibri"/>
              <a:ea typeface="ＭＳ Ｐゴシック"/>
              <a:cs typeface="Raav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1A7676-213B-4A6F-BDDC-0EC5F54DE8C9}"/>
              </a:ext>
            </a:extLst>
          </p:cNvPr>
          <p:cNvSpPr txBox="1"/>
          <p:nvPr/>
        </p:nvSpPr>
        <p:spPr>
          <a:xfrm>
            <a:off x="2303309" y="3785503"/>
            <a:ext cx="7543691" cy="26007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srgbClr val="839EB7"/>
                </a:solidFill>
                <a:latin typeface="Calibri"/>
                <a:ea typeface="ＭＳ Ｐゴシック"/>
                <a:cs typeface="Raavi"/>
              </a:rPr>
              <a:t>Transportation Association of Maryland</a:t>
            </a:r>
          </a:p>
          <a:p>
            <a:pPr algn="ctr">
              <a:defRPr/>
            </a:pPr>
            <a:r>
              <a:rPr lang="en-US" sz="3000" b="1" dirty="0">
                <a:solidFill>
                  <a:srgbClr val="839EB7"/>
                </a:solidFill>
                <a:latin typeface="Calibri"/>
                <a:ea typeface="ＭＳ Ｐゴシック"/>
                <a:cs typeface="Raavi"/>
              </a:rPr>
              <a:t>2022 Annual Conference </a:t>
            </a:r>
          </a:p>
          <a:p>
            <a:pPr algn="ctr"/>
            <a:endParaRPr lang="en-US" sz="1500" b="1" dirty="0">
              <a:solidFill>
                <a:srgbClr val="839EB7"/>
              </a:solidFill>
              <a:latin typeface="Calibri"/>
              <a:ea typeface="ＭＳ Ｐゴシック"/>
              <a:cs typeface="Raavi"/>
            </a:endParaRPr>
          </a:p>
          <a:p>
            <a:pPr algn="ctr"/>
            <a:r>
              <a:rPr lang="en-US" sz="3000" b="1" dirty="0">
                <a:solidFill>
                  <a:srgbClr val="839EB7"/>
                </a:solidFill>
                <a:latin typeface="Calibri"/>
                <a:ea typeface="ＭＳ Ｐゴシック"/>
                <a:cs typeface="Raavi"/>
              </a:rPr>
              <a:t>September 21, 2022</a:t>
            </a:r>
          </a:p>
          <a:p>
            <a:pPr algn="ctr"/>
            <a:r>
              <a:rPr lang="en-US" sz="3000" b="1" dirty="0">
                <a:solidFill>
                  <a:srgbClr val="839EB7"/>
                </a:solidFill>
                <a:latin typeface="Calibri"/>
                <a:ea typeface="ＭＳ Ｐゴシック"/>
                <a:cs typeface="Raavi"/>
              </a:rPr>
              <a:t>9:15 am – 10:00 am</a:t>
            </a:r>
          </a:p>
          <a:p>
            <a:pPr algn="ctr">
              <a:defRPr/>
            </a:pPr>
            <a:endParaRPr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2148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010D347-BB19-4FCE-B7B3-7783A0625C6B}"/>
              </a:ext>
            </a:extLst>
          </p:cNvPr>
          <p:cNvSpPr txBox="1">
            <a:spLocks/>
          </p:cNvSpPr>
          <p:nvPr/>
        </p:nvSpPr>
        <p:spPr bwMode="auto">
          <a:xfrm>
            <a:off x="635934" y="285361"/>
            <a:ext cx="10431869" cy="88868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  <a:headEnd/>
            <a:tailEnd/>
          </a:ln>
          <a:effectLst/>
        </p:spPr>
        <p:txBody>
          <a:bodyPr spcFirstLastPara="0" vert="horz" wrap="square" lIns="378217" tIns="63500" rIns="63500" bIns="63500" numCol="1" spcCol="1270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i="0" kern="1200" baseline="0">
                <a:solidFill>
                  <a:srgbClr val="395B74"/>
                </a:solidFill>
                <a:latin typeface="+mn-lt"/>
                <a:ea typeface="ＭＳ Ｐゴシック" charset="-128"/>
                <a:cs typeface="Raavi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914400"/>
            <a:r>
              <a:rPr lang="en-US" sz="4400" dirty="0">
                <a:solidFill>
                  <a:schemeClr val="bg1"/>
                </a:solidFill>
                <a:ea typeface="ＭＳ Ｐゴシック"/>
                <a:cs typeface="Raavi"/>
              </a:rPr>
              <a:t> BIL:   Investing in Rural Transit Systems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65B2A9-2E75-48CE-83AD-A82CE561CE0C}"/>
              </a:ext>
            </a:extLst>
          </p:cNvPr>
          <p:cNvSpPr/>
          <p:nvPr/>
        </p:nvSpPr>
        <p:spPr>
          <a:xfrm>
            <a:off x="81594" y="285362"/>
            <a:ext cx="900540" cy="888682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0E7EF0-7C75-4C1A-B2FC-638AEF44587B}"/>
              </a:ext>
            </a:extLst>
          </p:cNvPr>
          <p:cNvSpPr txBox="1"/>
          <p:nvPr/>
        </p:nvSpPr>
        <p:spPr>
          <a:xfrm>
            <a:off x="755541" y="1672637"/>
            <a:ext cx="1072870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600" b="0" i="0" u="none" strike="noStrike" baseline="0" dirty="0">
              <a:solidFill>
                <a:srgbClr val="000000"/>
              </a:solidFill>
              <a:latin typeface="Source Sans Pro SemiBold" panose="020B0603030403020204" pitchFamily="34" charset="0"/>
            </a:endParaRPr>
          </a:p>
          <a:p>
            <a:endParaRPr lang="en-US" sz="1800" b="0" i="0" u="none" strike="noStrike" baseline="0" dirty="0">
              <a:solidFill>
                <a:srgbClr val="333F4E"/>
              </a:solidFill>
              <a:latin typeface="Source Sans Pro" panose="020B0503030403020204" pitchFamily="34" charset="0"/>
            </a:endParaRPr>
          </a:p>
          <a:p>
            <a:endParaRPr lang="en-US" sz="1800" b="0" i="0" u="none" strike="noStrike" baseline="0" dirty="0">
              <a:solidFill>
                <a:srgbClr val="333F4E"/>
              </a:solidFill>
              <a:latin typeface="Source Sans Pro" panose="020B0503030403020204" pitchFamily="34" charset="0"/>
            </a:endParaRPr>
          </a:p>
          <a:p>
            <a:endParaRPr lang="en-US" sz="1800" b="0" i="0" u="none" strike="noStrike" baseline="0" dirty="0">
              <a:solidFill>
                <a:srgbClr val="333F4E"/>
              </a:solidFill>
              <a:latin typeface="Source Sans Pro SemiBold" panose="020B0603030403020204" pitchFamily="34" charset="0"/>
            </a:endParaRPr>
          </a:p>
        </p:txBody>
      </p:sp>
      <p:pic>
        <p:nvPicPr>
          <p:cNvPr id="3" name="Picture 2" descr="A car driving down a road&#10;&#10;Description automatically generated with low confidence">
            <a:extLst>
              <a:ext uri="{FF2B5EF4-FFF2-40B4-BE49-F238E27FC236}">
                <a16:creationId xmlns:a16="http://schemas.microsoft.com/office/drawing/2014/main" id="{8D7EC7EB-3616-45D4-AD6C-85EEDAA5B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913" y="1251517"/>
            <a:ext cx="6273574" cy="496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48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76846-8915-4ABB-BCFC-CF5F5D0F0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371" y="273740"/>
            <a:ext cx="11030091" cy="715707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 Bipartisan Infrastructure Law - FTA Priorities: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F2478D4-FBCA-457B-B0C9-ACF81D278AA9}"/>
              </a:ext>
            </a:extLst>
          </p:cNvPr>
          <p:cNvSpPr/>
          <p:nvPr/>
        </p:nvSpPr>
        <p:spPr>
          <a:xfrm>
            <a:off x="262467" y="273740"/>
            <a:ext cx="697199" cy="715707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2A84891-E2EB-4CBE-84A3-22F2A31C77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4106259"/>
              </p:ext>
            </p:extLst>
          </p:nvPr>
        </p:nvGraphicFramePr>
        <p:xfrm>
          <a:off x="2968199" y="989447"/>
          <a:ext cx="9062167" cy="5219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1885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76846-8915-4ABB-BCFC-CF5F5D0F0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2" y="273739"/>
            <a:ext cx="11030091" cy="715707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 FTA Priorities (BIL) – Workforce and Rider Safety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F2478D4-FBCA-457B-B0C9-ACF81D278AA9}"/>
              </a:ext>
            </a:extLst>
          </p:cNvPr>
          <p:cNvSpPr/>
          <p:nvPr/>
        </p:nvSpPr>
        <p:spPr>
          <a:xfrm>
            <a:off x="262467" y="273740"/>
            <a:ext cx="697199" cy="715707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5" name="Diagram 13">
            <a:extLst>
              <a:ext uri="{FF2B5EF4-FFF2-40B4-BE49-F238E27FC236}">
                <a16:creationId xmlns:a16="http://schemas.microsoft.com/office/drawing/2014/main" id="{039110EE-064D-4AF4-9C25-156EFF790B24}"/>
              </a:ext>
            </a:extLst>
          </p:cNvPr>
          <p:cNvGraphicFramePr/>
          <p:nvPr/>
        </p:nvGraphicFramePr>
        <p:xfrm>
          <a:off x="-537810" y="1116441"/>
          <a:ext cx="12055299" cy="5195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6882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76846-8915-4ABB-BCFC-CF5F5D0F0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065" y="299507"/>
            <a:ext cx="11318467" cy="715707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sz="3500" dirty="0">
                <a:solidFill>
                  <a:schemeClr val="bg1"/>
                </a:solidFill>
              </a:rPr>
              <a:t>   </a:t>
            </a:r>
            <a:r>
              <a:rPr lang="en-US" sz="3700" dirty="0">
                <a:solidFill>
                  <a:schemeClr val="bg1"/>
                </a:solidFill>
              </a:rPr>
              <a:t>FTA Priorities (BIL) – Modernizing Transit Infrastructure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F2478D4-FBCA-457B-B0C9-ACF81D278AA9}"/>
              </a:ext>
            </a:extLst>
          </p:cNvPr>
          <p:cNvSpPr/>
          <p:nvPr/>
        </p:nvSpPr>
        <p:spPr>
          <a:xfrm>
            <a:off x="262467" y="273740"/>
            <a:ext cx="697199" cy="715707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6" name="Diagram 13">
            <a:extLst>
              <a:ext uri="{FF2B5EF4-FFF2-40B4-BE49-F238E27FC236}">
                <a16:creationId xmlns:a16="http://schemas.microsoft.com/office/drawing/2014/main" id="{12F8FA1F-949C-42E3-8F6F-3EA15FBC12A7}"/>
              </a:ext>
            </a:extLst>
          </p:cNvPr>
          <p:cNvGraphicFramePr/>
          <p:nvPr/>
        </p:nvGraphicFramePr>
        <p:xfrm>
          <a:off x="-410489" y="1116441"/>
          <a:ext cx="12055299" cy="5195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1670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76846-8915-4ABB-BCFC-CF5F5D0F07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4860" y="273484"/>
            <a:ext cx="11029950" cy="715963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 FTA Priorities (BIL) – Addressing the Climate Crisis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F2478D4-FBCA-457B-B0C9-ACF81D278AA9}"/>
              </a:ext>
            </a:extLst>
          </p:cNvPr>
          <p:cNvSpPr/>
          <p:nvPr/>
        </p:nvSpPr>
        <p:spPr>
          <a:xfrm>
            <a:off x="262467" y="273740"/>
            <a:ext cx="697199" cy="715707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6" name="Diagram 13">
            <a:extLst>
              <a:ext uri="{FF2B5EF4-FFF2-40B4-BE49-F238E27FC236}">
                <a16:creationId xmlns:a16="http://schemas.microsoft.com/office/drawing/2014/main" id="{12466464-05BB-4E8B-85F4-C29DF395D0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5291370"/>
              </p:ext>
            </p:extLst>
          </p:nvPr>
        </p:nvGraphicFramePr>
        <p:xfrm>
          <a:off x="-410489" y="1127024"/>
          <a:ext cx="12055299" cy="5195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5813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76846-8915-4ABB-BCFC-CF5F5D0F0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2" y="273050"/>
            <a:ext cx="11125197" cy="715707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   FTA Priorities (BIL) – Addressing the Climate Crisis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F2478D4-FBCA-457B-B0C9-ACF81D278AA9}"/>
              </a:ext>
            </a:extLst>
          </p:cNvPr>
          <p:cNvSpPr/>
          <p:nvPr/>
        </p:nvSpPr>
        <p:spPr>
          <a:xfrm>
            <a:off x="262467" y="273740"/>
            <a:ext cx="697199" cy="715707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41CA2F-F377-4E8B-8EBE-D78DB4FA1597}"/>
              </a:ext>
            </a:extLst>
          </p:cNvPr>
          <p:cNvSpPr txBox="1"/>
          <p:nvPr/>
        </p:nvSpPr>
        <p:spPr>
          <a:xfrm>
            <a:off x="719635" y="1349720"/>
            <a:ext cx="10820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i="1" dirty="0"/>
              <a:t>Sustainable Transit for a Healthy Planet Challenge</a:t>
            </a:r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FF33191-D0ED-4A65-BAE0-E816167B1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714" y="2191187"/>
            <a:ext cx="3902187" cy="3012797"/>
          </a:xfrm>
          <a:prstGeom prst="rect">
            <a:avLst/>
          </a:prstGeom>
        </p:spPr>
      </p:pic>
      <p:pic>
        <p:nvPicPr>
          <p:cNvPr id="11" name="Picture 10" descr="A picture containing text, compact disk&#10;&#10;Description automatically generated">
            <a:extLst>
              <a:ext uri="{FF2B5EF4-FFF2-40B4-BE49-F238E27FC236}">
                <a16:creationId xmlns:a16="http://schemas.microsoft.com/office/drawing/2014/main" id="{27326E7E-98B5-494F-908E-E28F02D379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5887" y="2114721"/>
            <a:ext cx="3223622" cy="32236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71B565-DDD6-4EE6-A073-88D4D1D82228}"/>
              </a:ext>
            </a:extLst>
          </p:cNvPr>
          <p:cNvSpPr txBox="1"/>
          <p:nvPr/>
        </p:nvSpPr>
        <p:spPr>
          <a:xfrm>
            <a:off x="6455228" y="5602022"/>
            <a:ext cx="4876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www.transit.dot.gov/climate-challenge</a:t>
            </a:r>
          </a:p>
        </p:txBody>
      </p:sp>
    </p:spTree>
    <p:extLst>
      <p:ext uri="{BB962C8B-B14F-4D97-AF65-F5344CB8AC3E}">
        <p14:creationId xmlns:p14="http://schemas.microsoft.com/office/powerpoint/2010/main" val="1809874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76846-8915-4ABB-BCFC-CF5F5D0F07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4860" y="273484"/>
            <a:ext cx="11029950" cy="715963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 FTA Priorities (BIL) – Addressing the Climate Crisis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F2478D4-FBCA-457B-B0C9-ACF81D278AA9}"/>
              </a:ext>
            </a:extLst>
          </p:cNvPr>
          <p:cNvSpPr/>
          <p:nvPr/>
        </p:nvSpPr>
        <p:spPr>
          <a:xfrm>
            <a:off x="262467" y="273740"/>
            <a:ext cx="697199" cy="715707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39C369-468B-451F-B102-21BDCFFE7848}"/>
              </a:ext>
            </a:extLst>
          </p:cNvPr>
          <p:cNvSpPr txBox="1"/>
          <p:nvPr/>
        </p:nvSpPr>
        <p:spPr>
          <a:xfrm>
            <a:off x="611066" y="2122138"/>
            <a:ext cx="11407018" cy="7837210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Anne Arundel County Office of Transportation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Crawford Area Transportation Authority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Delaware Transit Corporation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Erie Metropolitan Transit Authority (EMTA)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Jaunt, Inc.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Maryland Department of Transportation - Maryland Transit Administration (MDOT MTA)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Montgomery County Department of Transportation (MCDOT)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Jersey Transit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Petersburg Area Transit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Radford Transit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Southeastern Pennsylvania Transportation Agency (SEPTA)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Suburban Transit Network, Inc.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Washington Metropolitan Area Transit Authority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41CA2F-F377-4E8B-8EBE-D78DB4FA1597}"/>
              </a:ext>
            </a:extLst>
          </p:cNvPr>
          <p:cNvSpPr txBox="1"/>
          <p:nvPr/>
        </p:nvSpPr>
        <p:spPr>
          <a:xfrm>
            <a:off x="685800" y="1044920"/>
            <a:ext cx="1082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i="1" dirty="0"/>
              <a:t>Sustainable Transit for a Healthy Planet Challenge</a:t>
            </a:r>
          </a:p>
          <a:p>
            <a:pPr algn="ctr"/>
            <a:r>
              <a:rPr lang="en-US" sz="2800" b="1" dirty="0"/>
              <a:t>Existing Signatories in the Mid-Atlantic Region</a:t>
            </a:r>
          </a:p>
        </p:txBody>
      </p:sp>
    </p:spTree>
    <p:extLst>
      <p:ext uri="{BB962C8B-B14F-4D97-AF65-F5344CB8AC3E}">
        <p14:creationId xmlns:p14="http://schemas.microsoft.com/office/powerpoint/2010/main" val="1885281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76846-8915-4ABB-BCFC-CF5F5D0F0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2" y="273739"/>
            <a:ext cx="11030091" cy="715707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 FTA Priorities (BIL) – Improving Equity in Transit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F2478D4-FBCA-457B-B0C9-ACF81D278AA9}"/>
              </a:ext>
            </a:extLst>
          </p:cNvPr>
          <p:cNvSpPr/>
          <p:nvPr/>
        </p:nvSpPr>
        <p:spPr>
          <a:xfrm>
            <a:off x="262467" y="273740"/>
            <a:ext cx="697199" cy="715707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6" name="Diagram 13">
            <a:extLst>
              <a:ext uri="{FF2B5EF4-FFF2-40B4-BE49-F238E27FC236}">
                <a16:creationId xmlns:a16="http://schemas.microsoft.com/office/drawing/2014/main" id="{9887C6D8-88B8-4CDC-A469-0758E9D91761}"/>
              </a:ext>
            </a:extLst>
          </p:cNvPr>
          <p:cNvGraphicFramePr/>
          <p:nvPr/>
        </p:nvGraphicFramePr>
        <p:xfrm>
          <a:off x="-410489" y="1116441"/>
          <a:ext cx="12055299" cy="5195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8990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05DEEB-0B9C-428F-817A-B3BAD83FA8AD}"/>
              </a:ext>
            </a:extLst>
          </p:cNvPr>
          <p:cNvSpPr txBox="1"/>
          <p:nvPr/>
        </p:nvSpPr>
        <p:spPr>
          <a:xfrm>
            <a:off x="227932" y="853799"/>
            <a:ext cx="11572182" cy="560153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>
              <a:spcBef>
                <a:spcPts val="0"/>
              </a:spcBef>
              <a:spcAft>
                <a:spcPts val="0"/>
              </a:spcAft>
            </a:pPr>
            <a:endParaRPr lang="en-US" sz="3400" b="1" u="sng" dirty="0">
              <a:latin typeface="Calibri"/>
              <a:ea typeface="Calibri" panose="020F0502020204030204" pitchFamily="34" charset="0"/>
              <a:cs typeface="Arial"/>
            </a:endParaRPr>
          </a:p>
          <a:p>
            <a:pPr marL="457200">
              <a:spcBef>
                <a:spcPts val="0"/>
              </a:spcBef>
              <a:spcAft>
                <a:spcPts val="0"/>
              </a:spcAft>
            </a:pPr>
            <a:r>
              <a:rPr lang="en-US" sz="3400" b="1" u="sng" dirty="0">
                <a:latin typeface="Calibri"/>
                <a:ea typeface="Calibri" panose="020F0502020204030204" pitchFamily="34" charset="0"/>
                <a:cs typeface="Arial"/>
              </a:rPr>
              <a:t>Coming Soon</a:t>
            </a:r>
          </a:p>
          <a:p>
            <a:pPr marL="457200">
              <a:spcBef>
                <a:spcPts val="0"/>
              </a:spcBef>
              <a:spcAft>
                <a:spcPts val="0"/>
              </a:spcAft>
            </a:pPr>
            <a:endParaRPr lang="en-US" sz="3400" b="1" u="sng" dirty="0">
              <a:latin typeface="Calibri"/>
              <a:ea typeface="Calibri" panose="020F0502020204030204" pitchFamily="34" charset="0"/>
              <a:cs typeface="Arial"/>
            </a:endParaRPr>
          </a:p>
          <a:p>
            <a:pPr marL="91440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400" dirty="0">
                <a:latin typeface="Calibri"/>
                <a:ea typeface="Calibri" panose="020F0502020204030204" pitchFamily="34" charset="0"/>
                <a:cs typeface="Calibri"/>
              </a:rPr>
              <a:t>Areas of Persistent Poverty Grant Program (early Fall 2022)</a:t>
            </a:r>
          </a:p>
          <a:p>
            <a:pPr marL="91440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3400" dirty="0">
              <a:latin typeface="Calibri"/>
              <a:ea typeface="Calibri" panose="020F0502020204030204" pitchFamily="34" charset="0"/>
              <a:cs typeface="Calibri"/>
            </a:endParaRPr>
          </a:p>
          <a:p>
            <a:pPr marL="91440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400" dirty="0">
                <a:latin typeface="Calibri"/>
                <a:cs typeface="Calibri"/>
              </a:rPr>
              <a:t>Mobility, Access &amp; Transportation </a:t>
            </a:r>
            <a:r>
              <a:rPr lang="en-US" sz="3400" b="1" u="sng" dirty="0">
                <a:latin typeface="Calibri"/>
                <a:cs typeface="Calibri"/>
              </a:rPr>
              <a:t>In</a:t>
            </a:r>
            <a:r>
              <a:rPr lang="en-US" sz="3400" dirty="0">
                <a:latin typeface="Calibri"/>
                <a:cs typeface="Calibri"/>
              </a:rPr>
              <a:t>security:  Creating Links to Opportunity Research and Demonstration Program (closes 10/11/2022)</a:t>
            </a:r>
          </a:p>
          <a:p>
            <a:pPr marL="91440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3400" dirty="0">
              <a:latin typeface="Calibri"/>
              <a:cs typeface="Calibri"/>
            </a:endParaRPr>
          </a:p>
          <a:p>
            <a:pPr marL="91440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400" dirty="0">
                <a:latin typeface="Calibri"/>
                <a:cs typeface="Calibri"/>
              </a:rPr>
              <a:t>USDOT’s Thriving Communities Initiative (late Fall 2022)</a:t>
            </a:r>
          </a:p>
          <a:p>
            <a:pPr marL="91440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dirty="0">
              <a:cs typeface="Arial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3E2FA1A-56FF-FBE3-97B5-CAABBADC0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22" y="366671"/>
            <a:ext cx="11328846" cy="595616"/>
          </a:xfrm>
          <a:solidFill>
            <a:schemeClr val="accent5">
              <a:lumMod val="75000"/>
            </a:scheme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378217" tIns="63500" rIns="63500" bIns="63500" numCol="1" spcCol="1270" anchor="ctr" anchorCtr="0">
            <a:noAutofit/>
          </a:bodyPr>
          <a:lstStyle/>
          <a:p>
            <a:r>
              <a:rPr lang="en-US" sz="3900" cap="none" dirty="0">
                <a:solidFill>
                  <a:schemeClr val="bg1"/>
                </a:solidFill>
                <a:latin typeface="Calibri" panose="020F0502020204030204" pitchFamily="34" charset="0"/>
                <a:ea typeface="+mn-lt"/>
                <a:cs typeface="+mn-lt"/>
              </a:rPr>
              <a:t>Upcoming FTA Discretionary Funding Opportunities</a:t>
            </a:r>
            <a:endParaRPr lang="en-US" sz="39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89C6963-D65B-B870-675E-2BCD4422CB83}"/>
              </a:ext>
            </a:extLst>
          </p:cNvPr>
          <p:cNvSpPr/>
          <p:nvPr/>
        </p:nvSpPr>
        <p:spPr>
          <a:xfrm>
            <a:off x="249382" y="366671"/>
            <a:ext cx="595616" cy="595616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164831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05DEEB-0B9C-428F-817A-B3BAD83FA8AD}"/>
              </a:ext>
            </a:extLst>
          </p:cNvPr>
          <p:cNvSpPr txBox="1"/>
          <p:nvPr/>
        </p:nvSpPr>
        <p:spPr>
          <a:xfrm>
            <a:off x="227932" y="853799"/>
            <a:ext cx="646331" cy="1785104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3200" b="1" u="sng" dirty="0">
              <a:latin typeface="Calibri"/>
              <a:ea typeface="Calibri" panose="020F0502020204030204" pitchFamily="34" charset="0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cs typeface="Arial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,Sans-Serif"/>
              <a:buChar char=""/>
            </a:pPr>
            <a:endParaRPr lang="en-US" sz="2000" dirty="0">
              <a:cs typeface="Arial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cs typeface="Arial" charset="0"/>
            </a:endParaRPr>
          </a:p>
          <a:p>
            <a:endParaRPr lang="en-US" dirty="0">
              <a:cs typeface="Arial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3E2FA1A-56FF-FBE3-97B5-CAABBADC0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22" y="366671"/>
            <a:ext cx="11328846" cy="595616"/>
          </a:xfrm>
          <a:solidFill>
            <a:schemeClr val="accent5">
              <a:lumMod val="75000"/>
            </a:scheme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378217" tIns="63500" rIns="63500" bIns="63500" numCol="1" spcCol="1270" anchor="ctr" anchorCtr="0">
            <a:noAutofit/>
          </a:bodyPr>
          <a:lstStyle/>
          <a:p>
            <a:r>
              <a:rPr lang="en-US" sz="3900" cap="none" dirty="0">
                <a:solidFill>
                  <a:schemeClr val="bg1"/>
                </a:solidFill>
                <a:cs typeface="Calibri"/>
              </a:rPr>
              <a:t>TAM Board Roundtable - Targeted Topics: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89C6963-D65B-B870-675E-2BCD4422CB83}"/>
              </a:ext>
            </a:extLst>
          </p:cNvPr>
          <p:cNvSpPr/>
          <p:nvPr/>
        </p:nvSpPr>
        <p:spPr>
          <a:xfrm>
            <a:off x="249382" y="366671"/>
            <a:ext cx="595616" cy="595616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CCC3C8-F0AF-40CC-BEFF-8ABC0E809BCA}"/>
              </a:ext>
            </a:extLst>
          </p:cNvPr>
          <p:cNvSpPr txBox="1"/>
          <p:nvPr/>
        </p:nvSpPr>
        <p:spPr>
          <a:xfrm>
            <a:off x="2427514" y="1491343"/>
            <a:ext cx="5366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3396C14-D13B-4028-91A2-A53780973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743" y="1077686"/>
            <a:ext cx="5170714" cy="517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42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947508A-A8EC-97F6-1D94-115933BAD041}"/>
              </a:ext>
            </a:extLst>
          </p:cNvPr>
          <p:cNvSpPr txBox="1">
            <a:spLocks/>
          </p:cNvSpPr>
          <p:nvPr/>
        </p:nvSpPr>
        <p:spPr bwMode="auto">
          <a:xfrm>
            <a:off x="635934" y="285362"/>
            <a:ext cx="10431869" cy="88868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  <a:headEnd/>
            <a:tailEnd/>
          </a:ln>
          <a:effectLst/>
        </p:spPr>
        <p:txBody>
          <a:bodyPr spcFirstLastPara="0" vert="horz" wrap="square" lIns="378217" tIns="63500" rIns="63500" bIns="63500" numCol="1" spcCol="1270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i="0" kern="1200" baseline="0">
                <a:solidFill>
                  <a:srgbClr val="395B74"/>
                </a:solidFill>
                <a:latin typeface="+mn-lt"/>
                <a:ea typeface="ＭＳ Ｐゴシック" charset="-128"/>
                <a:cs typeface="Raavi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914400"/>
            <a:r>
              <a:rPr lang="en-US" sz="4400" dirty="0">
                <a:solidFill>
                  <a:schemeClr val="bg1"/>
                </a:solidFill>
                <a:ea typeface="ＭＳ Ｐゴシック"/>
                <a:cs typeface="Raavi"/>
              </a:rPr>
              <a:t> FTA Leadership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2A2A7EB-21BD-C6C0-DC77-08E237DAF035}"/>
              </a:ext>
            </a:extLst>
          </p:cNvPr>
          <p:cNvSpPr/>
          <p:nvPr/>
        </p:nvSpPr>
        <p:spPr>
          <a:xfrm>
            <a:off x="81594" y="285362"/>
            <a:ext cx="900540" cy="888682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Content Placeholder 4" descr="A person smiling in front of a flag&#10;&#10;Description automatically generated with medium confidence">
            <a:extLst>
              <a:ext uri="{FF2B5EF4-FFF2-40B4-BE49-F238E27FC236}">
                <a16:creationId xmlns:a16="http://schemas.microsoft.com/office/drawing/2014/main" id="{54636BBE-74CF-479E-B225-209B52FF1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63185" y="1465357"/>
            <a:ext cx="3141829" cy="392728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8A3D0D-219B-4E9B-AEA8-39DF02D4B1FF}"/>
              </a:ext>
            </a:extLst>
          </p:cNvPr>
          <p:cNvSpPr txBox="1"/>
          <p:nvPr/>
        </p:nvSpPr>
        <p:spPr>
          <a:xfrm>
            <a:off x="4198260" y="5499289"/>
            <a:ext cx="4032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FTA Administrator Nuria Fernandez</a:t>
            </a:r>
          </a:p>
        </p:txBody>
      </p:sp>
    </p:spTree>
    <p:extLst>
      <p:ext uri="{BB962C8B-B14F-4D97-AF65-F5344CB8AC3E}">
        <p14:creationId xmlns:p14="http://schemas.microsoft.com/office/powerpoint/2010/main" val="1246378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05DEEB-0B9C-428F-817A-B3BAD83FA8AD}"/>
              </a:ext>
            </a:extLst>
          </p:cNvPr>
          <p:cNvSpPr txBox="1"/>
          <p:nvPr/>
        </p:nvSpPr>
        <p:spPr>
          <a:xfrm>
            <a:off x="227932" y="853799"/>
            <a:ext cx="646331" cy="1785104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3200" b="1" u="sng" dirty="0">
              <a:latin typeface="Calibri"/>
              <a:ea typeface="Calibri" panose="020F0502020204030204" pitchFamily="34" charset="0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cs typeface="Arial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,Sans-Serif"/>
              <a:buChar char=""/>
            </a:pPr>
            <a:endParaRPr lang="en-US" sz="2000" dirty="0">
              <a:cs typeface="Arial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cs typeface="Arial" charset="0"/>
            </a:endParaRPr>
          </a:p>
          <a:p>
            <a:endParaRPr lang="en-US" dirty="0">
              <a:cs typeface="Arial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3E2FA1A-56FF-FBE3-97B5-CAABBADC0F9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378217" tIns="63500" rIns="63500" bIns="63500" numCol="1" spcCol="1270" anchor="ctr" anchorCtr="0">
            <a:noAutofit/>
          </a:bodyPr>
          <a:lstStyle/>
          <a:p>
            <a:r>
              <a:rPr lang="en-US" sz="3900" cap="none" dirty="0">
                <a:solidFill>
                  <a:schemeClr val="bg1"/>
                </a:solidFill>
                <a:cs typeface="Calibri"/>
              </a:rPr>
              <a:t>Targeted Topics:  Supply Chain Issues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89C6963-D65B-B870-675E-2BCD4422CB83}"/>
              </a:ext>
            </a:extLst>
          </p:cNvPr>
          <p:cNvSpPr/>
          <p:nvPr/>
        </p:nvSpPr>
        <p:spPr>
          <a:xfrm>
            <a:off x="249382" y="366671"/>
            <a:ext cx="595616" cy="595616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18DDB8-7729-44B0-9163-3EF290F95794}"/>
              </a:ext>
            </a:extLst>
          </p:cNvPr>
          <p:cNvSpPr txBox="1"/>
          <p:nvPr/>
        </p:nvSpPr>
        <p:spPr>
          <a:xfrm>
            <a:off x="783771" y="1959450"/>
            <a:ext cx="1062445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400" i="1" dirty="0">
                <a:latin typeface="+mj-lt"/>
              </a:rPr>
              <a:t>Presidential Executive Order – </a:t>
            </a:r>
            <a:r>
              <a:rPr lang="en-US" sz="3400" dirty="0">
                <a:latin typeface="+mj-lt"/>
              </a:rPr>
              <a:t>encourages </a:t>
            </a:r>
            <a:r>
              <a:rPr lang="en-US" sz="3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agencies to work together to improve supply chain weaknesses.</a:t>
            </a:r>
            <a:r>
              <a:rPr lang="en-US" sz="3400" dirty="0">
                <a:latin typeface="+mj-lt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400" dirty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4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Supply Chain Task Force – </a:t>
            </a:r>
            <a:r>
              <a:rPr lang="en-US" sz="3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works with partners across the supply chain to make a meaningful impact.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4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498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05DEEB-0B9C-428F-817A-B3BAD83FA8AD}"/>
              </a:ext>
            </a:extLst>
          </p:cNvPr>
          <p:cNvSpPr txBox="1"/>
          <p:nvPr/>
        </p:nvSpPr>
        <p:spPr>
          <a:xfrm>
            <a:off x="227932" y="853799"/>
            <a:ext cx="646331" cy="1785104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3200" b="1" u="sng" dirty="0">
              <a:latin typeface="Calibri"/>
              <a:ea typeface="Calibri" panose="020F0502020204030204" pitchFamily="34" charset="0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cs typeface="Arial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,Sans-Serif"/>
              <a:buChar char=""/>
            </a:pPr>
            <a:endParaRPr lang="en-US" sz="2000" dirty="0">
              <a:cs typeface="Arial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cs typeface="Arial" charset="0"/>
            </a:endParaRPr>
          </a:p>
          <a:p>
            <a:endParaRPr lang="en-US" dirty="0">
              <a:cs typeface="Arial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3E2FA1A-56FF-FBE3-97B5-CAABBADC0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21" y="366671"/>
            <a:ext cx="11458807" cy="595616"/>
          </a:xfrm>
          <a:solidFill>
            <a:schemeClr val="accent5">
              <a:lumMod val="75000"/>
            </a:scheme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378217" tIns="63500" rIns="63500" bIns="63500" numCol="1" spcCol="1270" anchor="ctr" anchorCtr="0">
            <a:noAutofit/>
          </a:bodyPr>
          <a:lstStyle/>
          <a:p>
            <a:r>
              <a:rPr lang="en-US" sz="3900" cap="none" dirty="0">
                <a:solidFill>
                  <a:schemeClr val="bg1"/>
                </a:solidFill>
                <a:cs typeface="Calibri"/>
              </a:rPr>
              <a:t>Targeted Topics:  Workforce Development Challenges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89C6963-D65B-B870-675E-2BCD4422CB83}"/>
              </a:ext>
            </a:extLst>
          </p:cNvPr>
          <p:cNvSpPr/>
          <p:nvPr/>
        </p:nvSpPr>
        <p:spPr>
          <a:xfrm>
            <a:off x="249382" y="366671"/>
            <a:ext cx="595616" cy="595616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06B517-9C29-410E-A44A-0061FE3DC718}"/>
              </a:ext>
            </a:extLst>
          </p:cNvPr>
          <p:cNvSpPr txBox="1"/>
          <p:nvPr/>
        </p:nvSpPr>
        <p:spPr>
          <a:xfrm>
            <a:off x="791138" y="1289905"/>
            <a:ext cx="1114697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u="sng" dirty="0">
                <a:solidFill>
                  <a:srgbClr val="23342B"/>
                </a:solidFill>
                <a:latin typeface="+mj-lt"/>
                <a:cs typeface="Arial" panose="020B0604020202020204" pitchFamily="34" charset="0"/>
              </a:rPr>
              <a:t>Transit Workforce Center (TWC) Initiatives: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400" b="1" dirty="0">
              <a:solidFill>
                <a:srgbClr val="2334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400" i="0" dirty="0">
                <a:solidFill>
                  <a:srgbClr val="23342B"/>
                </a:solidFill>
                <a:effectLst/>
                <a:latin typeface="+mj-lt"/>
                <a:cs typeface="Arial" panose="020B0604020202020204" pitchFamily="34" charset="0"/>
              </a:rPr>
              <a:t>American Transit Training and Apprenticeship Innovators Network, or ATTAIN</a:t>
            </a:r>
          </a:p>
          <a:p>
            <a:endParaRPr lang="en-US" sz="3400" i="0" dirty="0">
              <a:solidFill>
                <a:srgbClr val="23342B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rgbClr val="23342B"/>
                </a:solidFill>
                <a:latin typeface="+mj-lt"/>
                <a:cs typeface="Arial" panose="020B0604020202020204" pitchFamily="34" charset="0"/>
              </a:rPr>
              <a:t>ZEB Workforce Transition Initiative</a:t>
            </a:r>
            <a:endParaRPr lang="en-US" sz="3400" i="0" dirty="0">
              <a:solidFill>
                <a:srgbClr val="23342B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Logo&#10;&#10;Description automatically generated with low confidence">
            <a:extLst>
              <a:ext uri="{FF2B5EF4-FFF2-40B4-BE49-F238E27FC236}">
                <a16:creationId xmlns:a16="http://schemas.microsoft.com/office/drawing/2014/main" id="{FD3404D8-2CDF-4880-BC69-AD8BD2787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325" y="4771695"/>
            <a:ext cx="6955550" cy="120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71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05DEEB-0B9C-428F-817A-B3BAD83FA8AD}"/>
              </a:ext>
            </a:extLst>
          </p:cNvPr>
          <p:cNvSpPr txBox="1"/>
          <p:nvPr/>
        </p:nvSpPr>
        <p:spPr>
          <a:xfrm>
            <a:off x="227932" y="853799"/>
            <a:ext cx="646331" cy="1785104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3200" b="1" u="sng" dirty="0">
              <a:latin typeface="Calibri"/>
              <a:ea typeface="Calibri" panose="020F0502020204030204" pitchFamily="34" charset="0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cs typeface="Arial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,Sans-Serif"/>
              <a:buChar char=""/>
            </a:pPr>
            <a:endParaRPr lang="en-US" sz="2000" dirty="0">
              <a:cs typeface="Arial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cs typeface="Arial" charset="0"/>
            </a:endParaRPr>
          </a:p>
          <a:p>
            <a:endParaRPr lang="en-US" dirty="0">
              <a:cs typeface="Arial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3E2FA1A-56FF-FBE3-97B5-CAABBADC0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22" y="366671"/>
            <a:ext cx="11328846" cy="595616"/>
          </a:xfrm>
          <a:solidFill>
            <a:schemeClr val="accent5">
              <a:lumMod val="75000"/>
            </a:scheme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378217" tIns="63500" rIns="63500" bIns="63500" numCol="1" spcCol="1270" anchor="ctr" anchorCtr="0">
            <a:noAutofit/>
          </a:bodyPr>
          <a:lstStyle/>
          <a:p>
            <a:r>
              <a:rPr lang="en-US" sz="3900" cap="none" dirty="0">
                <a:solidFill>
                  <a:schemeClr val="bg1"/>
                </a:solidFill>
                <a:cs typeface="Calibri"/>
              </a:rPr>
              <a:t>Targeted Topics:  Regulatory Changes for Rural Areas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89C6963-D65B-B870-675E-2BCD4422CB83}"/>
              </a:ext>
            </a:extLst>
          </p:cNvPr>
          <p:cNvSpPr/>
          <p:nvPr/>
        </p:nvSpPr>
        <p:spPr>
          <a:xfrm>
            <a:off x="249382" y="366671"/>
            <a:ext cx="595616" cy="595616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9917CB-A838-42AE-A61E-B4D7D2964CC2}"/>
              </a:ext>
            </a:extLst>
          </p:cNvPr>
          <p:cNvSpPr txBox="1"/>
          <p:nvPr/>
        </p:nvSpPr>
        <p:spPr>
          <a:xfrm>
            <a:off x="874263" y="1206587"/>
            <a:ext cx="1114312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FTA Funding Programs -- Sections 5310 + Sections 5311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3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 Ongoing Regulatory </a:t>
            </a:r>
            <a:r>
              <a:rPr lang="en-US" sz="3400" dirty="0"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US" sz="3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hanges – However….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3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BIL added 3% of Section 5311 funding for the </a:t>
            </a:r>
            <a:r>
              <a:rPr lang="en-US" sz="3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Appalachian Development Public Transportation Assistance </a:t>
            </a:r>
            <a:r>
              <a:rPr lang="en-US" sz="3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Program. </a:t>
            </a:r>
            <a:endParaRPr lang="en-US" sz="3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3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400" dirty="0">
                <a:latin typeface="Calibri" panose="020F0502020204030204" pitchFamily="34" charset="0"/>
                <a:ea typeface="Calibri" panose="020F0502020204030204" pitchFamily="34" charset="0"/>
              </a:rPr>
              <a:t>Possible Changes for A</a:t>
            </a:r>
            <a:r>
              <a:rPr lang="en-US" sz="3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ssociated </a:t>
            </a:r>
            <a:r>
              <a:rPr lang="en-US" sz="3400" dirty="0"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US" sz="3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irculars in Future</a:t>
            </a:r>
            <a:endParaRPr lang="en-US" sz="34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1975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05DEEB-0B9C-428F-817A-B3BAD83FA8AD}"/>
              </a:ext>
            </a:extLst>
          </p:cNvPr>
          <p:cNvSpPr txBox="1"/>
          <p:nvPr/>
        </p:nvSpPr>
        <p:spPr>
          <a:xfrm>
            <a:off x="227932" y="853799"/>
            <a:ext cx="646331" cy="1785104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3200" b="1" u="sng" dirty="0">
              <a:latin typeface="Calibri"/>
              <a:ea typeface="Calibri" panose="020F0502020204030204" pitchFamily="34" charset="0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cs typeface="Arial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,Sans-Serif"/>
              <a:buChar char=""/>
            </a:pPr>
            <a:endParaRPr lang="en-US" sz="2000" dirty="0">
              <a:cs typeface="Arial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cs typeface="Arial" charset="0"/>
            </a:endParaRPr>
          </a:p>
          <a:p>
            <a:endParaRPr lang="en-US" dirty="0">
              <a:cs typeface="Arial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3E2FA1A-56FF-FBE3-97B5-CAABBADC0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22" y="366670"/>
            <a:ext cx="11328846" cy="1320615"/>
          </a:xfrm>
          <a:solidFill>
            <a:schemeClr val="accent5">
              <a:lumMod val="75000"/>
            </a:scheme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378217" tIns="63500" rIns="63500" bIns="63500" numCol="1" spcCol="1270" anchor="ctr" anchorCtr="0">
            <a:noAutofit/>
          </a:bodyPr>
          <a:lstStyle/>
          <a:p>
            <a:r>
              <a:rPr lang="en-US" sz="3900" cap="none" dirty="0">
                <a:solidFill>
                  <a:schemeClr val="bg1"/>
                </a:solidFill>
                <a:cs typeface="Calibri"/>
              </a:rPr>
              <a:t>Targeted Topics:  Non-Emergency Medical Transportation (NEMT) Trips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89C6963-D65B-B870-675E-2BCD4422CB83}"/>
              </a:ext>
            </a:extLst>
          </p:cNvPr>
          <p:cNvSpPr/>
          <p:nvPr/>
        </p:nvSpPr>
        <p:spPr>
          <a:xfrm>
            <a:off x="249382" y="366671"/>
            <a:ext cx="595616" cy="595616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77DDB9-1B9B-4A4A-A337-DF3BDEE83120}"/>
              </a:ext>
            </a:extLst>
          </p:cNvPr>
          <p:cNvSpPr txBox="1"/>
          <p:nvPr/>
        </p:nvSpPr>
        <p:spPr>
          <a:xfrm>
            <a:off x="544286" y="1746351"/>
            <a:ext cx="116477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buFont typeface="Wingdings" panose="05000000000000000000" pitchFamily="2" charset="2"/>
              <a:buChar char="§"/>
            </a:pPr>
            <a:r>
              <a:rPr lang="en-US" sz="3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sz="3400" b="1" i="1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Non-Emergency</a:t>
            </a:r>
            <a:r>
              <a:rPr lang="en-US" sz="3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Medical Transportation Trips Reported to FTA’s National Transit Database (NTD)? </a:t>
            </a:r>
          </a:p>
          <a:p>
            <a:pPr rtl="0"/>
            <a:endParaRPr lang="en-US" sz="3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rtl="0">
              <a:buFont typeface="Wingdings" panose="05000000000000000000" pitchFamily="2" charset="2"/>
              <a:buChar char="§"/>
            </a:pPr>
            <a:r>
              <a:rPr lang="en-US" sz="3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No…However… </a:t>
            </a:r>
          </a:p>
          <a:p>
            <a:pPr marL="285750" indent="-285750" rtl="0">
              <a:buFont typeface="Wingdings" panose="05000000000000000000" pitchFamily="2" charset="2"/>
              <a:buChar char="§"/>
            </a:pPr>
            <a:endParaRPr lang="en-US" sz="3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Trips that Partner b/w Qualified Human Services Orgs (QHSO) + Transit Agencies (and Attempt to “Share Rides” Either with Clients of other QHSOs or General Public) ARE Reported to NTD.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573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05DEEB-0B9C-428F-817A-B3BAD83FA8AD}"/>
              </a:ext>
            </a:extLst>
          </p:cNvPr>
          <p:cNvSpPr txBox="1"/>
          <p:nvPr/>
        </p:nvSpPr>
        <p:spPr>
          <a:xfrm>
            <a:off x="227932" y="853799"/>
            <a:ext cx="646331" cy="1785104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3200" b="1" u="sng" dirty="0">
              <a:latin typeface="Calibri"/>
              <a:ea typeface="Calibri" panose="020F0502020204030204" pitchFamily="34" charset="0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cs typeface="Arial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,Sans-Serif"/>
              <a:buChar char=""/>
            </a:pPr>
            <a:endParaRPr lang="en-US" sz="2000" dirty="0">
              <a:cs typeface="Arial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cs typeface="Arial" charset="0"/>
            </a:endParaRPr>
          </a:p>
          <a:p>
            <a:endParaRPr lang="en-US" dirty="0">
              <a:cs typeface="Arial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3E2FA1A-56FF-FBE3-97B5-CAABBADC0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22" y="366670"/>
            <a:ext cx="11328846" cy="1320615"/>
          </a:xfrm>
          <a:solidFill>
            <a:schemeClr val="accent5">
              <a:lumMod val="75000"/>
            </a:scheme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378217" tIns="63500" rIns="63500" bIns="63500" numCol="1" spcCol="1270" anchor="ctr" anchorCtr="0">
            <a:noAutofit/>
          </a:bodyPr>
          <a:lstStyle/>
          <a:p>
            <a:r>
              <a:rPr lang="en-US" sz="3900" cap="none" dirty="0">
                <a:solidFill>
                  <a:schemeClr val="bg1"/>
                </a:solidFill>
                <a:cs typeface="Calibri"/>
              </a:rPr>
              <a:t>Targeted Topics:  Collaboration b/w Human-Service Providers + Transportation Providers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89C6963-D65B-B870-675E-2BCD4422CB83}"/>
              </a:ext>
            </a:extLst>
          </p:cNvPr>
          <p:cNvSpPr/>
          <p:nvPr/>
        </p:nvSpPr>
        <p:spPr>
          <a:xfrm>
            <a:off x="249382" y="366671"/>
            <a:ext cx="595616" cy="595616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326D62-2E71-49BB-A49A-8E497DA70972}"/>
              </a:ext>
            </a:extLst>
          </p:cNvPr>
          <p:cNvSpPr txBox="1"/>
          <p:nvPr/>
        </p:nvSpPr>
        <p:spPr>
          <a:xfrm>
            <a:off x="874263" y="1948542"/>
            <a:ext cx="1034028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FTA Created </a:t>
            </a:r>
            <a:r>
              <a:rPr lang="en-US" sz="34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Coordinating Council on Access and Mobility </a:t>
            </a:r>
            <a:r>
              <a:rPr lang="en-US" sz="3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(CCAM)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Works to improve coordination between transit and non-emergency medical transportation services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better meet customer and community needs</a:t>
            </a:r>
            <a:endParaRPr lang="en-US" sz="3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695647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05DEEB-0B9C-428F-817A-B3BAD83FA8AD}"/>
              </a:ext>
            </a:extLst>
          </p:cNvPr>
          <p:cNvSpPr txBox="1"/>
          <p:nvPr/>
        </p:nvSpPr>
        <p:spPr>
          <a:xfrm>
            <a:off x="227932" y="853799"/>
            <a:ext cx="646331" cy="1785104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3200" b="1" u="sng" dirty="0">
              <a:latin typeface="Calibri"/>
              <a:ea typeface="Calibri" panose="020F0502020204030204" pitchFamily="34" charset="0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cs typeface="Arial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,Sans-Serif"/>
              <a:buChar char=""/>
            </a:pPr>
            <a:endParaRPr lang="en-US" sz="2000" dirty="0">
              <a:cs typeface="Arial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cs typeface="Arial" charset="0"/>
            </a:endParaRPr>
          </a:p>
          <a:p>
            <a:endParaRPr lang="en-US" dirty="0">
              <a:cs typeface="Arial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3E2FA1A-56FF-FBE3-97B5-CAABBADC0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22" y="366671"/>
            <a:ext cx="11556778" cy="1287958"/>
          </a:xfrm>
          <a:solidFill>
            <a:schemeClr val="accent5">
              <a:lumMod val="75000"/>
            </a:scheme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378217" tIns="63500" rIns="63500" bIns="63500" numCol="1" spcCol="1270" anchor="ctr" anchorCtr="0">
            <a:noAutofit/>
          </a:bodyPr>
          <a:lstStyle/>
          <a:p>
            <a:r>
              <a:rPr lang="en-US" sz="3900" cap="none" dirty="0">
                <a:solidFill>
                  <a:schemeClr val="bg1"/>
                </a:solidFill>
                <a:cs typeface="Calibri"/>
              </a:rPr>
              <a:t>Targeted Topics:  Collaboration b/w </a:t>
            </a:r>
            <a:r>
              <a:rPr lang="en-US" sz="3700" cap="none" dirty="0">
                <a:solidFill>
                  <a:schemeClr val="bg1"/>
                </a:solidFill>
                <a:cs typeface="Calibri"/>
              </a:rPr>
              <a:t>Human-Service Providers and Transportation Providers – Best Practices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89C6963-D65B-B870-675E-2BCD4422CB83}"/>
              </a:ext>
            </a:extLst>
          </p:cNvPr>
          <p:cNvSpPr/>
          <p:nvPr/>
        </p:nvSpPr>
        <p:spPr>
          <a:xfrm>
            <a:off x="249382" y="366671"/>
            <a:ext cx="595616" cy="595616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1FA8BD-482D-45BA-9687-7DF123AA990A}"/>
              </a:ext>
            </a:extLst>
          </p:cNvPr>
          <p:cNvSpPr txBox="1"/>
          <p:nvPr/>
        </p:nvSpPr>
        <p:spPr>
          <a:xfrm>
            <a:off x="844998" y="2024743"/>
            <a:ext cx="109619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400" dirty="0">
                <a:effectLst/>
                <a:latin typeface="+mj-lt"/>
                <a:ea typeface="Calibri" panose="020F0502020204030204" pitchFamily="34" charset="0"/>
              </a:rPr>
              <a:t>LTD’s </a:t>
            </a:r>
            <a:r>
              <a:rPr lang="en-US" sz="3400" dirty="0" err="1">
                <a:effectLst/>
                <a:latin typeface="+mj-lt"/>
                <a:ea typeface="Calibri" panose="020F0502020204030204" pitchFamily="34" charset="0"/>
              </a:rPr>
              <a:t>RideSource</a:t>
            </a:r>
            <a:r>
              <a:rPr lang="en-US" sz="3400" dirty="0">
                <a:effectLst/>
                <a:latin typeface="+mj-lt"/>
                <a:ea typeface="Calibri" panose="020F0502020204030204" pitchFamily="34" charset="0"/>
              </a:rPr>
              <a:t> – </a:t>
            </a:r>
            <a:r>
              <a:rPr lang="en-US" sz="3400" dirty="0">
                <a:latin typeface="+mj-lt"/>
                <a:ea typeface="Calibri" panose="020F0502020204030204" pitchFamily="34" charset="0"/>
              </a:rPr>
              <a:t>C</a:t>
            </a:r>
            <a:r>
              <a:rPr lang="en-US" sz="3400" dirty="0">
                <a:effectLst/>
                <a:latin typeface="+mj-lt"/>
                <a:ea typeface="Calibri" panose="020F0502020204030204" pitchFamily="34" charset="0"/>
              </a:rPr>
              <a:t>oordinates Transportation </a:t>
            </a:r>
            <a:r>
              <a:rPr lang="en-US" sz="3400" dirty="0">
                <a:latin typeface="+mj-lt"/>
                <a:ea typeface="Calibri" panose="020F0502020204030204" pitchFamily="34" charset="0"/>
              </a:rPr>
              <a:t>S</a:t>
            </a:r>
            <a:r>
              <a:rPr lang="en-US" sz="3400" dirty="0">
                <a:effectLst/>
                <a:latin typeface="+mj-lt"/>
                <a:ea typeface="Calibri" panose="020F0502020204030204" pitchFamily="34" charset="0"/>
              </a:rPr>
              <a:t>ervices Directly with Social Workers + Local Coordinated Care Organizations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3400" dirty="0">
              <a:effectLst/>
              <a:latin typeface="+mj-lt"/>
              <a:ea typeface="Calibri" panose="020F0502020204030204" pitchFamily="34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400" dirty="0">
                <a:effectLst/>
                <a:latin typeface="+mj-lt"/>
                <a:ea typeface="Calibri" panose="020F0502020204030204" pitchFamily="34" charset="0"/>
              </a:rPr>
              <a:t>MO Rural Health Association’s </a:t>
            </a:r>
            <a:r>
              <a:rPr lang="en-US" sz="3400" dirty="0" err="1">
                <a:effectLst/>
                <a:latin typeface="+mj-lt"/>
                <a:ea typeface="Calibri" panose="020F0502020204030204" pitchFamily="34" charset="0"/>
              </a:rPr>
              <a:t>HealthTran</a:t>
            </a:r>
            <a:r>
              <a:rPr lang="en-US" sz="3400" dirty="0">
                <a:effectLst/>
                <a:latin typeface="+mj-lt"/>
                <a:ea typeface="Calibri" panose="020F0502020204030204" pitchFamily="34" charset="0"/>
              </a:rPr>
              <a:t> Program – NEMT in 10 Rural Counties.  Supported via Health-Care Provider </a:t>
            </a:r>
            <a:r>
              <a:rPr lang="en-US" sz="3400" dirty="0">
                <a:latin typeface="+mj-lt"/>
                <a:ea typeface="Calibri" panose="020F0502020204030204" pitchFamily="34" charset="0"/>
              </a:rPr>
              <a:t>S</a:t>
            </a:r>
            <a:r>
              <a:rPr lang="en-US" sz="3400" dirty="0">
                <a:effectLst/>
                <a:latin typeface="+mj-lt"/>
                <a:ea typeface="Calibri" panose="020F0502020204030204" pitchFamily="34" charset="0"/>
              </a:rPr>
              <a:t>ubscriptions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508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05DEEB-0B9C-428F-817A-B3BAD83FA8AD}"/>
              </a:ext>
            </a:extLst>
          </p:cNvPr>
          <p:cNvSpPr txBox="1"/>
          <p:nvPr/>
        </p:nvSpPr>
        <p:spPr>
          <a:xfrm>
            <a:off x="3828080" y="962287"/>
            <a:ext cx="8363919" cy="533992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cs typeface="Arial"/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b="1" dirty="0">
                <a:latin typeface="+mj-lt"/>
                <a:cs typeface="Arial"/>
              </a:rPr>
              <a:t>NADTC:  </a:t>
            </a:r>
            <a:r>
              <a:rPr lang="en-US" sz="2200" dirty="0">
                <a:latin typeface="+mj-lt"/>
                <a:cs typeface="Arial"/>
              </a:rPr>
              <a:t>Promotes availability and accessibility of transportation options for older adults, people with disabilities, and caregivers.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200" dirty="0">
                <a:latin typeface="+mj-lt"/>
                <a:cs typeface="Arial"/>
              </a:rPr>
              <a:t>Contacts: </a:t>
            </a:r>
            <a:r>
              <a:rPr lang="en-US" sz="2200" dirty="0">
                <a:latin typeface="+mj-lt"/>
                <a:cs typeface="Arial"/>
                <a:hlinkClick r:id="rId3"/>
              </a:rPr>
              <a:t>Carrie Diamond</a:t>
            </a:r>
            <a:r>
              <a:rPr lang="en-US" sz="2200" dirty="0">
                <a:latin typeface="+mj-lt"/>
                <a:cs typeface="Arial"/>
              </a:rPr>
              <a:t> and </a:t>
            </a:r>
            <a:r>
              <a:rPr lang="en-US" sz="2200" dirty="0">
                <a:latin typeface="+mj-lt"/>
                <a:cs typeface="Arial"/>
                <a:hlinkClick r:id="rId4"/>
              </a:rPr>
              <a:t>Virginia </a:t>
            </a:r>
            <a:r>
              <a:rPr lang="en-US" sz="2200" dirty="0" err="1">
                <a:latin typeface="+mj-lt"/>
                <a:cs typeface="Arial"/>
                <a:hlinkClick r:id="rId4"/>
              </a:rPr>
              <a:t>Dize</a:t>
            </a:r>
            <a:r>
              <a:rPr lang="en-US" sz="2200" dirty="0">
                <a:latin typeface="+mj-lt"/>
                <a:cs typeface="Arial"/>
              </a:rPr>
              <a:t>, </a:t>
            </a:r>
            <a:r>
              <a:rPr lang="en-US" sz="2200" dirty="0">
                <a:latin typeface="+mj-lt"/>
                <a:cs typeface="Arial"/>
                <a:hlinkClick r:id="rId5"/>
              </a:rPr>
              <a:t>nadtc.org</a:t>
            </a:r>
            <a:endParaRPr lang="en-US" sz="2200" dirty="0">
              <a:latin typeface="+mj-lt"/>
              <a:cs typeface="Arial"/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b="1" dirty="0">
                <a:latin typeface="+mj-lt"/>
                <a:cs typeface="Arial"/>
              </a:rPr>
              <a:t>N-CATT:  </a:t>
            </a:r>
            <a:r>
              <a:rPr lang="en-US" sz="2200" dirty="0">
                <a:latin typeface="+mj-lt"/>
                <a:cs typeface="Arial"/>
              </a:rPr>
              <a:t>Helps small-urban, rural, and tribal transit operators understand / apply technological tools available to them.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200" dirty="0">
                <a:latin typeface="+mj-lt"/>
                <a:cs typeface="Arial"/>
              </a:rPr>
              <a:t>Contact: </a:t>
            </a:r>
            <a:r>
              <a:rPr lang="en-US" sz="2200" dirty="0">
                <a:latin typeface="+mj-lt"/>
                <a:cs typeface="Arial"/>
                <a:hlinkClick r:id="rId6"/>
              </a:rPr>
              <a:t>Andrew Carpenter</a:t>
            </a:r>
            <a:r>
              <a:rPr lang="en-US" sz="2200" dirty="0">
                <a:latin typeface="+mj-lt"/>
                <a:cs typeface="Arial"/>
              </a:rPr>
              <a:t>, </a:t>
            </a:r>
            <a:r>
              <a:rPr lang="en-US" sz="2200" dirty="0">
                <a:latin typeface="+mj-lt"/>
                <a:cs typeface="Arial"/>
                <a:hlinkClick r:id="rId7"/>
              </a:rPr>
              <a:t>n-catt.org</a:t>
            </a:r>
            <a:endParaRPr lang="en-US" sz="2200" dirty="0">
              <a:latin typeface="+mj-lt"/>
              <a:cs typeface="Arial"/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b="1" dirty="0">
                <a:latin typeface="+mj-lt"/>
                <a:cs typeface="Arial"/>
              </a:rPr>
              <a:t>NRTAP:  </a:t>
            </a:r>
            <a:r>
              <a:rPr lang="en-US" sz="2200" dirty="0">
                <a:latin typeface="+mj-lt"/>
                <a:cs typeface="Arial"/>
              </a:rPr>
              <a:t>Addresses training and technical assistance needs of rural and tribal transit agencies and supports state RTAPs. 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200" dirty="0">
                <a:latin typeface="+mj-lt"/>
                <a:cs typeface="Arial"/>
              </a:rPr>
              <a:t>Contact: </a:t>
            </a:r>
            <a:r>
              <a:rPr lang="en-US" sz="2200" dirty="0">
                <a:latin typeface="+mj-lt"/>
                <a:cs typeface="Arial"/>
                <a:hlinkClick r:id="rId8"/>
              </a:rPr>
              <a:t>Robin Phillips</a:t>
            </a:r>
            <a:r>
              <a:rPr lang="en-US" sz="2200" dirty="0">
                <a:latin typeface="+mj-lt"/>
                <a:cs typeface="Arial"/>
              </a:rPr>
              <a:t>, </a:t>
            </a:r>
            <a:r>
              <a:rPr lang="en-US" sz="2200" dirty="0">
                <a:latin typeface="+mj-lt"/>
                <a:cs typeface="Arial"/>
                <a:hlinkClick r:id="rId9"/>
              </a:rPr>
              <a:t>nationalrtap.org</a:t>
            </a:r>
            <a:endParaRPr lang="en-US" sz="2200" dirty="0">
              <a:latin typeface="+mj-lt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cs typeface="Arial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,Sans-Serif"/>
              <a:buChar char=""/>
            </a:pPr>
            <a:endParaRPr lang="en-US" sz="2000" dirty="0">
              <a:cs typeface="Arial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cs typeface="Arial" charset="0"/>
            </a:endParaRPr>
          </a:p>
          <a:p>
            <a:endParaRPr lang="en-US" dirty="0">
              <a:cs typeface="Arial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3E2FA1A-56FF-FBE3-97B5-CAABBADC0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91" y="366671"/>
            <a:ext cx="11395428" cy="672093"/>
          </a:xfrm>
          <a:solidFill>
            <a:schemeClr val="accent5">
              <a:lumMod val="75000"/>
            </a:scheme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378217" tIns="63500" rIns="63500" bIns="63500" numCol="1" spcCol="1270" anchor="ctr" anchorCtr="0">
            <a:noAutofit/>
          </a:bodyPr>
          <a:lstStyle/>
          <a:p>
            <a:r>
              <a:rPr lang="en-US" cap="none" dirty="0">
                <a:solidFill>
                  <a:schemeClr val="bg1"/>
                </a:solidFill>
                <a:latin typeface="Calibri" panose="020F0502020204030204" pitchFamily="34" charset="0"/>
                <a:ea typeface="+mn-lt"/>
                <a:cs typeface="+mn-lt"/>
              </a:rPr>
              <a:t>Resources for Rural/ Small-Urban Transit Providers</a:t>
            </a:r>
            <a:endParaRPr lang="en-US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89C6963-D65B-B870-675E-2BCD4422CB83}"/>
              </a:ext>
            </a:extLst>
          </p:cNvPr>
          <p:cNvSpPr/>
          <p:nvPr/>
        </p:nvSpPr>
        <p:spPr>
          <a:xfrm>
            <a:off x="249382" y="366671"/>
            <a:ext cx="595616" cy="595616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" name="Picture 2" descr="National Aging and Disability Transportation Center logo">
            <a:hlinkClick r:id="rId5"/>
            <a:extLst>
              <a:ext uri="{FF2B5EF4-FFF2-40B4-BE49-F238E27FC236}">
                <a16:creationId xmlns:a16="http://schemas.microsoft.com/office/drawing/2014/main" id="{7A1363A1-B3AB-4605-9277-7521EF47AFE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11"/>
          <a:stretch/>
        </p:blipFill>
        <p:spPr bwMode="auto">
          <a:xfrm>
            <a:off x="658791" y="1327094"/>
            <a:ext cx="2277937" cy="1124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ntent Placeholder 8" descr="National Center for Applied Transit Technology">
            <a:extLst>
              <a:ext uri="{FF2B5EF4-FFF2-40B4-BE49-F238E27FC236}">
                <a16:creationId xmlns:a16="http://schemas.microsoft.com/office/drawing/2014/main" id="{1B0669F6-0279-444B-9DCA-E3F84130072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4505" y="3062064"/>
            <a:ext cx="2277936" cy="733871"/>
          </a:xfrm>
          <a:prstGeom prst="rect">
            <a:avLst/>
          </a:prstGeom>
        </p:spPr>
      </p:pic>
      <p:pic>
        <p:nvPicPr>
          <p:cNvPr id="9" name="Picture 8" descr="National Rural Transit Assistance Program logo">
            <a:extLst>
              <a:ext uri="{FF2B5EF4-FFF2-40B4-BE49-F238E27FC236}">
                <a16:creationId xmlns:a16="http://schemas.microsoft.com/office/drawing/2014/main" id="{04AD70B7-F365-4E22-A573-E8A24457BBC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91" y="4766183"/>
            <a:ext cx="2254874" cy="105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97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05DEEB-0B9C-428F-817A-B3BAD83FA8AD}"/>
              </a:ext>
            </a:extLst>
          </p:cNvPr>
          <p:cNvSpPr txBox="1"/>
          <p:nvPr/>
        </p:nvSpPr>
        <p:spPr>
          <a:xfrm>
            <a:off x="3243944" y="962287"/>
            <a:ext cx="8948056" cy="55707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cs typeface="Arial"/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b="1" dirty="0">
                <a:latin typeface="+mj-lt"/>
                <a:cs typeface="Arial"/>
              </a:rPr>
              <a:t>NCMM:  </a:t>
            </a:r>
            <a:r>
              <a:rPr lang="en-US" sz="2200" dirty="0">
                <a:latin typeface="+mj-lt"/>
                <a:cs typeface="Arial"/>
              </a:rPr>
              <a:t>Promotes customer-centered mobility strategies that advance good health, economic vitality, self-sufficiency, and community.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/>
              </a:rPr>
              <a:t>Contact: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/>
                <a:hlinkClick r:id="rId3"/>
              </a:rPr>
              <a:t>Amy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cs typeface="Arial"/>
                <a:hlinkClick r:id="rId3"/>
              </a:rPr>
              <a:t>Conrick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/>
              </a:rPr>
              <a:t>,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/>
                <a:hlinkClick r:id="rId4"/>
              </a:rPr>
              <a:t>nc4mm.org</a:t>
            </a:r>
            <a:endParaRPr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cs typeface="Arial"/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b="1" dirty="0">
                <a:latin typeface="+mj-lt"/>
                <a:cs typeface="Arial"/>
              </a:rPr>
              <a:t>SUMC:  </a:t>
            </a:r>
            <a:r>
              <a:rPr lang="en-US" sz="2200" dirty="0">
                <a:latin typeface="+mj-lt"/>
                <a:cs typeface="Arial"/>
              </a:rPr>
              <a:t>Works to achieve equitable, affordable, and environmentally sound mobility through the efficient sharing of transportation assets.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latin typeface="+mj-lt"/>
                <a:cs typeface="Arial"/>
              </a:rPr>
              <a:t>Contact: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/>
                <a:hlinkClick r:id="rId5"/>
              </a:rPr>
              <a:t>Albert Benedict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/>
              </a:rPr>
              <a:t>,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cs typeface="Arial"/>
                <a:hlinkClick r:id="rId6"/>
              </a:rPr>
              <a:t>sharedusemobilitycenter.org</a:t>
            </a:r>
            <a:endParaRPr lang="en-US" sz="2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cs typeface="Arial"/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b="1" dirty="0">
                <a:latin typeface="+mj-lt"/>
                <a:cs typeface="Calibri"/>
              </a:rPr>
              <a:t>TWC</a:t>
            </a:r>
            <a:r>
              <a:rPr lang="en-US" sz="2200" dirty="0">
                <a:latin typeface="+mj-lt"/>
                <a:cs typeface="Calibri"/>
              </a:rPr>
              <a:t>:  Helps urban, suburban, tribal, and rural public transportation entities recruit, hire, train, and retain a diverse workforce.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latin typeface="+mj-lt"/>
                <a:cs typeface="Calibri"/>
              </a:rPr>
              <a:t>Contact: </a:t>
            </a:r>
            <a:r>
              <a:rPr lang="en-US" sz="2200" dirty="0">
                <a:latin typeface="+mj-lt"/>
                <a:cs typeface="Calibri"/>
                <a:hlinkClick r:id="rId7"/>
              </a:rPr>
              <a:t>Jack Clark</a:t>
            </a:r>
            <a:r>
              <a:rPr lang="en-US" sz="2200" dirty="0">
                <a:latin typeface="+mj-lt"/>
                <a:cs typeface="Calibri"/>
              </a:rPr>
              <a:t>, </a:t>
            </a:r>
            <a:r>
              <a:rPr lang="en-US" sz="2200" dirty="0">
                <a:latin typeface="+mj-lt"/>
                <a:cs typeface="Calibri"/>
                <a:hlinkClick r:id="rId8"/>
              </a:rPr>
              <a:t>transitworkforce.org</a:t>
            </a:r>
            <a:r>
              <a:rPr lang="en-US" sz="2200" dirty="0">
                <a:latin typeface="+mj-lt"/>
                <a:cs typeface="Calibri"/>
              </a:rPr>
              <a:t> </a:t>
            </a:r>
            <a:endParaRPr lang="en-US" sz="2200" b="1" dirty="0">
              <a:latin typeface="+mj-lt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cs typeface="Arial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,Sans-Serif"/>
              <a:buChar char=""/>
            </a:pPr>
            <a:endParaRPr lang="en-US" sz="2000" dirty="0">
              <a:cs typeface="Arial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cs typeface="Arial" charset="0"/>
            </a:endParaRPr>
          </a:p>
          <a:p>
            <a:endParaRPr lang="en-US" dirty="0">
              <a:cs typeface="Arial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3E2FA1A-56FF-FBE3-97B5-CAABBADC0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90" y="379184"/>
            <a:ext cx="11395428" cy="598730"/>
          </a:xfrm>
          <a:solidFill>
            <a:schemeClr val="accent5">
              <a:lumMod val="75000"/>
            </a:scheme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378217" tIns="63500" rIns="63500" bIns="63500" numCol="1" spcCol="1270" anchor="ctr" anchorCtr="0">
            <a:noAutofit/>
          </a:bodyPr>
          <a:lstStyle/>
          <a:p>
            <a:r>
              <a:rPr lang="en-US" sz="3900" cap="none" dirty="0">
                <a:solidFill>
                  <a:schemeClr val="bg1"/>
                </a:solidFill>
                <a:latin typeface="Calibri" panose="020F0502020204030204" pitchFamily="34" charset="0"/>
                <a:ea typeface="+mn-lt"/>
                <a:cs typeface="+mn-lt"/>
              </a:rPr>
              <a:t>Resources for Rural/ Small-Urban Transit Providers</a:t>
            </a:r>
            <a:endParaRPr lang="en-US" sz="39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89C6963-D65B-B870-675E-2BCD4422CB83}"/>
              </a:ext>
            </a:extLst>
          </p:cNvPr>
          <p:cNvSpPr/>
          <p:nvPr/>
        </p:nvSpPr>
        <p:spPr>
          <a:xfrm>
            <a:off x="249382" y="366671"/>
            <a:ext cx="595616" cy="595616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" name="Picture 5" descr="National Center for Mobility Management logo">
            <a:extLst>
              <a:ext uri="{FF2B5EF4-FFF2-40B4-BE49-F238E27FC236}">
                <a16:creationId xmlns:a16="http://schemas.microsoft.com/office/drawing/2014/main" id="{A5111EC8-84F7-4C70-AEAE-AA1CE723CD0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97" y="1459460"/>
            <a:ext cx="2320965" cy="965358"/>
          </a:xfrm>
          <a:prstGeom prst="rect">
            <a:avLst/>
          </a:prstGeom>
        </p:spPr>
      </p:pic>
      <p:pic>
        <p:nvPicPr>
          <p:cNvPr id="8" name="Picture 7" descr="Shared-Use Mobility Center logo">
            <a:extLst>
              <a:ext uri="{FF2B5EF4-FFF2-40B4-BE49-F238E27FC236}">
                <a16:creationId xmlns:a16="http://schemas.microsoft.com/office/drawing/2014/main" id="{FCA70FA8-0AFA-41BB-AFDC-5508141F0FD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97" y="3177410"/>
            <a:ext cx="2643660" cy="598729"/>
          </a:xfrm>
          <a:prstGeom prst="rect">
            <a:avLst/>
          </a:prstGeom>
        </p:spPr>
      </p:pic>
      <p:pic>
        <p:nvPicPr>
          <p:cNvPr id="9" name="Picture 8" descr="Transit Workforce Center logo">
            <a:extLst>
              <a:ext uri="{FF2B5EF4-FFF2-40B4-BE49-F238E27FC236}">
                <a16:creationId xmlns:a16="http://schemas.microsoft.com/office/drawing/2014/main" id="{1F76D78E-3DF3-4BB3-8DB9-36DFA85D7F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76507" y="4255496"/>
            <a:ext cx="1326039" cy="154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88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33964A-0BE0-49AF-B9BD-DD009E1B1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956" y="686212"/>
            <a:ext cx="4023709" cy="2334970"/>
          </a:xfrm>
          <a:prstGeom prst="rect">
            <a:avLst/>
          </a:prstGeom>
        </p:spPr>
      </p:pic>
      <p:pic>
        <p:nvPicPr>
          <p:cNvPr id="3" name="Picture 2" descr="People boarding a transit bus">
            <a:extLst>
              <a:ext uri="{FF2B5EF4-FFF2-40B4-BE49-F238E27FC236}">
                <a16:creationId xmlns:a16="http://schemas.microsoft.com/office/drawing/2014/main" id="{3FF99BAC-C019-4532-ACE9-7B9CFEDC3F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0793" y="694952"/>
            <a:ext cx="4021808" cy="2331720"/>
          </a:xfrm>
          <a:prstGeom prst="rect">
            <a:avLst/>
          </a:prstGeom>
        </p:spPr>
      </p:pic>
      <p:pic>
        <p:nvPicPr>
          <p:cNvPr id="4" name="Picture 3" descr="A large ferry in the water">
            <a:extLst>
              <a:ext uri="{FF2B5EF4-FFF2-40B4-BE49-F238E27FC236}">
                <a16:creationId xmlns:a16="http://schemas.microsoft.com/office/drawing/2014/main" id="{67C3B458-822D-4C7A-8EBD-8D4E4CBAE85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586" y="3125166"/>
            <a:ext cx="4023360" cy="2362574"/>
          </a:xfrm>
          <a:prstGeom prst="rect">
            <a:avLst/>
          </a:prstGeom>
        </p:spPr>
      </p:pic>
      <p:pic>
        <p:nvPicPr>
          <p:cNvPr id="5" name="Picture 4" descr="A white transit van on the road">
            <a:extLst>
              <a:ext uri="{FF2B5EF4-FFF2-40B4-BE49-F238E27FC236}">
                <a16:creationId xmlns:a16="http://schemas.microsoft.com/office/drawing/2014/main" id="{DC491CFD-F7D2-424D-8D60-7E1514806E8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70"/>
          <a:stretch/>
        </p:blipFill>
        <p:spPr>
          <a:xfrm>
            <a:off x="6152338" y="3131388"/>
            <a:ext cx="4021808" cy="235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98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A6322F-8364-0558-5569-EF18B0C07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010" y="1042785"/>
            <a:ext cx="11090180" cy="5118268"/>
          </a:xfrm>
        </p:spPr>
        <p:txBody>
          <a:bodyPr/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Discretionary Funding Opportunities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Supply Chain Issues</a:t>
            </a:r>
            <a:endParaRPr lang="en-US" sz="3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Challenges of Workforce Development </a:t>
            </a:r>
            <a:endParaRPr lang="en-US" sz="3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Regulatory Changes Affecting Rural Communities 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Non-Emergency Medical Transportation Trips</a:t>
            </a:r>
            <a:endParaRPr lang="en-US" sz="3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Human-Service and Transportation Provider Collaboration</a:t>
            </a:r>
            <a:endParaRPr lang="en-US" sz="3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3205" lvl="1" indent="0">
              <a:spcBef>
                <a:spcPct val="0"/>
              </a:spcBef>
              <a:spcAft>
                <a:spcPct val="0"/>
              </a:spcAft>
              <a:buNone/>
            </a:pPr>
            <a:endParaRPr lang="en-US" sz="3600" dirty="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  <a:p>
            <a:pPr marL="243205" lvl="1" indent="0">
              <a:spcBef>
                <a:spcPct val="0"/>
              </a:spcBef>
              <a:spcAft>
                <a:spcPct val="0"/>
              </a:spcAft>
              <a:buNone/>
            </a:pPr>
            <a:endParaRPr lang="en-US" sz="16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lvl="1" indent="-213995">
              <a:spcAft>
                <a:spcPts val="0"/>
              </a:spcAft>
            </a:pPr>
            <a:endParaRPr lang="en-US" sz="1200" dirty="0">
              <a:solidFill>
                <a:srgbClr val="000000"/>
              </a:solidFill>
            </a:endParaRPr>
          </a:p>
          <a:p>
            <a:pPr>
              <a:spcAft>
                <a:spcPts val="0"/>
              </a:spcAft>
            </a:pPr>
            <a:r>
              <a:rPr lang="en-US" sz="1200" b="1" dirty="0">
                <a:latin typeface="Arial"/>
                <a:ea typeface="ＭＳ Ｐゴシック"/>
                <a:cs typeface="Arial"/>
              </a:rPr>
              <a:t>     </a:t>
            </a:r>
            <a:endParaRPr lang="en-US" sz="1200" dirty="0">
              <a:ea typeface="ＭＳ Ｐゴシック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947508A-A8EC-97F6-1D94-115933BAD041}"/>
              </a:ext>
            </a:extLst>
          </p:cNvPr>
          <p:cNvSpPr txBox="1">
            <a:spLocks/>
          </p:cNvSpPr>
          <p:nvPr/>
        </p:nvSpPr>
        <p:spPr bwMode="auto">
          <a:xfrm>
            <a:off x="635934" y="285362"/>
            <a:ext cx="10431869" cy="88868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  <a:headEnd/>
            <a:tailEnd/>
          </a:ln>
          <a:effectLst/>
        </p:spPr>
        <p:txBody>
          <a:bodyPr spcFirstLastPara="0" vert="horz" wrap="square" lIns="378217" tIns="63500" rIns="63500" bIns="63500" numCol="1" spcCol="1270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i="0" kern="1200" baseline="0">
                <a:solidFill>
                  <a:srgbClr val="395B74"/>
                </a:solidFill>
                <a:latin typeface="+mn-lt"/>
                <a:ea typeface="ＭＳ Ｐゴシック" charset="-128"/>
                <a:cs typeface="Raavi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914400"/>
            <a:r>
              <a:rPr lang="en-US" sz="4400" dirty="0">
                <a:solidFill>
                  <a:schemeClr val="bg1"/>
                </a:solidFill>
                <a:ea typeface="ＭＳ Ｐゴシック"/>
                <a:cs typeface="Raavi"/>
              </a:rPr>
              <a:t> TAM Board Roundtable - Targeted Topics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2A2A7EB-21BD-C6C0-DC77-08E237DAF035}"/>
              </a:ext>
            </a:extLst>
          </p:cNvPr>
          <p:cNvSpPr/>
          <p:nvPr/>
        </p:nvSpPr>
        <p:spPr>
          <a:xfrm>
            <a:off x="81594" y="285362"/>
            <a:ext cx="900540" cy="888682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E33EE5D-3DEF-4D21-9DD7-BDA3884B4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0051" y="1426389"/>
            <a:ext cx="2175530" cy="217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9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A6322F-8364-0558-5569-EF18B0C07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910" y="1174044"/>
            <a:ext cx="11090180" cy="5118268"/>
          </a:xfrm>
        </p:spPr>
        <p:txBody>
          <a:bodyPr/>
          <a:lstStyle/>
          <a:p>
            <a:pPr marL="986155" lvl="1" indent="-742950">
              <a:lnSpc>
                <a:spcPct val="14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3400" dirty="0">
                <a:latin typeface="+mn-lt"/>
                <a:ea typeface="ＭＳ Ｐゴシック"/>
                <a:cs typeface="Arial"/>
              </a:rPr>
              <a:t>USDOT Strategic Goals</a:t>
            </a:r>
            <a:endParaRPr lang="en-US" sz="3400" dirty="0">
              <a:latin typeface="+mn-lt"/>
              <a:ea typeface="ＭＳ Ｐゴシック"/>
            </a:endParaRPr>
          </a:p>
          <a:p>
            <a:pPr marL="986155" lvl="1" indent="-742950">
              <a:lnSpc>
                <a:spcPct val="14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3400" dirty="0">
                <a:latin typeface="+mn-lt"/>
                <a:ea typeface="ＭＳ Ｐゴシック"/>
                <a:cs typeface="Arial"/>
              </a:rPr>
              <a:t>Bipartisan Infrastructure Law (BIL)</a:t>
            </a:r>
            <a:endParaRPr lang="en-US" sz="3400" dirty="0">
              <a:latin typeface="+mn-lt"/>
              <a:ea typeface="ＭＳ Ｐゴシック"/>
              <a:cs typeface="Calibri"/>
            </a:endParaRPr>
          </a:p>
          <a:p>
            <a:pPr marL="986155" lvl="1" indent="-742950">
              <a:lnSpc>
                <a:spcPct val="14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3400" dirty="0">
                <a:latin typeface="+mn-lt"/>
              </a:rPr>
              <a:t>BIL Implementation – FTA Priorities</a:t>
            </a:r>
          </a:p>
          <a:p>
            <a:pPr marL="986155" lvl="1" indent="-742950">
              <a:lnSpc>
                <a:spcPct val="14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3400" dirty="0">
                <a:latin typeface="+mn-lt"/>
                <a:ea typeface="ＭＳ Ｐゴシック"/>
                <a:cs typeface="Arial"/>
              </a:rPr>
              <a:t>Discretionary Funding Opportunities</a:t>
            </a:r>
          </a:p>
          <a:p>
            <a:pPr marL="986155" lvl="1" indent="-742950">
              <a:lnSpc>
                <a:spcPct val="14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3400" dirty="0">
                <a:latin typeface="+mn-lt"/>
                <a:ea typeface="ＭＳ Ｐゴシック"/>
                <a:cs typeface="Arial"/>
              </a:rPr>
              <a:t>Targeted Topics</a:t>
            </a:r>
          </a:p>
          <a:p>
            <a:pPr marL="986155" lvl="1" indent="-742950">
              <a:lnSpc>
                <a:spcPct val="14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3400" dirty="0">
                <a:latin typeface="+mn-lt"/>
                <a:ea typeface="ＭＳ Ｐゴシック"/>
                <a:cs typeface="Arial"/>
              </a:rPr>
              <a:t>Resources for Rural/ Small-Urban Transit Providers</a:t>
            </a:r>
            <a:endParaRPr lang="en-US" sz="3400" dirty="0">
              <a:latin typeface="+mn-lt"/>
              <a:ea typeface="ＭＳ Ｐゴシック"/>
            </a:endParaRPr>
          </a:p>
          <a:p>
            <a:pPr marL="243205" lvl="1" indent="0">
              <a:spcBef>
                <a:spcPct val="0"/>
              </a:spcBef>
              <a:spcAft>
                <a:spcPct val="0"/>
              </a:spcAft>
              <a:buNone/>
            </a:pPr>
            <a:endParaRPr lang="en-US" sz="1600" dirty="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  <a:p>
            <a:pPr marL="243205" lvl="1" indent="0">
              <a:spcBef>
                <a:spcPct val="0"/>
              </a:spcBef>
              <a:spcAft>
                <a:spcPct val="0"/>
              </a:spcAft>
              <a:buNone/>
            </a:pPr>
            <a:endParaRPr lang="en-US" sz="16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lvl="1" indent="-213995">
              <a:spcAft>
                <a:spcPts val="0"/>
              </a:spcAft>
            </a:pPr>
            <a:endParaRPr lang="en-US" sz="1200" dirty="0">
              <a:solidFill>
                <a:srgbClr val="000000"/>
              </a:solidFill>
            </a:endParaRPr>
          </a:p>
          <a:p>
            <a:pPr>
              <a:spcAft>
                <a:spcPts val="0"/>
              </a:spcAft>
            </a:pPr>
            <a:r>
              <a:rPr lang="en-US" sz="1200" b="1" dirty="0">
                <a:latin typeface="Arial"/>
                <a:ea typeface="ＭＳ Ｐゴシック"/>
                <a:cs typeface="Arial"/>
              </a:rPr>
              <a:t>     </a:t>
            </a:r>
            <a:endParaRPr lang="en-US" sz="1200" dirty="0">
              <a:ea typeface="ＭＳ Ｐゴシック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947508A-A8EC-97F6-1D94-115933BAD041}"/>
              </a:ext>
            </a:extLst>
          </p:cNvPr>
          <p:cNvSpPr txBox="1">
            <a:spLocks/>
          </p:cNvSpPr>
          <p:nvPr/>
        </p:nvSpPr>
        <p:spPr bwMode="auto">
          <a:xfrm>
            <a:off x="635934" y="285362"/>
            <a:ext cx="10431869" cy="88868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  <a:headEnd/>
            <a:tailEnd/>
          </a:ln>
          <a:effectLst/>
        </p:spPr>
        <p:txBody>
          <a:bodyPr spcFirstLastPara="0" vert="horz" wrap="square" lIns="378217" tIns="63500" rIns="63500" bIns="63500" numCol="1" spcCol="1270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i="0" kern="1200" baseline="0">
                <a:solidFill>
                  <a:srgbClr val="395B74"/>
                </a:solidFill>
                <a:latin typeface="+mn-lt"/>
                <a:ea typeface="ＭＳ Ｐゴシック" charset="-128"/>
                <a:cs typeface="Raavi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914400"/>
            <a:r>
              <a:rPr lang="en-US" sz="4400" dirty="0">
                <a:solidFill>
                  <a:schemeClr val="bg1"/>
                </a:solidFill>
                <a:ea typeface="ＭＳ Ｐゴシック"/>
                <a:cs typeface="Raavi"/>
              </a:rPr>
              <a:t> Agenda 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2A2A7EB-21BD-C6C0-DC77-08E237DAF035}"/>
              </a:ext>
            </a:extLst>
          </p:cNvPr>
          <p:cNvSpPr/>
          <p:nvPr/>
        </p:nvSpPr>
        <p:spPr>
          <a:xfrm>
            <a:off x="81594" y="285362"/>
            <a:ext cx="900540" cy="888682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EA4D5805-E354-4E41-B076-0B731A011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9119" y="2233015"/>
            <a:ext cx="2432743" cy="185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55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43A5BCE1-BBBA-1080-8B2A-8A54E8FEE86E}"/>
              </a:ext>
            </a:extLst>
          </p:cNvPr>
          <p:cNvSpPr txBox="1">
            <a:spLocks/>
          </p:cNvSpPr>
          <p:nvPr/>
        </p:nvSpPr>
        <p:spPr bwMode="auto">
          <a:xfrm>
            <a:off x="609602" y="273739"/>
            <a:ext cx="11030091" cy="71570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i="0" kern="1200" baseline="0">
                <a:solidFill>
                  <a:srgbClr val="395B74"/>
                </a:solidFill>
                <a:latin typeface="+mn-lt"/>
                <a:ea typeface="ＭＳ Ｐゴシック" charset="-128"/>
                <a:cs typeface="Raavi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914400"/>
            <a:r>
              <a:rPr lang="en-US" dirty="0">
                <a:ea typeface="ＭＳ Ｐゴシック"/>
                <a:cs typeface="Raavi"/>
              </a:rPr>
              <a:t>   </a:t>
            </a:r>
            <a:r>
              <a:rPr lang="en-US" sz="4400" dirty="0">
                <a:solidFill>
                  <a:schemeClr val="bg1"/>
                </a:solidFill>
                <a:ea typeface="ＭＳ Ｐゴシック"/>
                <a:cs typeface="Raavi"/>
              </a:rPr>
              <a:t>USDOT Strategic Goals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E542CE9-A331-8CDD-AB44-25314220A532}"/>
              </a:ext>
            </a:extLst>
          </p:cNvPr>
          <p:cNvSpPr/>
          <p:nvPr/>
        </p:nvSpPr>
        <p:spPr>
          <a:xfrm>
            <a:off x="262467" y="273740"/>
            <a:ext cx="697199" cy="715707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220CDA2F-84AB-4C65-A4D7-7602D0291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233" y="1393370"/>
            <a:ext cx="5209314" cy="485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63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0FFB319-6116-4EEB-98E4-18908E6C32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2985231"/>
              </p:ext>
            </p:extLst>
          </p:nvPr>
        </p:nvGraphicFramePr>
        <p:xfrm>
          <a:off x="315300" y="1174044"/>
          <a:ext cx="10609998" cy="4958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2010D347-BB19-4FCE-B7B3-7783A0625C6B}"/>
              </a:ext>
            </a:extLst>
          </p:cNvPr>
          <p:cNvSpPr txBox="1">
            <a:spLocks/>
          </p:cNvSpPr>
          <p:nvPr/>
        </p:nvSpPr>
        <p:spPr bwMode="auto">
          <a:xfrm>
            <a:off x="635934" y="285362"/>
            <a:ext cx="10431869" cy="88868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  <a:headEnd/>
            <a:tailEnd/>
          </a:ln>
          <a:effectLst/>
        </p:spPr>
        <p:txBody>
          <a:bodyPr spcFirstLastPara="0" vert="horz" wrap="square" lIns="378217" tIns="63500" rIns="63500" bIns="63500" numCol="1" spcCol="1270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i="0" kern="1200" baseline="0">
                <a:solidFill>
                  <a:srgbClr val="395B74"/>
                </a:solidFill>
                <a:latin typeface="+mn-lt"/>
                <a:ea typeface="ＭＳ Ｐゴシック" charset="-128"/>
                <a:cs typeface="Raavi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914400"/>
            <a:r>
              <a:rPr lang="en-US" sz="4400" dirty="0">
                <a:solidFill>
                  <a:schemeClr val="bg1"/>
                </a:solidFill>
                <a:ea typeface="ＭＳ Ｐゴシック"/>
                <a:cs typeface="Raavi"/>
              </a:rPr>
              <a:t> Bipartisan Infrastructure Law (BIL)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65B2A9-2E75-48CE-83AD-A82CE561CE0C}"/>
              </a:ext>
            </a:extLst>
          </p:cNvPr>
          <p:cNvSpPr/>
          <p:nvPr/>
        </p:nvSpPr>
        <p:spPr>
          <a:xfrm>
            <a:off x="81594" y="285362"/>
            <a:ext cx="900540" cy="888682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092593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010D347-BB19-4FCE-B7B3-7783A0625C6B}"/>
              </a:ext>
            </a:extLst>
          </p:cNvPr>
          <p:cNvSpPr txBox="1">
            <a:spLocks/>
          </p:cNvSpPr>
          <p:nvPr/>
        </p:nvSpPr>
        <p:spPr bwMode="auto">
          <a:xfrm>
            <a:off x="635934" y="285362"/>
            <a:ext cx="10431869" cy="88868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  <a:headEnd/>
            <a:tailEnd/>
          </a:ln>
          <a:effectLst/>
        </p:spPr>
        <p:txBody>
          <a:bodyPr spcFirstLastPara="0" vert="horz" wrap="square" lIns="378217" tIns="63500" rIns="63500" bIns="63500" numCol="1" spcCol="1270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i="0" kern="1200" baseline="0">
                <a:solidFill>
                  <a:srgbClr val="395B74"/>
                </a:solidFill>
                <a:latin typeface="+mn-lt"/>
                <a:ea typeface="ＭＳ Ｐゴシック" charset="-128"/>
                <a:cs typeface="Raavi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914400"/>
            <a:r>
              <a:rPr lang="en-US" sz="4400" dirty="0">
                <a:solidFill>
                  <a:schemeClr val="bg1"/>
                </a:solidFill>
                <a:ea typeface="ＭＳ Ｐゴシック"/>
                <a:cs typeface="Raavi"/>
              </a:rPr>
              <a:t> </a:t>
            </a:r>
            <a:r>
              <a:rPr lang="en-US" dirty="0">
                <a:solidFill>
                  <a:schemeClr val="bg1"/>
                </a:solidFill>
                <a:ea typeface="ＭＳ Ｐゴシック"/>
                <a:cs typeface="Raavi"/>
              </a:rPr>
              <a:t>BIL – Increased Funding for Transit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65B2A9-2E75-48CE-83AD-A82CE561CE0C}"/>
              </a:ext>
            </a:extLst>
          </p:cNvPr>
          <p:cNvSpPr/>
          <p:nvPr/>
        </p:nvSpPr>
        <p:spPr>
          <a:xfrm>
            <a:off x="81594" y="285362"/>
            <a:ext cx="900540" cy="888682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1ECE555-FCFF-4B64-954F-DFF1626782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2613906"/>
              </p:ext>
            </p:extLst>
          </p:nvPr>
        </p:nvGraphicFramePr>
        <p:xfrm>
          <a:off x="113094" y="1348354"/>
          <a:ext cx="11501459" cy="4911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803530D-3198-403C-9805-34A926244B69}"/>
              </a:ext>
            </a:extLst>
          </p:cNvPr>
          <p:cNvSpPr txBox="1"/>
          <p:nvPr/>
        </p:nvSpPr>
        <p:spPr>
          <a:xfrm>
            <a:off x="723830" y="1797804"/>
            <a:ext cx="53721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chemeClr val="bg2">
                    <a:lumMod val="75000"/>
                  </a:schemeClr>
                </a:solidFill>
              </a:rPr>
              <a:t>An additional $45 billion authorized over 5 years</a:t>
            </a:r>
          </a:p>
        </p:txBody>
      </p:sp>
    </p:spTree>
    <p:extLst>
      <p:ext uri="{BB962C8B-B14F-4D97-AF65-F5344CB8AC3E}">
        <p14:creationId xmlns:p14="http://schemas.microsoft.com/office/powerpoint/2010/main" val="59500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010D347-BB19-4FCE-B7B3-7783A0625C6B}"/>
              </a:ext>
            </a:extLst>
          </p:cNvPr>
          <p:cNvSpPr txBox="1">
            <a:spLocks/>
          </p:cNvSpPr>
          <p:nvPr/>
        </p:nvSpPr>
        <p:spPr bwMode="auto">
          <a:xfrm>
            <a:off x="635934" y="285362"/>
            <a:ext cx="10431869" cy="88868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  <a:headEnd/>
            <a:tailEnd/>
          </a:ln>
          <a:effectLst/>
        </p:spPr>
        <p:txBody>
          <a:bodyPr spcFirstLastPara="0" vert="horz" wrap="square" lIns="378217" tIns="63500" rIns="63500" bIns="63500" numCol="1" spcCol="1270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i="0" kern="1200" baseline="0">
                <a:solidFill>
                  <a:srgbClr val="395B74"/>
                </a:solidFill>
                <a:latin typeface="+mn-lt"/>
                <a:ea typeface="ＭＳ Ｐゴシック" charset="-128"/>
                <a:cs typeface="Raavi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914400"/>
            <a:r>
              <a:rPr lang="en-US" sz="4400" dirty="0">
                <a:solidFill>
                  <a:schemeClr val="bg1"/>
                </a:solidFill>
                <a:ea typeface="ＭＳ Ｐゴシック"/>
                <a:cs typeface="Raavi"/>
              </a:rPr>
              <a:t> </a:t>
            </a:r>
            <a:r>
              <a:rPr lang="en-US" dirty="0">
                <a:solidFill>
                  <a:schemeClr val="bg1"/>
                </a:solidFill>
                <a:ea typeface="ＭＳ Ｐゴシック"/>
                <a:cs typeface="Raavi"/>
              </a:rPr>
              <a:t>BIL – Increased Funding for Transit - Maryland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65B2A9-2E75-48CE-83AD-A82CE561CE0C}"/>
              </a:ext>
            </a:extLst>
          </p:cNvPr>
          <p:cNvSpPr/>
          <p:nvPr/>
        </p:nvSpPr>
        <p:spPr>
          <a:xfrm>
            <a:off x="81594" y="285362"/>
            <a:ext cx="900540" cy="888682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911A9B-38CD-4A5F-9F56-6051337C56FF}"/>
              </a:ext>
            </a:extLst>
          </p:cNvPr>
          <p:cNvSpPr txBox="1"/>
          <p:nvPr/>
        </p:nvSpPr>
        <p:spPr>
          <a:xfrm>
            <a:off x="390351" y="1437448"/>
            <a:ext cx="888427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latin typeface="+mn-lt"/>
              </a:rPr>
              <a:t>MARYLAND – Section 5310 + Section 5311</a:t>
            </a:r>
          </a:p>
          <a:p>
            <a:endParaRPr lang="en-US" dirty="0"/>
          </a:p>
          <a:p>
            <a:r>
              <a:rPr lang="en-US" sz="2400" b="1" dirty="0"/>
              <a:t>	</a:t>
            </a:r>
            <a:r>
              <a:rPr lang="en-US" sz="2400" b="1" u="sng" dirty="0">
                <a:latin typeface="+mj-lt"/>
              </a:rPr>
              <a:t>Section 5310</a:t>
            </a:r>
          </a:p>
          <a:p>
            <a:r>
              <a:rPr lang="en-US" sz="2400" b="1" dirty="0">
                <a:latin typeface="+mj-lt"/>
              </a:rPr>
              <a:t>	</a:t>
            </a:r>
            <a:r>
              <a:rPr lang="en-US" sz="2400" dirty="0">
                <a:latin typeface="+mj-lt"/>
              </a:rPr>
              <a:t>FAST Act (FY 2021)		BIL (FY 2022)</a:t>
            </a:r>
          </a:p>
          <a:p>
            <a:r>
              <a:rPr lang="en-US" sz="2400" dirty="0">
                <a:latin typeface="+mj-lt"/>
              </a:rPr>
              <a:t>	$4,584,255			$5,662,928 (</a:t>
            </a:r>
            <a:r>
              <a:rPr lang="en-US" sz="2400" i="1" dirty="0">
                <a:latin typeface="+mj-lt"/>
              </a:rPr>
              <a:t>11% increase</a:t>
            </a:r>
            <a:r>
              <a:rPr lang="en-US" sz="2400" dirty="0">
                <a:latin typeface="+mj-lt"/>
              </a:rPr>
              <a:t>)</a:t>
            </a:r>
          </a:p>
          <a:p>
            <a:endParaRPr lang="en-US" sz="2400" b="1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	</a:t>
            </a:r>
            <a:r>
              <a:rPr lang="en-US" sz="2400" b="1" u="sng" dirty="0">
                <a:latin typeface="+mj-lt"/>
              </a:rPr>
              <a:t>Section 5311</a:t>
            </a:r>
          </a:p>
          <a:p>
            <a:r>
              <a:rPr lang="en-US" sz="2400" b="1" dirty="0">
                <a:latin typeface="+mj-lt"/>
              </a:rPr>
              <a:t>	</a:t>
            </a:r>
            <a:r>
              <a:rPr lang="en-US" sz="2400" dirty="0">
                <a:latin typeface="+mj-lt"/>
              </a:rPr>
              <a:t>FAST Act (FY 2021)		BIL (FY 2022)</a:t>
            </a:r>
          </a:p>
          <a:p>
            <a:r>
              <a:rPr lang="en-US" sz="2400" dirty="0">
                <a:latin typeface="+mj-lt"/>
              </a:rPr>
              <a:t>	$7,226,203			$8,934,355 (</a:t>
            </a:r>
            <a:r>
              <a:rPr lang="en-US" sz="2400" i="1" dirty="0">
                <a:latin typeface="+mj-lt"/>
              </a:rPr>
              <a:t>11% increase</a:t>
            </a:r>
            <a:r>
              <a:rPr lang="en-US" sz="2400" dirty="0">
                <a:latin typeface="+mj-lt"/>
              </a:rPr>
              <a:t>)	</a:t>
            </a:r>
            <a:r>
              <a:rPr lang="en-US" dirty="0"/>
              <a:t>	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endParaRPr lang="en-US" dirty="0">
              <a:highlight>
                <a:srgbClr val="FFFF00"/>
              </a:highlight>
            </a:endParaRPr>
          </a:p>
          <a:p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718A6E7-0860-4A11-9412-E12640616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1535" y="1950572"/>
            <a:ext cx="4631727" cy="241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21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010D347-BB19-4FCE-B7B3-7783A0625C6B}"/>
              </a:ext>
            </a:extLst>
          </p:cNvPr>
          <p:cNvSpPr txBox="1">
            <a:spLocks/>
          </p:cNvSpPr>
          <p:nvPr/>
        </p:nvSpPr>
        <p:spPr bwMode="auto">
          <a:xfrm>
            <a:off x="635934" y="285361"/>
            <a:ext cx="10431869" cy="88868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  <a:headEnd/>
            <a:tailEnd/>
          </a:ln>
          <a:effectLst/>
        </p:spPr>
        <p:txBody>
          <a:bodyPr spcFirstLastPara="0" vert="horz" wrap="square" lIns="378217" tIns="63500" rIns="63500" bIns="63500" numCol="1" spcCol="1270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i="0" kern="1200" baseline="0">
                <a:solidFill>
                  <a:srgbClr val="395B74"/>
                </a:solidFill>
                <a:latin typeface="+mn-lt"/>
                <a:ea typeface="ＭＳ Ｐゴシック" charset="-128"/>
                <a:cs typeface="Raavi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914400"/>
            <a:r>
              <a:rPr lang="en-US" sz="4400" dirty="0">
                <a:solidFill>
                  <a:schemeClr val="bg1"/>
                </a:solidFill>
                <a:ea typeface="ＭＳ Ｐゴシック"/>
                <a:cs typeface="Raavi"/>
              </a:rPr>
              <a:t> BIL:   Investing in Rural Transit Systems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65B2A9-2E75-48CE-83AD-A82CE561CE0C}"/>
              </a:ext>
            </a:extLst>
          </p:cNvPr>
          <p:cNvSpPr/>
          <p:nvPr/>
        </p:nvSpPr>
        <p:spPr>
          <a:xfrm>
            <a:off x="81594" y="285362"/>
            <a:ext cx="900540" cy="888682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0E7EF0-7C75-4C1A-B2FC-638AEF44587B}"/>
              </a:ext>
            </a:extLst>
          </p:cNvPr>
          <p:cNvSpPr txBox="1"/>
          <p:nvPr/>
        </p:nvSpPr>
        <p:spPr>
          <a:xfrm>
            <a:off x="733905" y="966491"/>
            <a:ext cx="9666514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600" b="0" i="0" u="none" strike="noStrike" baseline="0" dirty="0">
              <a:solidFill>
                <a:srgbClr val="000000"/>
              </a:solidFill>
              <a:latin typeface="Source Sans Pro SemiBold" panose="020B0603030403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400" i="0" u="none" strike="noStrike" baseline="0" dirty="0">
                <a:solidFill>
                  <a:srgbClr val="333F4E"/>
                </a:solidFill>
                <a:latin typeface="+mn-lt"/>
              </a:rPr>
              <a:t>Formula Grants for Rural Areas (Section 5311) - $875 million (FY 2022)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400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400" i="0" u="none" strike="noStrike" baseline="0" dirty="0">
                <a:solidFill>
                  <a:srgbClr val="333F4E"/>
                </a:solidFill>
                <a:latin typeface="+mn-lt"/>
              </a:rPr>
              <a:t>Bus and Bus Facilities (Competitive) Program – $</a:t>
            </a:r>
            <a:r>
              <a:rPr lang="en-US" sz="3400" dirty="0">
                <a:solidFill>
                  <a:srgbClr val="333F4E"/>
                </a:solidFill>
                <a:latin typeface="+mn-lt"/>
              </a:rPr>
              <a:t>550</a:t>
            </a:r>
            <a:r>
              <a:rPr lang="en-US" sz="3400" i="0" u="none" strike="noStrike" baseline="0" dirty="0">
                <a:solidFill>
                  <a:srgbClr val="333F4E"/>
                </a:solidFill>
                <a:latin typeface="+mn-lt"/>
              </a:rPr>
              <a:t> </a:t>
            </a:r>
            <a:r>
              <a:rPr lang="en-US" sz="3400" dirty="0">
                <a:solidFill>
                  <a:srgbClr val="333F4E"/>
                </a:solidFill>
                <a:latin typeface="+mn-lt"/>
              </a:rPr>
              <a:t>m</a:t>
            </a:r>
            <a:r>
              <a:rPr lang="en-US" sz="3400" i="0" u="none" strike="noStrike" baseline="0" dirty="0">
                <a:solidFill>
                  <a:srgbClr val="333F4E"/>
                </a:solidFill>
                <a:latin typeface="+mn-lt"/>
              </a:rPr>
              <a:t>illion (FY 2022) – sets aside 15% of funds for rural communities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400" dirty="0">
              <a:solidFill>
                <a:srgbClr val="333F4E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400" i="0" u="none" strike="noStrike" baseline="0" dirty="0">
                <a:solidFill>
                  <a:srgbClr val="333F4E"/>
                </a:solidFill>
                <a:latin typeface="+mn-lt"/>
              </a:rPr>
              <a:t>Electric Vehicle Charging </a:t>
            </a:r>
          </a:p>
          <a:p>
            <a:r>
              <a:rPr lang="en-US" sz="3400" i="0" u="none" strike="noStrike" baseline="0" dirty="0">
                <a:solidFill>
                  <a:srgbClr val="333F4E"/>
                </a:solidFill>
                <a:latin typeface="+mn-lt"/>
              </a:rPr>
              <a:t>	Network</a:t>
            </a:r>
          </a:p>
          <a:p>
            <a:endParaRPr lang="en-US" sz="1800" b="0" i="0" u="none" strike="noStrike" baseline="0" dirty="0">
              <a:solidFill>
                <a:srgbClr val="333F4E"/>
              </a:solidFill>
              <a:latin typeface="Source Sans Pro" panose="020B0503030403020204" pitchFamily="34" charset="0"/>
            </a:endParaRPr>
          </a:p>
          <a:p>
            <a:endParaRPr lang="en-US" sz="1800" b="0" i="0" u="none" strike="noStrike" baseline="0" dirty="0">
              <a:solidFill>
                <a:srgbClr val="333F4E"/>
              </a:solidFill>
              <a:latin typeface="Source Sans Pro" panose="020B0503030403020204" pitchFamily="34" charset="0"/>
            </a:endParaRPr>
          </a:p>
          <a:p>
            <a:endParaRPr lang="en-US" sz="1800" b="0" i="0" u="none" strike="noStrike" baseline="0" dirty="0">
              <a:solidFill>
                <a:srgbClr val="333F4E"/>
              </a:solidFill>
              <a:latin typeface="Source Sans Pro SemiBold" panose="020B0603030403020204" pitchFamily="34" charset="0"/>
            </a:endParaRPr>
          </a:p>
        </p:txBody>
      </p:sp>
      <p:pic>
        <p:nvPicPr>
          <p:cNvPr id="3" name="Picture 2" descr="A blue and white bus&#10;&#10;Description automatically generated with low confidence">
            <a:extLst>
              <a:ext uri="{FF2B5EF4-FFF2-40B4-BE49-F238E27FC236}">
                <a16:creationId xmlns:a16="http://schemas.microsoft.com/office/drawing/2014/main" id="{D0821491-E173-4052-9233-76CC14358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600" y="4054600"/>
            <a:ext cx="4969495" cy="207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592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TOMILLISECCONVERTED" val="1"/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0&quot;/&gt;&lt;/object&gt;&lt;object type=&quot;3&quot; unique_id=&quot;10004&quot;&gt;&lt;property id=&quot;20148&quot; value=&quot;5&quot;/&gt;&lt;property id=&quot;20300&quot; value=&quot;Slide 7&quot;/&gt;&lt;property id=&quot;20307&quot; value=&quot;2089&quot;/&gt;&lt;/object&gt;&lt;object type=&quot;3&quot; unique_id=&quot;10007&quot;&gt;&lt;property id=&quot;20148&quot; value=&quot;5&quot;/&gt;&lt;property id=&quot;20300&quot; value=&quot;Slide 4 - &amp;quot;    FTA Priorities for Implementation&amp;quot;&quot;/&gt;&lt;property id=&quot;20307&quot; value=&quot;2092&quot;/&gt;&lt;/object&gt;&lt;object type=&quot;3&quot; unique_id=&quot;10136&quot;&gt;&lt;property id=&quot;20148&quot; value=&quot;5&quot;/&gt;&lt;property id=&quot;20300&quot; value=&quot;Slide 2&quot;/&gt;&lt;property id=&quot;20307&quot; value=&quot;2123&quot;/&gt;&lt;/object&gt;&lt;object type=&quot;3&quot; unique_id=&quot;10137&quot;&gt;&lt;property id=&quot;20148&quot; value=&quot;5&quot;/&gt;&lt;property id=&quot;20300&quot; value=&quot;Slide 3&quot;/&gt;&lt;property id=&quot;20307&quot; value=&quot;2150&quot;/&gt;&lt;/object&gt;&lt;object type=&quot;3&quot; unique_id=&quot;10138&quot;&gt;&lt;property id=&quot;20148&quot; value=&quot;5&quot;/&gt;&lt;property id=&quot;20300&quot; value=&quot;Slide 5 - &amp;quot;   FTA Priorities – Addressing the Climate Crisis &amp;quot;&quot;/&gt;&lt;property id=&quot;20307&quot; value=&quot;2172&quot;/&gt;&lt;/object&gt;&lt;object type=&quot;3&quot; unique_id=&quot;10139&quot;&gt;&lt;property id=&quot;20148&quot; value=&quot;5&quot;/&gt;&lt;property id=&quot;20300&quot; value=&quot;Slide 6 - &amp;quot;   FTA Priorities – Improving Equity in Transit&amp;quot;&quot;/&gt;&lt;property id=&quot;20307&quot; value=&quot;2173&quot;/&gt;&lt;/object&gt;&lt;object type=&quot;3&quot; unique_id=&quot;10140&quot;&gt;&lt;property id=&quot;20148&quot; value=&quot;5&quot;/&gt;&lt;property id=&quot;20300&quot; value=&quot;Slide 8 - &amp;quot;Formula Programs&amp;quot;&quot;/&gt;&lt;property id=&quot;20307&quot; value=&quot;2168&quot;/&gt;&lt;/object&gt;&lt;object type=&quot;3&quot; unique_id=&quot;10141&quot;&gt;&lt;property id=&quot;20148&quot; value=&quot;5&quot;/&gt;&lt;property id=&quot;20300&quot; value=&quot;Slide 9 - &amp;quot;Metropolitan &amp;amp; Statewide Planning&amp;quot;&quot;/&gt;&lt;property id=&quot;20307&quot; value=&quot;2165&quot;/&gt;&lt;/object&gt;&lt;object type=&quot;3&quot; unique_id=&quot;10142&quot;&gt;&lt;property id=&quot;20148&quot; value=&quot;5&quot;/&gt;&lt;property id=&quot;20300&quot; value=&quot;Slide 10 - &amp;quot;Environment&amp;quot;&quot;/&gt;&lt;property id=&quot;20307&quot; value=&quot;2174&quot;/&gt;&lt;/object&gt;&lt;object type=&quot;3&quot; unique_id=&quot;10143&quot;&gt;&lt;property id=&quot;20148&quot; value=&quot;5&quot;/&gt;&lt;property id=&quot;20300&quot; value=&quot;Slide 11&quot;/&gt;&lt;property id=&quot;20307&quot; value=&quot;2133&quot;/&gt;&lt;/object&gt;&lt;object type=&quot;3&quot; unique_id=&quot;10144&quot;&gt;&lt;property id=&quot;20148&quot; value=&quot;5&quot;/&gt;&lt;property id=&quot;20300&quot; value=&quot;Slide 12 - &amp;quot; &amp;quot;&quot;/&gt;&lt;property id=&quot;20307&quot; value=&quot;2134&quot;/&gt;&lt;/object&gt;&lt;object type=&quot;3&quot; unique_id=&quot;10145&quot;&gt;&lt;property id=&quot;20148&quot; value=&quot;5&quot;/&gt;&lt;property id=&quot;20300&quot; value=&quot;Slide 13&quot;/&gt;&lt;property id=&quot;20307&quot; value=&quot;2124&quot;/&gt;&lt;/object&gt;&lt;object type=&quot;3&quot; unique_id=&quot;10146&quot;&gt;&lt;property id=&quot;20148&quot; value=&quot;5&quot;/&gt;&lt;property id=&quot;20300&quot; value=&quot;Slide 14 - &amp;quot;  Other Discretionary Funding Opportunities&amp;#x0D;&amp;quot;&quot;/&gt;&lt;property id=&quot;20307&quot; value=&quot;2151&quot;/&gt;&lt;/object&gt;&lt;object type=&quot;3&quot; unique_id=&quot;10147&quot;&gt;&lt;property id=&quot;20148&quot; value=&quot;5&quot;/&gt;&lt;property id=&quot;20300&quot; value=&quot;Slide 15&quot;/&gt;&lt;property id=&quot;20307&quot; value=&quot;2169&quot;/&gt;&lt;/object&gt;&lt;object type=&quot;3&quot; unique_id=&quot;10148&quot;&gt;&lt;property id=&quot;20148&quot; value=&quot;5&quot;/&gt;&lt;property id=&quot;20300&quot; value=&quot;Slide 16&quot;/&gt;&lt;property id=&quot;20307&quot; value=&quot;2162&quot;/&gt;&lt;/object&gt;&lt;/object&gt;&lt;object type=&quot;8&quot; unique_id=&quot;10038&quot;&gt;&lt;/object&gt;&lt;/object&gt;&lt;/database&gt;"/>
</p:tagLst>
</file>

<file path=ppt/theme/theme1.xml><?xml version="1.0" encoding="utf-8"?>
<a:theme xmlns:a="http://schemas.openxmlformats.org/drawingml/2006/main" name="3_FTA3 (2)">
  <a:themeElements>
    <a:clrScheme name="FTA Research">
      <a:dk1>
        <a:sysClr val="windowText" lastClr="000000"/>
      </a:dk1>
      <a:lt1>
        <a:sysClr val="window" lastClr="FFFFFF"/>
      </a:lt1>
      <a:dk2>
        <a:srgbClr val="17144D"/>
      </a:dk2>
      <a:lt2>
        <a:srgbClr val="839EB7"/>
      </a:lt2>
      <a:accent1>
        <a:srgbClr val="413F77"/>
      </a:accent1>
      <a:accent2>
        <a:srgbClr val="C0504D"/>
      </a:accent2>
      <a:accent3>
        <a:srgbClr val="34735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TA_Slide_Template_Jult_2021.pptx  -  Read-Only" id="{B9FAC494-2AF3-489A-BC7C-0AB0E6E490E3}" vid="{B99D0EFF-132D-49B2-953A-AC5ECCD81CCF}"/>
    </a:ext>
  </a:extLst>
</a:theme>
</file>

<file path=ppt/theme/theme2.xml><?xml version="1.0" encoding="utf-8"?>
<a:theme xmlns:a="http://schemas.openxmlformats.org/drawingml/2006/main" name="4_FTA3 (2)">
  <a:themeElements>
    <a:clrScheme name="FTA Research">
      <a:dk1>
        <a:sysClr val="windowText" lastClr="000000"/>
      </a:dk1>
      <a:lt1>
        <a:sysClr val="window" lastClr="FFFFFF"/>
      </a:lt1>
      <a:dk2>
        <a:srgbClr val="17144D"/>
      </a:dk2>
      <a:lt2>
        <a:srgbClr val="839EB7"/>
      </a:lt2>
      <a:accent1>
        <a:srgbClr val="413F77"/>
      </a:accent1>
      <a:accent2>
        <a:srgbClr val="C0504D"/>
      </a:accent2>
      <a:accent3>
        <a:srgbClr val="34735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TA_Slide_Template_Jult_2021.pptx  -  Read-Only" id="{B9FAC494-2AF3-489A-BC7C-0AB0E6E490E3}" vid="{B99D0EFF-132D-49B2-953A-AC5ECCD81CCF}"/>
    </a:ext>
  </a:extLst>
</a:theme>
</file>

<file path=ppt/theme/theme3.xml><?xml version="1.0" encoding="utf-8"?>
<a:theme xmlns:a="http://schemas.openxmlformats.org/drawingml/2006/main" name="5_FTA3 (2)">
  <a:themeElements>
    <a:clrScheme name="FTA Research">
      <a:dk1>
        <a:sysClr val="windowText" lastClr="000000"/>
      </a:dk1>
      <a:lt1>
        <a:sysClr val="window" lastClr="FFFFFF"/>
      </a:lt1>
      <a:dk2>
        <a:srgbClr val="17144D"/>
      </a:dk2>
      <a:lt2>
        <a:srgbClr val="839EB7"/>
      </a:lt2>
      <a:accent1>
        <a:srgbClr val="413F77"/>
      </a:accent1>
      <a:accent2>
        <a:srgbClr val="C0504D"/>
      </a:accent2>
      <a:accent3>
        <a:srgbClr val="34735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TA_Slide_Template_Jult_2021.pptx  -  Read-Only" id="{B9FAC494-2AF3-489A-BC7C-0AB0E6E490E3}" vid="{B99D0EFF-132D-49B2-953A-AC5ECCD81CC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241F14E162DE4F8B02CB40902C72CC" ma:contentTypeVersion="4" ma:contentTypeDescription="Create a new document." ma:contentTypeScope="" ma:versionID="209a47aabeb79a30895994594eecdc0f">
  <xsd:schema xmlns:xsd="http://www.w3.org/2001/XMLSchema" xmlns:xs="http://www.w3.org/2001/XMLSchema" xmlns:p="http://schemas.microsoft.com/office/2006/metadata/properties" xmlns:ns2="e26ac731-2543-4fd9-a5c0-8f4e1818f380" xmlns:ns3="ec018082-7571-4ad7-9676-9eed3b315901" targetNamespace="http://schemas.microsoft.com/office/2006/metadata/properties" ma:root="true" ma:fieldsID="dee76883916f228f43148800db07621f" ns2:_="" ns3:_="">
    <xsd:import namespace="e26ac731-2543-4fd9-a5c0-8f4e1818f380"/>
    <xsd:import namespace="ec018082-7571-4ad7-9676-9eed3b3159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6ac731-2543-4fd9-a5c0-8f4e1818f3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018082-7571-4ad7-9676-9eed3b31590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CC7036-0AE2-4073-ACA7-22DB680461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3734A2-834C-4B74-8A6C-7697E4B44232}">
  <ds:schemaRefs>
    <ds:schemaRef ds:uri="e26ac731-2543-4fd9-a5c0-8f4e1818f380"/>
    <ds:schemaRef ds:uri="ec018082-7571-4ad7-9676-9eed3b31590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722484F-541F-4FF8-8C25-6DEC77DF0592}">
  <ds:schemaRefs>
    <ds:schemaRef ds:uri="e26ac731-2543-4fd9-a5c0-8f4e1818f380"/>
    <ds:schemaRef ds:uri="http://purl.org/dc/elements/1.1/"/>
    <ds:schemaRef ds:uri="http://schemas.microsoft.com/office/2006/metadata/properties"/>
    <ds:schemaRef ds:uri="http://schemas.microsoft.com/office/2006/documentManagement/types"/>
    <ds:schemaRef ds:uri="ec018082-7571-4ad7-9676-9eed3b315901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4980</TotalTime>
  <Words>1361</Words>
  <Application>Microsoft Office PowerPoint</Application>
  <PresentationFormat>Widescreen</PresentationFormat>
  <Paragraphs>267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Calibri</vt:lpstr>
      <vt:lpstr>Calibri Light</vt:lpstr>
      <vt:lpstr>Courier New</vt:lpstr>
      <vt:lpstr>Source Sans Pro</vt:lpstr>
      <vt:lpstr>Source Sans Pro SemiBold</vt:lpstr>
      <vt:lpstr>Symbol,Sans-Serif</vt:lpstr>
      <vt:lpstr>Wingdings</vt:lpstr>
      <vt:lpstr>3_FTA3 (2)</vt:lpstr>
      <vt:lpstr>4_FTA3 (2)</vt:lpstr>
      <vt:lpstr>5_FTA3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Bipartisan Infrastructure Law - FTA Priorities:</vt:lpstr>
      <vt:lpstr>   FTA Priorities (BIL) – Workforce and Rider Safety</vt:lpstr>
      <vt:lpstr>   FTA Priorities (BIL) – Modernizing Transit Infrastructure</vt:lpstr>
      <vt:lpstr>   FTA Priorities (BIL) – Addressing the Climate Crisis</vt:lpstr>
      <vt:lpstr>   FTA Priorities (BIL) – Addressing the Climate Crisis</vt:lpstr>
      <vt:lpstr>   FTA Priorities (BIL) – Addressing the Climate Crisis</vt:lpstr>
      <vt:lpstr>   FTA Priorities (BIL) – Improving Equity in Transit</vt:lpstr>
      <vt:lpstr>Upcoming FTA Discretionary Funding Opportunities</vt:lpstr>
      <vt:lpstr>TAM Board Roundtable - Targeted Topics:</vt:lpstr>
      <vt:lpstr>Targeted Topics:  Supply Chain Issues</vt:lpstr>
      <vt:lpstr>Targeted Topics:  Workforce Development Challenges</vt:lpstr>
      <vt:lpstr>Targeted Topics:  Regulatory Changes for Rural Areas</vt:lpstr>
      <vt:lpstr>Targeted Topics:  Non-Emergency Medical Transportation (NEMT) Trips</vt:lpstr>
      <vt:lpstr>Targeted Topics:  Collaboration b/w Human-Service Providers + Transportation Providers</vt:lpstr>
      <vt:lpstr>Targeted Topics:  Collaboration b/w Human-Service Providers and Transportation Providers – Best Practices</vt:lpstr>
      <vt:lpstr>Resources for Rural/ Small-Urban Transit Providers</vt:lpstr>
      <vt:lpstr>Resources for Rural/ Small-Urban Transit Providers</vt:lpstr>
      <vt:lpstr>PowerPoint Presentation</vt:lpstr>
    </vt:vector>
  </TitlesOfParts>
  <Company>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 FTA Slide Template</dc:title>
  <dc:creator>Draft</dc:creator>
  <cp:lastModifiedBy>Long, Ryan (FTA)</cp:lastModifiedBy>
  <cp:revision>186</cp:revision>
  <cp:lastPrinted>2022-07-26T19:16:13Z</cp:lastPrinted>
  <dcterms:created xsi:type="dcterms:W3CDTF">2012-04-18T16:44:28Z</dcterms:created>
  <dcterms:modified xsi:type="dcterms:W3CDTF">2022-09-16T18:36:27Z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0x010100AF241F14E162DE4F8B02CB40902C72CC</vt:lpwstr>
  </property>
</Properties>
</file>