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43"/>
  </p:notesMasterIdLst>
  <p:sldIdLst>
    <p:sldId id="275" r:id="rId2"/>
    <p:sldId id="580" r:id="rId3"/>
    <p:sldId id="586" r:id="rId4"/>
    <p:sldId id="271" r:id="rId5"/>
    <p:sldId id="602" r:id="rId6"/>
    <p:sldId id="601" r:id="rId7"/>
    <p:sldId id="270" r:id="rId8"/>
    <p:sldId id="610" r:id="rId9"/>
    <p:sldId id="575" r:id="rId10"/>
    <p:sldId id="264" r:id="rId11"/>
    <p:sldId id="259" r:id="rId12"/>
    <p:sldId id="387" r:id="rId13"/>
    <p:sldId id="375" r:id="rId14"/>
    <p:sldId id="389" r:id="rId15"/>
    <p:sldId id="274" r:id="rId16"/>
    <p:sldId id="583" r:id="rId17"/>
    <p:sldId id="603" r:id="rId18"/>
    <p:sldId id="595" r:id="rId19"/>
    <p:sldId id="604" r:id="rId20"/>
    <p:sldId id="605" r:id="rId21"/>
    <p:sldId id="576" r:id="rId22"/>
    <p:sldId id="596" r:id="rId23"/>
    <p:sldId id="584" r:id="rId24"/>
    <p:sldId id="609" r:id="rId25"/>
    <p:sldId id="588" r:id="rId26"/>
    <p:sldId id="585" r:id="rId27"/>
    <p:sldId id="606" r:id="rId28"/>
    <p:sldId id="589" r:id="rId29"/>
    <p:sldId id="273" r:id="rId30"/>
    <p:sldId id="590" r:id="rId31"/>
    <p:sldId id="591" r:id="rId32"/>
    <p:sldId id="574" r:id="rId33"/>
    <p:sldId id="592" r:id="rId34"/>
    <p:sldId id="607" r:id="rId35"/>
    <p:sldId id="598" r:id="rId36"/>
    <p:sldId id="272" r:id="rId37"/>
    <p:sldId id="593" r:id="rId38"/>
    <p:sldId id="268" r:id="rId39"/>
    <p:sldId id="599" r:id="rId40"/>
    <p:sldId id="597" r:id="rId41"/>
    <p:sldId id="31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464F3-C940-4F12-82B7-9FBCE092BB5E}"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D40B2-7145-4B7B-A0CE-20CB25651069}" type="slidenum">
              <a:rPr lang="en-US" smtClean="0"/>
              <a:t>‹#›</a:t>
            </a:fld>
            <a:endParaRPr lang="en-US"/>
          </a:p>
        </p:txBody>
      </p:sp>
    </p:spTree>
    <p:extLst>
      <p:ext uri="{BB962C8B-B14F-4D97-AF65-F5344CB8AC3E}">
        <p14:creationId xmlns:p14="http://schemas.microsoft.com/office/powerpoint/2010/main" val="151694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c365a7911_0_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5c365a7911_0_0:notes"/>
          <p:cNvSpPr txBox="1">
            <a:spLocks noGrp="1"/>
          </p:cNvSpPr>
          <p:nvPr>
            <p:ph type="body" idx="1"/>
          </p:nvPr>
        </p:nvSpPr>
        <p:spPr>
          <a:xfrm>
            <a:off x="708660" y="4451985"/>
            <a:ext cx="5669400" cy="42177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c2cee951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c2cee951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c2cee951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c2cee951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727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c2cee951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c2cee951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c365a7911_0_242: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c365a7911_0_242:notes"/>
          <p:cNvSpPr txBox="1">
            <a:spLocks noGrp="1"/>
          </p:cNvSpPr>
          <p:nvPr>
            <p:ph type="body" idx="1"/>
          </p:nvPr>
        </p:nvSpPr>
        <p:spPr>
          <a:xfrm>
            <a:off x="708660" y="4451985"/>
            <a:ext cx="5669400" cy="42177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39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9175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5c365a7911_0_20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5c365a7911_0_2020:notes"/>
          <p:cNvSpPr txBox="1">
            <a:spLocks noGrp="1"/>
          </p:cNvSpPr>
          <p:nvPr>
            <p:ph type="body" idx="1"/>
          </p:nvPr>
        </p:nvSpPr>
        <p:spPr>
          <a:xfrm>
            <a:off x="708660" y="4451985"/>
            <a:ext cx="5669400" cy="42177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c2cee951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c2cee951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c0692a37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c0692a3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c0692a37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c0692a37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168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c0692a37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c0692a37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c2cee951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c2cee951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C369C-59AD-4FFA-BD5A-9CA9962CBD81}" type="slidenum">
              <a:rPr lang="en-US" smtClean="0"/>
              <a:t>12</a:t>
            </a:fld>
            <a:endParaRPr lang="en-US"/>
          </a:p>
        </p:txBody>
      </p:sp>
    </p:spTree>
    <p:extLst>
      <p:ext uri="{BB962C8B-B14F-4D97-AF65-F5344CB8AC3E}">
        <p14:creationId xmlns:p14="http://schemas.microsoft.com/office/powerpoint/2010/main" val="174403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C369C-59AD-4FFA-BD5A-9CA9962CBD81}" type="slidenum">
              <a:rPr lang="en-US" smtClean="0"/>
              <a:t>13</a:t>
            </a:fld>
            <a:endParaRPr lang="en-US"/>
          </a:p>
        </p:txBody>
      </p:sp>
    </p:spTree>
    <p:extLst>
      <p:ext uri="{BB962C8B-B14F-4D97-AF65-F5344CB8AC3E}">
        <p14:creationId xmlns:p14="http://schemas.microsoft.com/office/powerpoint/2010/main" val="164247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C369C-59AD-4FFA-BD5A-9CA9962CBD81}" type="slidenum">
              <a:rPr lang="en-US" smtClean="0"/>
              <a:t>14</a:t>
            </a:fld>
            <a:endParaRPr lang="en-US"/>
          </a:p>
        </p:txBody>
      </p:sp>
    </p:spTree>
    <p:extLst>
      <p:ext uri="{BB962C8B-B14F-4D97-AF65-F5344CB8AC3E}">
        <p14:creationId xmlns:p14="http://schemas.microsoft.com/office/powerpoint/2010/main" val="1514882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374701736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E39D82-D72D-44E5-960B-F9697C1500C1}"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255381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913994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2440611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62781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3138569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104986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2833119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70628584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0"/>
        <p:cNvGrpSpPr/>
        <p:nvPr/>
      </p:nvGrpSpPr>
      <p:grpSpPr>
        <a:xfrm>
          <a:off x="0" y="0"/>
          <a:ext cx="0" cy="0"/>
          <a:chOff x="0" y="0"/>
          <a:chExt cx="0" cy="0"/>
        </a:xfrm>
      </p:grpSpPr>
      <p:sp>
        <p:nvSpPr>
          <p:cNvPr id="94" name="Google Shape;94;p16"/>
          <p:cNvSpPr txBox="1">
            <a:spLocks noGrp="1"/>
          </p:cNvSpPr>
          <p:nvPr>
            <p:ph type="ctrTitle"/>
          </p:nvPr>
        </p:nvSpPr>
        <p:spPr>
          <a:xfrm>
            <a:off x="914400" y="2452567"/>
            <a:ext cx="8048700" cy="1546500"/>
          </a:xfrm>
          <a:prstGeom prst="rect">
            <a:avLst/>
          </a:prstGeom>
        </p:spPr>
        <p:txBody>
          <a:bodyPr spcFirstLastPara="1" wrap="square" lIns="121900" tIns="121900" rIns="121900" bIns="121900" anchor="t"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Tree>
    <p:extLst>
      <p:ext uri="{BB962C8B-B14F-4D97-AF65-F5344CB8AC3E}">
        <p14:creationId xmlns:p14="http://schemas.microsoft.com/office/powerpoint/2010/main" val="3248405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08"/>
        <p:cNvGrpSpPr/>
        <p:nvPr/>
      </p:nvGrpSpPr>
      <p:grpSpPr>
        <a:xfrm>
          <a:off x="0" y="0"/>
          <a:ext cx="0" cy="0"/>
          <a:chOff x="0" y="0"/>
          <a:chExt cx="0" cy="0"/>
        </a:xfrm>
      </p:grpSpPr>
      <p:sp>
        <p:nvSpPr>
          <p:cNvPr id="112" name="Google Shape;112;p19"/>
          <p:cNvSpPr txBox="1">
            <a:spLocks noGrp="1"/>
          </p:cNvSpPr>
          <p:nvPr>
            <p:ph type="title"/>
          </p:nvPr>
        </p:nvSpPr>
        <p:spPr>
          <a:xfrm>
            <a:off x="609600" y="1528033"/>
            <a:ext cx="2872800" cy="1088400"/>
          </a:xfrm>
          <a:prstGeom prst="rect">
            <a:avLst/>
          </a:prstGeom>
        </p:spPr>
        <p:txBody>
          <a:bodyPr spcFirstLastPara="1" wrap="square" lIns="121900" tIns="121900" rIns="121900" bIns="121900"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13" name="Google Shape;113;p19"/>
          <p:cNvSpPr txBox="1">
            <a:spLocks noGrp="1"/>
          </p:cNvSpPr>
          <p:nvPr>
            <p:ph type="body" idx="1"/>
          </p:nvPr>
        </p:nvSpPr>
        <p:spPr>
          <a:xfrm>
            <a:off x="3948733" y="1528033"/>
            <a:ext cx="7337100" cy="4730100"/>
          </a:xfrm>
          <a:prstGeom prst="rect">
            <a:avLst/>
          </a:prstGeom>
        </p:spPr>
        <p:txBody>
          <a:bodyPr spcFirstLastPara="1" wrap="square" lIns="121900" tIns="121900" rIns="121900" bIns="121900" anchor="t" anchorCtr="0">
            <a:noAutofit/>
          </a:bodyPr>
          <a:lstStyle>
            <a:lvl1pPr marL="457200" lvl="0" indent="-431800" rtl="0">
              <a:spcBef>
                <a:spcPts val="800"/>
              </a:spcBef>
              <a:spcAft>
                <a:spcPts val="0"/>
              </a:spcAft>
              <a:buSzPts val="3200"/>
              <a:buFont typeface="Raleway"/>
              <a:buChar char="▫"/>
              <a:defRPr>
                <a:latin typeface="Raleway"/>
                <a:ea typeface="Raleway"/>
                <a:cs typeface="Raleway"/>
                <a:sym typeface="Raleway"/>
              </a:defRPr>
            </a:lvl1pPr>
            <a:lvl2pPr marL="914400" lvl="1" indent="-431800" rtl="0">
              <a:spcBef>
                <a:spcPts val="0"/>
              </a:spcBef>
              <a:spcAft>
                <a:spcPts val="0"/>
              </a:spcAft>
              <a:buSzPts val="3200"/>
              <a:buFont typeface="Raleway"/>
              <a:buChar char="▫"/>
              <a:defRPr>
                <a:latin typeface="Raleway"/>
                <a:ea typeface="Raleway"/>
                <a:cs typeface="Raleway"/>
                <a:sym typeface="Raleway"/>
              </a:defRPr>
            </a:lvl2pPr>
            <a:lvl3pPr marL="1371600" lvl="2" indent="-431800" rtl="0">
              <a:spcBef>
                <a:spcPts val="0"/>
              </a:spcBef>
              <a:spcAft>
                <a:spcPts val="0"/>
              </a:spcAft>
              <a:buSzPts val="3200"/>
              <a:buFont typeface="Raleway"/>
              <a:buChar char="▫"/>
              <a:defRPr>
                <a:latin typeface="Raleway"/>
                <a:ea typeface="Raleway"/>
                <a:cs typeface="Raleway"/>
                <a:sym typeface="Raleway"/>
              </a:defRPr>
            </a:lvl3pPr>
            <a:lvl4pPr marL="1828800" lvl="3" indent="-431800" rtl="0">
              <a:spcBef>
                <a:spcPts val="0"/>
              </a:spcBef>
              <a:spcAft>
                <a:spcPts val="0"/>
              </a:spcAft>
              <a:buSzPts val="3200"/>
              <a:buFont typeface="Raleway"/>
              <a:buChar char="▫"/>
              <a:defRPr>
                <a:latin typeface="Raleway"/>
                <a:ea typeface="Raleway"/>
                <a:cs typeface="Raleway"/>
                <a:sym typeface="Raleway"/>
              </a:defRPr>
            </a:lvl4pPr>
            <a:lvl5pPr marL="2286000" lvl="4" indent="-431800" rtl="0">
              <a:spcBef>
                <a:spcPts val="0"/>
              </a:spcBef>
              <a:spcAft>
                <a:spcPts val="0"/>
              </a:spcAft>
              <a:buSzPts val="3200"/>
              <a:buFont typeface="Raleway"/>
              <a:buChar char="▫"/>
              <a:defRPr>
                <a:latin typeface="Raleway"/>
                <a:ea typeface="Raleway"/>
                <a:cs typeface="Raleway"/>
                <a:sym typeface="Raleway"/>
              </a:defRPr>
            </a:lvl5pPr>
            <a:lvl6pPr marL="2743200" lvl="5" indent="-431800" rtl="0">
              <a:spcBef>
                <a:spcPts val="0"/>
              </a:spcBef>
              <a:spcAft>
                <a:spcPts val="0"/>
              </a:spcAft>
              <a:buSzPts val="3200"/>
              <a:buFont typeface="Raleway"/>
              <a:buChar char="▫"/>
              <a:defRPr>
                <a:latin typeface="Raleway"/>
                <a:ea typeface="Raleway"/>
                <a:cs typeface="Raleway"/>
                <a:sym typeface="Raleway"/>
              </a:defRPr>
            </a:lvl6pPr>
            <a:lvl7pPr marL="3200400" lvl="6" indent="-431800" rtl="0">
              <a:spcBef>
                <a:spcPts val="0"/>
              </a:spcBef>
              <a:spcAft>
                <a:spcPts val="0"/>
              </a:spcAft>
              <a:buSzPts val="3200"/>
              <a:buFont typeface="Raleway"/>
              <a:buChar char="▫"/>
              <a:defRPr>
                <a:latin typeface="Raleway"/>
                <a:ea typeface="Raleway"/>
                <a:cs typeface="Raleway"/>
                <a:sym typeface="Raleway"/>
              </a:defRPr>
            </a:lvl7pPr>
            <a:lvl8pPr marL="3657600" lvl="7" indent="-431800" rtl="0">
              <a:spcBef>
                <a:spcPts val="0"/>
              </a:spcBef>
              <a:spcAft>
                <a:spcPts val="0"/>
              </a:spcAft>
              <a:buSzPts val="3200"/>
              <a:buFont typeface="Raleway"/>
              <a:buChar char="▫"/>
              <a:defRPr>
                <a:latin typeface="Raleway"/>
                <a:ea typeface="Raleway"/>
                <a:cs typeface="Raleway"/>
                <a:sym typeface="Raleway"/>
              </a:defRPr>
            </a:lvl8pPr>
            <a:lvl9pPr marL="4114800" lvl="8" indent="-431800" rtl="0">
              <a:spcBef>
                <a:spcPts val="0"/>
              </a:spcBef>
              <a:spcAft>
                <a:spcPts val="0"/>
              </a:spcAft>
              <a:buSzPts val="3200"/>
              <a:buFont typeface="Raleway"/>
              <a:buChar char="▫"/>
              <a:defRPr>
                <a:latin typeface="Raleway"/>
                <a:ea typeface="Raleway"/>
                <a:cs typeface="Raleway"/>
                <a:sym typeface="Raleway"/>
              </a:defRPr>
            </a:lvl9pPr>
          </a:lstStyle>
          <a:p>
            <a:endParaRPr/>
          </a:p>
        </p:txBody>
      </p:sp>
      <p:sp>
        <p:nvSpPr>
          <p:cNvPr id="114" name="Google Shape;114;p19"/>
          <p:cNvSpPr txBox="1">
            <a:spLocks noGrp="1"/>
          </p:cNvSpPr>
          <p:nvPr>
            <p:ph type="sldNum" idx="12"/>
          </p:nvPr>
        </p:nvSpPr>
        <p:spPr>
          <a:xfrm>
            <a:off x="609600" y="5585577"/>
            <a:ext cx="731700" cy="726000"/>
          </a:xfrm>
          <a:prstGeom prst="rect">
            <a:avLst/>
          </a:prstGeom>
        </p:spPr>
        <p:txBody>
          <a:bodyPr spcFirstLastPara="1" wrap="square" lIns="121900" tIns="121900" rIns="121900" bIns="121900" anchor="b" anchorCtr="0">
            <a:noAutofit/>
          </a:bodyPr>
          <a:lstStyle>
            <a:lvl1pPr lvl="0" rtl="0">
              <a:buNone/>
              <a:defRPr>
                <a:latin typeface="Raleway"/>
                <a:ea typeface="Raleway"/>
                <a:cs typeface="Raleway"/>
                <a:sym typeface="Raleway"/>
              </a:defRPr>
            </a:lvl1pPr>
            <a:lvl2pPr lvl="1" rtl="0">
              <a:buNone/>
              <a:defRPr>
                <a:latin typeface="Raleway"/>
                <a:ea typeface="Raleway"/>
                <a:cs typeface="Raleway"/>
                <a:sym typeface="Raleway"/>
              </a:defRPr>
            </a:lvl2pPr>
            <a:lvl3pPr lvl="2" rtl="0">
              <a:buNone/>
              <a:defRPr>
                <a:latin typeface="Raleway"/>
                <a:ea typeface="Raleway"/>
                <a:cs typeface="Raleway"/>
                <a:sym typeface="Raleway"/>
              </a:defRPr>
            </a:lvl3pPr>
            <a:lvl4pPr lvl="3" rtl="0">
              <a:buNone/>
              <a:defRPr>
                <a:latin typeface="Raleway"/>
                <a:ea typeface="Raleway"/>
                <a:cs typeface="Raleway"/>
                <a:sym typeface="Raleway"/>
              </a:defRPr>
            </a:lvl4pPr>
            <a:lvl5pPr lvl="4" rtl="0">
              <a:buNone/>
              <a:defRPr>
                <a:latin typeface="Raleway"/>
                <a:ea typeface="Raleway"/>
                <a:cs typeface="Raleway"/>
                <a:sym typeface="Raleway"/>
              </a:defRPr>
            </a:lvl5pPr>
            <a:lvl6pPr lvl="5" rtl="0">
              <a:buNone/>
              <a:defRPr>
                <a:latin typeface="Raleway"/>
                <a:ea typeface="Raleway"/>
                <a:cs typeface="Raleway"/>
                <a:sym typeface="Raleway"/>
              </a:defRPr>
            </a:lvl6pPr>
            <a:lvl7pPr lvl="6" rtl="0">
              <a:buNone/>
              <a:defRPr>
                <a:latin typeface="Raleway"/>
                <a:ea typeface="Raleway"/>
                <a:cs typeface="Raleway"/>
                <a:sym typeface="Raleway"/>
              </a:defRPr>
            </a:lvl7pPr>
            <a:lvl8pPr lvl="7" rtl="0">
              <a:buNone/>
              <a:defRPr>
                <a:latin typeface="Raleway"/>
                <a:ea typeface="Raleway"/>
                <a:cs typeface="Raleway"/>
                <a:sym typeface="Raleway"/>
              </a:defRPr>
            </a:lvl8pPr>
            <a:lvl9pPr lvl="8" rtl="0">
              <a:buNone/>
              <a:defRPr>
                <a:latin typeface="Raleway"/>
                <a:ea typeface="Raleway"/>
                <a:cs typeface="Raleway"/>
                <a:sym typeface="Ralewa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859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129037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39D82-D72D-44E5-960B-F9697C1500C1}"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17794595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E39D82-D72D-44E5-960B-F9697C1500C1}"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34755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E39D82-D72D-44E5-960B-F9697C1500C1}"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257755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E39D82-D72D-44E5-960B-F9697C1500C1}"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164147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39D82-D72D-44E5-960B-F9697C1500C1}"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167479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E39D82-D72D-44E5-960B-F9697C1500C1}"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371259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8CE39D82-D72D-44E5-960B-F9697C1500C1}" type="datetimeFigureOut">
              <a:rPr lang="en-US" smtClean="0"/>
              <a:t>9/19/2022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8DA823BF-DD1B-47E5-A0F2-30096B6F16AF}" type="slidenum">
              <a:rPr lang="en-US" smtClean="0"/>
              <a:t>‹#›</a:t>
            </a:fld>
            <a:endParaRPr lang="en-US"/>
          </a:p>
        </p:txBody>
      </p:sp>
    </p:spTree>
    <p:extLst>
      <p:ext uri="{BB962C8B-B14F-4D97-AF65-F5344CB8AC3E}">
        <p14:creationId xmlns:p14="http://schemas.microsoft.com/office/powerpoint/2010/main" val="274161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CE39D82-D72D-44E5-960B-F9697C1500C1}" type="datetimeFigureOut">
              <a:rPr lang="en-US" smtClean="0"/>
              <a:t>9/19/2022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DA823BF-DD1B-47E5-A0F2-30096B6F16AF}" type="slidenum">
              <a:rPr lang="en-US" smtClean="0"/>
              <a:t>‹#›</a:t>
            </a:fld>
            <a:endParaRPr lang="en-US"/>
          </a:p>
        </p:txBody>
      </p:sp>
    </p:spTree>
    <p:extLst>
      <p:ext uri="{BB962C8B-B14F-4D97-AF65-F5344CB8AC3E}">
        <p14:creationId xmlns:p14="http://schemas.microsoft.com/office/powerpoint/2010/main" val="1217182862"/>
      </p:ext>
    </p:extLst>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399"/>
        <p:cNvGrpSpPr/>
        <p:nvPr/>
      </p:nvGrpSpPr>
      <p:grpSpPr>
        <a:xfrm>
          <a:off x="0" y="0"/>
          <a:ext cx="0" cy="0"/>
          <a:chOff x="0" y="0"/>
          <a:chExt cx="0" cy="0"/>
        </a:xfrm>
      </p:grpSpPr>
      <p:sp>
        <p:nvSpPr>
          <p:cNvPr id="401" name="Google Shape;401;p45"/>
          <p:cNvSpPr txBox="1"/>
          <p:nvPr/>
        </p:nvSpPr>
        <p:spPr>
          <a:xfrm>
            <a:off x="168812" y="4370966"/>
            <a:ext cx="10832355" cy="1616400"/>
          </a:xfrm>
          <a:prstGeom prst="rect">
            <a:avLst/>
          </a:prstGeom>
          <a:noFill/>
          <a:ln>
            <a:noFill/>
          </a:ln>
        </p:spPr>
        <p:txBody>
          <a:bodyPr spcFirstLastPara="1" wrap="square" lIns="121900" tIns="121900" rIns="121900" bIns="121900" anchor="t" anchorCtr="0">
            <a:noAutofit/>
          </a:bodyPr>
          <a:lstStyle/>
          <a:p>
            <a:pPr lvl="0">
              <a:lnSpc>
                <a:spcPct val="120000"/>
              </a:lnSpc>
              <a:buClr>
                <a:prstClr val="black"/>
              </a:buClr>
              <a:buSzPts val="2400"/>
              <a:defRPr/>
            </a:pPr>
            <a:r>
              <a:rPr kumimoji="0" lang="en-US" sz="2400" b="0" i="0" u="none" strike="noStrike" kern="1200" cap="none" spc="0" normalizeH="0" baseline="0" noProof="0" dirty="0">
                <a:ln>
                  <a:noFill/>
                </a:ln>
                <a:solidFill>
                  <a:srgbClr val="FFFFFF"/>
                </a:solidFill>
                <a:effectLst/>
                <a:uLnTx/>
                <a:uFillTx/>
                <a:latin typeface="Gill Sans"/>
                <a:ea typeface="Gill Sans"/>
                <a:cs typeface="Gill Sans"/>
                <a:sym typeface="Gill Sans"/>
              </a:rPr>
              <a:t>ROBERT HEATH, SR.  | </a:t>
            </a:r>
            <a:r>
              <a:rPr lang="en-US" sz="2400" dirty="0">
                <a:solidFill>
                  <a:srgbClr val="FFFFFF"/>
                </a:solidFill>
                <a:latin typeface="Gill Sans"/>
                <a:ea typeface="Gill Sans"/>
                <a:cs typeface="Gill Sans"/>
                <a:sym typeface="Gill Sans"/>
              </a:rPr>
              <a:t>PRINCIPAL CONSULTANT </a:t>
            </a:r>
          </a:p>
          <a:p>
            <a:pPr lvl="0">
              <a:lnSpc>
                <a:spcPct val="120000"/>
              </a:lnSpc>
              <a:buClr>
                <a:prstClr val="black"/>
              </a:buClr>
              <a:buSzPts val="2400"/>
              <a:defRPr/>
            </a:pPr>
            <a:r>
              <a:rPr kumimoji="0" lang="en-US" sz="2400" b="0" i="0" u="none" strike="noStrike" kern="1200" cap="none" spc="0" normalizeH="0" baseline="0" noProof="0" dirty="0">
                <a:ln>
                  <a:noFill/>
                </a:ln>
                <a:solidFill>
                  <a:srgbClr val="FFFFFF"/>
                </a:solidFill>
                <a:effectLst/>
                <a:uLnTx/>
                <a:uFillTx/>
                <a:latin typeface="Gill Sans"/>
                <a:ea typeface="Gill Sans"/>
                <a:cs typeface="Gill Sans"/>
                <a:sym typeface="Gill Sans"/>
              </a:rPr>
              <a:t>				THE LEGACY LEADERSHIP CONSULTING GROUP</a:t>
            </a:r>
            <a:endParaRPr kumimoji="0" sz="2400" b="0" i="0" u="none" strike="noStrike" kern="1200" cap="none" spc="0" normalizeH="0" baseline="0" noProof="0" dirty="0">
              <a:ln>
                <a:noFill/>
              </a:ln>
              <a:solidFill>
                <a:srgbClr val="FFFFFF"/>
              </a:solidFill>
              <a:effectLst/>
              <a:uLnTx/>
              <a:uFillTx/>
              <a:latin typeface="Gill Sans"/>
              <a:ea typeface="Gill Sans"/>
              <a:cs typeface="Gill Sans"/>
              <a:sym typeface="Gill Sans"/>
            </a:endParaRPr>
          </a:p>
          <a:p>
            <a:pPr marL="0" marR="0" lvl="0" indent="0" algn="l" defTabSz="457200" rtl="0" eaLnBrk="1" fontAlgn="auto" latinLnBrk="0" hangingPunct="1">
              <a:lnSpc>
                <a:spcPct val="120000"/>
              </a:lnSpc>
              <a:spcBef>
                <a:spcPts val="130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Gill Sans"/>
              <a:ea typeface="Gill Sans"/>
              <a:cs typeface="Gill Sans"/>
              <a:sym typeface="Gill Sans"/>
            </a:endParaRPr>
          </a:p>
          <a:p>
            <a:pPr marL="0" marR="0" lvl="0" indent="0" algn="l" defTabSz="457200" rtl="0" eaLnBrk="1" fontAlgn="auto" latinLnBrk="0" hangingPunct="1">
              <a:lnSpc>
                <a:spcPct val="120000"/>
              </a:lnSpc>
              <a:spcBef>
                <a:spcPts val="1300"/>
              </a:spcBef>
              <a:spcAft>
                <a:spcPts val="0"/>
              </a:spcAft>
              <a:buClr>
                <a:prstClr val="black"/>
              </a:buClr>
              <a:buSzPts val="2400"/>
              <a:buFont typeface="Arial"/>
              <a:buNone/>
              <a:tabLst/>
              <a:defRPr/>
            </a:pPr>
            <a:endParaRPr kumimoji="0" sz="1900" b="0" i="0" u="none" strike="noStrike" kern="1200" cap="none" spc="0" normalizeH="0" baseline="0" noProof="0" dirty="0">
              <a:ln>
                <a:noFill/>
              </a:ln>
              <a:solidFill>
                <a:srgbClr val="FFFFFF"/>
              </a:solidFill>
              <a:effectLst/>
              <a:uLnTx/>
              <a:uFillTx/>
              <a:latin typeface="Raleway"/>
              <a:ea typeface="Raleway"/>
              <a:cs typeface="Raleway"/>
              <a:sym typeface="Raleway"/>
            </a:endParaRPr>
          </a:p>
        </p:txBody>
      </p:sp>
      <p:sp>
        <p:nvSpPr>
          <p:cNvPr id="5" name="Title 4">
            <a:extLst>
              <a:ext uri="{FF2B5EF4-FFF2-40B4-BE49-F238E27FC236}">
                <a16:creationId xmlns:a16="http://schemas.microsoft.com/office/drawing/2014/main" id="{B1383DA2-8D5A-4D13-A793-254933AE44FF}"/>
              </a:ext>
            </a:extLst>
          </p:cNvPr>
          <p:cNvSpPr>
            <a:spLocks noGrp="1"/>
          </p:cNvSpPr>
          <p:nvPr>
            <p:ph type="title"/>
          </p:nvPr>
        </p:nvSpPr>
        <p:spPr>
          <a:xfrm>
            <a:off x="768618" y="979967"/>
            <a:ext cx="8534400" cy="1507067"/>
          </a:xfrm>
        </p:spPr>
        <p:txBody>
          <a:bodyPr>
            <a:normAutofit fontScale="90000"/>
          </a:bodyPr>
          <a:lstStyle/>
          <a:p>
            <a:r>
              <a:rPr lang="en-US" dirty="0"/>
              <a:t>Thriving, Not Surviving Chaos: </a:t>
            </a:r>
            <a:br>
              <a:rPr lang="en-US" dirty="0"/>
            </a:br>
            <a:r>
              <a:rPr lang="en-US" dirty="0"/>
              <a:t>5 Steps to mastering your time and beating burnout!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1751012" y="4363271"/>
            <a:ext cx="8676222" cy="1066801"/>
          </a:xfrm>
          <a:prstGeom prst="rect">
            <a:avLst/>
          </a:prstGeom>
        </p:spPr>
        <p:txBody>
          <a:bodyPr spcFirstLastPara="1" vert="horz" lIns="91440" tIns="45720" rIns="91440" bIns="45720" rtlCol="0" anchor="b" anchorCtr="0">
            <a:normAutofit/>
          </a:bodyPr>
          <a:lstStyle/>
          <a:p>
            <a:pPr algn="ctr">
              <a:lnSpc>
                <a:spcPct val="90000"/>
              </a:lnSpc>
            </a:pPr>
            <a:r>
              <a:rPr lang="en-US" sz="4100">
                <a:effectLst>
                  <a:glow rad="38100">
                    <a:schemeClr val="bg1">
                      <a:lumMod val="65000"/>
                      <a:lumOff val="35000"/>
                      <a:alpha val="50000"/>
                    </a:schemeClr>
                  </a:glow>
                  <a:outerShdw blurRad="28575" dist="31750" dir="13200000" algn="tl" rotWithShape="0">
                    <a:srgbClr val="000000">
                      <a:alpha val="25000"/>
                    </a:srgbClr>
                  </a:outerShdw>
                </a:effectLst>
              </a:rPr>
              <a:t>Traditional Leadership Pipeline</a:t>
            </a:r>
          </a:p>
        </p:txBody>
      </p:sp>
      <p:pic>
        <p:nvPicPr>
          <p:cNvPr id="200" name="Google Shape;200;p27"/>
          <p:cNvPicPr preferRelativeResize="0"/>
          <p:nvPr/>
        </p:nvPicPr>
        <p:blipFill rotWithShape="1">
          <a:blip r:embed="rId4"/>
          <a:srcRect t="26893" b="26368"/>
          <a:stretch/>
        </p:blipFill>
        <p:spPr>
          <a:xfrm>
            <a:off x="20" y="10"/>
            <a:ext cx="12191980" cy="42738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99"/>
                                        </p:tgtEl>
                                        <p:attrNameLst>
                                          <p:attrName>style.visibility</p:attrName>
                                        </p:attrNameLst>
                                      </p:cBhvr>
                                      <p:to>
                                        <p:strVal val="visible"/>
                                      </p:to>
                                    </p:set>
                                    <p:animEffect transition="in" filter="fade">
                                      <p:cBhvr>
                                        <p:cTn id="7" dur="4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379828" y="982132"/>
            <a:ext cx="10516773" cy="1304000"/>
          </a:xfrm>
          <a:prstGeom prst="rect">
            <a:avLst/>
          </a:prstGeom>
        </p:spPr>
        <p:txBody>
          <a:bodyPr spcFirstLastPara="1" vert="horz" wrap="square" lIns="91433" tIns="45700" rIns="91433" bIns="45700" rtlCol="0" anchor="ctr" anchorCtr="0">
            <a:noAutofit/>
          </a:bodyPr>
          <a:lstStyle/>
          <a:p>
            <a:pPr algn="ctr">
              <a:spcBef>
                <a:spcPts val="0"/>
              </a:spcBef>
            </a:pPr>
            <a:r>
              <a:rPr lang="en" dirty="0"/>
              <a:t>Being the Leader is a Different Experience</a:t>
            </a:r>
            <a:endParaRPr dirty="0"/>
          </a:p>
        </p:txBody>
      </p:sp>
      <p:sp>
        <p:nvSpPr>
          <p:cNvPr id="170" name="Google Shape;170;p22"/>
          <p:cNvSpPr txBox="1">
            <a:spLocks noGrp="1"/>
          </p:cNvSpPr>
          <p:nvPr>
            <p:ph sz="half" idx="1"/>
          </p:nvPr>
        </p:nvSpPr>
        <p:spPr>
          <a:xfrm>
            <a:off x="1298448" y="2560320"/>
            <a:ext cx="4718400" cy="3310000"/>
          </a:xfrm>
          <a:prstGeom prst="rect">
            <a:avLst/>
          </a:prstGeom>
        </p:spPr>
        <p:txBody>
          <a:bodyPr spcFirstLastPara="1" vert="horz" wrap="square" lIns="91433" tIns="45700" rIns="91433" bIns="45700" rtlCol="0" anchor="t" anchorCtr="0">
            <a:noAutofit/>
          </a:bodyPr>
          <a:lstStyle/>
          <a:p>
            <a:pPr marL="0" indent="0">
              <a:spcBef>
                <a:spcPts val="400"/>
              </a:spcBef>
              <a:buNone/>
            </a:pPr>
            <a:r>
              <a:rPr lang="en" dirty="0">
                <a:solidFill>
                  <a:schemeClr val="tx1"/>
                </a:solidFill>
              </a:rPr>
              <a:t>Follower:</a:t>
            </a:r>
            <a:endParaRPr dirty="0">
              <a:solidFill>
                <a:schemeClr val="tx1"/>
              </a:solidFill>
            </a:endParaRPr>
          </a:p>
          <a:p>
            <a:pPr marL="609585" indent="-440256">
              <a:spcBef>
                <a:spcPts val="667"/>
              </a:spcBef>
              <a:buSzPts val="1600"/>
            </a:pPr>
            <a:r>
              <a:rPr lang="en" dirty="0">
                <a:solidFill>
                  <a:schemeClr val="tx1"/>
                </a:solidFill>
              </a:rPr>
              <a:t>Course is set for you</a:t>
            </a:r>
            <a:endParaRPr dirty="0">
              <a:solidFill>
                <a:schemeClr val="tx1"/>
              </a:solidFill>
            </a:endParaRPr>
          </a:p>
          <a:p>
            <a:pPr marL="609585" indent="-440256">
              <a:spcBef>
                <a:spcPts val="0"/>
              </a:spcBef>
              <a:buSzPts val="1600"/>
            </a:pPr>
            <a:r>
              <a:rPr lang="en" dirty="0">
                <a:solidFill>
                  <a:schemeClr val="tx1"/>
                </a:solidFill>
              </a:rPr>
              <a:t>Success is specifically defined for you</a:t>
            </a:r>
            <a:endParaRPr dirty="0">
              <a:solidFill>
                <a:schemeClr val="tx1"/>
              </a:solidFill>
            </a:endParaRPr>
          </a:p>
          <a:p>
            <a:pPr marL="609585" indent="-440256">
              <a:spcBef>
                <a:spcPts val="0"/>
              </a:spcBef>
              <a:buSzPts val="1600"/>
            </a:pPr>
            <a:r>
              <a:rPr lang="en" dirty="0">
                <a:solidFill>
                  <a:schemeClr val="tx1"/>
                </a:solidFill>
              </a:rPr>
              <a:t>Limited responsibility</a:t>
            </a:r>
            <a:endParaRPr dirty="0">
              <a:solidFill>
                <a:schemeClr val="tx1"/>
              </a:solidFill>
            </a:endParaRPr>
          </a:p>
          <a:p>
            <a:pPr marL="609585" indent="-440256">
              <a:spcBef>
                <a:spcPts val="0"/>
              </a:spcBef>
              <a:buSzPts val="1600"/>
            </a:pPr>
            <a:r>
              <a:rPr lang="en" dirty="0">
                <a:solidFill>
                  <a:schemeClr val="tx1"/>
                </a:solidFill>
              </a:rPr>
              <a:t>Your results largely in your control</a:t>
            </a:r>
            <a:endParaRPr dirty="0">
              <a:solidFill>
                <a:schemeClr val="tx1"/>
              </a:solidFill>
            </a:endParaRPr>
          </a:p>
          <a:p>
            <a:pPr marL="609585" indent="0">
              <a:spcBef>
                <a:spcPts val="667"/>
              </a:spcBef>
              <a:spcAft>
                <a:spcPts val="667"/>
              </a:spcAft>
              <a:buNone/>
            </a:pPr>
            <a:endParaRPr dirty="0">
              <a:solidFill>
                <a:schemeClr val="tx1"/>
              </a:solidFill>
            </a:endParaRPr>
          </a:p>
        </p:txBody>
      </p:sp>
      <p:sp>
        <p:nvSpPr>
          <p:cNvPr id="171" name="Google Shape;171;p22"/>
          <p:cNvSpPr txBox="1">
            <a:spLocks noGrp="1"/>
          </p:cNvSpPr>
          <p:nvPr>
            <p:ph sz="half" idx="2"/>
          </p:nvPr>
        </p:nvSpPr>
        <p:spPr>
          <a:xfrm>
            <a:off x="6181344" y="2560320"/>
            <a:ext cx="4718400" cy="3310000"/>
          </a:xfrm>
          <a:prstGeom prst="rect">
            <a:avLst/>
          </a:prstGeom>
        </p:spPr>
        <p:txBody>
          <a:bodyPr spcFirstLastPara="1" vert="horz" wrap="square" lIns="91433" tIns="45700" rIns="91433" bIns="45700" rtlCol="0" anchor="t" anchorCtr="0">
            <a:noAutofit/>
          </a:bodyPr>
          <a:lstStyle/>
          <a:p>
            <a:pPr marL="0" indent="0">
              <a:spcBef>
                <a:spcPts val="400"/>
              </a:spcBef>
              <a:buNone/>
            </a:pPr>
            <a:r>
              <a:rPr lang="en" dirty="0">
                <a:solidFill>
                  <a:schemeClr val="tx1"/>
                </a:solidFill>
              </a:rPr>
              <a:t>Leader:</a:t>
            </a:r>
            <a:endParaRPr dirty="0">
              <a:solidFill>
                <a:schemeClr val="tx1"/>
              </a:solidFill>
            </a:endParaRPr>
          </a:p>
          <a:p>
            <a:pPr marL="609585" indent="-440256">
              <a:spcBef>
                <a:spcPts val="667"/>
              </a:spcBef>
              <a:buSzPts val="1600"/>
            </a:pPr>
            <a:r>
              <a:rPr lang="en" dirty="0">
                <a:solidFill>
                  <a:schemeClr val="tx1"/>
                </a:solidFill>
              </a:rPr>
              <a:t>You must determine the Course</a:t>
            </a:r>
            <a:endParaRPr dirty="0">
              <a:solidFill>
                <a:schemeClr val="tx1"/>
              </a:solidFill>
            </a:endParaRPr>
          </a:p>
          <a:p>
            <a:pPr marL="609585" indent="-440256">
              <a:spcBef>
                <a:spcPts val="0"/>
              </a:spcBef>
              <a:buSzPts val="1600"/>
            </a:pPr>
            <a:r>
              <a:rPr lang="en" dirty="0">
                <a:solidFill>
                  <a:schemeClr val="tx1"/>
                </a:solidFill>
              </a:rPr>
              <a:t>Success is loosely defined and you must fill in the blanks</a:t>
            </a:r>
            <a:endParaRPr dirty="0">
              <a:solidFill>
                <a:schemeClr val="tx1"/>
              </a:solidFill>
            </a:endParaRPr>
          </a:p>
          <a:p>
            <a:pPr marL="609585" indent="-440256">
              <a:spcBef>
                <a:spcPts val="0"/>
              </a:spcBef>
              <a:buSzPts val="1600"/>
            </a:pPr>
            <a:r>
              <a:rPr lang="en" dirty="0">
                <a:solidFill>
                  <a:schemeClr val="tx1"/>
                </a:solidFill>
              </a:rPr>
              <a:t>Ultimate responsibility for success or failure</a:t>
            </a:r>
            <a:endParaRPr dirty="0">
              <a:solidFill>
                <a:schemeClr val="tx1"/>
              </a:solidFill>
            </a:endParaRPr>
          </a:p>
          <a:p>
            <a:pPr marL="609585" indent="-440256">
              <a:spcBef>
                <a:spcPts val="0"/>
              </a:spcBef>
              <a:buSzPts val="1600"/>
            </a:pPr>
            <a:r>
              <a:rPr lang="en" dirty="0">
                <a:solidFill>
                  <a:schemeClr val="tx1"/>
                </a:solidFill>
              </a:rPr>
              <a:t>Your results </a:t>
            </a:r>
            <a:r>
              <a:rPr lang="en-US" dirty="0">
                <a:solidFill>
                  <a:schemeClr val="tx1"/>
                </a:solidFill>
              </a:rPr>
              <a:t>feel </a:t>
            </a:r>
            <a:r>
              <a:rPr lang="en" dirty="0">
                <a:solidFill>
                  <a:schemeClr val="tx1"/>
                </a:solidFill>
              </a:rPr>
              <a:t>largely dependent on others </a:t>
            </a:r>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1">
                                            <p:txEl>
                                              <p:pRg st="1" end="1"/>
                                            </p:txEl>
                                          </p:spTgt>
                                        </p:tgtEl>
                                        <p:attrNameLst>
                                          <p:attrName>style.visibility</p:attrName>
                                        </p:attrNameLst>
                                      </p:cBhvr>
                                      <p:to>
                                        <p:strVal val="visible"/>
                                      </p:to>
                                    </p:set>
                                    <p:animEffect transition="in" filter="fade">
                                      <p:cBhvr>
                                        <p:cTn id="7" dur="1000"/>
                                        <p:tgtEl>
                                          <p:spTgt spid="171">
                                            <p:txEl>
                                              <p:pRg st="1" end="1"/>
                                            </p:txEl>
                                          </p:spTgt>
                                        </p:tgtEl>
                                      </p:cBhvr>
                                    </p:animEffect>
                                    <p:anim calcmode="lin" valueType="num">
                                      <p:cBhvr>
                                        <p:cTn id="8" dur="1000" fill="hold"/>
                                        <p:tgtEl>
                                          <p:spTgt spid="1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1">
                                            <p:txEl>
                                              <p:pRg st="2" end="2"/>
                                            </p:txEl>
                                          </p:spTgt>
                                        </p:tgtEl>
                                        <p:attrNameLst>
                                          <p:attrName>style.visibility</p:attrName>
                                        </p:attrNameLst>
                                      </p:cBhvr>
                                      <p:to>
                                        <p:strVal val="visible"/>
                                      </p:to>
                                    </p:set>
                                    <p:animEffect transition="in" filter="fade">
                                      <p:cBhvr>
                                        <p:cTn id="14" dur="1000"/>
                                        <p:tgtEl>
                                          <p:spTgt spid="171">
                                            <p:txEl>
                                              <p:pRg st="2" end="2"/>
                                            </p:txEl>
                                          </p:spTgt>
                                        </p:tgtEl>
                                      </p:cBhvr>
                                    </p:animEffect>
                                    <p:anim calcmode="lin" valueType="num">
                                      <p:cBhvr>
                                        <p:cTn id="15" dur="1000" fill="hold"/>
                                        <p:tgtEl>
                                          <p:spTgt spid="1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1">
                                            <p:txEl>
                                              <p:pRg st="3" end="3"/>
                                            </p:txEl>
                                          </p:spTgt>
                                        </p:tgtEl>
                                        <p:attrNameLst>
                                          <p:attrName>style.visibility</p:attrName>
                                        </p:attrNameLst>
                                      </p:cBhvr>
                                      <p:to>
                                        <p:strVal val="visible"/>
                                      </p:to>
                                    </p:set>
                                    <p:animEffect transition="in" filter="fade">
                                      <p:cBhvr>
                                        <p:cTn id="21" dur="1000"/>
                                        <p:tgtEl>
                                          <p:spTgt spid="171">
                                            <p:txEl>
                                              <p:pRg st="3" end="3"/>
                                            </p:txEl>
                                          </p:spTgt>
                                        </p:tgtEl>
                                      </p:cBhvr>
                                    </p:animEffect>
                                    <p:anim calcmode="lin" valueType="num">
                                      <p:cBhvr>
                                        <p:cTn id="22" dur="1000" fill="hold"/>
                                        <p:tgtEl>
                                          <p:spTgt spid="17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1">
                                            <p:txEl>
                                              <p:pRg st="4" end="4"/>
                                            </p:txEl>
                                          </p:spTgt>
                                        </p:tgtEl>
                                        <p:attrNameLst>
                                          <p:attrName>style.visibility</p:attrName>
                                        </p:attrNameLst>
                                      </p:cBhvr>
                                      <p:to>
                                        <p:strVal val="visible"/>
                                      </p:to>
                                    </p:set>
                                    <p:animEffect transition="in" filter="fade">
                                      <p:cBhvr>
                                        <p:cTn id="28" dur="1000"/>
                                        <p:tgtEl>
                                          <p:spTgt spid="171">
                                            <p:txEl>
                                              <p:pRg st="4" end="4"/>
                                            </p:txEl>
                                          </p:spTgt>
                                        </p:tgtEl>
                                      </p:cBhvr>
                                    </p:animEffect>
                                    <p:anim calcmode="lin" valueType="num">
                                      <p:cBhvr>
                                        <p:cTn id="29" dur="1000" fill="hold"/>
                                        <p:tgtEl>
                                          <p:spTgt spid="17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022C4-92D1-42BE-8A49-EC31028A4446}"/>
              </a:ext>
            </a:extLst>
          </p:cNvPr>
          <p:cNvPicPr>
            <a:picLocks noChangeAspect="1"/>
          </p:cNvPicPr>
          <p:nvPr/>
        </p:nvPicPr>
        <p:blipFill>
          <a:blip r:embed="rId3"/>
          <a:stretch>
            <a:fillRect/>
          </a:stretch>
        </p:blipFill>
        <p:spPr>
          <a:xfrm>
            <a:off x="2000983" y="3693805"/>
            <a:ext cx="1948596" cy="2498507"/>
          </a:xfrm>
          <a:prstGeom prst="rect">
            <a:avLst/>
          </a:prstGeom>
        </p:spPr>
      </p:pic>
      <p:pic>
        <p:nvPicPr>
          <p:cNvPr id="5" name="Picture 4">
            <a:extLst>
              <a:ext uri="{FF2B5EF4-FFF2-40B4-BE49-F238E27FC236}">
                <a16:creationId xmlns:a16="http://schemas.microsoft.com/office/drawing/2014/main" id="{C1AED615-1F72-4108-9791-A4AEB1C35BD0}"/>
              </a:ext>
            </a:extLst>
          </p:cNvPr>
          <p:cNvPicPr>
            <a:picLocks noChangeAspect="1"/>
          </p:cNvPicPr>
          <p:nvPr/>
        </p:nvPicPr>
        <p:blipFill>
          <a:blip r:embed="rId4"/>
          <a:stretch>
            <a:fillRect/>
          </a:stretch>
        </p:blipFill>
        <p:spPr>
          <a:xfrm>
            <a:off x="6959844" y="916598"/>
            <a:ext cx="3231173" cy="2777207"/>
          </a:xfrm>
          <a:prstGeom prst="rect">
            <a:avLst/>
          </a:prstGeom>
        </p:spPr>
      </p:pic>
      <p:pic>
        <p:nvPicPr>
          <p:cNvPr id="7" name="Picture 6">
            <a:extLst>
              <a:ext uri="{FF2B5EF4-FFF2-40B4-BE49-F238E27FC236}">
                <a16:creationId xmlns:a16="http://schemas.microsoft.com/office/drawing/2014/main" id="{5C27361E-BDD5-4B78-94E0-41A1779A60DB}"/>
              </a:ext>
            </a:extLst>
          </p:cNvPr>
          <p:cNvPicPr>
            <a:picLocks noChangeAspect="1"/>
          </p:cNvPicPr>
          <p:nvPr/>
        </p:nvPicPr>
        <p:blipFill>
          <a:blip r:embed="rId5"/>
          <a:stretch>
            <a:fillRect/>
          </a:stretch>
        </p:blipFill>
        <p:spPr>
          <a:xfrm>
            <a:off x="6674829" y="4267201"/>
            <a:ext cx="4458470" cy="1517038"/>
          </a:xfrm>
          <a:prstGeom prst="rect">
            <a:avLst/>
          </a:prstGeom>
        </p:spPr>
      </p:pic>
      <p:pic>
        <p:nvPicPr>
          <p:cNvPr id="9" name="Picture 8">
            <a:extLst>
              <a:ext uri="{FF2B5EF4-FFF2-40B4-BE49-F238E27FC236}">
                <a16:creationId xmlns:a16="http://schemas.microsoft.com/office/drawing/2014/main" id="{B9B546A3-E6BE-462B-A069-050AD45B2D13}"/>
              </a:ext>
            </a:extLst>
          </p:cNvPr>
          <p:cNvPicPr>
            <a:picLocks noChangeAspect="1"/>
          </p:cNvPicPr>
          <p:nvPr/>
        </p:nvPicPr>
        <p:blipFill>
          <a:blip r:embed="rId6"/>
          <a:stretch>
            <a:fillRect/>
          </a:stretch>
        </p:blipFill>
        <p:spPr>
          <a:xfrm>
            <a:off x="1059472" y="290512"/>
            <a:ext cx="3231174" cy="3231174"/>
          </a:xfrm>
          <a:prstGeom prst="rect">
            <a:avLst/>
          </a:prstGeom>
        </p:spPr>
      </p:pic>
    </p:spTree>
    <p:extLst>
      <p:ext uri="{BB962C8B-B14F-4D97-AF65-F5344CB8AC3E}">
        <p14:creationId xmlns:p14="http://schemas.microsoft.com/office/powerpoint/2010/main" val="3099261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E966B4-1497-472B-B4F4-99BD34B281C1}"/>
              </a:ext>
            </a:extLst>
          </p:cNvPr>
          <p:cNvPicPr>
            <a:picLocks noChangeAspect="1"/>
          </p:cNvPicPr>
          <p:nvPr/>
        </p:nvPicPr>
        <p:blipFill>
          <a:blip r:embed="rId3"/>
          <a:stretch>
            <a:fillRect/>
          </a:stretch>
        </p:blipFill>
        <p:spPr>
          <a:xfrm>
            <a:off x="4083279" y="181707"/>
            <a:ext cx="3704046" cy="2459143"/>
          </a:xfrm>
          <a:prstGeom prst="rect">
            <a:avLst/>
          </a:prstGeom>
        </p:spPr>
      </p:pic>
      <p:pic>
        <p:nvPicPr>
          <p:cNvPr id="8" name="Picture 7">
            <a:extLst>
              <a:ext uri="{FF2B5EF4-FFF2-40B4-BE49-F238E27FC236}">
                <a16:creationId xmlns:a16="http://schemas.microsoft.com/office/drawing/2014/main" id="{E5F3D781-FAD4-464A-8D15-704D05EDCFC8}"/>
              </a:ext>
            </a:extLst>
          </p:cNvPr>
          <p:cNvPicPr>
            <a:picLocks noChangeAspect="1"/>
          </p:cNvPicPr>
          <p:nvPr/>
        </p:nvPicPr>
        <p:blipFill>
          <a:blip r:embed="rId4"/>
          <a:stretch>
            <a:fillRect/>
          </a:stretch>
        </p:blipFill>
        <p:spPr>
          <a:xfrm>
            <a:off x="144518" y="181707"/>
            <a:ext cx="3700652" cy="2459143"/>
          </a:xfrm>
          <a:prstGeom prst="rect">
            <a:avLst/>
          </a:prstGeom>
        </p:spPr>
      </p:pic>
      <p:pic>
        <p:nvPicPr>
          <p:cNvPr id="10" name="Picture 9">
            <a:extLst>
              <a:ext uri="{FF2B5EF4-FFF2-40B4-BE49-F238E27FC236}">
                <a16:creationId xmlns:a16="http://schemas.microsoft.com/office/drawing/2014/main" id="{EA9A3F8A-8770-4951-B534-50940E205F9D}"/>
              </a:ext>
            </a:extLst>
          </p:cNvPr>
          <p:cNvPicPr>
            <a:picLocks noChangeAspect="1"/>
          </p:cNvPicPr>
          <p:nvPr/>
        </p:nvPicPr>
        <p:blipFill>
          <a:blip r:embed="rId5"/>
          <a:stretch>
            <a:fillRect/>
          </a:stretch>
        </p:blipFill>
        <p:spPr>
          <a:xfrm>
            <a:off x="8025434" y="181707"/>
            <a:ext cx="3700652" cy="2509462"/>
          </a:xfrm>
          <a:prstGeom prst="rect">
            <a:avLst/>
          </a:prstGeom>
        </p:spPr>
      </p:pic>
      <p:pic>
        <p:nvPicPr>
          <p:cNvPr id="12" name="Picture 11">
            <a:extLst>
              <a:ext uri="{FF2B5EF4-FFF2-40B4-BE49-F238E27FC236}">
                <a16:creationId xmlns:a16="http://schemas.microsoft.com/office/drawing/2014/main" id="{B236290C-406D-4ACE-8550-6EC9729652E0}"/>
              </a:ext>
            </a:extLst>
          </p:cNvPr>
          <p:cNvPicPr>
            <a:picLocks noChangeAspect="1"/>
          </p:cNvPicPr>
          <p:nvPr/>
        </p:nvPicPr>
        <p:blipFill>
          <a:blip r:embed="rId6"/>
          <a:stretch>
            <a:fillRect/>
          </a:stretch>
        </p:blipFill>
        <p:spPr>
          <a:xfrm>
            <a:off x="144518" y="2949076"/>
            <a:ext cx="4102113" cy="3076585"/>
          </a:xfrm>
          <a:prstGeom prst="rect">
            <a:avLst/>
          </a:prstGeom>
        </p:spPr>
      </p:pic>
      <p:pic>
        <p:nvPicPr>
          <p:cNvPr id="13" name="Picture 12">
            <a:extLst>
              <a:ext uri="{FF2B5EF4-FFF2-40B4-BE49-F238E27FC236}">
                <a16:creationId xmlns:a16="http://schemas.microsoft.com/office/drawing/2014/main" id="{358DBE2F-32C6-4F9A-AF1F-8BD53CA37B0A}"/>
              </a:ext>
            </a:extLst>
          </p:cNvPr>
          <p:cNvPicPr>
            <a:picLocks noChangeAspect="1"/>
          </p:cNvPicPr>
          <p:nvPr/>
        </p:nvPicPr>
        <p:blipFill>
          <a:blip r:embed="rId7"/>
          <a:stretch>
            <a:fillRect/>
          </a:stretch>
        </p:blipFill>
        <p:spPr>
          <a:xfrm>
            <a:off x="4394788" y="3040434"/>
            <a:ext cx="3081028" cy="2893867"/>
          </a:xfrm>
          <a:prstGeom prst="rect">
            <a:avLst/>
          </a:prstGeom>
        </p:spPr>
      </p:pic>
      <p:pic>
        <p:nvPicPr>
          <p:cNvPr id="14" name="Picture 13">
            <a:extLst>
              <a:ext uri="{FF2B5EF4-FFF2-40B4-BE49-F238E27FC236}">
                <a16:creationId xmlns:a16="http://schemas.microsoft.com/office/drawing/2014/main" id="{14033D0C-E763-49BC-BE1C-70397B05EC94}"/>
              </a:ext>
            </a:extLst>
          </p:cNvPr>
          <p:cNvPicPr>
            <a:picLocks noChangeAspect="1"/>
          </p:cNvPicPr>
          <p:nvPr/>
        </p:nvPicPr>
        <p:blipFill>
          <a:blip r:embed="rId8"/>
          <a:stretch>
            <a:fillRect/>
          </a:stretch>
        </p:blipFill>
        <p:spPr>
          <a:xfrm>
            <a:off x="8078968" y="2741217"/>
            <a:ext cx="2873395" cy="3556816"/>
          </a:xfrm>
          <a:prstGeom prst="rect">
            <a:avLst/>
          </a:prstGeom>
        </p:spPr>
      </p:pic>
    </p:spTree>
    <p:extLst>
      <p:ext uri="{BB962C8B-B14F-4D97-AF65-F5344CB8AC3E}">
        <p14:creationId xmlns:p14="http://schemas.microsoft.com/office/powerpoint/2010/main" val="61192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53AA63-7C76-4ABC-9BD0-10DD41FECF6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3671456" y="4520357"/>
            <a:ext cx="6864708" cy="132074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73B1665-DB54-4B24-AD55-82435AF1F77F}"/>
              </a:ext>
            </a:extLst>
          </p:cNvPr>
          <p:cNvPicPr>
            <a:picLocks noChangeAspect="1"/>
          </p:cNvPicPr>
          <p:nvPr/>
        </p:nvPicPr>
        <p:blipFill>
          <a:blip r:embed="rId4"/>
          <a:stretch>
            <a:fillRect/>
          </a:stretch>
        </p:blipFill>
        <p:spPr>
          <a:xfrm>
            <a:off x="900024" y="156511"/>
            <a:ext cx="4923341" cy="2985315"/>
          </a:xfrm>
          <a:prstGeom prst="rect">
            <a:avLst/>
          </a:prstGeom>
        </p:spPr>
      </p:pic>
      <p:pic>
        <p:nvPicPr>
          <p:cNvPr id="1026" name="Picture 2" descr="Image result for haworth logo">
            <a:extLst>
              <a:ext uri="{FF2B5EF4-FFF2-40B4-BE49-F238E27FC236}">
                <a16:creationId xmlns:a16="http://schemas.microsoft.com/office/drawing/2014/main" id="{DB7665DC-DD92-441B-9262-063298ADA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30" y="313684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nape &amp; vogt logo">
            <a:extLst>
              <a:ext uri="{FF2B5EF4-FFF2-40B4-BE49-F238E27FC236}">
                <a16:creationId xmlns:a16="http://schemas.microsoft.com/office/drawing/2014/main" id="{1D4E1707-739C-48BE-89AF-10BF269F64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09" r="21059"/>
          <a:stretch/>
        </p:blipFill>
        <p:spPr bwMode="auto">
          <a:xfrm>
            <a:off x="8520545" y="3429000"/>
            <a:ext cx="3063807" cy="16585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DR pro installers logo">
            <a:extLst>
              <a:ext uri="{FF2B5EF4-FFF2-40B4-BE49-F238E27FC236}">
                <a16:creationId xmlns:a16="http://schemas.microsoft.com/office/drawing/2014/main" id="{F6DF3B29-3E19-41A2-B083-D40B82DB0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0545" y="5255018"/>
            <a:ext cx="2438400" cy="1499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D84FB446-8ECC-44B0-A400-B9E0B653E6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189" y="5255018"/>
            <a:ext cx="2962275" cy="154305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DB1AC3-2EF7-49CC-993A-B766A2F88A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4754" y="3419901"/>
            <a:ext cx="2143125" cy="2143125"/>
          </a:xfrm>
          <a:prstGeom prst="rect">
            <a:avLst/>
          </a:prstGeom>
        </p:spPr>
      </p:pic>
      <p:pic>
        <p:nvPicPr>
          <p:cNvPr id="10" name="Picture 9">
            <a:extLst>
              <a:ext uri="{FF2B5EF4-FFF2-40B4-BE49-F238E27FC236}">
                <a16:creationId xmlns:a16="http://schemas.microsoft.com/office/drawing/2014/main" id="{9BDBCE97-E61A-431D-828C-835BA6C4D0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2073" y="4752072"/>
            <a:ext cx="2324100" cy="1943100"/>
          </a:xfrm>
          <a:prstGeom prst="rect">
            <a:avLst/>
          </a:prstGeom>
        </p:spPr>
      </p:pic>
      <p:pic>
        <p:nvPicPr>
          <p:cNvPr id="11" name="Picture 10">
            <a:extLst>
              <a:ext uri="{FF2B5EF4-FFF2-40B4-BE49-F238E27FC236}">
                <a16:creationId xmlns:a16="http://schemas.microsoft.com/office/drawing/2014/main" id="{82A8AFF9-371A-48CB-B3DB-BB8D3889DD8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51355" y="137865"/>
            <a:ext cx="2143125" cy="3235675"/>
          </a:xfrm>
          <a:prstGeom prst="rect">
            <a:avLst/>
          </a:prstGeom>
        </p:spPr>
      </p:pic>
    </p:spTree>
    <p:extLst>
      <p:ext uri="{BB962C8B-B14F-4D97-AF65-F5344CB8AC3E}">
        <p14:creationId xmlns:p14="http://schemas.microsoft.com/office/powerpoint/2010/main" val="19285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par>
                                <p:cTn id="31" presetID="14"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randombar(horizontal)">
                                      <p:cBhvr>
                                        <p:cTn id="33" dur="500"/>
                                        <p:tgtEl>
                                          <p:spTgt spid="1028"/>
                                        </p:tgtEl>
                                      </p:cBhvr>
                                    </p:animEffect>
                                  </p:childTnLst>
                                </p:cTn>
                              </p:par>
                              <p:par>
                                <p:cTn id="34" presetID="22" presetClass="entr" presetSubtype="4"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wipe(down)">
                                      <p:cBhvr>
                                        <p:cTn id="36" dur="500"/>
                                        <p:tgtEl>
                                          <p:spTgt spid="1030"/>
                                        </p:tgtEl>
                                      </p:cBhvr>
                                    </p:animEffect>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1295401" y="982132"/>
            <a:ext cx="9601200" cy="1304000"/>
          </a:xfrm>
          <a:prstGeom prst="rect">
            <a:avLst/>
          </a:prstGeom>
        </p:spPr>
        <p:txBody>
          <a:bodyPr spcFirstLastPara="1" vert="horz" wrap="square" lIns="91433" tIns="45700" rIns="91433" bIns="45700" rtlCol="0" anchor="ctr" anchorCtr="0">
            <a:noAutofit/>
          </a:bodyPr>
          <a:lstStyle/>
          <a:p>
            <a:pPr algn="ctr">
              <a:spcBef>
                <a:spcPts val="0"/>
              </a:spcBef>
            </a:pPr>
            <a:r>
              <a:rPr lang="en" dirty="0"/>
              <a:t>Time Management vs. Time Ownership</a:t>
            </a:r>
            <a:endParaRPr dirty="0"/>
          </a:p>
        </p:txBody>
      </p:sp>
      <p:sp>
        <p:nvSpPr>
          <p:cNvPr id="170" name="Google Shape;170;p22"/>
          <p:cNvSpPr txBox="1">
            <a:spLocks noGrp="1"/>
          </p:cNvSpPr>
          <p:nvPr>
            <p:ph sz="half" idx="1"/>
          </p:nvPr>
        </p:nvSpPr>
        <p:spPr>
          <a:xfrm>
            <a:off x="1298448" y="2560320"/>
            <a:ext cx="4718400" cy="3310000"/>
          </a:xfrm>
          <a:prstGeom prst="rect">
            <a:avLst/>
          </a:prstGeom>
        </p:spPr>
        <p:txBody>
          <a:bodyPr spcFirstLastPara="1" vert="horz" wrap="square" lIns="91433" tIns="45700" rIns="91433" bIns="45700" rtlCol="0" anchor="t" anchorCtr="0">
            <a:noAutofit/>
          </a:bodyPr>
          <a:lstStyle/>
          <a:p>
            <a:pPr marL="0" indent="0">
              <a:spcBef>
                <a:spcPts val="400"/>
              </a:spcBef>
              <a:buNone/>
            </a:pPr>
            <a:r>
              <a:rPr lang="en" dirty="0">
                <a:solidFill>
                  <a:schemeClr val="tx1"/>
                </a:solidFill>
              </a:rPr>
              <a:t>Time Management: Tactics</a:t>
            </a:r>
            <a:endParaRPr dirty="0">
              <a:solidFill>
                <a:schemeClr val="tx1"/>
              </a:solidFill>
            </a:endParaRPr>
          </a:p>
          <a:p>
            <a:pPr marL="609585" indent="-440256">
              <a:spcBef>
                <a:spcPts val="667"/>
              </a:spcBef>
              <a:buSzPts val="1600"/>
              <a:buAutoNum type="arabicPeriod"/>
            </a:pPr>
            <a:r>
              <a:rPr lang="en" dirty="0">
                <a:solidFill>
                  <a:schemeClr val="tx1"/>
                </a:solidFill>
              </a:rPr>
              <a:t>Priorities are set by others</a:t>
            </a:r>
            <a:endParaRPr dirty="0">
              <a:solidFill>
                <a:schemeClr val="tx1"/>
              </a:solidFill>
            </a:endParaRPr>
          </a:p>
          <a:p>
            <a:pPr marL="609585" indent="-440256">
              <a:spcBef>
                <a:spcPts val="0"/>
              </a:spcBef>
              <a:buSzPts val="1600"/>
              <a:buAutoNum type="arabicPeriod"/>
            </a:pPr>
            <a:r>
              <a:rPr lang="en" dirty="0">
                <a:solidFill>
                  <a:schemeClr val="tx1"/>
                </a:solidFill>
              </a:rPr>
              <a:t>You must make decisions based on the needs of others</a:t>
            </a:r>
            <a:endParaRPr dirty="0">
              <a:solidFill>
                <a:schemeClr val="tx1"/>
              </a:solidFill>
            </a:endParaRPr>
          </a:p>
          <a:p>
            <a:pPr marL="609585" indent="-440256">
              <a:spcBef>
                <a:spcPts val="0"/>
              </a:spcBef>
              <a:buSzPts val="1600"/>
              <a:buAutoNum type="arabicPeriod"/>
            </a:pPr>
            <a:r>
              <a:rPr lang="en" dirty="0">
                <a:solidFill>
                  <a:schemeClr val="tx1"/>
                </a:solidFill>
              </a:rPr>
              <a:t>You generally don’t have enough time to complete everything that you want to complete</a:t>
            </a:r>
            <a:endParaRPr dirty="0">
              <a:solidFill>
                <a:schemeClr val="tx1"/>
              </a:solidFill>
            </a:endParaRPr>
          </a:p>
          <a:p>
            <a:pPr marL="609585" indent="-440256">
              <a:spcBef>
                <a:spcPts val="0"/>
              </a:spcBef>
              <a:buSzPts val="1600"/>
              <a:buAutoNum type="arabicPeriod"/>
            </a:pPr>
            <a:r>
              <a:rPr lang="en" dirty="0">
                <a:solidFill>
                  <a:schemeClr val="tx1"/>
                </a:solidFill>
              </a:rPr>
              <a:t>You are normally not a priority</a:t>
            </a:r>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1000"/>
                                        <p:tgtEl>
                                          <p:spTgt spid="170">
                                            <p:txEl>
                                              <p:pRg st="0" end="0"/>
                                            </p:txEl>
                                          </p:spTgt>
                                        </p:tgtEl>
                                      </p:cBhvr>
                                    </p:animEffect>
                                    <p:anim calcmode="lin" valueType="num">
                                      <p:cBhvr>
                                        <p:cTn id="8" dur="10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0">
                                            <p:txEl>
                                              <p:pRg st="1" end="1"/>
                                            </p:txEl>
                                          </p:spTgt>
                                        </p:tgtEl>
                                        <p:attrNameLst>
                                          <p:attrName>style.visibility</p:attrName>
                                        </p:attrNameLst>
                                      </p:cBhvr>
                                      <p:to>
                                        <p:strVal val="visible"/>
                                      </p:to>
                                    </p:set>
                                    <p:animEffect transition="in" filter="fade">
                                      <p:cBhvr>
                                        <p:cTn id="12" dur="1000"/>
                                        <p:tgtEl>
                                          <p:spTgt spid="170">
                                            <p:txEl>
                                              <p:pRg st="1" end="1"/>
                                            </p:txEl>
                                          </p:spTgt>
                                        </p:tgtEl>
                                      </p:cBhvr>
                                    </p:animEffect>
                                    <p:anim calcmode="lin" valueType="num">
                                      <p:cBhvr>
                                        <p:cTn id="13" dur="1000" fill="hold"/>
                                        <p:tgtEl>
                                          <p:spTgt spid="17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0">
                                            <p:txEl>
                                              <p:pRg st="2" end="2"/>
                                            </p:txEl>
                                          </p:spTgt>
                                        </p:tgtEl>
                                        <p:attrNameLst>
                                          <p:attrName>style.visibility</p:attrName>
                                        </p:attrNameLst>
                                      </p:cBhvr>
                                      <p:to>
                                        <p:strVal val="visible"/>
                                      </p:to>
                                    </p:set>
                                    <p:animEffect transition="in" filter="fade">
                                      <p:cBhvr>
                                        <p:cTn id="17" dur="1000"/>
                                        <p:tgtEl>
                                          <p:spTgt spid="170">
                                            <p:txEl>
                                              <p:pRg st="2" end="2"/>
                                            </p:txEl>
                                          </p:spTgt>
                                        </p:tgtEl>
                                      </p:cBhvr>
                                    </p:animEffect>
                                    <p:anim calcmode="lin" valueType="num">
                                      <p:cBhvr>
                                        <p:cTn id="18" dur="1000" fill="hold"/>
                                        <p:tgtEl>
                                          <p:spTgt spid="17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7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0">
                                            <p:txEl>
                                              <p:pRg st="3" end="3"/>
                                            </p:txEl>
                                          </p:spTgt>
                                        </p:tgtEl>
                                        <p:attrNameLst>
                                          <p:attrName>style.visibility</p:attrName>
                                        </p:attrNameLst>
                                      </p:cBhvr>
                                      <p:to>
                                        <p:strVal val="visible"/>
                                      </p:to>
                                    </p:set>
                                    <p:animEffect transition="in" filter="fade">
                                      <p:cBhvr>
                                        <p:cTn id="22" dur="1000"/>
                                        <p:tgtEl>
                                          <p:spTgt spid="170">
                                            <p:txEl>
                                              <p:pRg st="3" end="3"/>
                                            </p:txEl>
                                          </p:spTgt>
                                        </p:tgtEl>
                                      </p:cBhvr>
                                    </p:animEffect>
                                    <p:anim calcmode="lin" valueType="num">
                                      <p:cBhvr>
                                        <p:cTn id="23" dur="1000" fill="hold"/>
                                        <p:tgtEl>
                                          <p:spTgt spid="17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7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0">
                                            <p:txEl>
                                              <p:pRg st="4" end="4"/>
                                            </p:txEl>
                                          </p:spTgt>
                                        </p:tgtEl>
                                        <p:attrNameLst>
                                          <p:attrName>style.visibility</p:attrName>
                                        </p:attrNameLst>
                                      </p:cBhvr>
                                      <p:to>
                                        <p:strVal val="visible"/>
                                      </p:to>
                                    </p:set>
                                    <p:animEffect transition="in" filter="fade">
                                      <p:cBhvr>
                                        <p:cTn id="27" dur="1000"/>
                                        <p:tgtEl>
                                          <p:spTgt spid="170">
                                            <p:txEl>
                                              <p:pRg st="4" end="4"/>
                                            </p:txEl>
                                          </p:spTgt>
                                        </p:tgtEl>
                                      </p:cBhvr>
                                    </p:animEffect>
                                    <p:anim calcmode="lin" valueType="num">
                                      <p:cBhvr>
                                        <p:cTn id="28" dur="1000" fill="hold"/>
                                        <p:tgtEl>
                                          <p:spTgt spid="17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7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1295401" y="982132"/>
            <a:ext cx="9601200" cy="1304000"/>
          </a:xfrm>
          <a:prstGeom prst="rect">
            <a:avLst/>
          </a:prstGeom>
        </p:spPr>
        <p:txBody>
          <a:bodyPr spcFirstLastPara="1" vert="horz" wrap="square" lIns="91433" tIns="45700" rIns="91433" bIns="45700" rtlCol="0" anchor="ctr" anchorCtr="0">
            <a:noAutofit/>
          </a:bodyPr>
          <a:lstStyle/>
          <a:p>
            <a:pPr algn="ctr">
              <a:spcBef>
                <a:spcPts val="0"/>
              </a:spcBef>
            </a:pPr>
            <a:r>
              <a:rPr lang="en" dirty="0"/>
              <a:t>Time Management vs. Time Ownership</a:t>
            </a:r>
            <a:endParaRPr dirty="0"/>
          </a:p>
        </p:txBody>
      </p:sp>
      <p:sp>
        <p:nvSpPr>
          <p:cNvPr id="170" name="Google Shape;170;p22"/>
          <p:cNvSpPr txBox="1">
            <a:spLocks noGrp="1"/>
          </p:cNvSpPr>
          <p:nvPr>
            <p:ph sz="half" idx="1"/>
          </p:nvPr>
        </p:nvSpPr>
        <p:spPr>
          <a:xfrm>
            <a:off x="1298448" y="2560320"/>
            <a:ext cx="4718400" cy="3310000"/>
          </a:xfrm>
          <a:prstGeom prst="rect">
            <a:avLst/>
          </a:prstGeom>
        </p:spPr>
        <p:txBody>
          <a:bodyPr spcFirstLastPara="1" vert="horz" wrap="square" lIns="91433" tIns="45700" rIns="91433" bIns="45700" rtlCol="0" anchor="t" anchorCtr="0">
            <a:noAutofit/>
          </a:bodyPr>
          <a:lstStyle/>
          <a:p>
            <a:pPr marL="0" indent="0">
              <a:spcBef>
                <a:spcPts val="400"/>
              </a:spcBef>
              <a:buNone/>
            </a:pPr>
            <a:r>
              <a:rPr lang="en" dirty="0">
                <a:solidFill>
                  <a:schemeClr val="tx1"/>
                </a:solidFill>
              </a:rPr>
              <a:t>Time Management: Tactics</a:t>
            </a:r>
            <a:endParaRPr dirty="0">
              <a:solidFill>
                <a:schemeClr val="tx1"/>
              </a:solidFill>
            </a:endParaRPr>
          </a:p>
          <a:p>
            <a:pPr marL="609585" indent="-440256">
              <a:spcBef>
                <a:spcPts val="667"/>
              </a:spcBef>
              <a:buSzPts val="1600"/>
              <a:buAutoNum type="arabicPeriod"/>
            </a:pPr>
            <a:r>
              <a:rPr lang="en" dirty="0">
                <a:solidFill>
                  <a:schemeClr val="tx1"/>
                </a:solidFill>
              </a:rPr>
              <a:t>Priorities are set by others</a:t>
            </a:r>
            <a:endParaRPr dirty="0">
              <a:solidFill>
                <a:schemeClr val="tx1"/>
              </a:solidFill>
            </a:endParaRPr>
          </a:p>
          <a:p>
            <a:pPr marL="609585" indent="-440256">
              <a:spcBef>
                <a:spcPts val="0"/>
              </a:spcBef>
              <a:buSzPts val="1600"/>
              <a:buAutoNum type="arabicPeriod"/>
            </a:pPr>
            <a:r>
              <a:rPr lang="en" dirty="0">
                <a:solidFill>
                  <a:schemeClr val="tx1"/>
                </a:solidFill>
              </a:rPr>
              <a:t>You must make decisions based on the needs of others</a:t>
            </a:r>
            <a:endParaRPr dirty="0">
              <a:solidFill>
                <a:schemeClr val="tx1"/>
              </a:solidFill>
            </a:endParaRPr>
          </a:p>
          <a:p>
            <a:pPr marL="609585" indent="-440256">
              <a:spcBef>
                <a:spcPts val="0"/>
              </a:spcBef>
              <a:buSzPts val="1600"/>
              <a:buAutoNum type="arabicPeriod"/>
            </a:pPr>
            <a:r>
              <a:rPr lang="en" dirty="0">
                <a:solidFill>
                  <a:schemeClr val="tx1"/>
                </a:solidFill>
              </a:rPr>
              <a:t>You generally don’t have enough time to complete everything that you want to complete</a:t>
            </a:r>
            <a:endParaRPr dirty="0">
              <a:solidFill>
                <a:schemeClr val="tx1"/>
              </a:solidFill>
            </a:endParaRPr>
          </a:p>
          <a:p>
            <a:pPr marL="609585" indent="-440256">
              <a:spcBef>
                <a:spcPts val="0"/>
              </a:spcBef>
              <a:buSzPts val="1600"/>
              <a:buAutoNum type="arabicPeriod"/>
            </a:pPr>
            <a:r>
              <a:rPr lang="en" dirty="0">
                <a:solidFill>
                  <a:schemeClr val="tx1"/>
                </a:solidFill>
              </a:rPr>
              <a:t>You are normally not a priority</a:t>
            </a:r>
            <a:endParaRPr dirty="0">
              <a:solidFill>
                <a:schemeClr val="tx1"/>
              </a:solidFill>
            </a:endParaRPr>
          </a:p>
        </p:txBody>
      </p:sp>
      <p:sp>
        <p:nvSpPr>
          <p:cNvPr id="171" name="Google Shape;171;p22"/>
          <p:cNvSpPr txBox="1">
            <a:spLocks noGrp="1"/>
          </p:cNvSpPr>
          <p:nvPr>
            <p:ph sz="half" idx="2"/>
          </p:nvPr>
        </p:nvSpPr>
        <p:spPr>
          <a:xfrm>
            <a:off x="6181344" y="2560320"/>
            <a:ext cx="4718400" cy="3310000"/>
          </a:xfrm>
          <a:prstGeom prst="rect">
            <a:avLst/>
          </a:prstGeom>
        </p:spPr>
        <p:txBody>
          <a:bodyPr spcFirstLastPara="1" vert="horz" wrap="square" lIns="91433" tIns="45700" rIns="91433" bIns="45700" rtlCol="0" anchor="t" anchorCtr="0">
            <a:noAutofit/>
          </a:bodyPr>
          <a:lstStyle/>
          <a:p>
            <a:pPr marL="0" indent="0">
              <a:spcBef>
                <a:spcPts val="400"/>
              </a:spcBef>
              <a:buNone/>
            </a:pPr>
            <a:r>
              <a:rPr lang="en" dirty="0">
                <a:solidFill>
                  <a:schemeClr val="tx1"/>
                </a:solidFill>
              </a:rPr>
              <a:t>Time Ownership: Strategy</a:t>
            </a:r>
            <a:endParaRPr dirty="0">
              <a:solidFill>
                <a:schemeClr val="tx1"/>
              </a:solidFill>
            </a:endParaRPr>
          </a:p>
          <a:p>
            <a:pPr marL="609585" indent="-440256">
              <a:spcBef>
                <a:spcPts val="667"/>
              </a:spcBef>
              <a:buSzPts val="1600"/>
              <a:buAutoNum type="arabicPeriod"/>
            </a:pPr>
            <a:r>
              <a:rPr lang="en" dirty="0">
                <a:solidFill>
                  <a:schemeClr val="tx1"/>
                </a:solidFill>
              </a:rPr>
              <a:t>You set the priorities</a:t>
            </a:r>
            <a:endParaRPr dirty="0">
              <a:solidFill>
                <a:schemeClr val="tx1"/>
              </a:solidFill>
            </a:endParaRPr>
          </a:p>
          <a:p>
            <a:pPr marL="609585" indent="-440256">
              <a:spcBef>
                <a:spcPts val="0"/>
              </a:spcBef>
              <a:buSzPts val="1600"/>
              <a:buAutoNum type="arabicPeriod"/>
            </a:pPr>
            <a:r>
              <a:rPr lang="en" dirty="0">
                <a:solidFill>
                  <a:schemeClr val="tx1"/>
                </a:solidFill>
              </a:rPr>
              <a:t>You schedule those priorities</a:t>
            </a:r>
            <a:endParaRPr dirty="0">
              <a:solidFill>
                <a:schemeClr val="tx1"/>
              </a:solidFill>
            </a:endParaRPr>
          </a:p>
          <a:p>
            <a:pPr marL="609585" indent="-440256">
              <a:spcBef>
                <a:spcPts val="0"/>
              </a:spcBef>
              <a:buSzPts val="1600"/>
              <a:buAutoNum type="arabicPeriod"/>
            </a:pPr>
            <a:r>
              <a:rPr lang="en" dirty="0">
                <a:solidFill>
                  <a:schemeClr val="tx1"/>
                </a:solidFill>
              </a:rPr>
              <a:t>Everything else fits in around those priorities</a:t>
            </a:r>
            <a:endParaRPr dirty="0">
              <a:solidFill>
                <a:schemeClr val="tx1"/>
              </a:solidFill>
            </a:endParaRPr>
          </a:p>
          <a:p>
            <a:pPr marL="609585" indent="-440256">
              <a:spcBef>
                <a:spcPts val="0"/>
              </a:spcBef>
              <a:buSzPts val="1600"/>
              <a:buAutoNum type="arabicPeriod"/>
            </a:pPr>
            <a:r>
              <a:rPr lang="en" dirty="0">
                <a:solidFill>
                  <a:schemeClr val="tx1"/>
                </a:solidFill>
              </a:rPr>
              <a:t>There is always more than enough time to get the priorities done</a:t>
            </a:r>
          </a:p>
          <a:p>
            <a:pPr marL="609585" indent="-440256">
              <a:spcBef>
                <a:spcPts val="0"/>
              </a:spcBef>
              <a:buSzPts val="1600"/>
              <a:buAutoNum type="arabicPeriod"/>
            </a:pPr>
            <a:r>
              <a:rPr lang="en" dirty="0">
                <a:solidFill>
                  <a:schemeClr val="tx1"/>
                </a:solidFill>
              </a:rPr>
              <a:t>You are always a priority</a:t>
            </a:r>
            <a:endParaRPr dirty="0">
              <a:solidFill>
                <a:schemeClr val="tx1"/>
              </a:solidFill>
            </a:endParaRPr>
          </a:p>
        </p:txBody>
      </p:sp>
    </p:spTree>
    <p:extLst>
      <p:ext uri="{BB962C8B-B14F-4D97-AF65-F5344CB8AC3E}">
        <p14:creationId xmlns:p14="http://schemas.microsoft.com/office/powerpoint/2010/main" val="178741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1">
                                            <p:txEl>
                                              <p:pRg st="1" end="1"/>
                                            </p:txEl>
                                          </p:spTgt>
                                        </p:tgtEl>
                                        <p:attrNameLst>
                                          <p:attrName>style.visibility</p:attrName>
                                        </p:attrNameLst>
                                      </p:cBhvr>
                                      <p:to>
                                        <p:strVal val="visible"/>
                                      </p:to>
                                    </p:set>
                                    <p:animEffect transition="in" filter="wipe(down)">
                                      <p:cBhvr>
                                        <p:cTn id="7" dur="500"/>
                                        <p:tgtEl>
                                          <p:spTgt spid="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1">
                                            <p:txEl>
                                              <p:pRg st="2" end="2"/>
                                            </p:txEl>
                                          </p:spTgt>
                                        </p:tgtEl>
                                        <p:attrNameLst>
                                          <p:attrName>style.visibility</p:attrName>
                                        </p:attrNameLst>
                                      </p:cBhvr>
                                      <p:to>
                                        <p:strVal val="visible"/>
                                      </p:to>
                                    </p:set>
                                    <p:animEffect transition="in" filter="wipe(down)">
                                      <p:cBhvr>
                                        <p:cTn id="12" dur="500"/>
                                        <p:tgtEl>
                                          <p:spTgt spid="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1">
                                            <p:txEl>
                                              <p:pRg st="3" end="3"/>
                                            </p:txEl>
                                          </p:spTgt>
                                        </p:tgtEl>
                                        <p:attrNameLst>
                                          <p:attrName>style.visibility</p:attrName>
                                        </p:attrNameLst>
                                      </p:cBhvr>
                                      <p:to>
                                        <p:strVal val="visible"/>
                                      </p:to>
                                    </p:set>
                                    <p:animEffect transition="in" filter="wipe(down)">
                                      <p:cBhvr>
                                        <p:cTn id="17" dur="500"/>
                                        <p:tgtEl>
                                          <p:spTgt spid="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1">
                                            <p:txEl>
                                              <p:pRg st="4" end="4"/>
                                            </p:txEl>
                                          </p:spTgt>
                                        </p:tgtEl>
                                        <p:attrNameLst>
                                          <p:attrName>style.visibility</p:attrName>
                                        </p:attrNameLst>
                                      </p:cBhvr>
                                      <p:to>
                                        <p:strVal val="visible"/>
                                      </p:to>
                                    </p:set>
                                    <p:animEffect transition="in" filter="wipe(down)">
                                      <p:cBhvr>
                                        <p:cTn id="22" dur="500"/>
                                        <p:tgtEl>
                                          <p:spTgt spid="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1">
                                            <p:txEl>
                                              <p:pRg st="5" end="5"/>
                                            </p:txEl>
                                          </p:spTgt>
                                        </p:tgtEl>
                                        <p:attrNameLst>
                                          <p:attrName>style.visibility</p:attrName>
                                        </p:attrNameLst>
                                      </p:cBhvr>
                                      <p:to>
                                        <p:strVal val="visible"/>
                                      </p:to>
                                    </p:set>
                                    <p:animEffect transition="in" filter="wipe(down)">
                                      <p:cBhvr>
                                        <p:cTn id="27" dur="500"/>
                                        <p:tgtEl>
                                          <p:spTgt spid="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p of coffee 3D pattern">
            <a:extLst>
              <a:ext uri="{FF2B5EF4-FFF2-40B4-BE49-F238E27FC236}">
                <a16:creationId xmlns:a16="http://schemas.microsoft.com/office/drawing/2014/main" id="{079DFA9C-5063-B7F4-2978-6EA6E93C27E6}"/>
              </a:ext>
            </a:extLst>
          </p:cNvPr>
          <p:cNvPicPr>
            <a:picLocks noChangeAspect="1"/>
          </p:cNvPicPr>
          <p:nvPr/>
        </p:nvPicPr>
        <p:blipFill rotWithShape="1">
          <a:blip r:embed="rId2"/>
          <a:srcRect l="12474" r="2958"/>
          <a:stretch/>
        </p:blipFill>
        <p:spPr>
          <a:xfrm>
            <a:off x="20" y="10"/>
            <a:ext cx="4639713" cy="6857990"/>
          </a:xfrm>
          <a:prstGeom prst="rect">
            <a:avLst/>
          </a:prstGeom>
          <a:effectLst>
            <a:innerShdw blurRad="57150" dist="38100" dir="14460000">
              <a:prstClr val="black">
                <a:alpha val="70000"/>
              </a:prstClr>
            </a:innerShdw>
          </a:effectLst>
        </p:spPr>
      </p:pic>
      <p:sp>
        <p:nvSpPr>
          <p:cNvPr id="16" name="TextBox 15">
            <a:extLst>
              <a:ext uri="{FF2B5EF4-FFF2-40B4-BE49-F238E27FC236}">
                <a16:creationId xmlns:a16="http://schemas.microsoft.com/office/drawing/2014/main" id="{5B75677C-1F22-B7A1-52D0-75F456365357}"/>
              </a:ext>
            </a:extLst>
          </p:cNvPr>
          <p:cNvSpPr txBox="1"/>
          <p:nvPr/>
        </p:nvSpPr>
        <p:spPr>
          <a:xfrm>
            <a:off x="5135180" y="411378"/>
            <a:ext cx="6864561"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How would it feel if You could wake up every morning excited about Your day instead of drained because you knew that it was filled with things that Energized you and moved You closer to your goals?</a:t>
            </a:r>
          </a:p>
          <a:p>
            <a:endParaRPr lang="en-US" sz="24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What would it be like if You didn’t have to empty your cup to fill the cups of others?</a:t>
            </a:r>
          </a:p>
          <a:p>
            <a:endParaRPr lang="en-US" sz="24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What would it be like to feel professionally and personally fulfilled, successful, rested, happy, and balanced…every day?</a:t>
            </a:r>
            <a:endParaRPr lang="en-US" sz="2400" dirty="0"/>
          </a:p>
        </p:txBody>
      </p:sp>
    </p:spTree>
    <p:extLst>
      <p:ext uri="{BB962C8B-B14F-4D97-AF65-F5344CB8AC3E}">
        <p14:creationId xmlns:p14="http://schemas.microsoft.com/office/powerpoint/2010/main" val="3663508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664F-95A8-40FF-83FE-44B6E4174031}"/>
              </a:ext>
            </a:extLst>
          </p:cNvPr>
          <p:cNvSpPr>
            <a:spLocks noGrp="1"/>
          </p:cNvSpPr>
          <p:nvPr>
            <p:ph type="ctrTitle"/>
          </p:nvPr>
        </p:nvSpPr>
        <p:spPr/>
        <p:txBody>
          <a:bodyPr/>
          <a:lstStyle/>
          <a:p>
            <a:r>
              <a:rPr lang="en-US" dirty="0"/>
              <a:t>How Do You Fill Your Time?</a:t>
            </a:r>
          </a:p>
        </p:txBody>
      </p:sp>
    </p:spTree>
    <p:extLst>
      <p:ext uri="{BB962C8B-B14F-4D97-AF65-F5344CB8AC3E}">
        <p14:creationId xmlns:p14="http://schemas.microsoft.com/office/powerpoint/2010/main" val="9793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AED37F-D2FA-3F02-3789-73A79630A2E4}"/>
              </a:ext>
            </a:extLst>
          </p:cNvPr>
          <p:cNvSpPr>
            <a:spLocks noGrp="1"/>
          </p:cNvSpPr>
          <p:nvPr>
            <p:ph type="title"/>
          </p:nvPr>
        </p:nvSpPr>
        <p:spPr>
          <a:xfrm>
            <a:off x="7532710" y="620721"/>
            <a:ext cx="3518748" cy="3255423"/>
          </a:xfrm>
        </p:spPr>
        <p:txBody>
          <a:bodyPr vert="horz" lIns="91440" tIns="45720" rIns="91440" bIns="45720" rtlCol="0" anchor="b">
            <a:normAutofit/>
          </a:bodyPr>
          <a:lstStyle/>
          <a:p>
            <a:r>
              <a:rPr lang="en-US" sz="4400" dirty="0"/>
              <a:t>Burnout Leadership Model</a:t>
            </a:r>
          </a:p>
        </p:txBody>
      </p:sp>
      <p:pic>
        <p:nvPicPr>
          <p:cNvPr id="7" name="Content Placeholder 6" descr="A picture containing cup, coffee, indoor&#10;&#10;Description automatically generated">
            <a:extLst>
              <a:ext uri="{FF2B5EF4-FFF2-40B4-BE49-F238E27FC236}">
                <a16:creationId xmlns:a16="http://schemas.microsoft.com/office/drawing/2014/main" id="{4BDD2A4C-B3E0-FD0C-8539-E5DE19D762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885"/>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38517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4EA752-B66F-4CFA-8697-3DDB9D6C9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758" y="1267871"/>
            <a:ext cx="3756448" cy="3996222"/>
          </a:xfrm>
          <a:prstGeom prst="rect">
            <a:avLst/>
          </a:prstGeom>
        </p:spPr>
      </p:pic>
      <p:pic>
        <p:nvPicPr>
          <p:cNvPr id="4" name="Picture 3">
            <a:extLst>
              <a:ext uri="{FF2B5EF4-FFF2-40B4-BE49-F238E27FC236}">
                <a16:creationId xmlns:a16="http://schemas.microsoft.com/office/drawing/2014/main" id="{43FA2A2D-DC22-473E-8376-986344BD3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5" y="1577518"/>
            <a:ext cx="4502570" cy="3376927"/>
          </a:xfrm>
          <a:prstGeom prst="rect">
            <a:avLst/>
          </a:prstGeom>
        </p:spPr>
      </p:pic>
    </p:spTree>
    <p:extLst>
      <p:ext uri="{BB962C8B-B14F-4D97-AF65-F5344CB8AC3E}">
        <p14:creationId xmlns:p14="http://schemas.microsoft.com/office/powerpoint/2010/main" val="305704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0FD0-5771-C276-4014-6ACE7A230BE8}"/>
              </a:ext>
            </a:extLst>
          </p:cNvPr>
          <p:cNvSpPr>
            <a:spLocks noGrp="1"/>
          </p:cNvSpPr>
          <p:nvPr>
            <p:ph type="title"/>
          </p:nvPr>
        </p:nvSpPr>
        <p:spPr>
          <a:xfrm>
            <a:off x="7447590" y="204527"/>
            <a:ext cx="4046300" cy="4789479"/>
          </a:xfrm>
        </p:spPr>
        <p:txBody>
          <a:bodyPr vert="horz" lIns="91440" tIns="45720" rIns="91440" bIns="45720" rtlCol="0" anchor="b">
            <a:normAutofit/>
          </a:bodyPr>
          <a:lstStyle/>
          <a:p>
            <a:r>
              <a:rPr lang="en-US" sz="4000" dirty="0"/>
              <a:t>Thriving leadership model</a:t>
            </a:r>
            <a:br>
              <a:rPr lang="en-US" sz="4000" dirty="0"/>
            </a:br>
            <a:r>
              <a:rPr lang="en-US" sz="4000" dirty="0"/>
              <a:t>aka</a:t>
            </a:r>
            <a:br>
              <a:rPr lang="en-US" sz="4000" dirty="0"/>
            </a:br>
            <a:r>
              <a:rPr lang="en-US" sz="4000" dirty="0"/>
              <a:t>the “abundance” model</a:t>
            </a:r>
          </a:p>
        </p:txBody>
      </p:sp>
      <p:pic>
        <p:nvPicPr>
          <p:cNvPr id="6" name="Content Placeholder 5" descr="A picture containing indoor, wine&#10;&#10;Description automatically generated">
            <a:extLst>
              <a:ext uri="{FF2B5EF4-FFF2-40B4-BE49-F238E27FC236}">
                <a16:creationId xmlns:a16="http://schemas.microsoft.com/office/drawing/2014/main" id="{6483E428-9AEF-8CBC-8F3D-3AB679FFA9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481" r="9144"/>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8373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51A5-B50F-4810-BEA8-9AF96B0E8EFA}"/>
              </a:ext>
            </a:extLst>
          </p:cNvPr>
          <p:cNvSpPr>
            <a:spLocks noGrp="1"/>
          </p:cNvSpPr>
          <p:nvPr>
            <p:ph type="title"/>
          </p:nvPr>
        </p:nvSpPr>
        <p:spPr>
          <a:xfrm>
            <a:off x="4303643" y="609600"/>
            <a:ext cx="6743767" cy="1905000"/>
          </a:xfrm>
        </p:spPr>
        <p:txBody>
          <a:bodyPr>
            <a:normAutofit/>
          </a:bodyPr>
          <a:lstStyle/>
          <a:p>
            <a:r>
              <a:rPr lang="en-US" dirty="0"/>
              <a:t>5 Steps to Mastering your Time and beating burnout</a:t>
            </a:r>
          </a:p>
        </p:txBody>
      </p:sp>
      <p:sp>
        <p:nvSpPr>
          <p:cNvPr id="3" name="Content Placeholder 2">
            <a:extLst>
              <a:ext uri="{FF2B5EF4-FFF2-40B4-BE49-F238E27FC236}">
                <a16:creationId xmlns:a16="http://schemas.microsoft.com/office/drawing/2014/main" id="{3B2BE747-060B-4FD9-B757-E6FA32CD7006}"/>
              </a:ext>
            </a:extLst>
          </p:cNvPr>
          <p:cNvSpPr>
            <a:spLocks noGrp="1"/>
          </p:cNvSpPr>
          <p:nvPr>
            <p:ph idx="1"/>
          </p:nvPr>
        </p:nvSpPr>
        <p:spPr>
          <a:xfrm>
            <a:off x="4303643" y="2666999"/>
            <a:ext cx="7046844" cy="3415749"/>
          </a:xfrm>
        </p:spPr>
        <p:txBody>
          <a:bodyPr>
            <a:normAutofit/>
          </a:bodyPr>
          <a:lstStyle/>
          <a:p>
            <a:r>
              <a:rPr lang="en-US"/>
              <a:t>Define Success</a:t>
            </a:r>
          </a:p>
          <a:p>
            <a:r>
              <a:rPr lang="en-US"/>
              <a:t>Set and Align Priorities</a:t>
            </a:r>
          </a:p>
          <a:p>
            <a:r>
              <a:rPr lang="en-US"/>
              <a:t>Schedule Priorities</a:t>
            </a:r>
          </a:p>
          <a:p>
            <a:r>
              <a:rPr lang="en-US"/>
              <a:t>Handling Interruptions aka Setting and Enforcing Boundaries</a:t>
            </a:r>
          </a:p>
          <a:p>
            <a:r>
              <a:rPr lang="en-US"/>
              <a:t>Sustaining the Transformation</a:t>
            </a:r>
          </a:p>
        </p:txBody>
      </p:sp>
      <p:pic>
        <p:nvPicPr>
          <p:cNvPr id="5" name="Picture 4" descr="Angled shot of pen on a graph">
            <a:extLst>
              <a:ext uri="{FF2B5EF4-FFF2-40B4-BE49-F238E27FC236}">
                <a16:creationId xmlns:a16="http://schemas.microsoft.com/office/drawing/2014/main" id="{FB19A854-0585-1CB2-5F5E-C53B88494644}"/>
              </a:ext>
            </a:extLst>
          </p:cNvPr>
          <p:cNvPicPr>
            <a:picLocks noChangeAspect="1"/>
          </p:cNvPicPr>
          <p:nvPr/>
        </p:nvPicPr>
        <p:blipFill rotWithShape="1">
          <a:blip r:embed="rId3"/>
          <a:srcRect l="14334" r="51799"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5218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6C0C-7E49-44D0-9F05-7F41F752D0AF}"/>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a:effectLst>
                  <a:glow rad="38100">
                    <a:schemeClr val="bg1">
                      <a:lumMod val="65000"/>
                      <a:lumOff val="35000"/>
                      <a:alpha val="50000"/>
                    </a:schemeClr>
                  </a:glow>
                  <a:outerShdw blurRad="28575" dist="31750" dir="13200000" algn="tl" rotWithShape="0">
                    <a:srgbClr val="000000">
                      <a:alpha val="25000"/>
                    </a:srgbClr>
                  </a:outerShdw>
                </a:effectLst>
              </a:rPr>
              <a:t>Define Success</a:t>
            </a:r>
          </a:p>
        </p:txBody>
      </p:sp>
      <p:pic>
        <p:nvPicPr>
          <p:cNvPr id="1026" name="Picture 2" descr="Image result for success in dictionary">
            <a:extLst>
              <a:ext uri="{FF2B5EF4-FFF2-40B4-BE49-F238E27FC236}">
                <a16:creationId xmlns:a16="http://schemas.microsoft.com/office/drawing/2014/main" id="{B388E6A8-45B7-4FF1-9288-ABCFB95BE2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899"/>
          <a:stretch/>
        </p:blipFill>
        <p:spPr bwMode="auto">
          <a:xfrm>
            <a:off x="636915" y="1172078"/>
            <a:ext cx="6915663" cy="4517532"/>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655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098" name="Picture 2" descr="Image result for treasure map">
            <a:extLst>
              <a:ext uri="{FF2B5EF4-FFF2-40B4-BE49-F238E27FC236}">
                <a16:creationId xmlns:a16="http://schemas.microsoft.com/office/drawing/2014/main" id="{F763DE30-BD42-44CD-8F2B-30D25DFA0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619"/>
          <a:stretch/>
        </p:blipFill>
        <p:spPr bwMode="auto">
          <a:xfrm>
            <a:off x="1291777" y="639905"/>
            <a:ext cx="5605938" cy="4325990"/>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06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D8CE-E108-47FF-87E0-1B513B32452A}"/>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It’s Easier When you Know Where you are going!</a:t>
            </a:r>
          </a:p>
        </p:txBody>
      </p:sp>
      <p:pic>
        <p:nvPicPr>
          <p:cNvPr id="4098" name="Picture 2" descr="Image result for treasure map">
            <a:extLst>
              <a:ext uri="{FF2B5EF4-FFF2-40B4-BE49-F238E27FC236}">
                <a16:creationId xmlns:a16="http://schemas.microsoft.com/office/drawing/2014/main" id="{F763DE30-BD42-44CD-8F2B-30D25DFA0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97"/>
          <a:stretch/>
        </p:blipFill>
        <p:spPr bwMode="auto">
          <a:xfrm>
            <a:off x="1291777" y="639905"/>
            <a:ext cx="5605938" cy="5581878"/>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51A5-B50F-4810-BEA8-9AF96B0E8EFA}"/>
              </a:ext>
            </a:extLst>
          </p:cNvPr>
          <p:cNvSpPr>
            <a:spLocks noGrp="1"/>
          </p:cNvSpPr>
          <p:nvPr>
            <p:ph type="title"/>
          </p:nvPr>
        </p:nvSpPr>
        <p:spPr>
          <a:xfrm>
            <a:off x="4303643" y="609600"/>
            <a:ext cx="6743767" cy="1905000"/>
          </a:xfrm>
        </p:spPr>
        <p:txBody>
          <a:bodyPr>
            <a:normAutofit/>
          </a:bodyPr>
          <a:lstStyle/>
          <a:p>
            <a:r>
              <a:rPr lang="en-US" dirty="0"/>
              <a:t>5 Steps to Mastering your Time</a:t>
            </a:r>
          </a:p>
        </p:txBody>
      </p:sp>
      <p:sp>
        <p:nvSpPr>
          <p:cNvPr id="3" name="Content Placeholder 2">
            <a:extLst>
              <a:ext uri="{FF2B5EF4-FFF2-40B4-BE49-F238E27FC236}">
                <a16:creationId xmlns:a16="http://schemas.microsoft.com/office/drawing/2014/main" id="{3B2BE747-060B-4FD9-B757-E6FA32CD7006}"/>
              </a:ext>
            </a:extLst>
          </p:cNvPr>
          <p:cNvSpPr>
            <a:spLocks noGrp="1"/>
          </p:cNvSpPr>
          <p:nvPr>
            <p:ph idx="1"/>
          </p:nvPr>
        </p:nvSpPr>
        <p:spPr>
          <a:xfrm>
            <a:off x="4303643" y="2666999"/>
            <a:ext cx="7046844" cy="3415749"/>
          </a:xfrm>
        </p:spPr>
        <p:txBody>
          <a:bodyPr>
            <a:normAutofit/>
          </a:bodyPr>
          <a:lstStyle/>
          <a:p>
            <a:r>
              <a:rPr lang="en-US" dirty="0"/>
              <a:t>Define Success</a:t>
            </a:r>
          </a:p>
          <a:p>
            <a:r>
              <a:rPr lang="en-US" sz="3200" dirty="0"/>
              <a:t>Set and Align Priorities</a:t>
            </a:r>
          </a:p>
          <a:p>
            <a:r>
              <a:rPr lang="en-US" dirty="0"/>
              <a:t>Schedule Priorities</a:t>
            </a:r>
          </a:p>
          <a:p>
            <a:r>
              <a:rPr lang="en-US" dirty="0"/>
              <a:t>Handling Interruptions aka Setting and Enforcing Boundaries</a:t>
            </a:r>
          </a:p>
          <a:p>
            <a:r>
              <a:rPr lang="en-US" dirty="0"/>
              <a:t>Sustaining the Transformation</a:t>
            </a:r>
          </a:p>
        </p:txBody>
      </p:sp>
      <p:pic>
        <p:nvPicPr>
          <p:cNvPr id="5" name="Picture 4" descr="Angled shot of pen on a graph">
            <a:extLst>
              <a:ext uri="{FF2B5EF4-FFF2-40B4-BE49-F238E27FC236}">
                <a16:creationId xmlns:a16="http://schemas.microsoft.com/office/drawing/2014/main" id="{3E519136-98FA-B424-0DF1-A7F2B0DF6B37}"/>
              </a:ext>
            </a:extLst>
          </p:cNvPr>
          <p:cNvPicPr>
            <a:picLocks noChangeAspect="1"/>
          </p:cNvPicPr>
          <p:nvPr/>
        </p:nvPicPr>
        <p:blipFill rotWithShape="1">
          <a:blip r:embed="rId3"/>
          <a:srcRect l="14334" r="51799"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419700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ow to eat an elephant">
            <a:extLst>
              <a:ext uri="{FF2B5EF4-FFF2-40B4-BE49-F238E27FC236}">
                <a16:creationId xmlns:a16="http://schemas.microsoft.com/office/drawing/2014/main" id="{D2993235-7CCE-406B-B9EF-8445DA8A9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99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ess board with chess pieces&#10;&#10;Description automatically generated with medium confidence">
            <a:extLst>
              <a:ext uri="{FF2B5EF4-FFF2-40B4-BE49-F238E27FC236}">
                <a16:creationId xmlns:a16="http://schemas.microsoft.com/office/drawing/2014/main" id="{ABCA962D-C6C4-50CA-E126-CAE9E6FB8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59" y="0"/>
            <a:ext cx="10539281" cy="6858000"/>
          </a:xfrm>
          <a:prstGeom prst="rect">
            <a:avLst/>
          </a:prstGeom>
        </p:spPr>
      </p:pic>
    </p:spTree>
    <p:extLst>
      <p:ext uri="{BB962C8B-B14F-4D97-AF65-F5344CB8AC3E}">
        <p14:creationId xmlns:p14="http://schemas.microsoft.com/office/powerpoint/2010/main" val="1929229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51A5-B50F-4810-BEA8-9AF96B0E8EFA}"/>
              </a:ext>
            </a:extLst>
          </p:cNvPr>
          <p:cNvSpPr>
            <a:spLocks noGrp="1"/>
          </p:cNvSpPr>
          <p:nvPr>
            <p:ph type="title"/>
          </p:nvPr>
        </p:nvSpPr>
        <p:spPr>
          <a:xfrm>
            <a:off x="4303643" y="609600"/>
            <a:ext cx="6743767" cy="1905000"/>
          </a:xfrm>
        </p:spPr>
        <p:txBody>
          <a:bodyPr>
            <a:normAutofit/>
          </a:bodyPr>
          <a:lstStyle/>
          <a:p>
            <a:r>
              <a:rPr lang="en-US" dirty="0"/>
              <a:t>5 Steps to Mastering your Time</a:t>
            </a:r>
          </a:p>
        </p:txBody>
      </p:sp>
      <p:sp>
        <p:nvSpPr>
          <p:cNvPr id="3" name="Content Placeholder 2">
            <a:extLst>
              <a:ext uri="{FF2B5EF4-FFF2-40B4-BE49-F238E27FC236}">
                <a16:creationId xmlns:a16="http://schemas.microsoft.com/office/drawing/2014/main" id="{3B2BE747-060B-4FD9-B757-E6FA32CD7006}"/>
              </a:ext>
            </a:extLst>
          </p:cNvPr>
          <p:cNvSpPr>
            <a:spLocks noGrp="1"/>
          </p:cNvSpPr>
          <p:nvPr>
            <p:ph idx="1"/>
          </p:nvPr>
        </p:nvSpPr>
        <p:spPr>
          <a:xfrm>
            <a:off x="4303643" y="2666999"/>
            <a:ext cx="7046844" cy="3415749"/>
          </a:xfrm>
        </p:spPr>
        <p:txBody>
          <a:bodyPr>
            <a:normAutofit/>
          </a:bodyPr>
          <a:lstStyle/>
          <a:p>
            <a:r>
              <a:rPr lang="en-US" dirty="0"/>
              <a:t>Define Success</a:t>
            </a:r>
          </a:p>
          <a:p>
            <a:r>
              <a:rPr lang="en-US" dirty="0"/>
              <a:t>Set and Align Priorities</a:t>
            </a:r>
          </a:p>
          <a:p>
            <a:r>
              <a:rPr lang="en-US" sz="4000" dirty="0"/>
              <a:t>Schedule Priorities</a:t>
            </a:r>
          </a:p>
          <a:p>
            <a:r>
              <a:rPr lang="en-US" dirty="0"/>
              <a:t>Handling Interruptions aka Setting and Enforcing Boundaries</a:t>
            </a:r>
          </a:p>
          <a:p>
            <a:r>
              <a:rPr lang="en-US" dirty="0"/>
              <a:t>Sustaining the Transformation</a:t>
            </a:r>
          </a:p>
        </p:txBody>
      </p:sp>
      <p:pic>
        <p:nvPicPr>
          <p:cNvPr id="5" name="Picture 4" descr="Angled shot of pen on a graph">
            <a:extLst>
              <a:ext uri="{FF2B5EF4-FFF2-40B4-BE49-F238E27FC236}">
                <a16:creationId xmlns:a16="http://schemas.microsoft.com/office/drawing/2014/main" id="{69D3C838-C27A-6175-04C9-F8B655065ED6}"/>
              </a:ext>
            </a:extLst>
          </p:cNvPr>
          <p:cNvPicPr>
            <a:picLocks noChangeAspect="1"/>
          </p:cNvPicPr>
          <p:nvPr/>
        </p:nvPicPr>
        <p:blipFill rotWithShape="1">
          <a:blip r:embed="rId3"/>
          <a:srcRect l="14334" r="51799"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983390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6735098" y="609600"/>
            <a:ext cx="4798142" cy="3642851"/>
          </a:xfrm>
          <a:prstGeom prst="rect">
            <a:avLst/>
          </a:prstGeom>
        </p:spPr>
        <p:txBody>
          <a:bodyPr spcFirstLastPara="1" vert="horz" lIns="91440" tIns="45720" rIns="91440" bIns="45720" rtlCol="0" anchor="b" anchorCtr="0">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Importance Versus Urgency</a:t>
            </a:r>
          </a:p>
        </p:txBody>
      </p:sp>
      <p:pic>
        <p:nvPicPr>
          <p:cNvPr id="164" name="Google Shape;164;p21"/>
          <p:cNvPicPr preferRelativeResize="0"/>
          <p:nvPr/>
        </p:nvPicPr>
        <p:blipFill rotWithShape="1">
          <a:blip r:embed="rId4"/>
          <a:srcRect l="1881" r="-1" b="-1"/>
          <a:stretch/>
        </p:blipFill>
        <p:spPr>
          <a:xfrm>
            <a:off x="633999" y="636640"/>
            <a:ext cx="5462001" cy="5591541"/>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3"/>
                                        </p:tgtEl>
                                        <p:attrNameLst>
                                          <p:attrName>style.visibility</p:attrName>
                                        </p:attrNameLst>
                                      </p:cBhvr>
                                      <p:to>
                                        <p:strVal val="visible"/>
                                      </p:to>
                                    </p:set>
                                    <p:animEffect transition="in" filter="fade">
                                      <p:cBhvr>
                                        <p:cTn id="7" dur="7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8A1A-7266-4E42-9FF6-FF6ADC673EE8}"/>
              </a:ext>
            </a:extLst>
          </p:cNvPr>
          <p:cNvSpPr>
            <a:spLocks noGrp="1"/>
          </p:cNvSpPr>
          <p:nvPr>
            <p:ph type="ctrTitle"/>
          </p:nvPr>
        </p:nvSpPr>
        <p:spPr>
          <a:xfrm>
            <a:off x="684212" y="685799"/>
            <a:ext cx="9678988" cy="3673474"/>
          </a:xfrm>
        </p:spPr>
        <p:txBody>
          <a:bodyPr>
            <a:normAutofit/>
          </a:bodyPr>
          <a:lstStyle/>
          <a:p>
            <a:pPr>
              <a:lnSpc>
                <a:spcPct val="90000"/>
              </a:lnSpc>
            </a:pPr>
            <a:r>
              <a:rPr lang="en-US" sz="6000" dirty="0">
                <a:solidFill>
                  <a:schemeClr val="tx2"/>
                </a:solidFill>
              </a:rPr>
              <a:t>The Average Manager, Supervisor, Executive, or CEO works </a:t>
            </a:r>
            <a:r>
              <a:rPr lang="en-US" sz="6000" u="sng" dirty="0">
                <a:solidFill>
                  <a:schemeClr val="tx2"/>
                </a:solidFill>
              </a:rPr>
              <a:t>72 Hours </a:t>
            </a:r>
            <a:r>
              <a:rPr lang="en-US" sz="6000" dirty="0">
                <a:solidFill>
                  <a:schemeClr val="tx2"/>
                </a:solidFill>
              </a:rPr>
              <a:t>Per Week</a:t>
            </a:r>
          </a:p>
        </p:txBody>
      </p:sp>
    </p:spTree>
    <p:extLst>
      <p:ext uri="{BB962C8B-B14F-4D97-AF65-F5344CB8AC3E}">
        <p14:creationId xmlns:p14="http://schemas.microsoft.com/office/powerpoint/2010/main" val="15611052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51A5-B50F-4810-BEA8-9AF96B0E8EFA}"/>
              </a:ext>
            </a:extLst>
          </p:cNvPr>
          <p:cNvSpPr>
            <a:spLocks noGrp="1"/>
          </p:cNvSpPr>
          <p:nvPr>
            <p:ph type="title"/>
          </p:nvPr>
        </p:nvSpPr>
        <p:spPr>
          <a:xfrm>
            <a:off x="4303643" y="609600"/>
            <a:ext cx="6743767" cy="1905000"/>
          </a:xfrm>
        </p:spPr>
        <p:txBody>
          <a:bodyPr>
            <a:normAutofit/>
          </a:bodyPr>
          <a:lstStyle/>
          <a:p>
            <a:r>
              <a:rPr lang="en-US" dirty="0"/>
              <a:t>5 Steps to Mastering your Time</a:t>
            </a:r>
          </a:p>
        </p:txBody>
      </p:sp>
      <p:sp>
        <p:nvSpPr>
          <p:cNvPr id="3" name="Content Placeholder 2">
            <a:extLst>
              <a:ext uri="{FF2B5EF4-FFF2-40B4-BE49-F238E27FC236}">
                <a16:creationId xmlns:a16="http://schemas.microsoft.com/office/drawing/2014/main" id="{3B2BE747-060B-4FD9-B757-E6FA32CD7006}"/>
              </a:ext>
            </a:extLst>
          </p:cNvPr>
          <p:cNvSpPr>
            <a:spLocks noGrp="1"/>
          </p:cNvSpPr>
          <p:nvPr>
            <p:ph idx="1"/>
          </p:nvPr>
        </p:nvSpPr>
        <p:spPr>
          <a:xfrm>
            <a:off x="4303643" y="2666999"/>
            <a:ext cx="7046844" cy="3415749"/>
          </a:xfrm>
        </p:spPr>
        <p:txBody>
          <a:bodyPr>
            <a:normAutofit/>
          </a:bodyPr>
          <a:lstStyle/>
          <a:p>
            <a:r>
              <a:rPr lang="en-US" dirty="0"/>
              <a:t>Define Success</a:t>
            </a:r>
          </a:p>
          <a:p>
            <a:r>
              <a:rPr lang="en-US" dirty="0"/>
              <a:t>Set and Align Priorities</a:t>
            </a:r>
          </a:p>
          <a:p>
            <a:r>
              <a:rPr lang="en-US" dirty="0"/>
              <a:t>Schedule Priorities</a:t>
            </a:r>
          </a:p>
          <a:p>
            <a:r>
              <a:rPr lang="en-US" sz="3200" dirty="0"/>
              <a:t>Handling Interruptions aka Setting and Enforcing Boundaries</a:t>
            </a:r>
          </a:p>
          <a:p>
            <a:r>
              <a:rPr lang="en-US" dirty="0"/>
              <a:t>Sustaining the Transformation</a:t>
            </a:r>
          </a:p>
        </p:txBody>
      </p:sp>
      <p:pic>
        <p:nvPicPr>
          <p:cNvPr id="5" name="Picture 4" descr="Angled shot of pen on a graph">
            <a:extLst>
              <a:ext uri="{FF2B5EF4-FFF2-40B4-BE49-F238E27FC236}">
                <a16:creationId xmlns:a16="http://schemas.microsoft.com/office/drawing/2014/main" id="{9FD510A2-1EAC-1DE6-4BFF-88A7FB8323AA}"/>
              </a:ext>
            </a:extLst>
          </p:cNvPr>
          <p:cNvPicPr>
            <a:picLocks noChangeAspect="1"/>
          </p:cNvPicPr>
          <p:nvPr/>
        </p:nvPicPr>
        <p:blipFill rotWithShape="1">
          <a:blip r:embed="rId3"/>
          <a:srcRect l="14334" r="51799"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1171301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F9D5-008B-4219-B223-BBD11F9A8879}"/>
              </a:ext>
            </a:extLst>
          </p:cNvPr>
          <p:cNvSpPr>
            <a:spLocks noGrp="1"/>
          </p:cNvSpPr>
          <p:nvPr>
            <p:ph type="title"/>
          </p:nvPr>
        </p:nvSpPr>
        <p:spPr/>
        <p:txBody>
          <a:bodyPr/>
          <a:lstStyle/>
          <a:p>
            <a:r>
              <a:rPr lang="en-US" dirty="0"/>
              <a:t>Creating A System for Decision making</a:t>
            </a:r>
          </a:p>
        </p:txBody>
      </p:sp>
      <p:sp>
        <p:nvSpPr>
          <p:cNvPr id="3" name="Content Placeholder 2">
            <a:extLst>
              <a:ext uri="{FF2B5EF4-FFF2-40B4-BE49-F238E27FC236}">
                <a16:creationId xmlns:a16="http://schemas.microsoft.com/office/drawing/2014/main" id="{3863ECAF-322B-4E6A-9B28-A8712BAD8B0C}"/>
              </a:ext>
            </a:extLst>
          </p:cNvPr>
          <p:cNvSpPr>
            <a:spLocks noGrp="1"/>
          </p:cNvSpPr>
          <p:nvPr>
            <p:ph sz="half" idx="1"/>
          </p:nvPr>
        </p:nvSpPr>
        <p:spPr>
          <a:xfrm>
            <a:off x="6704813" y="1978473"/>
            <a:ext cx="4937655" cy="3615267"/>
          </a:xfrm>
        </p:spPr>
        <p:txBody>
          <a:bodyPr>
            <a:normAutofit/>
          </a:bodyPr>
          <a:lstStyle/>
          <a:p>
            <a:r>
              <a:rPr lang="en-US" sz="3200" dirty="0">
                <a:solidFill>
                  <a:schemeClr val="tx1"/>
                </a:solidFill>
              </a:rPr>
              <a:t>Distinguish</a:t>
            </a:r>
          </a:p>
          <a:p>
            <a:r>
              <a:rPr lang="en-US" sz="3200" dirty="0">
                <a:solidFill>
                  <a:schemeClr val="tx1"/>
                </a:solidFill>
              </a:rPr>
              <a:t>Deliberate</a:t>
            </a:r>
          </a:p>
          <a:p>
            <a:r>
              <a:rPr lang="en-US" sz="3200" dirty="0">
                <a:solidFill>
                  <a:schemeClr val="tx1"/>
                </a:solidFill>
              </a:rPr>
              <a:t>Decide</a:t>
            </a:r>
          </a:p>
        </p:txBody>
      </p:sp>
      <p:sp>
        <p:nvSpPr>
          <p:cNvPr id="4" name="Content Placeholder 3">
            <a:extLst>
              <a:ext uri="{FF2B5EF4-FFF2-40B4-BE49-F238E27FC236}">
                <a16:creationId xmlns:a16="http://schemas.microsoft.com/office/drawing/2014/main" id="{E62765DF-8592-4D20-8C42-5B4C796685C0}"/>
              </a:ext>
            </a:extLst>
          </p:cNvPr>
          <p:cNvSpPr>
            <a:spLocks noGrp="1"/>
          </p:cNvSpPr>
          <p:nvPr>
            <p:ph sz="half" idx="2"/>
          </p:nvPr>
        </p:nvSpPr>
        <p:spPr>
          <a:xfrm>
            <a:off x="371691" y="1978474"/>
            <a:ext cx="4934479" cy="3615266"/>
          </a:xfrm>
        </p:spPr>
        <p:txBody>
          <a:bodyPr>
            <a:normAutofit/>
          </a:bodyPr>
          <a:lstStyle/>
          <a:p>
            <a:r>
              <a:rPr lang="en-US" sz="3600" dirty="0">
                <a:solidFill>
                  <a:schemeClr val="tx1"/>
                </a:solidFill>
              </a:rPr>
              <a:t>Delegate</a:t>
            </a:r>
          </a:p>
          <a:p>
            <a:r>
              <a:rPr lang="en-US" sz="3600" dirty="0">
                <a:solidFill>
                  <a:schemeClr val="tx1"/>
                </a:solidFill>
              </a:rPr>
              <a:t>Automate</a:t>
            </a:r>
          </a:p>
          <a:p>
            <a:r>
              <a:rPr lang="en-US" sz="3600" dirty="0">
                <a:solidFill>
                  <a:schemeClr val="tx1"/>
                </a:solidFill>
              </a:rPr>
              <a:t>Eliminate</a:t>
            </a:r>
          </a:p>
        </p:txBody>
      </p:sp>
    </p:spTree>
    <p:extLst>
      <p:ext uri="{BB962C8B-B14F-4D97-AF65-F5344CB8AC3E}">
        <p14:creationId xmlns:p14="http://schemas.microsoft.com/office/powerpoint/2010/main" val="131004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circle(in)">
                                      <p:cBhvr>
                                        <p:cTn id="3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7"/>
          <p:cNvSpPr txBox="1">
            <a:spLocks noGrp="1"/>
          </p:cNvSpPr>
          <p:nvPr>
            <p:ph type="title"/>
          </p:nvPr>
        </p:nvSpPr>
        <p:spPr>
          <a:xfrm>
            <a:off x="360655" y="220398"/>
            <a:ext cx="11698926" cy="1507067"/>
          </a:xfrm>
          <a:prstGeom prst="rect">
            <a:avLst/>
          </a:prstGeom>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3200"/>
              <a:buFont typeface="Gill Sans"/>
              <a:buNone/>
            </a:pPr>
            <a:r>
              <a:rPr lang="en-US" b="0" dirty="0">
                <a:solidFill>
                  <a:srgbClr val="FFFFFF"/>
                </a:solidFill>
                <a:latin typeface="Gill Sans"/>
                <a:ea typeface="Gill Sans"/>
                <a:cs typeface="Gill Sans"/>
                <a:sym typeface="Gill Sans"/>
              </a:rPr>
              <a:t>GROUP DISCUSSION-Setting and Enforcing Boundaries</a:t>
            </a:r>
            <a:endParaRPr b="0" dirty="0">
              <a:solidFill>
                <a:srgbClr val="FFFFFF"/>
              </a:solidFill>
              <a:latin typeface="Gill Sans"/>
              <a:ea typeface="Gill Sans"/>
              <a:cs typeface="Gill Sans"/>
              <a:sym typeface="Gill Sans"/>
            </a:endParaRPr>
          </a:p>
          <a:p>
            <a:pPr marL="0" lvl="0" indent="0" algn="l" rtl="0">
              <a:lnSpc>
                <a:spcPct val="90000"/>
              </a:lnSpc>
              <a:spcBef>
                <a:spcPts val="0"/>
              </a:spcBef>
              <a:spcAft>
                <a:spcPts val="0"/>
              </a:spcAft>
              <a:buClr>
                <a:schemeClr val="dk1"/>
              </a:buClr>
              <a:buSzPts val="6400"/>
              <a:buFont typeface="Gill Sans"/>
              <a:buNone/>
            </a:pPr>
            <a:endParaRPr sz="3200" b="0" dirty="0">
              <a:latin typeface="Gill Sans"/>
              <a:ea typeface="Gill Sans"/>
              <a:cs typeface="Gill Sans"/>
              <a:sym typeface="Gill Sans"/>
            </a:endParaRPr>
          </a:p>
        </p:txBody>
      </p:sp>
      <p:sp>
        <p:nvSpPr>
          <p:cNvPr id="2" name="Text Placeholder 1">
            <a:extLst>
              <a:ext uri="{FF2B5EF4-FFF2-40B4-BE49-F238E27FC236}">
                <a16:creationId xmlns:a16="http://schemas.microsoft.com/office/drawing/2014/main" id="{B6BC61AF-842A-414A-A71B-791BFC3AC2A8}"/>
              </a:ext>
            </a:extLst>
          </p:cNvPr>
          <p:cNvSpPr>
            <a:spLocks noGrp="1"/>
          </p:cNvSpPr>
          <p:nvPr>
            <p:ph type="body" idx="1"/>
          </p:nvPr>
        </p:nvSpPr>
        <p:spPr>
          <a:xfrm>
            <a:off x="360655" y="1147686"/>
            <a:ext cx="4649787" cy="576262"/>
          </a:xfrm>
        </p:spPr>
        <p:txBody>
          <a:bodyPr/>
          <a:lstStyle/>
          <a:p>
            <a:r>
              <a:rPr lang="en-US" dirty="0"/>
              <a:t>Scenario 1	</a:t>
            </a:r>
          </a:p>
        </p:txBody>
      </p:sp>
      <p:sp>
        <p:nvSpPr>
          <p:cNvPr id="3" name="Content Placeholder 2">
            <a:extLst>
              <a:ext uri="{FF2B5EF4-FFF2-40B4-BE49-F238E27FC236}">
                <a16:creationId xmlns:a16="http://schemas.microsoft.com/office/drawing/2014/main" id="{EAC45E11-E8B2-4105-84DF-CF610B5FEF2C}"/>
              </a:ext>
            </a:extLst>
          </p:cNvPr>
          <p:cNvSpPr>
            <a:spLocks noGrp="1"/>
          </p:cNvSpPr>
          <p:nvPr>
            <p:ph sz="half" idx="2"/>
          </p:nvPr>
        </p:nvSpPr>
        <p:spPr>
          <a:xfrm>
            <a:off x="132419" y="1723948"/>
            <a:ext cx="4937655" cy="4921857"/>
          </a:xfrm>
        </p:spPr>
        <p:txBody>
          <a:bodyPr>
            <a:normAutofit lnSpcReduction="10000"/>
          </a:bodyPr>
          <a:lstStyle/>
          <a:p>
            <a:r>
              <a:rPr lang="en-US" dirty="0">
                <a:solidFill>
                  <a:schemeClr val="tx1"/>
                </a:solidFill>
              </a:rPr>
              <a:t>You work at a Manufacturer as a Supervisor.  One of your team leads received a call from a supervisor from another plant in your company telling them that they needed to get something down there by Close of Business today.  Your Team Lead already has 2 VIP jobs that have to get done today and your schedule is full for the rest of the day. You have no one that you can spare to get this job done. This decision is within your discretion, however, it is frowned upon to refuse these types of tasks by your Manufacturing Manager unless you have a “very good” reason.  What do you do?</a:t>
            </a:r>
          </a:p>
          <a:p>
            <a:endParaRPr lang="en-US" dirty="0"/>
          </a:p>
          <a:p>
            <a:endParaRPr lang="en-US" dirty="0"/>
          </a:p>
        </p:txBody>
      </p:sp>
      <p:sp>
        <p:nvSpPr>
          <p:cNvPr id="4" name="Text Placeholder 3">
            <a:extLst>
              <a:ext uri="{FF2B5EF4-FFF2-40B4-BE49-F238E27FC236}">
                <a16:creationId xmlns:a16="http://schemas.microsoft.com/office/drawing/2014/main" id="{F63AF3EB-B38F-48FA-8057-B11587D6A2CB}"/>
              </a:ext>
            </a:extLst>
          </p:cNvPr>
          <p:cNvSpPr>
            <a:spLocks noGrp="1"/>
          </p:cNvSpPr>
          <p:nvPr>
            <p:ph type="body" sz="quarter" idx="3"/>
          </p:nvPr>
        </p:nvSpPr>
        <p:spPr>
          <a:xfrm>
            <a:off x="5699421" y="1397388"/>
            <a:ext cx="4665134" cy="576262"/>
          </a:xfrm>
        </p:spPr>
        <p:txBody>
          <a:bodyPr/>
          <a:lstStyle/>
          <a:p>
            <a:r>
              <a:rPr lang="en-US" dirty="0"/>
              <a:t>Scenario 2</a:t>
            </a:r>
          </a:p>
        </p:txBody>
      </p:sp>
      <p:sp>
        <p:nvSpPr>
          <p:cNvPr id="5" name="Content Placeholder 4">
            <a:extLst>
              <a:ext uri="{FF2B5EF4-FFF2-40B4-BE49-F238E27FC236}">
                <a16:creationId xmlns:a16="http://schemas.microsoft.com/office/drawing/2014/main" id="{21D96D6D-727D-4215-9072-2B7D8E1676B2}"/>
              </a:ext>
            </a:extLst>
          </p:cNvPr>
          <p:cNvSpPr>
            <a:spLocks noGrp="1"/>
          </p:cNvSpPr>
          <p:nvPr>
            <p:ph sz="quarter" idx="4"/>
          </p:nvPr>
        </p:nvSpPr>
        <p:spPr>
          <a:xfrm>
            <a:off x="5567394" y="2063921"/>
            <a:ext cx="4929188" cy="3868474"/>
          </a:xfrm>
        </p:spPr>
        <p:txBody>
          <a:bodyPr>
            <a:normAutofit lnSpcReduction="10000"/>
          </a:bodyPr>
          <a:lstStyle/>
          <a:p>
            <a:r>
              <a:rPr lang="en-US" sz="2600" dirty="0">
                <a:solidFill>
                  <a:schemeClr val="tx1"/>
                </a:solidFill>
              </a:rPr>
              <a:t>You’re working on a major project, and you’ve blocked out a few hours to really knock it out. But just as you’re getting into the zone, your boss stops by to drop off some paperwork. Then your co-worker comes over to chat about next week’s meeting. What do you do?</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8124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51A5-B50F-4810-BEA8-9AF96B0E8EFA}"/>
              </a:ext>
            </a:extLst>
          </p:cNvPr>
          <p:cNvSpPr>
            <a:spLocks noGrp="1"/>
          </p:cNvSpPr>
          <p:nvPr>
            <p:ph type="title"/>
          </p:nvPr>
        </p:nvSpPr>
        <p:spPr>
          <a:xfrm>
            <a:off x="4303643" y="609600"/>
            <a:ext cx="6743767" cy="1905000"/>
          </a:xfrm>
        </p:spPr>
        <p:txBody>
          <a:bodyPr>
            <a:normAutofit/>
          </a:bodyPr>
          <a:lstStyle/>
          <a:p>
            <a:r>
              <a:rPr lang="en-US"/>
              <a:t>5 Steps to Mastering your Time</a:t>
            </a:r>
          </a:p>
        </p:txBody>
      </p:sp>
      <p:sp>
        <p:nvSpPr>
          <p:cNvPr id="3" name="Content Placeholder 2">
            <a:extLst>
              <a:ext uri="{FF2B5EF4-FFF2-40B4-BE49-F238E27FC236}">
                <a16:creationId xmlns:a16="http://schemas.microsoft.com/office/drawing/2014/main" id="{3B2BE747-060B-4FD9-B757-E6FA32CD7006}"/>
              </a:ext>
            </a:extLst>
          </p:cNvPr>
          <p:cNvSpPr>
            <a:spLocks noGrp="1"/>
          </p:cNvSpPr>
          <p:nvPr>
            <p:ph idx="1"/>
          </p:nvPr>
        </p:nvSpPr>
        <p:spPr>
          <a:xfrm>
            <a:off x="4303643" y="2666999"/>
            <a:ext cx="7046844" cy="3415749"/>
          </a:xfrm>
        </p:spPr>
        <p:txBody>
          <a:bodyPr>
            <a:normAutofit lnSpcReduction="10000"/>
          </a:bodyPr>
          <a:lstStyle/>
          <a:p>
            <a:r>
              <a:rPr lang="en-US" dirty="0"/>
              <a:t>Define Success</a:t>
            </a:r>
          </a:p>
          <a:p>
            <a:r>
              <a:rPr lang="en-US" dirty="0"/>
              <a:t>Set and Align Priorities</a:t>
            </a:r>
          </a:p>
          <a:p>
            <a:r>
              <a:rPr lang="en-US" dirty="0"/>
              <a:t>Schedule Priorities</a:t>
            </a:r>
          </a:p>
          <a:p>
            <a:r>
              <a:rPr lang="en-US" dirty="0"/>
              <a:t>Handling Interruptions aka Setting and Enforcing Boundaries</a:t>
            </a:r>
          </a:p>
          <a:p>
            <a:r>
              <a:rPr lang="en-US" sz="4000" dirty="0"/>
              <a:t>Sustaining the Transformation</a:t>
            </a:r>
          </a:p>
        </p:txBody>
      </p:sp>
      <p:pic>
        <p:nvPicPr>
          <p:cNvPr id="5" name="Picture 4" descr="Angled shot of pen on a graph">
            <a:extLst>
              <a:ext uri="{FF2B5EF4-FFF2-40B4-BE49-F238E27FC236}">
                <a16:creationId xmlns:a16="http://schemas.microsoft.com/office/drawing/2014/main" id="{2F6C621C-FF4D-C58E-E459-AA7876A70529}"/>
              </a:ext>
            </a:extLst>
          </p:cNvPr>
          <p:cNvPicPr>
            <a:picLocks noChangeAspect="1"/>
          </p:cNvPicPr>
          <p:nvPr/>
        </p:nvPicPr>
        <p:blipFill rotWithShape="1">
          <a:blip r:embed="rId3"/>
          <a:srcRect l="14334" r="51799"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4155227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D3A0380-B3B3-5B75-1BDA-F107EE6D3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491" y="643467"/>
            <a:ext cx="9065018" cy="5571066"/>
          </a:xfrm>
          <a:prstGeom prst="rect">
            <a:avLst/>
          </a:prstGeom>
        </p:spPr>
      </p:pic>
    </p:spTree>
    <p:extLst>
      <p:ext uri="{BB962C8B-B14F-4D97-AF65-F5344CB8AC3E}">
        <p14:creationId xmlns:p14="http://schemas.microsoft.com/office/powerpoint/2010/main" val="2326173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9EB9-90D4-449B-88C9-B1E5FC86A58F}"/>
              </a:ext>
            </a:extLst>
          </p:cNvPr>
          <p:cNvSpPr>
            <a:spLocks noGrp="1"/>
          </p:cNvSpPr>
          <p:nvPr>
            <p:ph type="title"/>
          </p:nvPr>
        </p:nvSpPr>
        <p:spPr/>
        <p:txBody>
          <a:bodyPr/>
          <a:lstStyle/>
          <a:p>
            <a:r>
              <a:rPr lang="en-US" dirty="0"/>
              <a:t>Tips for Building new Habits</a:t>
            </a:r>
          </a:p>
        </p:txBody>
      </p:sp>
      <p:sp>
        <p:nvSpPr>
          <p:cNvPr id="3" name="Content Placeholder 2">
            <a:extLst>
              <a:ext uri="{FF2B5EF4-FFF2-40B4-BE49-F238E27FC236}">
                <a16:creationId xmlns:a16="http://schemas.microsoft.com/office/drawing/2014/main" id="{E7D43D50-4FE3-44E5-80CB-72ACD9FC7800}"/>
              </a:ext>
            </a:extLst>
          </p:cNvPr>
          <p:cNvSpPr>
            <a:spLocks noGrp="1"/>
          </p:cNvSpPr>
          <p:nvPr>
            <p:ph idx="1"/>
          </p:nvPr>
        </p:nvSpPr>
        <p:spPr/>
        <p:txBody>
          <a:bodyPr/>
          <a:lstStyle/>
          <a:p>
            <a:r>
              <a:rPr lang="en-US" b="1" dirty="0">
                <a:solidFill>
                  <a:schemeClr val="tx1"/>
                </a:solidFill>
              </a:rPr>
              <a:t>Make it so easy you can't say no.</a:t>
            </a:r>
          </a:p>
          <a:p>
            <a:r>
              <a:rPr lang="en-US" dirty="0">
                <a:solidFill>
                  <a:schemeClr val="tx1"/>
                </a:solidFill>
              </a:rPr>
              <a:t>Utilize the power of Tiny Gains</a:t>
            </a:r>
          </a:p>
          <a:p>
            <a:r>
              <a:rPr lang="en-US" b="1" dirty="0">
                <a:solidFill>
                  <a:schemeClr val="tx1"/>
                </a:solidFill>
              </a:rPr>
              <a:t>When you slip, get back on track quickly.</a:t>
            </a:r>
          </a:p>
          <a:p>
            <a:pPr lvl="1"/>
            <a:r>
              <a:rPr lang="en-US" b="1" dirty="0">
                <a:solidFill>
                  <a:schemeClr val="tx1"/>
                </a:solidFill>
              </a:rPr>
              <a:t>AKA Never Miss Twice</a:t>
            </a:r>
          </a:p>
          <a:p>
            <a:r>
              <a:rPr lang="en-US" b="1" dirty="0">
                <a:solidFill>
                  <a:schemeClr val="tx1"/>
                </a:solidFill>
              </a:rPr>
              <a:t>Be patient. Stick to a pace you can sustain</a:t>
            </a:r>
          </a:p>
          <a:p>
            <a:endParaRPr lang="en-US" b="1" dirty="0">
              <a:solidFill>
                <a:schemeClr val="tx1"/>
              </a:solidFill>
            </a:endParaRPr>
          </a:p>
          <a:p>
            <a:endParaRPr lang="en-US" dirty="0">
              <a:solidFill>
                <a:schemeClr val="tx1"/>
              </a:solidFill>
            </a:endParaRPr>
          </a:p>
        </p:txBody>
      </p:sp>
      <p:pic>
        <p:nvPicPr>
          <p:cNvPr id="4" name="Picture 3">
            <a:extLst>
              <a:ext uri="{FF2B5EF4-FFF2-40B4-BE49-F238E27FC236}">
                <a16:creationId xmlns:a16="http://schemas.microsoft.com/office/drawing/2014/main" id="{0B87660F-3240-4035-9AF4-73508103EE0A}"/>
              </a:ext>
            </a:extLst>
          </p:cNvPr>
          <p:cNvPicPr>
            <a:picLocks noChangeAspect="1"/>
          </p:cNvPicPr>
          <p:nvPr/>
        </p:nvPicPr>
        <p:blipFill>
          <a:blip r:embed="rId2"/>
          <a:stretch>
            <a:fillRect/>
          </a:stretch>
        </p:blipFill>
        <p:spPr>
          <a:xfrm>
            <a:off x="6866494" y="1744182"/>
            <a:ext cx="5056930" cy="4047018"/>
          </a:xfrm>
          <a:prstGeom prst="rect">
            <a:avLst/>
          </a:prstGeom>
        </p:spPr>
      </p:pic>
      <p:pic>
        <p:nvPicPr>
          <p:cNvPr id="2050" name="Picture 2" descr="Image may contain: 1 person, smiling, outdoor">
            <a:extLst>
              <a:ext uri="{FF2B5EF4-FFF2-40B4-BE49-F238E27FC236}">
                <a16:creationId xmlns:a16="http://schemas.microsoft.com/office/drawing/2014/main" id="{6463BEDD-6054-44B0-8247-F6B70F9EA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4"/>
                                        </p:tgtEl>
                                      </p:cBhvr>
                                    </p:animEffect>
                                    <p:anim calcmode="lin" valueType="num">
                                      <p:cBhvr>
                                        <p:cTn id="45" dur="1000"/>
                                        <p:tgtEl>
                                          <p:spTgt spid="4"/>
                                        </p:tgtEl>
                                        <p:attrNameLst>
                                          <p:attrName>ppt_x</p:attrName>
                                        </p:attrNameLst>
                                      </p:cBhvr>
                                      <p:tavLst>
                                        <p:tav tm="0">
                                          <p:val>
                                            <p:strVal val="ppt_x"/>
                                          </p:val>
                                        </p:tav>
                                        <p:tav tm="100000">
                                          <p:val>
                                            <p:strVal val="ppt_x"/>
                                          </p:val>
                                        </p:tav>
                                      </p:tavLst>
                                    </p:anim>
                                    <p:anim calcmode="lin" valueType="num">
                                      <p:cBhvr>
                                        <p:cTn id="46" dur="1000"/>
                                        <p:tgtEl>
                                          <p:spTgt spid="4"/>
                                        </p:tgtEl>
                                        <p:attrNameLst>
                                          <p:attrName>ppt_y</p:attrName>
                                        </p:attrNameLst>
                                      </p:cBhvr>
                                      <p:tavLst>
                                        <p:tav tm="0">
                                          <p:val>
                                            <p:strVal val="ppt_y"/>
                                          </p:val>
                                        </p:tav>
                                        <p:tav tm="100000">
                                          <p:val>
                                            <p:strVal val="ppt_y+.1"/>
                                          </p:val>
                                        </p:tav>
                                      </p:tavLst>
                                    </p:anim>
                                    <p:set>
                                      <p:cBhvr>
                                        <p:cTn id="47" dur="1" fill="hold">
                                          <p:stCondLst>
                                            <p:cond delay="999"/>
                                          </p:stCondLst>
                                        </p:cTn>
                                        <p:tgtEl>
                                          <p:spTgt spid="4"/>
                                        </p:tgtEl>
                                        <p:attrNameLst>
                                          <p:attrName>style.visibility</p:attrName>
                                        </p:attrNameLst>
                                      </p:cBhvr>
                                      <p:to>
                                        <p:strVal val="hidden"/>
                                      </p:to>
                                    </p:set>
                                  </p:childTnLst>
                                </p:cTn>
                              </p:par>
                              <p:par>
                                <p:cTn id="48" presetID="53" presetClass="entr" presetSubtype="16"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anim calcmode="lin" valueType="num">
                                      <p:cBhvr>
                                        <p:cTn id="50" dur="500" fill="hold"/>
                                        <p:tgtEl>
                                          <p:spTgt spid="2050"/>
                                        </p:tgtEl>
                                        <p:attrNameLst>
                                          <p:attrName>ppt_w</p:attrName>
                                        </p:attrNameLst>
                                      </p:cBhvr>
                                      <p:tavLst>
                                        <p:tav tm="0">
                                          <p:val>
                                            <p:fltVal val="0"/>
                                          </p:val>
                                        </p:tav>
                                        <p:tav tm="100000">
                                          <p:val>
                                            <p:strVal val="#ppt_w"/>
                                          </p:val>
                                        </p:tav>
                                      </p:tavLst>
                                    </p:anim>
                                    <p:anim calcmode="lin" valueType="num">
                                      <p:cBhvr>
                                        <p:cTn id="51" dur="500" fill="hold"/>
                                        <p:tgtEl>
                                          <p:spTgt spid="2050"/>
                                        </p:tgtEl>
                                        <p:attrNameLst>
                                          <p:attrName>ppt_h</p:attrName>
                                        </p:attrNameLst>
                                      </p:cBhvr>
                                      <p:tavLst>
                                        <p:tav tm="0">
                                          <p:val>
                                            <p:fltVal val="0"/>
                                          </p:val>
                                        </p:tav>
                                        <p:tav tm="100000">
                                          <p:val>
                                            <p:strVal val="#ppt_h"/>
                                          </p:val>
                                        </p:tav>
                                      </p:tavLst>
                                    </p:anim>
                                    <p:animEffect transition="in" filter="fade">
                                      <p:cBhvr>
                                        <p:cTn id="5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ABB4-844F-405E-8182-9013DBBC3052}"/>
              </a:ext>
            </a:extLst>
          </p:cNvPr>
          <p:cNvSpPr>
            <a:spLocks noGrp="1"/>
          </p:cNvSpPr>
          <p:nvPr>
            <p:ph type="title"/>
          </p:nvPr>
        </p:nvSpPr>
        <p:spPr/>
        <p:txBody>
          <a:bodyPr/>
          <a:lstStyle/>
          <a:p>
            <a:r>
              <a:rPr lang="en-US" dirty="0"/>
              <a:t>Momentum and the Domino Effect</a:t>
            </a:r>
          </a:p>
        </p:txBody>
      </p:sp>
      <p:sp>
        <p:nvSpPr>
          <p:cNvPr id="9" name="Text Placeholder 8">
            <a:extLst>
              <a:ext uri="{FF2B5EF4-FFF2-40B4-BE49-F238E27FC236}">
                <a16:creationId xmlns:a16="http://schemas.microsoft.com/office/drawing/2014/main" id="{83AEDA80-BCDD-4707-A2FE-A866C8FEBA43}"/>
              </a:ext>
            </a:extLst>
          </p:cNvPr>
          <p:cNvSpPr>
            <a:spLocks noGrp="1"/>
          </p:cNvSpPr>
          <p:nvPr>
            <p:ph sz="half" idx="1"/>
          </p:nvPr>
        </p:nvSpPr>
        <p:spPr>
          <a:xfrm>
            <a:off x="4968379" y="2361588"/>
            <a:ext cx="6079031" cy="3310000"/>
          </a:xfrm>
        </p:spPr>
        <p:txBody>
          <a:bodyPr>
            <a:noAutofit/>
          </a:bodyPr>
          <a:lstStyle/>
          <a:p>
            <a:r>
              <a:rPr lang="en-US" sz="2400" dirty="0">
                <a:solidFill>
                  <a:schemeClr val="tx1"/>
                </a:solidFill>
              </a:rPr>
              <a:t>Because of momentum a domino can knock over another domino which is 1 and ½ times its size.</a:t>
            </a:r>
          </a:p>
          <a:p>
            <a:r>
              <a:rPr lang="en-US" sz="2400" dirty="0">
                <a:solidFill>
                  <a:schemeClr val="tx1"/>
                </a:solidFill>
              </a:rPr>
              <a:t>In just13 dominoes you can go from moving something 1mm x 5mm, weighing less than a gram to moving something weighing over 100lbs which is over 1m tall.</a:t>
            </a:r>
          </a:p>
        </p:txBody>
      </p:sp>
      <p:pic>
        <p:nvPicPr>
          <p:cNvPr id="10" name="Picture 9">
            <a:extLst>
              <a:ext uri="{FF2B5EF4-FFF2-40B4-BE49-F238E27FC236}">
                <a16:creationId xmlns:a16="http://schemas.microsoft.com/office/drawing/2014/main" id="{766C1C90-4A69-4A3D-AA94-C05EC180F8B8}"/>
              </a:ext>
            </a:extLst>
          </p:cNvPr>
          <p:cNvPicPr>
            <a:picLocks noChangeAspect="1"/>
          </p:cNvPicPr>
          <p:nvPr/>
        </p:nvPicPr>
        <p:blipFill>
          <a:blip r:embed="rId3"/>
          <a:stretch>
            <a:fillRect/>
          </a:stretch>
        </p:blipFill>
        <p:spPr>
          <a:xfrm>
            <a:off x="684212" y="863601"/>
            <a:ext cx="4094907" cy="3310000"/>
          </a:xfrm>
          <a:prstGeom prst="rect">
            <a:avLst/>
          </a:prstGeom>
        </p:spPr>
      </p:pic>
    </p:spTree>
    <p:extLst>
      <p:ext uri="{BB962C8B-B14F-4D97-AF65-F5344CB8AC3E}">
        <p14:creationId xmlns:p14="http://schemas.microsoft.com/office/powerpoint/2010/main" val="4320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7351C2-94FE-425A-AA3A-1B066DE5B8FD}"/>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dirty="0">
                <a:gradFill flip="none" rotWithShape="1">
                  <a:gsLst>
                    <a:gs pos="0">
                      <a:sysClr val="window" lastClr="FFFFFF"/>
                    </a:gs>
                    <a:gs pos="100000">
                      <a:sysClr val="window" lastClr="FFFFFF">
                        <a:lumMod val="65000"/>
                      </a:sysClr>
                    </a:gs>
                  </a:gsLst>
                  <a:lin ang="5580000" scaled="0"/>
                  <a:tileRect/>
                </a:gradFill>
                <a:effectLst>
                  <a:glow>
                    <a:schemeClr val="bg1">
                      <a:lumMod val="65000"/>
                      <a:lumOff val="35000"/>
                      <a:alpha val="50000"/>
                    </a:schemeClr>
                  </a:glow>
                  <a:outerShdw blurRad="28575" dist="31750" dir="13200000" algn="tl" rotWithShape="0">
                    <a:srgbClr val="000000">
                      <a:alpha val="25000"/>
                    </a:srgbClr>
                  </a:outerShdw>
                </a:effectLst>
              </a:rPr>
              <a:t>Momentum</a:t>
            </a:r>
          </a:p>
        </p:txBody>
      </p:sp>
      <p:pic>
        <p:nvPicPr>
          <p:cNvPr id="7" name="Domino Effect">
            <a:hlinkClick r:id="" action="ppaction://media"/>
            <a:extLst>
              <a:ext uri="{FF2B5EF4-FFF2-40B4-BE49-F238E27FC236}">
                <a16:creationId xmlns:a16="http://schemas.microsoft.com/office/drawing/2014/main" id="{05902731-04C5-4245-9587-C099F1FF60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7988" y="1379538"/>
            <a:ext cx="4760912" cy="3570287"/>
          </a:xfrm>
          <a:prstGeom prst="rect">
            <a:avLst/>
          </a:prstGeom>
        </p:spPr>
      </p:pic>
    </p:spTree>
    <p:extLst>
      <p:ext uri="{BB962C8B-B14F-4D97-AF65-F5344CB8AC3E}">
        <p14:creationId xmlns:p14="http://schemas.microsoft.com/office/powerpoint/2010/main" val="9953405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pril 23: Stump the Ordained Chump! - Episcopal Church of the  Transfiguration of Vail">
            <a:extLst>
              <a:ext uri="{FF2B5EF4-FFF2-40B4-BE49-F238E27FC236}">
                <a16:creationId xmlns:a16="http://schemas.microsoft.com/office/drawing/2014/main" id="{09A786CF-D402-4E97-A3D4-ADF99BD4F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8" b="131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89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6E20-48BB-4C4E-AC82-8BB52381BA68}"/>
              </a:ext>
            </a:extLst>
          </p:cNvPr>
          <p:cNvSpPr>
            <a:spLocks noGrp="1"/>
          </p:cNvSpPr>
          <p:nvPr>
            <p:ph type="title"/>
          </p:nvPr>
        </p:nvSpPr>
        <p:spPr>
          <a:xfrm>
            <a:off x="6420465" y="609600"/>
            <a:ext cx="5122606" cy="1905000"/>
          </a:xfrm>
        </p:spPr>
        <p:txBody>
          <a:bodyPr>
            <a:normAutofit/>
          </a:bodyPr>
          <a:lstStyle/>
          <a:p>
            <a:r>
              <a:rPr lang="en-US" dirty="0"/>
              <a:t>Next Steps</a:t>
            </a:r>
          </a:p>
        </p:txBody>
      </p:sp>
      <p:sp>
        <p:nvSpPr>
          <p:cNvPr id="3" name="Content Placeholder 2">
            <a:extLst>
              <a:ext uri="{FF2B5EF4-FFF2-40B4-BE49-F238E27FC236}">
                <a16:creationId xmlns:a16="http://schemas.microsoft.com/office/drawing/2014/main" id="{09E6017D-6BC2-4FD0-97F6-32B64DCAB15F}"/>
              </a:ext>
            </a:extLst>
          </p:cNvPr>
          <p:cNvSpPr>
            <a:spLocks noGrp="1"/>
          </p:cNvSpPr>
          <p:nvPr>
            <p:ph idx="1"/>
          </p:nvPr>
        </p:nvSpPr>
        <p:spPr>
          <a:xfrm>
            <a:off x="6420465" y="2666999"/>
            <a:ext cx="5122606" cy="3216276"/>
          </a:xfrm>
        </p:spPr>
        <p:txBody>
          <a:bodyPr anchor="t">
            <a:normAutofit/>
          </a:bodyPr>
          <a:lstStyle/>
          <a:p>
            <a:r>
              <a:rPr lang="en-US"/>
              <a:t>Define success and Alignment</a:t>
            </a:r>
          </a:p>
          <a:p>
            <a:r>
              <a:rPr lang="en-US"/>
              <a:t>1. download the swot analysis </a:t>
            </a:r>
          </a:p>
          <a:p>
            <a:r>
              <a:rPr lang="en-US"/>
              <a:t>2. take your strengths assessment</a:t>
            </a:r>
          </a:p>
          <a:p>
            <a:r>
              <a:rPr lang="en-US"/>
              <a:t>3. complete the analysis</a:t>
            </a:r>
          </a:p>
        </p:txBody>
      </p:sp>
      <p:pic>
        <p:nvPicPr>
          <p:cNvPr id="5" name="Picture 4" descr="Qr code&#10;&#10;Description automatically generated">
            <a:extLst>
              <a:ext uri="{FF2B5EF4-FFF2-40B4-BE49-F238E27FC236}">
                <a16:creationId xmlns:a16="http://schemas.microsoft.com/office/drawing/2014/main" id="{B8072FD5-87AB-2FEC-D80C-3089E30E7578}"/>
              </a:ext>
            </a:extLst>
          </p:cNvPr>
          <p:cNvPicPr>
            <a:picLocks noChangeAspect="1"/>
          </p:cNvPicPr>
          <p:nvPr/>
        </p:nvPicPr>
        <p:blipFill rotWithShape="1">
          <a:blip r:embed="rId3">
            <a:extLst>
              <a:ext uri="{28A0092B-C50C-407E-A947-70E740481C1C}">
                <a14:useLocalDpi xmlns:a14="http://schemas.microsoft.com/office/drawing/2010/main" val="0"/>
              </a:ext>
            </a:extLst>
          </a:blip>
          <a:srcRect t="79387"/>
          <a:stretch/>
        </p:blipFill>
        <p:spPr>
          <a:xfrm>
            <a:off x="1342063" y="4811151"/>
            <a:ext cx="4053884" cy="108170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6" name="Picture 5" descr="Qr code&#10;&#10;Description automatically generated">
            <a:extLst>
              <a:ext uri="{FF2B5EF4-FFF2-40B4-BE49-F238E27FC236}">
                <a16:creationId xmlns:a16="http://schemas.microsoft.com/office/drawing/2014/main" id="{C98F5164-656D-62E6-893F-08ECEEECC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03" y="840598"/>
            <a:ext cx="3348003" cy="3348003"/>
          </a:xfrm>
          <a:prstGeom prst="rect">
            <a:avLst/>
          </a:prstGeom>
        </p:spPr>
      </p:pic>
      <p:sp>
        <p:nvSpPr>
          <p:cNvPr id="8" name="Rectangle 7">
            <a:extLst>
              <a:ext uri="{FF2B5EF4-FFF2-40B4-BE49-F238E27FC236}">
                <a16:creationId xmlns:a16="http://schemas.microsoft.com/office/drawing/2014/main" id="{4B5E777B-3499-37FD-0CAF-8D3E0908A8DF}"/>
              </a:ext>
            </a:extLst>
          </p:cNvPr>
          <p:cNvSpPr/>
          <p:nvPr/>
        </p:nvSpPr>
        <p:spPr>
          <a:xfrm>
            <a:off x="1695003" y="840598"/>
            <a:ext cx="3348003" cy="3348003"/>
          </a:xfrm>
          <a:prstGeom prst="rect">
            <a:avLst/>
          </a:prstGeom>
          <a:noFill/>
          <a:ln w="139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1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8164106" y="609600"/>
            <a:ext cx="3369133" cy="3642851"/>
          </a:xfrm>
          <a:prstGeom prst="rect">
            <a:avLst/>
          </a:prstGeom>
        </p:spPr>
        <p:txBody>
          <a:bodyPr spcFirstLastPara="1" vert="horz" lIns="91440" tIns="45720" rIns="91440" bIns="45720" rtlCol="0" anchor="b" anchorCtr="0">
            <a:normAutofit/>
          </a:bodyPr>
          <a:lstStyle/>
          <a:p>
            <a:pPr algn="ctr">
              <a:buClr>
                <a:schemeClr val="dk1"/>
              </a:buClr>
              <a:buSzPts val="1100"/>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Overwhelm, Decision Fatigue, &amp; Burnout</a:t>
            </a:r>
          </a:p>
          <a:p>
            <a:pPr algn="ctr"/>
            <a:endParaRPr lang="en-US" sz="37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198" name="Google Shape;198;p25"/>
          <p:cNvPicPr preferRelativeResize="0"/>
          <p:nvPr/>
        </p:nvPicPr>
        <p:blipFill>
          <a:blip r:embed="rId3">
            <a:extLst>
              <a:ext uri="{28A0092B-C50C-407E-A947-70E740481C1C}">
                <a14:useLocalDpi xmlns:a14="http://schemas.microsoft.com/office/drawing/2010/main" val="0"/>
              </a:ext>
            </a:extLst>
          </a:blip>
          <a:srcRect l="14558" r="14558"/>
          <a:stretch/>
        </p:blipFill>
        <p:spPr>
          <a:xfrm>
            <a:off x="636915" y="686882"/>
            <a:ext cx="6915663" cy="5487923"/>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anim calcmode="lin" valueType="num">
                                      <p:cBhvr>
                                        <p:cTn id="8" dur="1000" fill="hold"/>
                                        <p:tgtEl>
                                          <p:spTgt spid="197"/>
                                        </p:tgtEl>
                                        <p:attrNameLst>
                                          <p:attrName>ppt_x</p:attrName>
                                        </p:attrNameLst>
                                      </p:cBhvr>
                                      <p:tavLst>
                                        <p:tav tm="0">
                                          <p:val>
                                            <p:strVal val="#ppt_x"/>
                                          </p:val>
                                        </p:tav>
                                        <p:tav tm="100000">
                                          <p:val>
                                            <p:strVal val="#ppt_x"/>
                                          </p:val>
                                        </p:tav>
                                      </p:tavLst>
                                    </p:anim>
                                    <p:anim calcmode="lin" valueType="num">
                                      <p:cBhvr>
                                        <p:cTn id="9" dur="100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70896B-252C-4756-9163-C180923B5F1E}"/>
              </a:ext>
            </a:extLst>
          </p:cNvPr>
          <p:cNvSpPr txBox="1"/>
          <p:nvPr/>
        </p:nvSpPr>
        <p:spPr>
          <a:xfrm>
            <a:off x="5281629" y="4721901"/>
            <a:ext cx="6159273" cy="1094282"/>
          </a:xfrm>
          <a:prstGeom prst="rect">
            <a:avLst/>
          </a:prstGeom>
        </p:spPr>
        <p:txBody>
          <a:bodyPr vert="horz" lIns="91440" tIns="45720" rIns="91440" bIns="45720" rtlCol="0" anchor="b">
            <a:normAutofit fontScale="92500" lnSpcReduction="10000"/>
          </a:bodyPr>
          <a:lstStyle/>
          <a:p>
            <a:pPr defTabSz="457200">
              <a:lnSpc>
                <a:spcPct val="90000"/>
              </a:lnSpc>
              <a:spcBef>
                <a:spcPct val="0"/>
              </a:spcBef>
              <a:spcAft>
                <a:spcPts val="600"/>
              </a:spcAft>
            </a:pPr>
            <a:r>
              <a:rPr lang="en-US" sz="2400" cap="all" dirty="0">
                <a:ln w="3175" cmpd="sng">
                  <a:noFill/>
                </a:ln>
                <a:latin typeface="+mj-lt"/>
                <a:ea typeface="+mj-ea"/>
                <a:cs typeface="+mj-cs"/>
              </a:rPr>
              <a:t>Email Us:</a:t>
            </a:r>
          </a:p>
          <a:p>
            <a:pPr defTabSz="457200">
              <a:lnSpc>
                <a:spcPct val="90000"/>
              </a:lnSpc>
              <a:spcBef>
                <a:spcPct val="0"/>
              </a:spcBef>
              <a:spcAft>
                <a:spcPts val="600"/>
              </a:spcAft>
            </a:pPr>
            <a:r>
              <a:rPr lang="en-US" sz="2400" cap="all" dirty="0">
                <a:ln w="3175" cmpd="sng">
                  <a:noFill/>
                </a:ln>
                <a:latin typeface="+mj-lt"/>
                <a:ea typeface="+mj-ea"/>
                <a:cs typeface="+mj-cs"/>
              </a:rPr>
              <a:t>Support@</a:t>
            </a:r>
          </a:p>
          <a:p>
            <a:pPr defTabSz="457200">
              <a:lnSpc>
                <a:spcPct val="90000"/>
              </a:lnSpc>
              <a:spcBef>
                <a:spcPct val="0"/>
              </a:spcBef>
              <a:spcAft>
                <a:spcPts val="600"/>
              </a:spcAft>
            </a:pPr>
            <a:r>
              <a:rPr lang="en-US" sz="2400" cap="all" dirty="0">
                <a:ln w="3175" cmpd="sng">
                  <a:noFill/>
                </a:ln>
                <a:latin typeface="+mj-lt"/>
                <a:ea typeface="+mj-ea"/>
                <a:cs typeface="+mj-cs"/>
              </a:rPr>
              <a:t>legacyleadershipmastery.com</a:t>
            </a:r>
          </a:p>
        </p:txBody>
      </p:sp>
      <p:pic>
        <p:nvPicPr>
          <p:cNvPr id="1026" name="Picture 2">
            <a:extLst>
              <a:ext uri="{FF2B5EF4-FFF2-40B4-BE49-F238E27FC236}">
                <a16:creationId xmlns:a16="http://schemas.microsoft.com/office/drawing/2014/main" id="{3DFE4C12-EF8D-48AB-B865-2C5CA931EB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073"/>
          <a:stretch/>
        </p:blipFill>
        <p:spPr bwMode="auto">
          <a:xfrm>
            <a:off x="20" y="10"/>
            <a:ext cx="4639713" cy="685799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0DE68EBB-95BD-F72C-EE6B-CFCBC42DC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937" y="278805"/>
            <a:ext cx="3281334" cy="3281334"/>
          </a:xfrm>
          <a:prstGeom prst="rect">
            <a:avLst/>
          </a:prstGeom>
        </p:spPr>
      </p:pic>
      <p:sp>
        <p:nvSpPr>
          <p:cNvPr id="6" name="TextBox 5">
            <a:extLst>
              <a:ext uri="{FF2B5EF4-FFF2-40B4-BE49-F238E27FC236}">
                <a16:creationId xmlns:a16="http://schemas.microsoft.com/office/drawing/2014/main" id="{F43A3AB5-B482-B1C5-F639-4B29BA5B75D6}"/>
              </a:ext>
            </a:extLst>
          </p:cNvPr>
          <p:cNvSpPr txBox="1"/>
          <p:nvPr/>
        </p:nvSpPr>
        <p:spPr>
          <a:xfrm>
            <a:off x="7051794" y="3617800"/>
            <a:ext cx="2921620" cy="954107"/>
          </a:xfrm>
          <a:prstGeom prst="rect">
            <a:avLst/>
          </a:prstGeom>
          <a:noFill/>
        </p:spPr>
        <p:txBody>
          <a:bodyPr wrap="square" rtlCol="0">
            <a:spAutoFit/>
          </a:bodyPr>
          <a:lstStyle/>
          <a:p>
            <a:pPr algn="ctr"/>
            <a:r>
              <a:rPr lang="en-US" sz="2800" dirty="0"/>
              <a:t>Scan to Get the Book!!!</a:t>
            </a:r>
          </a:p>
        </p:txBody>
      </p:sp>
    </p:spTree>
    <p:extLst>
      <p:ext uri="{BB962C8B-B14F-4D97-AF65-F5344CB8AC3E}">
        <p14:creationId xmlns:p14="http://schemas.microsoft.com/office/powerpoint/2010/main" val="268614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7"/>
          <p:cNvSpPr txBox="1">
            <a:spLocks noGrp="1"/>
          </p:cNvSpPr>
          <p:nvPr>
            <p:ph type="title"/>
          </p:nvPr>
        </p:nvSpPr>
        <p:spPr>
          <a:xfrm>
            <a:off x="488575" y="225833"/>
            <a:ext cx="8037600" cy="108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6000" b="0">
                <a:latin typeface="Gill Sans"/>
                <a:ea typeface="Gill Sans"/>
                <a:cs typeface="Gill Sans"/>
                <a:sym typeface="Gill Sans"/>
              </a:rPr>
              <a:t>QUESTIONS?</a:t>
            </a:r>
            <a:endParaRPr sz="6000">
              <a:solidFill>
                <a:srgbClr val="FFFFFF"/>
              </a:solidFill>
            </a:endParaRPr>
          </a:p>
        </p:txBody>
      </p:sp>
      <p:pic>
        <p:nvPicPr>
          <p:cNvPr id="690" name="Google Shape;690;p87"/>
          <p:cNvPicPr preferRelativeResize="0"/>
          <p:nvPr/>
        </p:nvPicPr>
        <p:blipFill>
          <a:blip r:embed="rId3">
            <a:alphaModFix/>
          </a:blip>
          <a:stretch>
            <a:fillRect/>
          </a:stretch>
        </p:blipFill>
        <p:spPr>
          <a:xfrm>
            <a:off x="4577900" y="1492173"/>
            <a:ext cx="4721100" cy="472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Picture 3" descr="Cup of coffee 3D pattern">
            <a:extLst>
              <a:ext uri="{FF2B5EF4-FFF2-40B4-BE49-F238E27FC236}">
                <a16:creationId xmlns:a16="http://schemas.microsoft.com/office/drawing/2014/main" id="{079DFA9C-5063-B7F4-2978-6EA6E93C27E6}"/>
              </a:ext>
            </a:extLst>
          </p:cNvPr>
          <p:cNvPicPr>
            <a:picLocks noChangeAspect="1"/>
          </p:cNvPicPr>
          <p:nvPr/>
        </p:nvPicPr>
        <p:blipFill rotWithShape="1">
          <a:blip r:embed="rId2"/>
          <a:srcRect l="12474" r="2958"/>
          <a:stretch/>
        </p:blipFill>
        <p:spPr>
          <a:xfrm>
            <a:off x="20" y="10"/>
            <a:ext cx="4639713" cy="6857990"/>
          </a:xfrm>
          <a:prstGeom prst="rect">
            <a:avLst/>
          </a:prstGeom>
          <a:effectLst>
            <a:innerShdw blurRad="57150" dist="38100" dir="14460000">
              <a:prstClr val="black">
                <a:alpha val="70000"/>
              </a:prstClr>
            </a:innerShdw>
          </a:effectLst>
        </p:spPr>
      </p:pic>
      <p:sp>
        <p:nvSpPr>
          <p:cNvPr id="16" name="TextBox 15">
            <a:extLst>
              <a:ext uri="{FF2B5EF4-FFF2-40B4-BE49-F238E27FC236}">
                <a16:creationId xmlns:a16="http://schemas.microsoft.com/office/drawing/2014/main" id="{5B75677C-1F22-B7A1-52D0-75F456365357}"/>
              </a:ext>
            </a:extLst>
          </p:cNvPr>
          <p:cNvSpPr txBox="1"/>
          <p:nvPr/>
        </p:nvSpPr>
        <p:spPr>
          <a:xfrm>
            <a:off x="5135180" y="411378"/>
            <a:ext cx="6864561"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How would it feel if You could wake up every morning excited about Your day instead of drained because you knew that it was filled with things that Energized you and moved You closer to your goals?</a:t>
            </a:r>
          </a:p>
          <a:p>
            <a:endParaRPr lang="en-US" sz="24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What would it be like if You didn’t have to empty your cup to fill the cups of others?</a:t>
            </a:r>
          </a:p>
          <a:p>
            <a:endParaRPr lang="en-US" sz="24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en-US" sz="2400" dirty="0">
                <a:latin typeface="Aharoni" panose="02010803020104030203" pitchFamily="2" charset="-79"/>
                <a:cs typeface="Aharoni" panose="02010803020104030203" pitchFamily="2" charset="-79"/>
              </a:rPr>
              <a:t>What would it be like to feel professionally and personally fulfilled, successful, rested, happy, and balanced…every day?</a:t>
            </a:r>
            <a:endParaRPr lang="en-US" sz="2400" dirty="0"/>
          </a:p>
        </p:txBody>
      </p:sp>
    </p:spTree>
    <p:extLst>
      <p:ext uri="{BB962C8B-B14F-4D97-AF65-F5344CB8AC3E}">
        <p14:creationId xmlns:p14="http://schemas.microsoft.com/office/powerpoint/2010/main" val="179299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F1A419-AC52-47A1-8C8D-E87DC088DB65}"/>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Time</a:t>
            </a:r>
          </a:p>
        </p:txBody>
      </p:sp>
      <p:pic>
        <p:nvPicPr>
          <p:cNvPr id="9" name="Picture 8" descr="Wristwatch face">
            <a:extLst>
              <a:ext uri="{FF2B5EF4-FFF2-40B4-BE49-F238E27FC236}">
                <a16:creationId xmlns:a16="http://schemas.microsoft.com/office/drawing/2014/main" id="{7F3591F8-4BDB-45B3-A5C7-578766EB17E3}"/>
              </a:ext>
            </a:extLst>
          </p:cNvPr>
          <p:cNvPicPr>
            <a:picLocks noChangeAspect="1"/>
          </p:cNvPicPr>
          <p:nvPr/>
        </p:nvPicPr>
        <p:blipFill rotWithShape="1">
          <a:blip r:embed="rId3"/>
          <a:srcRect l="13654" r="21142"/>
          <a:stretch/>
        </p:blipFill>
        <p:spPr>
          <a:xfrm>
            <a:off x="633999" y="636640"/>
            <a:ext cx="5462001" cy="55915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52344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1295401" y="982132"/>
            <a:ext cx="9601200" cy="1304000"/>
          </a:xfrm>
          <a:prstGeom prst="rect">
            <a:avLst/>
          </a:prstGeom>
        </p:spPr>
        <p:txBody>
          <a:bodyPr spcFirstLastPara="1" vert="horz" wrap="square" lIns="91433" tIns="45700" rIns="91433" bIns="45700" rtlCol="0" anchor="ctr" anchorCtr="0">
            <a:noAutofit/>
          </a:bodyPr>
          <a:lstStyle/>
          <a:p>
            <a:pPr algn="ctr">
              <a:lnSpc>
                <a:spcPct val="115000"/>
              </a:lnSpc>
              <a:spcBef>
                <a:spcPts val="0"/>
              </a:spcBef>
              <a:buClr>
                <a:schemeClr val="dk1"/>
              </a:buClr>
              <a:buSzPts val="1100"/>
            </a:pPr>
            <a:r>
              <a:rPr lang="en" dirty="0">
                <a:solidFill>
                  <a:schemeClr val="dk1"/>
                </a:solidFill>
              </a:rPr>
              <a:t>Who Controls your Time?</a:t>
            </a:r>
            <a:endParaRPr dirty="0">
              <a:solidFill>
                <a:schemeClr val="dk1"/>
              </a:solidFill>
            </a:endParaRPr>
          </a:p>
          <a:p>
            <a:pPr algn="ctr">
              <a:spcBef>
                <a:spcPts val="0"/>
              </a:spcBef>
            </a:pPr>
            <a:endParaRPr dirty="0"/>
          </a:p>
        </p:txBody>
      </p:sp>
      <p:pic>
        <p:nvPicPr>
          <p:cNvPr id="188" name="Google Shape;188;p24"/>
          <p:cNvPicPr preferRelativeResize="0"/>
          <p:nvPr/>
        </p:nvPicPr>
        <p:blipFill rotWithShape="1">
          <a:blip r:embed="rId3">
            <a:alphaModFix/>
          </a:blip>
          <a:srcRect b="7910"/>
          <a:stretch/>
        </p:blipFill>
        <p:spPr>
          <a:xfrm>
            <a:off x="4301467" y="2852867"/>
            <a:ext cx="3345867" cy="3178867"/>
          </a:xfrm>
          <a:prstGeom prst="rect">
            <a:avLst/>
          </a:prstGeom>
          <a:noFill/>
          <a:ln>
            <a:noFill/>
          </a:ln>
        </p:spPr>
      </p:pic>
      <p:sp>
        <p:nvSpPr>
          <p:cNvPr id="189" name="Google Shape;189;p24"/>
          <p:cNvSpPr txBox="1"/>
          <p:nvPr/>
        </p:nvSpPr>
        <p:spPr>
          <a:xfrm>
            <a:off x="1652533" y="2602600"/>
            <a:ext cx="2445600" cy="8264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srgbClr val="38761D"/>
                </a:solidFill>
                <a:effectLst/>
                <a:uLnTx/>
                <a:uFillTx/>
                <a:latin typeface="Garamond"/>
                <a:ea typeface="Garamond"/>
                <a:cs typeface="Garamond"/>
                <a:sym typeface="Garamond"/>
              </a:rPr>
              <a:t>Customers</a:t>
            </a:r>
            <a:endParaRPr kumimoji="0" sz="3200" b="1" i="0" u="none" strike="noStrike" kern="1200" cap="none" spc="0" normalizeH="0" baseline="0" noProof="0" dirty="0">
              <a:ln>
                <a:noFill/>
              </a:ln>
              <a:solidFill>
                <a:srgbClr val="38761D"/>
              </a:solidFill>
              <a:effectLst/>
              <a:uLnTx/>
              <a:uFillTx/>
              <a:latin typeface="Garamond"/>
              <a:ea typeface="Garamond"/>
              <a:cs typeface="Garamond"/>
              <a:sym typeface="Garamond"/>
            </a:endParaRPr>
          </a:p>
        </p:txBody>
      </p:sp>
      <p:sp>
        <p:nvSpPr>
          <p:cNvPr id="190" name="Google Shape;190;p24"/>
          <p:cNvSpPr txBox="1"/>
          <p:nvPr/>
        </p:nvSpPr>
        <p:spPr>
          <a:xfrm>
            <a:off x="1338533" y="4180900"/>
            <a:ext cx="2759600" cy="9256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srgbClr val="FF0000"/>
                </a:solidFill>
                <a:effectLst/>
                <a:uLnTx/>
                <a:uFillTx/>
                <a:latin typeface="Garamond"/>
                <a:ea typeface="Garamond"/>
                <a:cs typeface="Garamond"/>
                <a:sym typeface="Garamond"/>
              </a:rPr>
              <a:t>Superiors</a:t>
            </a:r>
            <a:endParaRPr kumimoji="0" sz="3600" b="1" i="0" u="none" strike="noStrike" kern="1200" cap="none" spc="0" normalizeH="0" baseline="0" noProof="0" dirty="0">
              <a:ln>
                <a:noFill/>
              </a:ln>
              <a:solidFill>
                <a:srgbClr val="FF0000"/>
              </a:solidFill>
              <a:effectLst/>
              <a:uLnTx/>
              <a:uFillTx/>
              <a:latin typeface="Garamond"/>
              <a:ea typeface="Garamond"/>
              <a:cs typeface="Garamond"/>
              <a:sym typeface="Garamond"/>
            </a:endParaRPr>
          </a:p>
        </p:txBody>
      </p:sp>
      <p:sp>
        <p:nvSpPr>
          <p:cNvPr id="191" name="Google Shape;191;p24"/>
          <p:cNvSpPr txBox="1"/>
          <p:nvPr/>
        </p:nvSpPr>
        <p:spPr>
          <a:xfrm>
            <a:off x="8196532" y="2685200"/>
            <a:ext cx="2699967" cy="6612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srgbClr val="0000FF"/>
                </a:solidFill>
                <a:effectLst/>
                <a:uLnTx/>
                <a:uFillTx/>
                <a:latin typeface="Garamond"/>
                <a:ea typeface="Garamond"/>
                <a:cs typeface="Garamond"/>
                <a:sym typeface="Garamond"/>
              </a:rPr>
              <a:t>Subordinates</a:t>
            </a:r>
            <a:endParaRPr kumimoji="0" sz="3200" b="1" i="0" u="none" strike="noStrike" kern="1200" cap="none" spc="0" normalizeH="0" baseline="0" noProof="0" dirty="0">
              <a:ln>
                <a:noFill/>
              </a:ln>
              <a:solidFill>
                <a:srgbClr val="0000FF"/>
              </a:solidFill>
              <a:effectLst/>
              <a:uLnTx/>
              <a:uFillTx/>
              <a:latin typeface="Garamond"/>
              <a:ea typeface="Garamond"/>
              <a:cs typeface="Garamond"/>
              <a:sym typeface="Garamond"/>
            </a:endParaRPr>
          </a:p>
        </p:txBody>
      </p:sp>
      <p:sp>
        <p:nvSpPr>
          <p:cNvPr id="192" name="Google Shape;192;p24"/>
          <p:cNvSpPr txBox="1"/>
          <p:nvPr/>
        </p:nvSpPr>
        <p:spPr>
          <a:xfrm>
            <a:off x="7952171" y="4022639"/>
            <a:ext cx="2944328" cy="10412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prstClr val="white"/>
                </a:solidFill>
                <a:effectLst/>
                <a:uLnTx/>
                <a:uFillTx/>
                <a:latin typeface="Garamond"/>
                <a:ea typeface="Garamond"/>
                <a:cs typeface="Garamond"/>
                <a:sym typeface="Garamond"/>
              </a:rPr>
              <a:t>Family and Friends</a:t>
            </a:r>
            <a:endParaRPr kumimoji="0" sz="3600" b="1" i="0" u="none" strike="noStrike" kern="1200" cap="none" spc="0" normalizeH="0" baseline="0" noProof="0" dirty="0">
              <a:ln>
                <a:noFill/>
              </a:ln>
              <a:solidFill>
                <a:prstClr val="white"/>
              </a:solidFill>
              <a:effectLst/>
              <a:uLnTx/>
              <a:uFillTx/>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000"/>
                                        <p:tgtEl>
                                          <p:spTgt spid="18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1000"/>
                                        <p:tgtEl>
                                          <p:spTgt spid="19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1"/>
                                        </p:tgtEl>
                                        <p:attrNameLst>
                                          <p:attrName>style.visibility</p:attrName>
                                        </p:attrNameLst>
                                      </p:cBhvr>
                                      <p:to>
                                        <p:strVal val="visible"/>
                                      </p:to>
                                    </p:set>
                                    <p:anim calcmode="lin" valueType="num">
                                      <p:cBhvr additive="base">
                                        <p:cTn id="17" dur="1000"/>
                                        <p:tgtEl>
                                          <p:spTgt spid="19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1295401" y="982132"/>
            <a:ext cx="9601200" cy="1304000"/>
          </a:xfrm>
          <a:prstGeom prst="rect">
            <a:avLst/>
          </a:prstGeom>
        </p:spPr>
        <p:txBody>
          <a:bodyPr spcFirstLastPara="1" vert="horz" wrap="square" lIns="91433" tIns="45700" rIns="91433" bIns="45700" rtlCol="0" anchor="ctr" anchorCtr="0">
            <a:noAutofit/>
          </a:bodyPr>
          <a:lstStyle/>
          <a:p>
            <a:pPr algn="ctr">
              <a:lnSpc>
                <a:spcPct val="115000"/>
              </a:lnSpc>
              <a:spcBef>
                <a:spcPts val="0"/>
              </a:spcBef>
              <a:buClr>
                <a:schemeClr val="dk1"/>
              </a:buClr>
              <a:buSzPts val="1100"/>
            </a:pPr>
            <a:r>
              <a:rPr lang="en" dirty="0">
                <a:solidFill>
                  <a:schemeClr val="dk1"/>
                </a:solidFill>
              </a:rPr>
              <a:t>Who Controls your Time?</a:t>
            </a:r>
            <a:endParaRPr dirty="0">
              <a:solidFill>
                <a:schemeClr val="dk1"/>
              </a:solidFill>
            </a:endParaRPr>
          </a:p>
          <a:p>
            <a:pPr algn="ctr">
              <a:spcBef>
                <a:spcPts val="0"/>
              </a:spcBef>
            </a:pPr>
            <a:endParaRPr dirty="0"/>
          </a:p>
        </p:txBody>
      </p:sp>
      <p:pic>
        <p:nvPicPr>
          <p:cNvPr id="188" name="Google Shape;188;p24"/>
          <p:cNvPicPr preferRelativeResize="0"/>
          <p:nvPr/>
        </p:nvPicPr>
        <p:blipFill rotWithShape="1">
          <a:blip r:embed="rId3">
            <a:alphaModFix/>
          </a:blip>
          <a:srcRect b="7910"/>
          <a:stretch/>
        </p:blipFill>
        <p:spPr>
          <a:xfrm>
            <a:off x="4301467" y="2852867"/>
            <a:ext cx="3345867" cy="3178867"/>
          </a:xfrm>
          <a:prstGeom prst="rect">
            <a:avLst/>
          </a:prstGeom>
          <a:noFill/>
          <a:ln>
            <a:noFill/>
          </a:ln>
        </p:spPr>
      </p:pic>
      <p:sp>
        <p:nvSpPr>
          <p:cNvPr id="2" name="Title 1">
            <a:extLst>
              <a:ext uri="{FF2B5EF4-FFF2-40B4-BE49-F238E27FC236}">
                <a16:creationId xmlns:a16="http://schemas.microsoft.com/office/drawing/2014/main" id="{649A5DF2-1872-C6D4-CB23-D89BF8F4EB28}"/>
              </a:ext>
            </a:extLst>
          </p:cNvPr>
          <p:cNvSpPr txBox="1">
            <a:spLocks/>
          </p:cNvSpPr>
          <p:nvPr/>
        </p:nvSpPr>
        <p:spPr>
          <a:xfrm>
            <a:off x="1636289" y="304865"/>
            <a:ext cx="8676222" cy="36438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a:effectLst>
                  <a:glow rad="38100">
                    <a:schemeClr val="bg1">
                      <a:lumMod val="65000"/>
                      <a:lumOff val="35000"/>
                      <a:alpha val="50000"/>
                    </a:schemeClr>
                  </a:glow>
                  <a:outerShdw blurRad="28575" dist="31750" dir="13200000" algn="tl" rotWithShape="0">
                    <a:srgbClr val="000000">
                      <a:alpha val="25000"/>
                    </a:srgbClr>
                  </a:outerShdw>
                </a:effectLst>
              </a:rPr>
              <a:t>YOU</a:t>
            </a:r>
            <a:endParaRPr lang="en-US" sz="66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23760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F9C1-A5C2-43A0-B09D-4399504F5C87}"/>
              </a:ext>
            </a:extLst>
          </p:cNvPr>
          <p:cNvSpPr>
            <a:spLocks noGrp="1"/>
          </p:cNvSpPr>
          <p:nvPr>
            <p:ph type="ctrTitle"/>
          </p:nvPr>
        </p:nvSpPr>
        <p:spPr>
          <a:xfrm>
            <a:off x="900333" y="680038"/>
            <a:ext cx="9566030" cy="1546500"/>
          </a:xfrm>
        </p:spPr>
        <p:txBody>
          <a:bodyPr/>
          <a:lstStyle/>
          <a:p>
            <a:r>
              <a:rPr lang="en-US" dirty="0"/>
              <a:t>3 Transitions of Leadership</a:t>
            </a:r>
          </a:p>
        </p:txBody>
      </p:sp>
      <p:sp>
        <p:nvSpPr>
          <p:cNvPr id="3" name="TextBox 2">
            <a:extLst>
              <a:ext uri="{FF2B5EF4-FFF2-40B4-BE49-F238E27FC236}">
                <a16:creationId xmlns:a16="http://schemas.microsoft.com/office/drawing/2014/main" id="{8F10E141-796A-445D-BDC5-0F32392CB8B9}"/>
              </a:ext>
            </a:extLst>
          </p:cNvPr>
          <p:cNvSpPr txBox="1"/>
          <p:nvPr/>
        </p:nvSpPr>
        <p:spPr>
          <a:xfrm>
            <a:off x="436098" y="3038621"/>
            <a:ext cx="7202659" cy="304698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Being Led </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 Leading Oneself </a:t>
            </a:r>
          </a:p>
          <a:p>
            <a:pPr marR="0" lvl="0" algn="l" defTabSz="457200" rtl="0" eaLnBrk="1" fontAlgn="auto" latinLnBrk="0" hangingPunct="1">
              <a:lnSpc>
                <a:spcPct val="100000"/>
              </a:lnSpc>
              <a:spcBef>
                <a:spcPts val="0"/>
              </a:spcBef>
              <a:spcAft>
                <a:spcPts val="0"/>
              </a:spcAft>
              <a:buClrTx/>
              <a:buSzTx/>
              <a:tabLst/>
              <a:defRPr/>
            </a:pPr>
            <a:r>
              <a:rPr lang="en-US" sz="2400" dirty="0">
                <a:solidFill>
                  <a:prstClr val="white"/>
                </a:solidFill>
                <a:latin typeface="Century Gothic" panose="020B0502020202020204"/>
                <a:sym typeface="Wingdings" panose="05000000000000000000" pitchFamily="2" charset="2"/>
              </a:rPr>
              <a:t>Emerging Leaders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endParaRP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2. Leading Oneself  Leading Others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entury Gothic" panose="020B0502020202020204"/>
                <a:sym typeface="Wingdings" panose="05000000000000000000" pitchFamily="2" charset="2"/>
              </a:rPr>
              <a:t>Developing Leaders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sym typeface="Wingdings" panose="05000000000000000000" pitchFamily="2" charset="2"/>
              </a:rPr>
              <a:t>3. Leading Others  Creating Leaders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entury Gothic" panose="020B0502020202020204"/>
                <a:sym typeface="Wingdings" panose="05000000000000000000" pitchFamily="2" charset="2"/>
              </a:rPr>
              <a:t>Experienced Leaders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5D3ED2D0-E05B-410F-A570-FC7F2E125785}"/>
              </a:ext>
            </a:extLst>
          </p:cNvPr>
          <p:cNvSpPr txBox="1"/>
          <p:nvPr/>
        </p:nvSpPr>
        <p:spPr>
          <a:xfrm>
            <a:off x="7638757" y="3038621"/>
            <a:ext cx="3812345"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Thriving In Chaos </a:t>
            </a:r>
            <a:r>
              <a:rPr kumimoji="0" lang="en-US" sz="2400" b="0" i="0" u="none" strike="noStrike" kern="1200" cap="none" spc="0" normalizeH="0" baseline="30000" noProof="0" dirty="0">
                <a:ln>
                  <a:noFill/>
                </a:ln>
                <a:solidFill>
                  <a:prstClr val="white"/>
                </a:solidFill>
                <a:effectLst/>
                <a:uLnTx/>
                <a:uFillTx/>
                <a:latin typeface="Century Gothic" panose="020B0502020202020204"/>
                <a:ea typeface="+mn-ea"/>
                <a:cs typeface="+mn-cs"/>
              </a:rPr>
              <a:t>TM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Delegation Mastery </a:t>
            </a:r>
            <a:r>
              <a:rPr kumimoji="0" lang="en-US" sz="2400" b="0" i="0" u="none" strike="noStrike" kern="1200" cap="none" spc="0" normalizeH="0" baseline="30000" noProof="0" dirty="0">
                <a:ln>
                  <a:noFill/>
                </a:ln>
                <a:solidFill>
                  <a:prstClr val="white"/>
                </a:solidFill>
                <a:effectLst/>
                <a:uLnTx/>
                <a:uFillTx/>
                <a:latin typeface="Century Gothic" panose="020B0502020202020204"/>
                <a:ea typeface="+mn-ea"/>
                <a:cs typeface="+mn-cs"/>
              </a:rPr>
              <a:t>TM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Legacy Leadership </a:t>
            </a:r>
            <a:r>
              <a:rPr kumimoji="0" lang="en-US" sz="2400" b="0" i="0" u="none" strike="noStrike" kern="1200" cap="none" spc="0" normalizeH="0" baseline="30000" noProof="0" dirty="0">
                <a:ln>
                  <a:noFill/>
                </a:ln>
                <a:solidFill>
                  <a:prstClr val="white"/>
                </a:solidFill>
                <a:effectLst/>
                <a:uLnTx/>
                <a:uFillTx/>
                <a:latin typeface="Century Gothic" panose="020B0502020202020204"/>
                <a:ea typeface="+mn-ea"/>
                <a:cs typeface="+mn-cs"/>
              </a:rPr>
              <a:t>TM</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920058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4374</TotalTime>
  <Words>966</Words>
  <Application>Microsoft Office PowerPoint</Application>
  <PresentationFormat>Widescreen</PresentationFormat>
  <Paragraphs>140</Paragraphs>
  <Slides>41</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Aharoni</vt:lpstr>
      <vt:lpstr>Arial</vt:lpstr>
      <vt:lpstr>Calibri</vt:lpstr>
      <vt:lpstr>Century Gothic</vt:lpstr>
      <vt:lpstr>Garamond</vt:lpstr>
      <vt:lpstr>Gill Sans</vt:lpstr>
      <vt:lpstr>Raleway</vt:lpstr>
      <vt:lpstr>Mesh</vt:lpstr>
      <vt:lpstr>Thriving, Not Surviving Chaos:  5 Steps to mastering your time and beating burnout!</vt:lpstr>
      <vt:lpstr>PowerPoint Presentation</vt:lpstr>
      <vt:lpstr>The Average Manager, Supervisor, Executive, or CEO works 72 Hours Per Week</vt:lpstr>
      <vt:lpstr>Overwhelm, Decision Fatigue, &amp; Burnout </vt:lpstr>
      <vt:lpstr>PowerPoint Presentation</vt:lpstr>
      <vt:lpstr>Time</vt:lpstr>
      <vt:lpstr>Who Controls your Time? </vt:lpstr>
      <vt:lpstr>Who Controls your Time? </vt:lpstr>
      <vt:lpstr>3 Transitions of Leadership</vt:lpstr>
      <vt:lpstr>Traditional Leadership Pipeline</vt:lpstr>
      <vt:lpstr>Being the Leader is a Different Experience</vt:lpstr>
      <vt:lpstr>PowerPoint Presentation</vt:lpstr>
      <vt:lpstr>PowerPoint Presentation</vt:lpstr>
      <vt:lpstr>PowerPoint Presentation</vt:lpstr>
      <vt:lpstr>Time Management vs. Time Ownership</vt:lpstr>
      <vt:lpstr>Time Management vs. Time Ownership</vt:lpstr>
      <vt:lpstr>PowerPoint Presentation</vt:lpstr>
      <vt:lpstr>How Do You Fill Your Time?</vt:lpstr>
      <vt:lpstr>Burnout Leadership Model</vt:lpstr>
      <vt:lpstr>Thriving leadership model aka the “abundance” model</vt:lpstr>
      <vt:lpstr>5 Steps to Mastering your Time and beating burnout</vt:lpstr>
      <vt:lpstr>Define Success</vt:lpstr>
      <vt:lpstr>PowerPoint Presentation</vt:lpstr>
      <vt:lpstr>It’s Easier When you Know Where you are going!</vt:lpstr>
      <vt:lpstr>5 Steps to Mastering your Time</vt:lpstr>
      <vt:lpstr>PowerPoint Presentation</vt:lpstr>
      <vt:lpstr>PowerPoint Presentation</vt:lpstr>
      <vt:lpstr>5 Steps to Mastering your Time</vt:lpstr>
      <vt:lpstr>Importance Versus Urgency</vt:lpstr>
      <vt:lpstr>5 Steps to Mastering your Time</vt:lpstr>
      <vt:lpstr>Creating A System for Decision making</vt:lpstr>
      <vt:lpstr>GROUP DISCUSSION-Setting and Enforcing Boundaries </vt:lpstr>
      <vt:lpstr>5 Steps to Mastering your Time</vt:lpstr>
      <vt:lpstr>PowerPoint Presentation</vt:lpstr>
      <vt:lpstr>Tips for Building new Habits</vt:lpstr>
      <vt:lpstr>Momentum and the Domino Effect</vt:lpstr>
      <vt:lpstr>Momentum</vt:lpstr>
      <vt:lpstr>PowerPoint Presentation</vt:lpstr>
      <vt:lpstr>Next Steps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HEATH_SR</dc:creator>
  <cp:lastModifiedBy>Robert HEATH_SR</cp:lastModifiedBy>
  <cp:revision>14</cp:revision>
  <dcterms:created xsi:type="dcterms:W3CDTF">2020-05-14T21:21:43Z</dcterms:created>
  <dcterms:modified xsi:type="dcterms:W3CDTF">2022-09-20T02:20:53Z</dcterms:modified>
</cp:coreProperties>
</file>