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4"/>
  </p:sldMasterIdLst>
  <p:notesMasterIdLst>
    <p:notesMasterId r:id="rId32"/>
  </p:notesMasterIdLst>
  <p:handoutMasterIdLst>
    <p:handoutMasterId r:id="rId33"/>
  </p:handoutMasterIdLst>
  <p:sldIdLst>
    <p:sldId id="256" r:id="rId15"/>
    <p:sldId id="850" r:id="rId16"/>
    <p:sldId id="932" r:id="rId17"/>
    <p:sldId id="974" r:id="rId18"/>
    <p:sldId id="984" r:id="rId19"/>
    <p:sldId id="985" r:id="rId20"/>
    <p:sldId id="989" r:id="rId21"/>
    <p:sldId id="962" r:id="rId22"/>
    <p:sldId id="990" r:id="rId23"/>
    <p:sldId id="996" r:id="rId24"/>
    <p:sldId id="978" r:id="rId25"/>
    <p:sldId id="979" r:id="rId26"/>
    <p:sldId id="981" r:id="rId27"/>
    <p:sldId id="991" r:id="rId28"/>
    <p:sldId id="948" r:id="rId29"/>
    <p:sldId id="1003" r:id="rId30"/>
    <p:sldId id="1004" r:id="rId3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AC802B-79F5-4F8A-89D1-DD0DCD30C20D}">
          <p14:sldIdLst>
            <p14:sldId id="256"/>
            <p14:sldId id="850"/>
          </p14:sldIdLst>
        </p14:section>
        <p14:section name="FTA Formula Funds and Suballocation" id="{7B3DE871-DE54-4C4B-A7A3-58BABE423C39}">
          <p14:sldIdLst>
            <p14:sldId id="932"/>
            <p14:sldId id="974"/>
            <p14:sldId id="984"/>
            <p14:sldId id="985"/>
            <p14:sldId id="989"/>
            <p14:sldId id="962"/>
          </p14:sldIdLst>
        </p14:section>
        <p14:section name="Suballocation Ground Rules" id="{343808F5-05D2-4270-867A-51C1CE10401A}">
          <p14:sldIdLst>
            <p14:sldId id="990"/>
            <p14:sldId id="996"/>
            <p14:sldId id="978"/>
            <p14:sldId id="979"/>
            <p14:sldId id="981"/>
            <p14:sldId id="991"/>
            <p14:sldId id="948"/>
            <p14:sldId id="1003"/>
            <p14:sldId id="10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AADEAB-0CFE-8821-4FDE-90663FA78533}" name="Donodeo, Kathleen" initials="DK" userId="S::Kathleen.Donodeo@jacobs.com::d59f9b39-da44-42aa-853e-2dece3943d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art, Lurae B." initials="SLB" lastIdx="7" clrIdx="0"/>
  <p:cmAuthor id="2" name="Akofio-Sowah, Margaret-Avis" initials="AM" lastIdx="35" clrIdx="1">
    <p:extLst>
      <p:ext uri="{19B8F6BF-5375-455C-9EA6-DF929625EA0E}">
        <p15:presenceInfo xmlns:p15="http://schemas.microsoft.com/office/powerpoint/2012/main" userId="S-1-5-21-527237240-1500820517-725345543-385628" providerId="AD"/>
      </p:ext>
    </p:extLst>
  </p:cmAuthor>
  <p:cmAuthor id="3" name="Rose, Joyce C." initials="RJC" lastIdx="2" clrIdx="2">
    <p:extLst>
      <p:ext uri="{19B8F6BF-5375-455C-9EA6-DF929625EA0E}">
        <p15:presenceInfo xmlns:p15="http://schemas.microsoft.com/office/powerpoint/2012/main" userId="S::Joyce.Rose@wsp.com::c8f95122-1ab9-41d3-9e81-476337593db4" providerId="AD"/>
      </p:ext>
    </p:extLst>
  </p:cmAuthor>
  <p:cmAuthor id="4" name="Kate Sylvester" initials="KS" lastIdx="20" clrIdx="3">
    <p:extLst>
      <p:ext uri="{19B8F6BF-5375-455C-9EA6-DF929625EA0E}">
        <p15:presenceInfo xmlns:p15="http://schemas.microsoft.com/office/powerpoint/2012/main" userId="S::KSylvester@mdot.state.md.us::bb4647b1-9477-42f6-ba96-7032a6799a4e" providerId="AD"/>
      </p:ext>
    </p:extLst>
  </p:cmAuthor>
  <p:cmAuthor id="5" name="Haider, Sibtay H." initials="HSH" lastIdx="5" clrIdx="4">
    <p:extLst>
      <p:ext uri="{19B8F6BF-5375-455C-9EA6-DF929625EA0E}">
        <p15:presenceInfo xmlns:p15="http://schemas.microsoft.com/office/powerpoint/2012/main" userId="S::Sibtay.Haider@wsp.com::480e4f27-4a13-4df0-ac88-a34c76fc5da3" providerId="AD"/>
      </p:ext>
    </p:extLst>
  </p:cmAuthor>
  <p:cmAuthor id="6" name="Kate Sylvester" initials="KS [2]" lastIdx="2" clrIdx="5">
    <p:extLst>
      <p:ext uri="{19B8F6BF-5375-455C-9EA6-DF929625EA0E}">
        <p15:presenceInfo xmlns:p15="http://schemas.microsoft.com/office/powerpoint/2012/main" userId="Kate Sylves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27"/>
    <a:srgbClr val="990033"/>
    <a:srgbClr val="F8F8F8"/>
    <a:srgbClr val="FFC730"/>
    <a:srgbClr val="7A5D00"/>
    <a:srgbClr val="C52032"/>
    <a:srgbClr val="F9423A"/>
    <a:srgbClr val="C5E0B4"/>
    <a:srgbClr val="E2F0D9"/>
    <a:srgbClr val="DD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3792" autoAdjust="0"/>
  </p:normalViewPr>
  <p:slideViewPr>
    <p:cSldViewPr snapToGrid="0">
      <p:cViewPr varScale="1">
        <p:scale>
          <a:sx n="86" d="100"/>
          <a:sy n="86" d="100"/>
        </p:scale>
        <p:origin x="61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commentAuthors" Target="commentAuthor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D5FB7-6960-4FAA-9A6F-8BDF56CFDE7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0DA36E-34AF-4BF9-B0E0-0434EBF221F6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Appropriations</a:t>
          </a:r>
        </a:p>
      </dgm:t>
    </dgm:pt>
    <dgm:pt modelId="{CE157B81-098C-4DC6-8AAA-AEC7335035D4}" type="parTrans" cxnId="{A39AE919-12F4-4A43-9D3E-F20179A78154}">
      <dgm:prSet/>
      <dgm:spPr/>
      <dgm:t>
        <a:bodyPr/>
        <a:lstStyle/>
        <a:p>
          <a:endParaRPr lang="en-US"/>
        </a:p>
      </dgm:t>
    </dgm:pt>
    <dgm:pt modelId="{ADB308FE-9379-4C0F-BA32-6DA91C36AF2B}" type="sibTrans" cxnId="{A39AE919-12F4-4A43-9D3E-F20179A78154}">
      <dgm:prSet/>
      <dgm:spPr/>
      <dgm:t>
        <a:bodyPr/>
        <a:lstStyle/>
        <a:p>
          <a:endParaRPr lang="en-US"/>
        </a:p>
      </dgm:t>
    </dgm:pt>
    <dgm:pt modelId="{141E5931-357F-4707-8FF3-531E1E82191B}">
      <dgm:prSet phldrT="[Text]"/>
      <dgm:spPr>
        <a:solidFill>
          <a:srgbClr val="FFC730"/>
        </a:solidFill>
      </dgm:spPr>
      <dgm:t>
        <a:bodyPr/>
        <a:lstStyle/>
        <a:p>
          <a:r>
            <a:rPr lang="en-US" dirty="0"/>
            <a:t>Apportionment</a:t>
          </a:r>
        </a:p>
      </dgm:t>
    </dgm:pt>
    <dgm:pt modelId="{C3B2C3B0-BBB9-4FAA-98F7-98FE6777BE6B}" type="parTrans" cxnId="{FA179DFF-823E-49F0-8EC7-F3E20CB3E956}">
      <dgm:prSet/>
      <dgm:spPr/>
      <dgm:t>
        <a:bodyPr/>
        <a:lstStyle/>
        <a:p>
          <a:endParaRPr lang="en-US"/>
        </a:p>
      </dgm:t>
    </dgm:pt>
    <dgm:pt modelId="{8A640BC5-6D21-4FF9-BE9C-A5970D2D38CD}" type="sibTrans" cxnId="{FA179DFF-823E-49F0-8EC7-F3E20CB3E956}">
      <dgm:prSet/>
      <dgm:spPr/>
      <dgm:t>
        <a:bodyPr/>
        <a:lstStyle/>
        <a:p>
          <a:endParaRPr lang="en-US"/>
        </a:p>
      </dgm:t>
    </dgm:pt>
    <dgm:pt modelId="{6A15557C-1BDE-4D23-B449-2ECA35401CCF}" type="pres">
      <dgm:prSet presAssocID="{C10D5FB7-6960-4FAA-9A6F-8BDF56CFDE7A}" presName="CompostProcess" presStyleCnt="0">
        <dgm:presLayoutVars>
          <dgm:dir/>
          <dgm:resizeHandles val="exact"/>
        </dgm:presLayoutVars>
      </dgm:prSet>
      <dgm:spPr/>
    </dgm:pt>
    <dgm:pt modelId="{20550940-8690-48D8-908E-5F712F9F87A4}" type="pres">
      <dgm:prSet presAssocID="{C10D5FB7-6960-4FAA-9A6F-8BDF56CFDE7A}" presName="arrow" presStyleLbl="bgShp" presStyleIdx="0" presStyleCnt="1" custAng="5400000" custScaleX="117647" custScaleY="40359" custLinFactNeighborX="29072" custLinFactNeighborY="-1421"/>
      <dgm:spPr>
        <a:solidFill>
          <a:schemeClr val="tx1"/>
        </a:solidFill>
      </dgm:spPr>
    </dgm:pt>
    <dgm:pt modelId="{93160280-D6AF-4826-A978-CD6AC0F8457D}" type="pres">
      <dgm:prSet presAssocID="{C10D5FB7-6960-4FAA-9A6F-8BDF56CFDE7A}" presName="linearProcess" presStyleCnt="0"/>
      <dgm:spPr/>
    </dgm:pt>
    <dgm:pt modelId="{7B59F26C-E0BD-4916-82DA-893C158C2039}" type="pres">
      <dgm:prSet presAssocID="{320DA36E-34AF-4BF9-B0E0-0434EBF221F6}" presName="textNode" presStyleLbl="node1" presStyleIdx="0" presStyleCnt="2" custScaleY="38995" custLinFactX="100000" custLinFactY="-2578" custLinFactNeighborX="132590" custLinFactNeighborY="-100000">
        <dgm:presLayoutVars>
          <dgm:bulletEnabled val="1"/>
        </dgm:presLayoutVars>
      </dgm:prSet>
      <dgm:spPr/>
    </dgm:pt>
    <dgm:pt modelId="{E745EE20-C24F-4FC0-A786-EDE8F5B4C552}" type="pres">
      <dgm:prSet presAssocID="{ADB308FE-9379-4C0F-BA32-6DA91C36AF2B}" presName="sibTrans" presStyleCnt="0"/>
      <dgm:spPr/>
    </dgm:pt>
    <dgm:pt modelId="{3C77AC43-909B-4A78-B033-9045710482D1}" type="pres">
      <dgm:prSet presAssocID="{141E5931-357F-4707-8FF3-531E1E82191B}" presName="textNode" presStyleLbl="node1" presStyleIdx="1" presStyleCnt="2" custScaleY="34729" custLinFactNeighborX="34391" custLinFactNeighborY="-2007">
        <dgm:presLayoutVars>
          <dgm:bulletEnabled val="1"/>
        </dgm:presLayoutVars>
      </dgm:prSet>
      <dgm:spPr/>
    </dgm:pt>
  </dgm:ptLst>
  <dgm:cxnLst>
    <dgm:cxn modelId="{A39AE919-12F4-4A43-9D3E-F20179A78154}" srcId="{C10D5FB7-6960-4FAA-9A6F-8BDF56CFDE7A}" destId="{320DA36E-34AF-4BF9-B0E0-0434EBF221F6}" srcOrd="0" destOrd="0" parTransId="{CE157B81-098C-4DC6-8AAA-AEC7335035D4}" sibTransId="{ADB308FE-9379-4C0F-BA32-6DA91C36AF2B}"/>
    <dgm:cxn modelId="{B575C53D-98CA-4B74-A5FA-3B708AA03083}" type="presOf" srcId="{141E5931-357F-4707-8FF3-531E1E82191B}" destId="{3C77AC43-909B-4A78-B033-9045710482D1}" srcOrd="0" destOrd="0" presId="urn:microsoft.com/office/officeart/2005/8/layout/hProcess9"/>
    <dgm:cxn modelId="{61129D8B-B264-46EB-8DA1-8B672ABC9E31}" type="presOf" srcId="{320DA36E-34AF-4BF9-B0E0-0434EBF221F6}" destId="{7B59F26C-E0BD-4916-82DA-893C158C2039}" srcOrd="0" destOrd="0" presId="urn:microsoft.com/office/officeart/2005/8/layout/hProcess9"/>
    <dgm:cxn modelId="{F894228F-5C6A-44D6-8EEB-22090938CB19}" type="presOf" srcId="{C10D5FB7-6960-4FAA-9A6F-8BDF56CFDE7A}" destId="{6A15557C-1BDE-4D23-B449-2ECA35401CCF}" srcOrd="0" destOrd="0" presId="urn:microsoft.com/office/officeart/2005/8/layout/hProcess9"/>
    <dgm:cxn modelId="{FA179DFF-823E-49F0-8EC7-F3E20CB3E956}" srcId="{C10D5FB7-6960-4FAA-9A6F-8BDF56CFDE7A}" destId="{141E5931-357F-4707-8FF3-531E1E82191B}" srcOrd="1" destOrd="0" parTransId="{C3B2C3B0-BBB9-4FAA-98F7-98FE6777BE6B}" sibTransId="{8A640BC5-6D21-4FF9-BE9C-A5970D2D38CD}"/>
    <dgm:cxn modelId="{03DA52CB-3831-4684-904C-751F864644FD}" type="presParOf" srcId="{6A15557C-1BDE-4D23-B449-2ECA35401CCF}" destId="{20550940-8690-48D8-908E-5F712F9F87A4}" srcOrd="0" destOrd="0" presId="urn:microsoft.com/office/officeart/2005/8/layout/hProcess9"/>
    <dgm:cxn modelId="{D1FE2A9D-386A-4BE0-BF74-1780EC3AAED9}" type="presParOf" srcId="{6A15557C-1BDE-4D23-B449-2ECA35401CCF}" destId="{93160280-D6AF-4826-A978-CD6AC0F8457D}" srcOrd="1" destOrd="0" presId="urn:microsoft.com/office/officeart/2005/8/layout/hProcess9"/>
    <dgm:cxn modelId="{913A76A7-D424-4D0F-AB8C-F9EE40D57463}" type="presParOf" srcId="{93160280-D6AF-4826-A978-CD6AC0F8457D}" destId="{7B59F26C-E0BD-4916-82DA-893C158C2039}" srcOrd="0" destOrd="0" presId="urn:microsoft.com/office/officeart/2005/8/layout/hProcess9"/>
    <dgm:cxn modelId="{799EE3E0-F254-45D3-975A-4DC0EDD491B8}" type="presParOf" srcId="{93160280-D6AF-4826-A978-CD6AC0F8457D}" destId="{E745EE20-C24F-4FC0-A786-EDE8F5B4C552}" srcOrd="1" destOrd="0" presId="urn:microsoft.com/office/officeart/2005/8/layout/hProcess9"/>
    <dgm:cxn modelId="{19A89D3B-4F3D-479C-A86A-DE3B013E7BCD}" type="presParOf" srcId="{93160280-D6AF-4826-A978-CD6AC0F8457D}" destId="{3C77AC43-909B-4A78-B033-9045710482D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BCEDB-86CC-4E5F-B906-581A962B4A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854946-2BD5-4094-A91B-3374173BC46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Urbanized Area Formula Grants (§5307)</a:t>
          </a:r>
        </a:p>
      </dgm:t>
    </dgm:pt>
    <dgm:pt modelId="{68792988-BC5D-4F85-9672-4275D237A1F4}" type="sibTrans" cxnId="{0B2F7D63-6947-4F5E-940C-D651EA0B8E82}">
      <dgm:prSet/>
      <dgm:spPr/>
      <dgm:t>
        <a:bodyPr/>
        <a:lstStyle/>
        <a:p>
          <a:endParaRPr lang="en-US"/>
        </a:p>
      </dgm:t>
    </dgm:pt>
    <dgm:pt modelId="{D6F116CA-1F1F-481B-9800-043F082187F4}" type="parTrans" cxnId="{0B2F7D63-6947-4F5E-940C-D651EA0B8E82}">
      <dgm:prSet/>
      <dgm:spPr/>
      <dgm:t>
        <a:bodyPr/>
        <a:lstStyle/>
        <a:p>
          <a:endParaRPr lang="en-US"/>
        </a:p>
      </dgm:t>
    </dgm:pt>
    <dgm:pt modelId="{0DEEFF53-2B93-4916-A10A-2CA57B955A8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Buses and Bus Facility Program §5339(a)</a:t>
          </a:r>
        </a:p>
      </dgm:t>
    </dgm:pt>
    <dgm:pt modelId="{798983DD-1B64-4214-8A60-A29A17868295}" type="sibTrans" cxnId="{342ECD89-DE58-4BBF-B977-912B23F3A4A2}">
      <dgm:prSet/>
      <dgm:spPr/>
      <dgm:t>
        <a:bodyPr/>
        <a:lstStyle/>
        <a:p>
          <a:endParaRPr lang="en-US"/>
        </a:p>
      </dgm:t>
    </dgm:pt>
    <dgm:pt modelId="{C69D3670-A3F4-4841-874C-C62689561877}" type="parTrans" cxnId="{342ECD89-DE58-4BBF-B977-912B23F3A4A2}">
      <dgm:prSet/>
      <dgm:spPr/>
      <dgm:t>
        <a:bodyPr/>
        <a:lstStyle/>
        <a:p>
          <a:endParaRPr lang="en-US"/>
        </a:p>
      </dgm:t>
    </dgm:pt>
    <dgm:pt modelId="{0E09F6BF-8375-46A4-8C1A-F3A7FD7DC06A}">
      <dgm:prSet phldrT="[Text]"/>
      <dgm:spPr>
        <a:solidFill>
          <a:srgbClr val="FFC730"/>
        </a:solidFill>
      </dgm:spPr>
      <dgm:t>
        <a:bodyPr/>
        <a:lstStyle/>
        <a:p>
          <a:r>
            <a:rPr lang="en-US" dirty="0"/>
            <a:t>Formula Grants for Rural Areas (§5311)</a:t>
          </a:r>
        </a:p>
      </dgm:t>
    </dgm:pt>
    <dgm:pt modelId="{340CAA94-C83C-428D-A0F0-FCB10C1340E6}" type="sibTrans" cxnId="{67AF74C7-B771-41F2-95D9-0642F20DB554}">
      <dgm:prSet/>
      <dgm:spPr/>
      <dgm:t>
        <a:bodyPr/>
        <a:lstStyle/>
        <a:p>
          <a:endParaRPr lang="en-US"/>
        </a:p>
      </dgm:t>
    </dgm:pt>
    <dgm:pt modelId="{5546F251-1C81-456F-B51B-88743420B4AB}" type="parTrans" cxnId="{67AF74C7-B771-41F2-95D9-0642F20DB554}">
      <dgm:prSet/>
      <dgm:spPr/>
      <dgm:t>
        <a:bodyPr/>
        <a:lstStyle/>
        <a:p>
          <a:endParaRPr lang="en-US"/>
        </a:p>
      </dgm:t>
    </dgm:pt>
    <dgm:pt modelId="{0584EC6D-B3DA-4501-A9CC-E97D8BA66F3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State Funds</a:t>
          </a:r>
        </a:p>
      </dgm:t>
    </dgm:pt>
    <dgm:pt modelId="{B77B1726-C996-4F3E-906E-EB3B1B917BCB}" type="parTrans" cxnId="{19E3DFC5-CA4D-48FC-8FBE-5CC54C7AA77F}">
      <dgm:prSet/>
      <dgm:spPr/>
      <dgm:t>
        <a:bodyPr/>
        <a:lstStyle/>
        <a:p>
          <a:endParaRPr lang="en-US"/>
        </a:p>
      </dgm:t>
    </dgm:pt>
    <dgm:pt modelId="{565E3FB8-BCEC-494E-B5E9-6A7DCE4D015C}" type="sibTrans" cxnId="{19E3DFC5-CA4D-48FC-8FBE-5CC54C7AA77F}">
      <dgm:prSet/>
      <dgm:spPr/>
      <dgm:t>
        <a:bodyPr/>
        <a:lstStyle/>
        <a:p>
          <a:endParaRPr lang="en-US"/>
        </a:p>
      </dgm:t>
    </dgm:pt>
    <dgm:pt modelId="{6F2DEF8A-0511-4125-B0AE-79CEB53B6A0E}" type="pres">
      <dgm:prSet presAssocID="{453BCEDB-86CC-4E5F-B906-581A962B4A4B}" presName="diagram" presStyleCnt="0">
        <dgm:presLayoutVars>
          <dgm:dir/>
          <dgm:resizeHandles val="exact"/>
        </dgm:presLayoutVars>
      </dgm:prSet>
      <dgm:spPr/>
    </dgm:pt>
    <dgm:pt modelId="{59D15D99-BC55-45A2-84D5-88FB98F3FA34}" type="pres">
      <dgm:prSet presAssocID="{B5854946-2BD5-4094-A91B-3374173BC468}" presName="node" presStyleLbl="node1" presStyleIdx="0" presStyleCnt="4" custLinFactNeighborX="-51125" custLinFactNeighborY="-2163">
        <dgm:presLayoutVars>
          <dgm:bulletEnabled val="1"/>
        </dgm:presLayoutVars>
      </dgm:prSet>
      <dgm:spPr/>
    </dgm:pt>
    <dgm:pt modelId="{A5D78583-018C-4340-9665-E0CFB6AFFF28}" type="pres">
      <dgm:prSet presAssocID="{68792988-BC5D-4F85-9672-4275D237A1F4}" presName="sibTrans" presStyleCnt="0"/>
      <dgm:spPr/>
    </dgm:pt>
    <dgm:pt modelId="{DDA07045-A195-415C-9571-C870731DCD9E}" type="pres">
      <dgm:prSet presAssocID="{0E09F6BF-8375-46A4-8C1A-F3A7FD7DC06A}" presName="node" presStyleLbl="node1" presStyleIdx="1" presStyleCnt="4" custLinFactNeighborX="1616" custLinFactNeighborY="-1368">
        <dgm:presLayoutVars>
          <dgm:bulletEnabled val="1"/>
        </dgm:presLayoutVars>
      </dgm:prSet>
      <dgm:spPr/>
    </dgm:pt>
    <dgm:pt modelId="{EB812471-8E3B-4D53-9718-F4F1BB23300F}" type="pres">
      <dgm:prSet presAssocID="{340CAA94-C83C-428D-A0F0-FCB10C1340E6}" presName="sibTrans" presStyleCnt="0"/>
      <dgm:spPr/>
    </dgm:pt>
    <dgm:pt modelId="{7F1F499E-CDE0-459B-B506-FA1ABF33BE16}" type="pres">
      <dgm:prSet presAssocID="{0DEEFF53-2B93-4916-A10A-2CA57B955A84}" presName="node" presStyleLbl="node1" presStyleIdx="2" presStyleCnt="4" custLinFactNeighborX="-225" custLinFactNeighborY="126">
        <dgm:presLayoutVars>
          <dgm:bulletEnabled val="1"/>
        </dgm:presLayoutVars>
      </dgm:prSet>
      <dgm:spPr/>
    </dgm:pt>
    <dgm:pt modelId="{B7AEA26A-02FB-4979-B857-01E1B99132E2}" type="pres">
      <dgm:prSet presAssocID="{798983DD-1B64-4214-8A60-A29A17868295}" presName="sibTrans" presStyleCnt="0"/>
      <dgm:spPr/>
    </dgm:pt>
    <dgm:pt modelId="{B0A3B932-E2B8-4D47-98BD-5D218C93FA75}" type="pres">
      <dgm:prSet presAssocID="{0584EC6D-B3DA-4501-A9CC-E97D8BA66F3C}" presName="node" presStyleLbl="node1" presStyleIdx="3" presStyleCnt="4" custLinFactNeighborX="-1997" custLinFactNeighborY="126">
        <dgm:presLayoutVars>
          <dgm:bulletEnabled val="1"/>
        </dgm:presLayoutVars>
      </dgm:prSet>
      <dgm:spPr/>
    </dgm:pt>
  </dgm:ptLst>
  <dgm:cxnLst>
    <dgm:cxn modelId="{0B2F7D63-6947-4F5E-940C-D651EA0B8E82}" srcId="{453BCEDB-86CC-4E5F-B906-581A962B4A4B}" destId="{B5854946-2BD5-4094-A91B-3374173BC468}" srcOrd="0" destOrd="0" parTransId="{D6F116CA-1F1F-481B-9800-043F082187F4}" sibTransId="{68792988-BC5D-4F85-9672-4275D237A1F4}"/>
    <dgm:cxn modelId="{ED9F686C-8CE4-48EC-AC6B-0E112877CA18}" type="presOf" srcId="{0DEEFF53-2B93-4916-A10A-2CA57B955A84}" destId="{7F1F499E-CDE0-459B-B506-FA1ABF33BE16}" srcOrd="0" destOrd="0" presId="urn:microsoft.com/office/officeart/2005/8/layout/default"/>
    <dgm:cxn modelId="{C5710F86-B59A-4706-A328-8DCF3F70A03D}" type="presOf" srcId="{453BCEDB-86CC-4E5F-B906-581A962B4A4B}" destId="{6F2DEF8A-0511-4125-B0AE-79CEB53B6A0E}" srcOrd="0" destOrd="0" presId="urn:microsoft.com/office/officeart/2005/8/layout/default"/>
    <dgm:cxn modelId="{342ECD89-DE58-4BBF-B977-912B23F3A4A2}" srcId="{453BCEDB-86CC-4E5F-B906-581A962B4A4B}" destId="{0DEEFF53-2B93-4916-A10A-2CA57B955A84}" srcOrd="2" destOrd="0" parTransId="{C69D3670-A3F4-4841-874C-C62689561877}" sibTransId="{798983DD-1B64-4214-8A60-A29A17868295}"/>
    <dgm:cxn modelId="{19E3DFC5-CA4D-48FC-8FBE-5CC54C7AA77F}" srcId="{453BCEDB-86CC-4E5F-B906-581A962B4A4B}" destId="{0584EC6D-B3DA-4501-A9CC-E97D8BA66F3C}" srcOrd="3" destOrd="0" parTransId="{B77B1726-C996-4F3E-906E-EB3B1B917BCB}" sibTransId="{565E3FB8-BCEC-494E-B5E9-6A7DCE4D015C}"/>
    <dgm:cxn modelId="{67AF74C7-B771-41F2-95D9-0642F20DB554}" srcId="{453BCEDB-86CC-4E5F-B906-581A962B4A4B}" destId="{0E09F6BF-8375-46A4-8C1A-F3A7FD7DC06A}" srcOrd="1" destOrd="0" parTransId="{5546F251-1C81-456F-B51B-88743420B4AB}" sibTransId="{340CAA94-C83C-428D-A0F0-FCB10C1340E6}"/>
    <dgm:cxn modelId="{4E8F2EDB-965C-4995-8F03-DDAD4B7D87F7}" type="presOf" srcId="{0584EC6D-B3DA-4501-A9CC-E97D8BA66F3C}" destId="{B0A3B932-E2B8-4D47-98BD-5D218C93FA75}" srcOrd="0" destOrd="0" presId="urn:microsoft.com/office/officeart/2005/8/layout/default"/>
    <dgm:cxn modelId="{828F61F0-C9EC-46ED-A684-ADD5C3FB479C}" type="presOf" srcId="{0E09F6BF-8375-46A4-8C1A-F3A7FD7DC06A}" destId="{DDA07045-A195-415C-9571-C870731DCD9E}" srcOrd="0" destOrd="0" presId="urn:microsoft.com/office/officeart/2005/8/layout/default"/>
    <dgm:cxn modelId="{5B25FBF4-8091-4B05-BFDE-57035E9C924F}" type="presOf" srcId="{B5854946-2BD5-4094-A91B-3374173BC468}" destId="{59D15D99-BC55-45A2-84D5-88FB98F3FA34}" srcOrd="0" destOrd="0" presId="urn:microsoft.com/office/officeart/2005/8/layout/default"/>
    <dgm:cxn modelId="{5C43A8EE-F759-45FB-B00E-0A1210EDFEBC}" type="presParOf" srcId="{6F2DEF8A-0511-4125-B0AE-79CEB53B6A0E}" destId="{59D15D99-BC55-45A2-84D5-88FB98F3FA34}" srcOrd="0" destOrd="0" presId="urn:microsoft.com/office/officeart/2005/8/layout/default"/>
    <dgm:cxn modelId="{39EAB794-E0D1-47B7-B759-542D7A722A37}" type="presParOf" srcId="{6F2DEF8A-0511-4125-B0AE-79CEB53B6A0E}" destId="{A5D78583-018C-4340-9665-E0CFB6AFFF28}" srcOrd="1" destOrd="0" presId="urn:microsoft.com/office/officeart/2005/8/layout/default"/>
    <dgm:cxn modelId="{9FCCAC2B-C8A3-49F3-B462-1A4D90EF8916}" type="presParOf" srcId="{6F2DEF8A-0511-4125-B0AE-79CEB53B6A0E}" destId="{DDA07045-A195-415C-9571-C870731DCD9E}" srcOrd="2" destOrd="0" presId="urn:microsoft.com/office/officeart/2005/8/layout/default"/>
    <dgm:cxn modelId="{16D61B2E-FF19-4828-B495-11DBE4818ABF}" type="presParOf" srcId="{6F2DEF8A-0511-4125-B0AE-79CEB53B6A0E}" destId="{EB812471-8E3B-4D53-9718-F4F1BB23300F}" srcOrd="3" destOrd="0" presId="urn:microsoft.com/office/officeart/2005/8/layout/default"/>
    <dgm:cxn modelId="{0C2BE301-A729-4EA8-887C-5845B6C3F333}" type="presParOf" srcId="{6F2DEF8A-0511-4125-B0AE-79CEB53B6A0E}" destId="{7F1F499E-CDE0-459B-B506-FA1ABF33BE16}" srcOrd="4" destOrd="0" presId="urn:microsoft.com/office/officeart/2005/8/layout/default"/>
    <dgm:cxn modelId="{BAF5D89C-9A4D-42E6-A595-6B1941B10849}" type="presParOf" srcId="{6F2DEF8A-0511-4125-B0AE-79CEB53B6A0E}" destId="{B7AEA26A-02FB-4979-B857-01E1B99132E2}" srcOrd="5" destOrd="0" presId="urn:microsoft.com/office/officeart/2005/8/layout/default"/>
    <dgm:cxn modelId="{4979E786-A7C7-44A0-9F69-B66C3AD6CCE4}" type="presParOf" srcId="{6F2DEF8A-0511-4125-B0AE-79CEB53B6A0E}" destId="{B0A3B932-E2B8-4D47-98BD-5D218C93FA7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3BCEDB-86CC-4E5F-B906-581A962B4A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854946-2BD5-4094-A91B-3374173BC46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Urbanized Area Formula Grants – Large Urban (§5307)</a:t>
          </a:r>
        </a:p>
      </dgm:t>
    </dgm:pt>
    <dgm:pt modelId="{D6F116CA-1F1F-481B-9800-043F082187F4}" type="parTrans" cxnId="{0B2F7D63-6947-4F5E-940C-D651EA0B8E82}">
      <dgm:prSet/>
      <dgm:spPr/>
      <dgm:t>
        <a:bodyPr/>
        <a:lstStyle/>
        <a:p>
          <a:endParaRPr lang="en-US"/>
        </a:p>
      </dgm:t>
    </dgm:pt>
    <dgm:pt modelId="{68792988-BC5D-4F85-9672-4275D237A1F4}" type="sibTrans" cxnId="{0B2F7D63-6947-4F5E-940C-D651EA0B8E82}">
      <dgm:prSet/>
      <dgm:spPr/>
      <dgm:t>
        <a:bodyPr/>
        <a:lstStyle/>
        <a:p>
          <a:endParaRPr lang="en-US"/>
        </a:p>
      </dgm:t>
    </dgm:pt>
    <dgm:pt modelId="{0E09F6BF-8375-46A4-8C1A-F3A7FD7DC06A}">
      <dgm:prSet phldrT="[Text]"/>
      <dgm:spPr>
        <a:solidFill>
          <a:srgbClr val="FFC730"/>
        </a:solidFill>
      </dgm:spPr>
      <dgm:t>
        <a:bodyPr/>
        <a:lstStyle/>
        <a:p>
          <a:r>
            <a:rPr lang="en-US" dirty="0"/>
            <a:t>Formula Grants for Rural Areas (§5311)</a:t>
          </a:r>
        </a:p>
      </dgm:t>
    </dgm:pt>
    <dgm:pt modelId="{5546F251-1C81-456F-B51B-88743420B4AB}" type="parTrans" cxnId="{67AF74C7-B771-41F2-95D9-0642F20DB554}">
      <dgm:prSet/>
      <dgm:spPr/>
      <dgm:t>
        <a:bodyPr/>
        <a:lstStyle/>
        <a:p>
          <a:endParaRPr lang="en-US"/>
        </a:p>
      </dgm:t>
    </dgm:pt>
    <dgm:pt modelId="{340CAA94-C83C-428D-A0F0-FCB10C1340E6}" type="sibTrans" cxnId="{67AF74C7-B771-41F2-95D9-0642F20DB554}">
      <dgm:prSet/>
      <dgm:spPr/>
      <dgm:t>
        <a:bodyPr/>
        <a:lstStyle/>
        <a:p>
          <a:endParaRPr lang="en-US"/>
        </a:p>
      </dgm:t>
    </dgm:pt>
    <dgm:pt modelId="{0DEEFF53-2B93-4916-A10A-2CA57B955A8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Buses and Bus Facility Program §5339(a)</a:t>
          </a:r>
        </a:p>
      </dgm:t>
    </dgm:pt>
    <dgm:pt modelId="{C69D3670-A3F4-4841-874C-C62689561877}" type="parTrans" cxnId="{342ECD89-DE58-4BBF-B977-912B23F3A4A2}">
      <dgm:prSet/>
      <dgm:spPr/>
      <dgm:t>
        <a:bodyPr/>
        <a:lstStyle/>
        <a:p>
          <a:endParaRPr lang="en-US"/>
        </a:p>
      </dgm:t>
    </dgm:pt>
    <dgm:pt modelId="{798983DD-1B64-4214-8A60-A29A17868295}" type="sibTrans" cxnId="{342ECD89-DE58-4BBF-B977-912B23F3A4A2}">
      <dgm:prSet/>
      <dgm:spPr/>
      <dgm:t>
        <a:bodyPr/>
        <a:lstStyle/>
        <a:p>
          <a:endParaRPr lang="en-US"/>
        </a:p>
      </dgm:t>
    </dgm:pt>
    <dgm:pt modelId="{8F1C1AAE-82A3-403E-B4A9-AE533AB80DA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Urbanized Area Formula Grants – Small Urban (S5307)</a:t>
          </a:r>
        </a:p>
      </dgm:t>
    </dgm:pt>
    <dgm:pt modelId="{C71F7632-7BA2-4405-BDDF-5A72F0741DC0}" type="parTrans" cxnId="{798A3B18-2D8F-45CC-B530-00054C4D4B50}">
      <dgm:prSet/>
      <dgm:spPr/>
      <dgm:t>
        <a:bodyPr/>
        <a:lstStyle/>
        <a:p>
          <a:endParaRPr lang="en-US"/>
        </a:p>
      </dgm:t>
    </dgm:pt>
    <dgm:pt modelId="{A36CAA1E-FDBC-4523-B3E0-E619ED069617}" type="sibTrans" cxnId="{798A3B18-2D8F-45CC-B530-00054C4D4B50}">
      <dgm:prSet/>
      <dgm:spPr/>
      <dgm:t>
        <a:bodyPr/>
        <a:lstStyle/>
        <a:p>
          <a:endParaRPr lang="en-US"/>
        </a:p>
      </dgm:t>
    </dgm:pt>
    <dgm:pt modelId="{6F2DEF8A-0511-4125-B0AE-79CEB53B6A0E}" type="pres">
      <dgm:prSet presAssocID="{453BCEDB-86CC-4E5F-B906-581A962B4A4B}" presName="diagram" presStyleCnt="0">
        <dgm:presLayoutVars>
          <dgm:dir/>
          <dgm:resizeHandles val="exact"/>
        </dgm:presLayoutVars>
      </dgm:prSet>
      <dgm:spPr/>
    </dgm:pt>
    <dgm:pt modelId="{59D15D99-BC55-45A2-84D5-88FB98F3FA34}" type="pres">
      <dgm:prSet presAssocID="{B5854946-2BD5-4094-A91B-3374173BC468}" presName="node" presStyleLbl="node1" presStyleIdx="0" presStyleCnt="4">
        <dgm:presLayoutVars>
          <dgm:bulletEnabled val="1"/>
        </dgm:presLayoutVars>
      </dgm:prSet>
      <dgm:spPr/>
    </dgm:pt>
    <dgm:pt modelId="{A5D78583-018C-4340-9665-E0CFB6AFFF28}" type="pres">
      <dgm:prSet presAssocID="{68792988-BC5D-4F85-9672-4275D237A1F4}" presName="sibTrans" presStyleCnt="0"/>
      <dgm:spPr/>
    </dgm:pt>
    <dgm:pt modelId="{FFDD6C8E-58D6-472E-A07E-FADA2F9ABAA5}" type="pres">
      <dgm:prSet presAssocID="{8F1C1AAE-82A3-403E-B4A9-AE533AB80DA2}" presName="node" presStyleLbl="node1" presStyleIdx="1" presStyleCnt="4">
        <dgm:presLayoutVars>
          <dgm:bulletEnabled val="1"/>
        </dgm:presLayoutVars>
      </dgm:prSet>
      <dgm:spPr/>
    </dgm:pt>
    <dgm:pt modelId="{DF5F1C8D-E65C-4273-87F6-A8687ADEA4AA}" type="pres">
      <dgm:prSet presAssocID="{A36CAA1E-FDBC-4523-B3E0-E619ED069617}" presName="sibTrans" presStyleCnt="0"/>
      <dgm:spPr/>
    </dgm:pt>
    <dgm:pt modelId="{DDA07045-A195-415C-9571-C870731DCD9E}" type="pres">
      <dgm:prSet presAssocID="{0E09F6BF-8375-46A4-8C1A-F3A7FD7DC06A}" presName="node" presStyleLbl="node1" presStyleIdx="2" presStyleCnt="4">
        <dgm:presLayoutVars>
          <dgm:bulletEnabled val="1"/>
        </dgm:presLayoutVars>
      </dgm:prSet>
      <dgm:spPr/>
    </dgm:pt>
    <dgm:pt modelId="{EB812471-8E3B-4D53-9718-F4F1BB23300F}" type="pres">
      <dgm:prSet presAssocID="{340CAA94-C83C-428D-A0F0-FCB10C1340E6}" presName="sibTrans" presStyleCnt="0"/>
      <dgm:spPr/>
    </dgm:pt>
    <dgm:pt modelId="{7F1F499E-CDE0-459B-B506-FA1ABF33BE16}" type="pres">
      <dgm:prSet presAssocID="{0DEEFF53-2B93-4916-A10A-2CA57B955A84}" presName="node" presStyleLbl="node1" presStyleIdx="3" presStyleCnt="4">
        <dgm:presLayoutVars>
          <dgm:bulletEnabled val="1"/>
        </dgm:presLayoutVars>
      </dgm:prSet>
      <dgm:spPr/>
    </dgm:pt>
  </dgm:ptLst>
  <dgm:cxnLst>
    <dgm:cxn modelId="{798A3B18-2D8F-45CC-B530-00054C4D4B50}" srcId="{453BCEDB-86CC-4E5F-B906-581A962B4A4B}" destId="{8F1C1AAE-82A3-403E-B4A9-AE533AB80DA2}" srcOrd="1" destOrd="0" parTransId="{C71F7632-7BA2-4405-BDDF-5A72F0741DC0}" sibTransId="{A36CAA1E-FDBC-4523-B3E0-E619ED069617}"/>
    <dgm:cxn modelId="{0B2F7D63-6947-4F5E-940C-D651EA0B8E82}" srcId="{453BCEDB-86CC-4E5F-B906-581A962B4A4B}" destId="{B5854946-2BD5-4094-A91B-3374173BC468}" srcOrd="0" destOrd="0" parTransId="{D6F116CA-1F1F-481B-9800-043F082187F4}" sibTransId="{68792988-BC5D-4F85-9672-4275D237A1F4}"/>
    <dgm:cxn modelId="{ED9F686C-8CE4-48EC-AC6B-0E112877CA18}" type="presOf" srcId="{0DEEFF53-2B93-4916-A10A-2CA57B955A84}" destId="{7F1F499E-CDE0-459B-B506-FA1ABF33BE16}" srcOrd="0" destOrd="0" presId="urn:microsoft.com/office/officeart/2005/8/layout/default"/>
    <dgm:cxn modelId="{C5710F86-B59A-4706-A328-8DCF3F70A03D}" type="presOf" srcId="{453BCEDB-86CC-4E5F-B906-581A962B4A4B}" destId="{6F2DEF8A-0511-4125-B0AE-79CEB53B6A0E}" srcOrd="0" destOrd="0" presId="urn:microsoft.com/office/officeart/2005/8/layout/default"/>
    <dgm:cxn modelId="{342ECD89-DE58-4BBF-B977-912B23F3A4A2}" srcId="{453BCEDB-86CC-4E5F-B906-581A962B4A4B}" destId="{0DEEFF53-2B93-4916-A10A-2CA57B955A84}" srcOrd="3" destOrd="0" parTransId="{C69D3670-A3F4-4841-874C-C62689561877}" sibTransId="{798983DD-1B64-4214-8A60-A29A17868295}"/>
    <dgm:cxn modelId="{67AF74C7-B771-41F2-95D9-0642F20DB554}" srcId="{453BCEDB-86CC-4E5F-B906-581A962B4A4B}" destId="{0E09F6BF-8375-46A4-8C1A-F3A7FD7DC06A}" srcOrd="2" destOrd="0" parTransId="{5546F251-1C81-456F-B51B-88743420B4AB}" sibTransId="{340CAA94-C83C-428D-A0F0-FCB10C1340E6}"/>
    <dgm:cxn modelId="{CB4C1CEE-2BFF-42B6-A419-2CEB81D96306}" type="presOf" srcId="{8F1C1AAE-82A3-403E-B4A9-AE533AB80DA2}" destId="{FFDD6C8E-58D6-472E-A07E-FADA2F9ABAA5}" srcOrd="0" destOrd="0" presId="urn:microsoft.com/office/officeart/2005/8/layout/default"/>
    <dgm:cxn modelId="{828F61F0-C9EC-46ED-A684-ADD5C3FB479C}" type="presOf" srcId="{0E09F6BF-8375-46A4-8C1A-F3A7FD7DC06A}" destId="{DDA07045-A195-415C-9571-C870731DCD9E}" srcOrd="0" destOrd="0" presId="urn:microsoft.com/office/officeart/2005/8/layout/default"/>
    <dgm:cxn modelId="{5B25FBF4-8091-4B05-BFDE-57035E9C924F}" type="presOf" srcId="{B5854946-2BD5-4094-A91B-3374173BC468}" destId="{59D15D99-BC55-45A2-84D5-88FB98F3FA34}" srcOrd="0" destOrd="0" presId="urn:microsoft.com/office/officeart/2005/8/layout/default"/>
    <dgm:cxn modelId="{5C43A8EE-F759-45FB-B00E-0A1210EDFEBC}" type="presParOf" srcId="{6F2DEF8A-0511-4125-B0AE-79CEB53B6A0E}" destId="{59D15D99-BC55-45A2-84D5-88FB98F3FA34}" srcOrd="0" destOrd="0" presId="urn:microsoft.com/office/officeart/2005/8/layout/default"/>
    <dgm:cxn modelId="{39EAB794-E0D1-47B7-B759-542D7A722A37}" type="presParOf" srcId="{6F2DEF8A-0511-4125-B0AE-79CEB53B6A0E}" destId="{A5D78583-018C-4340-9665-E0CFB6AFFF28}" srcOrd="1" destOrd="0" presId="urn:microsoft.com/office/officeart/2005/8/layout/default"/>
    <dgm:cxn modelId="{3B64ABB0-9B14-48F7-B1A4-8076ACB09B15}" type="presParOf" srcId="{6F2DEF8A-0511-4125-B0AE-79CEB53B6A0E}" destId="{FFDD6C8E-58D6-472E-A07E-FADA2F9ABAA5}" srcOrd="2" destOrd="0" presId="urn:microsoft.com/office/officeart/2005/8/layout/default"/>
    <dgm:cxn modelId="{B51BB461-A1F0-42EF-BF13-AD9D52F0E3A1}" type="presParOf" srcId="{6F2DEF8A-0511-4125-B0AE-79CEB53B6A0E}" destId="{DF5F1C8D-E65C-4273-87F6-A8687ADEA4AA}" srcOrd="3" destOrd="0" presId="urn:microsoft.com/office/officeart/2005/8/layout/default"/>
    <dgm:cxn modelId="{9FCCAC2B-C8A3-49F3-B462-1A4D90EF8916}" type="presParOf" srcId="{6F2DEF8A-0511-4125-B0AE-79CEB53B6A0E}" destId="{DDA07045-A195-415C-9571-C870731DCD9E}" srcOrd="4" destOrd="0" presId="urn:microsoft.com/office/officeart/2005/8/layout/default"/>
    <dgm:cxn modelId="{16D61B2E-FF19-4828-B495-11DBE4818ABF}" type="presParOf" srcId="{6F2DEF8A-0511-4125-B0AE-79CEB53B6A0E}" destId="{EB812471-8E3B-4D53-9718-F4F1BB23300F}" srcOrd="5" destOrd="0" presId="urn:microsoft.com/office/officeart/2005/8/layout/default"/>
    <dgm:cxn modelId="{0C2BE301-A729-4EA8-887C-5845B6C3F333}" type="presParOf" srcId="{6F2DEF8A-0511-4125-B0AE-79CEB53B6A0E}" destId="{7F1F499E-CDE0-459B-B506-FA1ABF33BE1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3BCEDB-86CC-4E5F-B906-581A962B4A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854946-2BD5-4094-A91B-3374173BC46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Urbanized Area Formula Grants – Large Urban (§5307)</a:t>
          </a:r>
        </a:p>
      </dgm:t>
    </dgm:pt>
    <dgm:pt modelId="{D6F116CA-1F1F-481B-9800-043F082187F4}" type="parTrans" cxnId="{0B2F7D63-6947-4F5E-940C-D651EA0B8E82}">
      <dgm:prSet/>
      <dgm:spPr/>
      <dgm:t>
        <a:bodyPr/>
        <a:lstStyle/>
        <a:p>
          <a:endParaRPr lang="en-US"/>
        </a:p>
      </dgm:t>
    </dgm:pt>
    <dgm:pt modelId="{68792988-BC5D-4F85-9672-4275D237A1F4}" type="sibTrans" cxnId="{0B2F7D63-6947-4F5E-940C-D651EA0B8E82}">
      <dgm:prSet/>
      <dgm:spPr/>
      <dgm:t>
        <a:bodyPr/>
        <a:lstStyle/>
        <a:p>
          <a:endParaRPr lang="en-US"/>
        </a:p>
      </dgm:t>
    </dgm:pt>
    <dgm:pt modelId="{0E09F6BF-8375-46A4-8C1A-F3A7FD7DC06A}">
      <dgm:prSet phldrT="[Text]"/>
      <dgm:spPr>
        <a:solidFill>
          <a:srgbClr val="FFC730"/>
        </a:solidFill>
      </dgm:spPr>
      <dgm:t>
        <a:bodyPr/>
        <a:lstStyle/>
        <a:p>
          <a:r>
            <a:rPr lang="en-US" dirty="0"/>
            <a:t>Formula Grants for Rural Areas (§5311)</a:t>
          </a:r>
        </a:p>
      </dgm:t>
    </dgm:pt>
    <dgm:pt modelId="{5546F251-1C81-456F-B51B-88743420B4AB}" type="parTrans" cxnId="{67AF74C7-B771-41F2-95D9-0642F20DB554}">
      <dgm:prSet/>
      <dgm:spPr/>
      <dgm:t>
        <a:bodyPr/>
        <a:lstStyle/>
        <a:p>
          <a:endParaRPr lang="en-US"/>
        </a:p>
      </dgm:t>
    </dgm:pt>
    <dgm:pt modelId="{340CAA94-C83C-428D-A0F0-FCB10C1340E6}" type="sibTrans" cxnId="{67AF74C7-B771-41F2-95D9-0642F20DB554}">
      <dgm:prSet/>
      <dgm:spPr/>
      <dgm:t>
        <a:bodyPr/>
        <a:lstStyle/>
        <a:p>
          <a:endParaRPr lang="en-US"/>
        </a:p>
      </dgm:t>
    </dgm:pt>
    <dgm:pt modelId="{0DEEFF53-2B93-4916-A10A-2CA57B955A8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Buses and Bus Facility Program §5339(a)</a:t>
          </a:r>
        </a:p>
      </dgm:t>
    </dgm:pt>
    <dgm:pt modelId="{C69D3670-A3F4-4841-874C-C62689561877}" type="parTrans" cxnId="{342ECD89-DE58-4BBF-B977-912B23F3A4A2}">
      <dgm:prSet/>
      <dgm:spPr/>
      <dgm:t>
        <a:bodyPr/>
        <a:lstStyle/>
        <a:p>
          <a:endParaRPr lang="en-US"/>
        </a:p>
      </dgm:t>
    </dgm:pt>
    <dgm:pt modelId="{798983DD-1B64-4214-8A60-A29A17868295}" type="sibTrans" cxnId="{342ECD89-DE58-4BBF-B977-912B23F3A4A2}">
      <dgm:prSet/>
      <dgm:spPr/>
      <dgm:t>
        <a:bodyPr/>
        <a:lstStyle/>
        <a:p>
          <a:endParaRPr lang="en-US"/>
        </a:p>
      </dgm:t>
    </dgm:pt>
    <dgm:pt modelId="{8F1C1AAE-82A3-403E-B4A9-AE533AB80DA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Urbanized Area Formula Grants – Small Urban (§5307)</a:t>
          </a:r>
        </a:p>
      </dgm:t>
    </dgm:pt>
    <dgm:pt modelId="{C71F7632-7BA2-4405-BDDF-5A72F0741DC0}" type="parTrans" cxnId="{798A3B18-2D8F-45CC-B530-00054C4D4B50}">
      <dgm:prSet/>
      <dgm:spPr/>
      <dgm:t>
        <a:bodyPr/>
        <a:lstStyle/>
        <a:p>
          <a:endParaRPr lang="en-US"/>
        </a:p>
      </dgm:t>
    </dgm:pt>
    <dgm:pt modelId="{A36CAA1E-FDBC-4523-B3E0-E619ED069617}" type="sibTrans" cxnId="{798A3B18-2D8F-45CC-B530-00054C4D4B50}">
      <dgm:prSet/>
      <dgm:spPr/>
      <dgm:t>
        <a:bodyPr/>
        <a:lstStyle/>
        <a:p>
          <a:endParaRPr lang="en-US"/>
        </a:p>
      </dgm:t>
    </dgm:pt>
    <dgm:pt modelId="{6F2DEF8A-0511-4125-B0AE-79CEB53B6A0E}" type="pres">
      <dgm:prSet presAssocID="{453BCEDB-86CC-4E5F-B906-581A962B4A4B}" presName="diagram" presStyleCnt="0">
        <dgm:presLayoutVars>
          <dgm:dir/>
          <dgm:resizeHandles val="exact"/>
        </dgm:presLayoutVars>
      </dgm:prSet>
      <dgm:spPr/>
    </dgm:pt>
    <dgm:pt modelId="{59D15D99-BC55-45A2-84D5-88FB98F3FA34}" type="pres">
      <dgm:prSet presAssocID="{B5854946-2BD5-4094-A91B-3374173BC468}" presName="node" presStyleLbl="node1" presStyleIdx="0" presStyleCnt="4">
        <dgm:presLayoutVars>
          <dgm:bulletEnabled val="1"/>
        </dgm:presLayoutVars>
      </dgm:prSet>
      <dgm:spPr/>
    </dgm:pt>
    <dgm:pt modelId="{A5D78583-018C-4340-9665-E0CFB6AFFF28}" type="pres">
      <dgm:prSet presAssocID="{68792988-BC5D-4F85-9672-4275D237A1F4}" presName="sibTrans" presStyleCnt="0"/>
      <dgm:spPr/>
    </dgm:pt>
    <dgm:pt modelId="{FFDD6C8E-58D6-472E-A07E-FADA2F9ABAA5}" type="pres">
      <dgm:prSet presAssocID="{8F1C1AAE-82A3-403E-B4A9-AE533AB80DA2}" presName="node" presStyleLbl="node1" presStyleIdx="1" presStyleCnt="4">
        <dgm:presLayoutVars>
          <dgm:bulletEnabled val="1"/>
        </dgm:presLayoutVars>
      </dgm:prSet>
      <dgm:spPr/>
    </dgm:pt>
    <dgm:pt modelId="{DF5F1C8D-E65C-4273-87F6-A8687ADEA4AA}" type="pres">
      <dgm:prSet presAssocID="{A36CAA1E-FDBC-4523-B3E0-E619ED069617}" presName="sibTrans" presStyleCnt="0"/>
      <dgm:spPr/>
    </dgm:pt>
    <dgm:pt modelId="{DDA07045-A195-415C-9571-C870731DCD9E}" type="pres">
      <dgm:prSet presAssocID="{0E09F6BF-8375-46A4-8C1A-F3A7FD7DC06A}" presName="node" presStyleLbl="node1" presStyleIdx="2" presStyleCnt="4">
        <dgm:presLayoutVars>
          <dgm:bulletEnabled val="1"/>
        </dgm:presLayoutVars>
      </dgm:prSet>
      <dgm:spPr/>
    </dgm:pt>
    <dgm:pt modelId="{EB812471-8E3B-4D53-9718-F4F1BB23300F}" type="pres">
      <dgm:prSet presAssocID="{340CAA94-C83C-428D-A0F0-FCB10C1340E6}" presName="sibTrans" presStyleCnt="0"/>
      <dgm:spPr/>
    </dgm:pt>
    <dgm:pt modelId="{7F1F499E-CDE0-459B-B506-FA1ABF33BE16}" type="pres">
      <dgm:prSet presAssocID="{0DEEFF53-2B93-4916-A10A-2CA57B955A84}" presName="node" presStyleLbl="node1" presStyleIdx="3" presStyleCnt="4">
        <dgm:presLayoutVars>
          <dgm:bulletEnabled val="1"/>
        </dgm:presLayoutVars>
      </dgm:prSet>
      <dgm:spPr/>
    </dgm:pt>
  </dgm:ptLst>
  <dgm:cxnLst>
    <dgm:cxn modelId="{798A3B18-2D8F-45CC-B530-00054C4D4B50}" srcId="{453BCEDB-86CC-4E5F-B906-581A962B4A4B}" destId="{8F1C1AAE-82A3-403E-B4A9-AE533AB80DA2}" srcOrd="1" destOrd="0" parTransId="{C71F7632-7BA2-4405-BDDF-5A72F0741DC0}" sibTransId="{A36CAA1E-FDBC-4523-B3E0-E619ED069617}"/>
    <dgm:cxn modelId="{0B2F7D63-6947-4F5E-940C-D651EA0B8E82}" srcId="{453BCEDB-86CC-4E5F-B906-581A962B4A4B}" destId="{B5854946-2BD5-4094-A91B-3374173BC468}" srcOrd="0" destOrd="0" parTransId="{D6F116CA-1F1F-481B-9800-043F082187F4}" sibTransId="{68792988-BC5D-4F85-9672-4275D237A1F4}"/>
    <dgm:cxn modelId="{ED9F686C-8CE4-48EC-AC6B-0E112877CA18}" type="presOf" srcId="{0DEEFF53-2B93-4916-A10A-2CA57B955A84}" destId="{7F1F499E-CDE0-459B-B506-FA1ABF33BE16}" srcOrd="0" destOrd="0" presId="urn:microsoft.com/office/officeart/2005/8/layout/default"/>
    <dgm:cxn modelId="{C5710F86-B59A-4706-A328-8DCF3F70A03D}" type="presOf" srcId="{453BCEDB-86CC-4E5F-B906-581A962B4A4B}" destId="{6F2DEF8A-0511-4125-B0AE-79CEB53B6A0E}" srcOrd="0" destOrd="0" presId="urn:microsoft.com/office/officeart/2005/8/layout/default"/>
    <dgm:cxn modelId="{342ECD89-DE58-4BBF-B977-912B23F3A4A2}" srcId="{453BCEDB-86CC-4E5F-B906-581A962B4A4B}" destId="{0DEEFF53-2B93-4916-A10A-2CA57B955A84}" srcOrd="3" destOrd="0" parTransId="{C69D3670-A3F4-4841-874C-C62689561877}" sibTransId="{798983DD-1B64-4214-8A60-A29A17868295}"/>
    <dgm:cxn modelId="{67AF74C7-B771-41F2-95D9-0642F20DB554}" srcId="{453BCEDB-86CC-4E5F-B906-581A962B4A4B}" destId="{0E09F6BF-8375-46A4-8C1A-F3A7FD7DC06A}" srcOrd="2" destOrd="0" parTransId="{5546F251-1C81-456F-B51B-88743420B4AB}" sibTransId="{340CAA94-C83C-428D-A0F0-FCB10C1340E6}"/>
    <dgm:cxn modelId="{CB4C1CEE-2BFF-42B6-A419-2CEB81D96306}" type="presOf" srcId="{8F1C1AAE-82A3-403E-B4A9-AE533AB80DA2}" destId="{FFDD6C8E-58D6-472E-A07E-FADA2F9ABAA5}" srcOrd="0" destOrd="0" presId="urn:microsoft.com/office/officeart/2005/8/layout/default"/>
    <dgm:cxn modelId="{828F61F0-C9EC-46ED-A684-ADD5C3FB479C}" type="presOf" srcId="{0E09F6BF-8375-46A4-8C1A-F3A7FD7DC06A}" destId="{DDA07045-A195-415C-9571-C870731DCD9E}" srcOrd="0" destOrd="0" presId="urn:microsoft.com/office/officeart/2005/8/layout/default"/>
    <dgm:cxn modelId="{5B25FBF4-8091-4B05-BFDE-57035E9C924F}" type="presOf" srcId="{B5854946-2BD5-4094-A91B-3374173BC468}" destId="{59D15D99-BC55-45A2-84D5-88FB98F3FA34}" srcOrd="0" destOrd="0" presId="urn:microsoft.com/office/officeart/2005/8/layout/default"/>
    <dgm:cxn modelId="{5C43A8EE-F759-45FB-B00E-0A1210EDFEBC}" type="presParOf" srcId="{6F2DEF8A-0511-4125-B0AE-79CEB53B6A0E}" destId="{59D15D99-BC55-45A2-84D5-88FB98F3FA34}" srcOrd="0" destOrd="0" presId="urn:microsoft.com/office/officeart/2005/8/layout/default"/>
    <dgm:cxn modelId="{39EAB794-E0D1-47B7-B759-542D7A722A37}" type="presParOf" srcId="{6F2DEF8A-0511-4125-B0AE-79CEB53B6A0E}" destId="{A5D78583-018C-4340-9665-E0CFB6AFFF28}" srcOrd="1" destOrd="0" presId="urn:microsoft.com/office/officeart/2005/8/layout/default"/>
    <dgm:cxn modelId="{3B64ABB0-9B14-48F7-B1A4-8076ACB09B15}" type="presParOf" srcId="{6F2DEF8A-0511-4125-B0AE-79CEB53B6A0E}" destId="{FFDD6C8E-58D6-472E-A07E-FADA2F9ABAA5}" srcOrd="2" destOrd="0" presId="urn:microsoft.com/office/officeart/2005/8/layout/default"/>
    <dgm:cxn modelId="{B51BB461-A1F0-42EF-BF13-AD9D52F0E3A1}" type="presParOf" srcId="{6F2DEF8A-0511-4125-B0AE-79CEB53B6A0E}" destId="{DF5F1C8D-E65C-4273-87F6-A8687ADEA4AA}" srcOrd="3" destOrd="0" presId="urn:microsoft.com/office/officeart/2005/8/layout/default"/>
    <dgm:cxn modelId="{9FCCAC2B-C8A3-49F3-B462-1A4D90EF8916}" type="presParOf" srcId="{6F2DEF8A-0511-4125-B0AE-79CEB53B6A0E}" destId="{DDA07045-A195-415C-9571-C870731DCD9E}" srcOrd="4" destOrd="0" presId="urn:microsoft.com/office/officeart/2005/8/layout/default"/>
    <dgm:cxn modelId="{16D61B2E-FF19-4828-B495-11DBE4818ABF}" type="presParOf" srcId="{6F2DEF8A-0511-4125-B0AE-79CEB53B6A0E}" destId="{EB812471-8E3B-4D53-9718-F4F1BB23300F}" srcOrd="5" destOrd="0" presId="urn:microsoft.com/office/officeart/2005/8/layout/default"/>
    <dgm:cxn modelId="{0C2BE301-A729-4EA8-887C-5845B6C3F333}" type="presParOf" srcId="{6F2DEF8A-0511-4125-B0AE-79CEB53B6A0E}" destId="{7F1F499E-CDE0-459B-B506-FA1ABF33BE1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3BCEDB-86CC-4E5F-B906-581A962B4A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854946-2BD5-4094-A91B-3374173BC46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Urbanized Area Formula Grants – Large Urban (§5307)</a:t>
          </a:r>
        </a:p>
      </dgm:t>
    </dgm:pt>
    <dgm:pt modelId="{D6F116CA-1F1F-481B-9800-043F082187F4}" type="parTrans" cxnId="{0B2F7D63-6947-4F5E-940C-D651EA0B8E82}">
      <dgm:prSet/>
      <dgm:spPr/>
      <dgm:t>
        <a:bodyPr/>
        <a:lstStyle/>
        <a:p>
          <a:endParaRPr lang="en-US"/>
        </a:p>
      </dgm:t>
    </dgm:pt>
    <dgm:pt modelId="{68792988-BC5D-4F85-9672-4275D237A1F4}" type="sibTrans" cxnId="{0B2F7D63-6947-4F5E-940C-D651EA0B8E82}">
      <dgm:prSet/>
      <dgm:spPr/>
      <dgm:t>
        <a:bodyPr/>
        <a:lstStyle/>
        <a:p>
          <a:endParaRPr lang="en-US"/>
        </a:p>
      </dgm:t>
    </dgm:pt>
    <dgm:pt modelId="{0E09F6BF-8375-46A4-8C1A-F3A7FD7DC06A}">
      <dgm:prSet phldrT="[Text]"/>
      <dgm:spPr>
        <a:solidFill>
          <a:srgbClr val="FFC730"/>
        </a:solidFill>
      </dgm:spPr>
      <dgm:t>
        <a:bodyPr/>
        <a:lstStyle/>
        <a:p>
          <a:r>
            <a:rPr lang="en-US" dirty="0"/>
            <a:t>Formula Grants for Rural Areas (§5311)</a:t>
          </a:r>
        </a:p>
      </dgm:t>
    </dgm:pt>
    <dgm:pt modelId="{5546F251-1C81-456F-B51B-88743420B4AB}" type="parTrans" cxnId="{67AF74C7-B771-41F2-95D9-0642F20DB554}">
      <dgm:prSet/>
      <dgm:spPr/>
      <dgm:t>
        <a:bodyPr/>
        <a:lstStyle/>
        <a:p>
          <a:endParaRPr lang="en-US"/>
        </a:p>
      </dgm:t>
    </dgm:pt>
    <dgm:pt modelId="{340CAA94-C83C-428D-A0F0-FCB10C1340E6}" type="sibTrans" cxnId="{67AF74C7-B771-41F2-95D9-0642F20DB554}">
      <dgm:prSet/>
      <dgm:spPr/>
      <dgm:t>
        <a:bodyPr/>
        <a:lstStyle/>
        <a:p>
          <a:endParaRPr lang="en-US"/>
        </a:p>
      </dgm:t>
    </dgm:pt>
    <dgm:pt modelId="{0DEEFF53-2B93-4916-A10A-2CA57B955A8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Buses and Bus Facility Program §5339(a)</a:t>
          </a:r>
        </a:p>
      </dgm:t>
    </dgm:pt>
    <dgm:pt modelId="{C69D3670-A3F4-4841-874C-C62689561877}" type="parTrans" cxnId="{342ECD89-DE58-4BBF-B977-912B23F3A4A2}">
      <dgm:prSet/>
      <dgm:spPr/>
      <dgm:t>
        <a:bodyPr/>
        <a:lstStyle/>
        <a:p>
          <a:endParaRPr lang="en-US"/>
        </a:p>
      </dgm:t>
    </dgm:pt>
    <dgm:pt modelId="{798983DD-1B64-4214-8A60-A29A17868295}" type="sibTrans" cxnId="{342ECD89-DE58-4BBF-B977-912B23F3A4A2}">
      <dgm:prSet/>
      <dgm:spPr/>
      <dgm:t>
        <a:bodyPr/>
        <a:lstStyle/>
        <a:p>
          <a:endParaRPr lang="en-US"/>
        </a:p>
      </dgm:t>
    </dgm:pt>
    <dgm:pt modelId="{8F1C1AAE-82A3-403E-B4A9-AE533AB80DA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Urbanized Area Formula Grants – Small Urban (S5307)</a:t>
          </a:r>
        </a:p>
      </dgm:t>
    </dgm:pt>
    <dgm:pt modelId="{C71F7632-7BA2-4405-BDDF-5A72F0741DC0}" type="parTrans" cxnId="{798A3B18-2D8F-45CC-B530-00054C4D4B50}">
      <dgm:prSet/>
      <dgm:spPr/>
      <dgm:t>
        <a:bodyPr/>
        <a:lstStyle/>
        <a:p>
          <a:endParaRPr lang="en-US"/>
        </a:p>
      </dgm:t>
    </dgm:pt>
    <dgm:pt modelId="{A36CAA1E-FDBC-4523-B3E0-E619ED069617}" type="sibTrans" cxnId="{798A3B18-2D8F-45CC-B530-00054C4D4B50}">
      <dgm:prSet/>
      <dgm:spPr/>
      <dgm:t>
        <a:bodyPr/>
        <a:lstStyle/>
        <a:p>
          <a:endParaRPr lang="en-US"/>
        </a:p>
      </dgm:t>
    </dgm:pt>
    <dgm:pt modelId="{6F2DEF8A-0511-4125-B0AE-79CEB53B6A0E}" type="pres">
      <dgm:prSet presAssocID="{453BCEDB-86CC-4E5F-B906-581A962B4A4B}" presName="diagram" presStyleCnt="0">
        <dgm:presLayoutVars>
          <dgm:dir/>
          <dgm:resizeHandles val="exact"/>
        </dgm:presLayoutVars>
      </dgm:prSet>
      <dgm:spPr/>
    </dgm:pt>
    <dgm:pt modelId="{59D15D99-BC55-45A2-84D5-88FB98F3FA34}" type="pres">
      <dgm:prSet presAssocID="{B5854946-2BD5-4094-A91B-3374173BC468}" presName="node" presStyleLbl="node1" presStyleIdx="0" presStyleCnt="4">
        <dgm:presLayoutVars>
          <dgm:bulletEnabled val="1"/>
        </dgm:presLayoutVars>
      </dgm:prSet>
      <dgm:spPr/>
    </dgm:pt>
    <dgm:pt modelId="{A5D78583-018C-4340-9665-E0CFB6AFFF28}" type="pres">
      <dgm:prSet presAssocID="{68792988-BC5D-4F85-9672-4275D237A1F4}" presName="sibTrans" presStyleCnt="0"/>
      <dgm:spPr/>
    </dgm:pt>
    <dgm:pt modelId="{FFDD6C8E-58D6-472E-A07E-FADA2F9ABAA5}" type="pres">
      <dgm:prSet presAssocID="{8F1C1AAE-82A3-403E-B4A9-AE533AB80DA2}" presName="node" presStyleLbl="node1" presStyleIdx="1" presStyleCnt="4">
        <dgm:presLayoutVars>
          <dgm:bulletEnabled val="1"/>
        </dgm:presLayoutVars>
      </dgm:prSet>
      <dgm:spPr/>
    </dgm:pt>
    <dgm:pt modelId="{DF5F1C8D-E65C-4273-87F6-A8687ADEA4AA}" type="pres">
      <dgm:prSet presAssocID="{A36CAA1E-FDBC-4523-B3E0-E619ED069617}" presName="sibTrans" presStyleCnt="0"/>
      <dgm:spPr/>
    </dgm:pt>
    <dgm:pt modelId="{DDA07045-A195-415C-9571-C870731DCD9E}" type="pres">
      <dgm:prSet presAssocID="{0E09F6BF-8375-46A4-8C1A-F3A7FD7DC06A}" presName="node" presStyleLbl="node1" presStyleIdx="2" presStyleCnt="4">
        <dgm:presLayoutVars>
          <dgm:bulletEnabled val="1"/>
        </dgm:presLayoutVars>
      </dgm:prSet>
      <dgm:spPr/>
    </dgm:pt>
    <dgm:pt modelId="{EB812471-8E3B-4D53-9718-F4F1BB23300F}" type="pres">
      <dgm:prSet presAssocID="{340CAA94-C83C-428D-A0F0-FCB10C1340E6}" presName="sibTrans" presStyleCnt="0"/>
      <dgm:spPr/>
    </dgm:pt>
    <dgm:pt modelId="{7F1F499E-CDE0-459B-B506-FA1ABF33BE16}" type="pres">
      <dgm:prSet presAssocID="{0DEEFF53-2B93-4916-A10A-2CA57B955A84}" presName="node" presStyleLbl="node1" presStyleIdx="3" presStyleCnt="4">
        <dgm:presLayoutVars>
          <dgm:bulletEnabled val="1"/>
        </dgm:presLayoutVars>
      </dgm:prSet>
      <dgm:spPr/>
    </dgm:pt>
  </dgm:ptLst>
  <dgm:cxnLst>
    <dgm:cxn modelId="{798A3B18-2D8F-45CC-B530-00054C4D4B50}" srcId="{453BCEDB-86CC-4E5F-B906-581A962B4A4B}" destId="{8F1C1AAE-82A3-403E-B4A9-AE533AB80DA2}" srcOrd="1" destOrd="0" parTransId="{C71F7632-7BA2-4405-BDDF-5A72F0741DC0}" sibTransId="{A36CAA1E-FDBC-4523-B3E0-E619ED069617}"/>
    <dgm:cxn modelId="{0B2F7D63-6947-4F5E-940C-D651EA0B8E82}" srcId="{453BCEDB-86CC-4E5F-B906-581A962B4A4B}" destId="{B5854946-2BD5-4094-A91B-3374173BC468}" srcOrd="0" destOrd="0" parTransId="{D6F116CA-1F1F-481B-9800-043F082187F4}" sibTransId="{68792988-BC5D-4F85-9672-4275D237A1F4}"/>
    <dgm:cxn modelId="{ED9F686C-8CE4-48EC-AC6B-0E112877CA18}" type="presOf" srcId="{0DEEFF53-2B93-4916-A10A-2CA57B955A84}" destId="{7F1F499E-CDE0-459B-B506-FA1ABF33BE16}" srcOrd="0" destOrd="0" presId="urn:microsoft.com/office/officeart/2005/8/layout/default"/>
    <dgm:cxn modelId="{C5710F86-B59A-4706-A328-8DCF3F70A03D}" type="presOf" srcId="{453BCEDB-86CC-4E5F-B906-581A962B4A4B}" destId="{6F2DEF8A-0511-4125-B0AE-79CEB53B6A0E}" srcOrd="0" destOrd="0" presId="urn:microsoft.com/office/officeart/2005/8/layout/default"/>
    <dgm:cxn modelId="{342ECD89-DE58-4BBF-B977-912B23F3A4A2}" srcId="{453BCEDB-86CC-4E5F-B906-581A962B4A4B}" destId="{0DEEFF53-2B93-4916-A10A-2CA57B955A84}" srcOrd="3" destOrd="0" parTransId="{C69D3670-A3F4-4841-874C-C62689561877}" sibTransId="{798983DD-1B64-4214-8A60-A29A17868295}"/>
    <dgm:cxn modelId="{67AF74C7-B771-41F2-95D9-0642F20DB554}" srcId="{453BCEDB-86CC-4E5F-B906-581A962B4A4B}" destId="{0E09F6BF-8375-46A4-8C1A-F3A7FD7DC06A}" srcOrd="2" destOrd="0" parTransId="{5546F251-1C81-456F-B51B-88743420B4AB}" sibTransId="{340CAA94-C83C-428D-A0F0-FCB10C1340E6}"/>
    <dgm:cxn modelId="{CB4C1CEE-2BFF-42B6-A419-2CEB81D96306}" type="presOf" srcId="{8F1C1AAE-82A3-403E-B4A9-AE533AB80DA2}" destId="{FFDD6C8E-58D6-472E-A07E-FADA2F9ABAA5}" srcOrd="0" destOrd="0" presId="urn:microsoft.com/office/officeart/2005/8/layout/default"/>
    <dgm:cxn modelId="{828F61F0-C9EC-46ED-A684-ADD5C3FB479C}" type="presOf" srcId="{0E09F6BF-8375-46A4-8C1A-F3A7FD7DC06A}" destId="{DDA07045-A195-415C-9571-C870731DCD9E}" srcOrd="0" destOrd="0" presId="urn:microsoft.com/office/officeart/2005/8/layout/default"/>
    <dgm:cxn modelId="{5B25FBF4-8091-4B05-BFDE-57035E9C924F}" type="presOf" srcId="{B5854946-2BD5-4094-A91B-3374173BC468}" destId="{59D15D99-BC55-45A2-84D5-88FB98F3FA34}" srcOrd="0" destOrd="0" presId="urn:microsoft.com/office/officeart/2005/8/layout/default"/>
    <dgm:cxn modelId="{5C43A8EE-F759-45FB-B00E-0A1210EDFEBC}" type="presParOf" srcId="{6F2DEF8A-0511-4125-B0AE-79CEB53B6A0E}" destId="{59D15D99-BC55-45A2-84D5-88FB98F3FA34}" srcOrd="0" destOrd="0" presId="urn:microsoft.com/office/officeart/2005/8/layout/default"/>
    <dgm:cxn modelId="{39EAB794-E0D1-47B7-B759-542D7A722A37}" type="presParOf" srcId="{6F2DEF8A-0511-4125-B0AE-79CEB53B6A0E}" destId="{A5D78583-018C-4340-9665-E0CFB6AFFF28}" srcOrd="1" destOrd="0" presId="urn:microsoft.com/office/officeart/2005/8/layout/default"/>
    <dgm:cxn modelId="{3B64ABB0-9B14-48F7-B1A4-8076ACB09B15}" type="presParOf" srcId="{6F2DEF8A-0511-4125-B0AE-79CEB53B6A0E}" destId="{FFDD6C8E-58D6-472E-A07E-FADA2F9ABAA5}" srcOrd="2" destOrd="0" presId="urn:microsoft.com/office/officeart/2005/8/layout/default"/>
    <dgm:cxn modelId="{B51BB461-A1F0-42EF-BF13-AD9D52F0E3A1}" type="presParOf" srcId="{6F2DEF8A-0511-4125-B0AE-79CEB53B6A0E}" destId="{DF5F1C8D-E65C-4273-87F6-A8687ADEA4AA}" srcOrd="3" destOrd="0" presId="urn:microsoft.com/office/officeart/2005/8/layout/default"/>
    <dgm:cxn modelId="{9FCCAC2B-C8A3-49F3-B462-1A4D90EF8916}" type="presParOf" srcId="{6F2DEF8A-0511-4125-B0AE-79CEB53B6A0E}" destId="{DDA07045-A195-415C-9571-C870731DCD9E}" srcOrd="4" destOrd="0" presId="urn:microsoft.com/office/officeart/2005/8/layout/default"/>
    <dgm:cxn modelId="{16D61B2E-FF19-4828-B495-11DBE4818ABF}" type="presParOf" srcId="{6F2DEF8A-0511-4125-B0AE-79CEB53B6A0E}" destId="{EB812471-8E3B-4D53-9718-F4F1BB23300F}" srcOrd="5" destOrd="0" presId="urn:microsoft.com/office/officeart/2005/8/layout/default"/>
    <dgm:cxn modelId="{0C2BE301-A729-4EA8-887C-5845B6C3F333}" type="presParOf" srcId="{6F2DEF8A-0511-4125-B0AE-79CEB53B6A0E}" destId="{7F1F499E-CDE0-459B-B506-FA1ABF33BE1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3BCEDB-86CC-4E5F-B906-581A962B4A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854946-2BD5-4094-A91B-3374173BC46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Urbanized Area Formula Grants – Large Urban (§5307)</a:t>
          </a:r>
        </a:p>
      </dgm:t>
    </dgm:pt>
    <dgm:pt modelId="{D6F116CA-1F1F-481B-9800-043F082187F4}" type="parTrans" cxnId="{0B2F7D63-6947-4F5E-940C-D651EA0B8E82}">
      <dgm:prSet/>
      <dgm:spPr/>
      <dgm:t>
        <a:bodyPr/>
        <a:lstStyle/>
        <a:p>
          <a:endParaRPr lang="en-US"/>
        </a:p>
      </dgm:t>
    </dgm:pt>
    <dgm:pt modelId="{68792988-BC5D-4F85-9672-4275D237A1F4}" type="sibTrans" cxnId="{0B2F7D63-6947-4F5E-940C-D651EA0B8E82}">
      <dgm:prSet/>
      <dgm:spPr/>
      <dgm:t>
        <a:bodyPr/>
        <a:lstStyle/>
        <a:p>
          <a:endParaRPr lang="en-US"/>
        </a:p>
      </dgm:t>
    </dgm:pt>
    <dgm:pt modelId="{0E09F6BF-8375-46A4-8C1A-F3A7FD7DC06A}">
      <dgm:prSet phldrT="[Text]"/>
      <dgm:spPr>
        <a:solidFill>
          <a:srgbClr val="FFC730"/>
        </a:solidFill>
      </dgm:spPr>
      <dgm:t>
        <a:bodyPr/>
        <a:lstStyle/>
        <a:p>
          <a:r>
            <a:rPr lang="en-US" dirty="0"/>
            <a:t>Formula Grants for Rural Areas (§5311)</a:t>
          </a:r>
        </a:p>
      </dgm:t>
    </dgm:pt>
    <dgm:pt modelId="{5546F251-1C81-456F-B51B-88743420B4AB}" type="parTrans" cxnId="{67AF74C7-B771-41F2-95D9-0642F20DB554}">
      <dgm:prSet/>
      <dgm:spPr/>
      <dgm:t>
        <a:bodyPr/>
        <a:lstStyle/>
        <a:p>
          <a:endParaRPr lang="en-US"/>
        </a:p>
      </dgm:t>
    </dgm:pt>
    <dgm:pt modelId="{340CAA94-C83C-428D-A0F0-FCB10C1340E6}" type="sibTrans" cxnId="{67AF74C7-B771-41F2-95D9-0642F20DB554}">
      <dgm:prSet/>
      <dgm:spPr/>
      <dgm:t>
        <a:bodyPr/>
        <a:lstStyle/>
        <a:p>
          <a:endParaRPr lang="en-US"/>
        </a:p>
      </dgm:t>
    </dgm:pt>
    <dgm:pt modelId="{0DEEFF53-2B93-4916-A10A-2CA57B955A8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Buses and Bus Facility Program §5339(a)</a:t>
          </a:r>
        </a:p>
      </dgm:t>
    </dgm:pt>
    <dgm:pt modelId="{C69D3670-A3F4-4841-874C-C62689561877}" type="parTrans" cxnId="{342ECD89-DE58-4BBF-B977-912B23F3A4A2}">
      <dgm:prSet/>
      <dgm:spPr/>
      <dgm:t>
        <a:bodyPr/>
        <a:lstStyle/>
        <a:p>
          <a:endParaRPr lang="en-US"/>
        </a:p>
      </dgm:t>
    </dgm:pt>
    <dgm:pt modelId="{798983DD-1B64-4214-8A60-A29A17868295}" type="sibTrans" cxnId="{342ECD89-DE58-4BBF-B977-912B23F3A4A2}">
      <dgm:prSet/>
      <dgm:spPr/>
      <dgm:t>
        <a:bodyPr/>
        <a:lstStyle/>
        <a:p>
          <a:endParaRPr lang="en-US"/>
        </a:p>
      </dgm:t>
    </dgm:pt>
    <dgm:pt modelId="{8F1C1AAE-82A3-403E-B4A9-AE533AB80DA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Urbanized Area Formula Grants – Small Urban (§5307)</a:t>
          </a:r>
        </a:p>
      </dgm:t>
    </dgm:pt>
    <dgm:pt modelId="{C71F7632-7BA2-4405-BDDF-5A72F0741DC0}" type="parTrans" cxnId="{798A3B18-2D8F-45CC-B530-00054C4D4B50}">
      <dgm:prSet/>
      <dgm:spPr/>
      <dgm:t>
        <a:bodyPr/>
        <a:lstStyle/>
        <a:p>
          <a:endParaRPr lang="en-US"/>
        </a:p>
      </dgm:t>
    </dgm:pt>
    <dgm:pt modelId="{A36CAA1E-FDBC-4523-B3E0-E619ED069617}" type="sibTrans" cxnId="{798A3B18-2D8F-45CC-B530-00054C4D4B50}">
      <dgm:prSet/>
      <dgm:spPr/>
      <dgm:t>
        <a:bodyPr/>
        <a:lstStyle/>
        <a:p>
          <a:endParaRPr lang="en-US"/>
        </a:p>
      </dgm:t>
    </dgm:pt>
    <dgm:pt modelId="{6F2DEF8A-0511-4125-B0AE-79CEB53B6A0E}" type="pres">
      <dgm:prSet presAssocID="{453BCEDB-86CC-4E5F-B906-581A962B4A4B}" presName="diagram" presStyleCnt="0">
        <dgm:presLayoutVars>
          <dgm:dir/>
          <dgm:resizeHandles val="exact"/>
        </dgm:presLayoutVars>
      </dgm:prSet>
      <dgm:spPr/>
    </dgm:pt>
    <dgm:pt modelId="{59D15D99-BC55-45A2-84D5-88FB98F3FA34}" type="pres">
      <dgm:prSet presAssocID="{B5854946-2BD5-4094-A91B-3374173BC468}" presName="node" presStyleLbl="node1" presStyleIdx="0" presStyleCnt="4">
        <dgm:presLayoutVars>
          <dgm:bulletEnabled val="1"/>
        </dgm:presLayoutVars>
      </dgm:prSet>
      <dgm:spPr/>
    </dgm:pt>
    <dgm:pt modelId="{A5D78583-018C-4340-9665-E0CFB6AFFF28}" type="pres">
      <dgm:prSet presAssocID="{68792988-BC5D-4F85-9672-4275D237A1F4}" presName="sibTrans" presStyleCnt="0"/>
      <dgm:spPr/>
    </dgm:pt>
    <dgm:pt modelId="{FFDD6C8E-58D6-472E-A07E-FADA2F9ABAA5}" type="pres">
      <dgm:prSet presAssocID="{8F1C1AAE-82A3-403E-B4A9-AE533AB80DA2}" presName="node" presStyleLbl="node1" presStyleIdx="1" presStyleCnt="4">
        <dgm:presLayoutVars>
          <dgm:bulletEnabled val="1"/>
        </dgm:presLayoutVars>
      </dgm:prSet>
      <dgm:spPr/>
    </dgm:pt>
    <dgm:pt modelId="{DF5F1C8D-E65C-4273-87F6-A8687ADEA4AA}" type="pres">
      <dgm:prSet presAssocID="{A36CAA1E-FDBC-4523-B3E0-E619ED069617}" presName="sibTrans" presStyleCnt="0"/>
      <dgm:spPr/>
    </dgm:pt>
    <dgm:pt modelId="{DDA07045-A195-415C-9571-C870731DCD9E}" type="pres">
      <dgm:prSet presAssocID="{0E09F6BF-8375-46A4-8C1A-F3A7FD7DC06A}" presName="node" presStyleLbl="node1" presStyleIdx="2" presStyleCnt="4">
        <dgm:presLayoutVars>
          <dgm:bulletEnabled val="1"/>
        </dgm:presLayoutVars>
      </dgm:prSet>
      <dgm:spPr/>
    </dgm:pt>
    <dgm:pt modelId="{EB812471-8E3B-4D53-9718-F4F1BB23300F}" type="pres">
      <dgm:prSet presAssocID="{340CAA94-C83C-428D-A0F0-FCB10C1340E6}" presName="sibTrans" presStyleCnt="0"/>
      <dgm:spPr/>
    </dgm:pt>
    <dgm:pt modelId="{7F1F499E-CDE0-459B-B506-FA1ABF33BE16}" type="pres">
      <dgm:prSet presAssocID="{0DEEFF53-2B93-4916-A10A-2CA57B955A84}" presName="node" presStyleLbl="node1" presStyleIdx="3" presStyleCnt="4">
        <dgm:presLayoutVars>
          <dgm:bulletEnabled val="1"/>
        </dgm:presLayoutVars>
      </dgm:prSet>
      <dgm:spPr/>
    </dgm:pt>
  </dgm:ptLst>
  <dgm:cxnLst>
    <dgm:cxn modelId="{798A3B18-2D8F-45CC-B530-00054C4D4B50}" srcId="{453BCEDB-86CC-4E5F-B906-581A962B4A4B}" destId="{8F1C1AAE-82A3-403E-B4A9-AE533AB80DA2}" srcOrd="1" destOrd="0" parTransId="{C71F7632-7BA2-4405-BDDF-5A72F0741DC0}" sibTransId="{A36CAA1E-FDBC-4523-B3E0-E619ED069617}"/>
    <dgm:cxn modelId="{0B2F7D63-6947-4F5E-940C-D651EA0B8E82}" srcId="{453BCEDB-86CC-4E5F-B906-581A962B4A4B}" destId="{B5854946-2BD5-4094-A91B-3374173BC468}" srcOrd="0" destOrd="0" parTransId="{D6F116CA-1F1F-481B-9800-043F082187F4}" sibTransId="{68792988-BC5D-4F85-9672-4275D237A1F4}"/>
    <dgm:cxn modelId="{ED9F686C-8CE4-48EC-AC6B-0E112877CA18}" type="presOf" srcId="{0DEEFF53-2B93-4916-A10A-2CA57B955A84}" destId="{7F1F499E-CDE0-459B-B506-FA1ABF33BE16}" srcOrd="0" destOrd="0" presId="urn:microsoft.com/office/officeart/2005/8/layout/default"/>
    <dgm:cxn modelId="{C5710F86-B59A-4706-A328-8DCF3F70A03D}" type="presOf" srcId="{453BCEDB-86CC-4E5F-B906-581A962B4A4B}" destId="{6F2DEF8A-0511-4125-B0AE-79CEB53B6A0E}" srcOrd="0" destOrd="0" presId="urn:microsoft.com/office/officeart/2005/8/layout/default"/>
    <dgm:cxn modelId="{342ECD89-DE58-4BBF-B977-912B23F3A4A2}" srcId="{453BCEDB-86CC-4E5F-B906-581A962B4A4B}" destId="{0DEEFF53-2B93-4916-A10A-2CA57B955A84}" srcOrd="3" destOrd="0" parTransId="{C69D3670-A3F4-4841-874C-C62689561877}" sibTransId="{798983DD-1B64-4214-8A60-A29A17868295}"/>
    <dgm:cxn modelId="{67AF74C7-B771-41F2-95D9-0642F20DB554}" srcId="{453BCEDB-86CC-4E5F-B906-581A962B4A4B}" destId="{0E09F6BF-8375-46A4-8C1A-F3A7FD7DC06A}" srcOrd="2" destOrd="0" parTransId="{5546F251-1C81-456F-B51B-88743420B4AB}" sibTransId="{340CAA94-C83C-428D-A0F0-FCB10C1340E6}"/>
    <dgm:cxn modelId="{CB4C1CEE-2BFF-42B6-A419-2CEB81D96306}" type="presOf" srcId="{8F1C1AAE-82A3-403E-B4A9-AE533AB80DA2}" destId="{FFDD6C8E-58D6-472E-A07E-FADA2F9ABAA5}" srcOrd="0" destOrd="0" presId="urn:microsoft.com/office/officeart/2005/8/layout/default"/>
    <dgm:cxn modelId="{828F61F0-C9EC-46ED-A684-ADD5C3FB479C}" type="presOf" srcId="{0E09F6BF-8375-46A4-8C1A-F3A7FD7DC06A}" destId="{DDA07045-A195-415C-9571-C870731DCD9E}" srcOrd="0" destOrd="0" presId="urn:microsoft.com/office/officeart/2005/8/layout/default"/>
    <dgm:cxn modelId="{5B25FBF4-8091-4B05-BFDE-57035E9C924F}" type="presOf" srcId="{B5854946-2BD5-4094-A91B-3374173BC468}" destId="{59D15D99-BC55-45A2-84D5-88FB98F3FA34}" srcOrd="0" destOrd="0" presId="urn:microsoft.com/office/officeart/2005/8/layout/default"/>
    <dgm:cxn modelId="{5C43A8EE-F759-45FB-B00E-0A1210EDFEBC}" type="presParOf" srcId="{6F2DEF8A-0511-4125-B0AE-79CEB53B6A0E}" destId="{59D15D99-BC55-45A2-84D5-88FB98F3FA34}" srcOrd="0" destOrd="0" presId="urn:microsoft.com/office/officeart/2005/8/layout/default"/>
    <dgm:cxn modelId="{39EAB794-E0D1-47B7-B759-542D7A722A37}" type="presParOf" srcId="{6F2DEF8A-0511-4125-B0AE-79CEB53B6A0E}" destId="{A5D78583-018C-4340-9665-E0CFB6AFFF28}" srcOrd="1" destOrd="0" presId="urn:microsoft.com/office/officeart/2005/8/layout/default"/>
    <dgm:cxn modelId="{3B64ABB0-9B14-48F7-B1A4-8076ACB09B15}" type="presParOf" srcId="{6F2DEF8A-0511-4125-B0AE-79CEB53B6A0E}" destId="{FFDD6C8E-58D6-472E-A07E-FADA2F9ABAA5}" srcOrd="2" destOrd="0" presId="urn:microsoft.com/office/officeart/2005/8/layout/default"/>
    <dgm:cxn modelId="{B51BB461-A1F0-42EF-BF13-AD9D52F0E3A1}" type="presParOf" srcId="{6F2DEF8A-0511-4125-B0AE-79CEB53B6A0E}" destId="{DF5F1C8D-E65C-4273-87F6-A8687ADEA4AA}" srcOrd="3" destOrd="0" presId="urn:microsoft.com/office/officeart/2005/8/layout/default"/>
    <dgm:cxn modelId="{9FCCAC2B-C8A3-49F3-B462-1A4D90EF8916}" type="presParOf" srcId="{6F2DEF8A-0511-4125-B0AE-79CEB53B6A0E}" destId="{DDA07045-A195-415C-9571-C870731DCD9E}" srcOrd="4" destOrd="0" presId="urn:microsoft.com/office/officeart/2005/8/layout/default"/>
    <dgm:cxn modelId="{16D61B2E-FF19-4828-B495-11DBE4818ABF}" type="presParOf" srcId="{6F2DEF8A-0511-4125-B0AE-79CEB53B6A0E}" destId="{EB812471-8E3B-4D53-9718-F4F1BB23300F}" srcOrd="5" destOrd="0" presId="urn:microsoft.com/office/officeart/2005/8/layout/default"/>
    <dgm:cxn modelId="{0C2BE301-A729-4EA8-887C-5845B6C3F333}" type="presParOf" srcId="{6F2DEF8A-0511-4125-B0AE-79CEB53B6A0E}" destId="{7F1F499E-CDE0-459B-B506-FA1ABF33BE1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50940-8690-48D8-908E-5F712F9F87A4}">
      <dsp:nvSpPr>
        <dsp:cNvPr id="0" name=""/>
        <dsp:cNvSpPr/>
      </dsp:nvSpPr>
      <dsp:spPr>
        <a:xfrm rot="5400000">
          <a:off x="1320121" y="1253381"/>
          <a:ext cx="5342191" cy="1696323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9F26C-E0BD-4916-82DA-893C158C2039}">
      <dsp:nvSpPr>
        <dsp:cNvPr id="0" name=""/>
        <dsp:cNvSpPr/>
      </dsp:nvSpPr>
      <dsp:spPr>
        <a:xfrm>
          <a:off x="2778707" y="49167"/>
          <a:ext cx="2511978" cy="655597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Appropriations</a:t>
          </a:r>
        </a:p>
      </dsp:txBody>
      <dsp:txXfrm>
        <a:off x="2810711" y="81171"/>
        <a:ext cx="2447970" cy="591589"/>
      </dsp:txXfrm>
    </dsp:sp>
    <dsp:sp modelId="{3C77AC43-909B-4A78-B033-9045710482D1}">
      <dsp:nvSpPr>
        <dsp:cNvPr id="0" name=""/>
        <dsp:cNvSpPr/>
      </dsp:nvSpPr>
      <dsp:spPr>
        <a:xfrm>
          <a:off x="2781053" y="1775862"/>
          <a:ext cx="2511978" cy="583875"/>
        </a:xfrm>
        <a:prstGeom prst="roundRect">
          <a:avLst/>
        </a:prstGeom>
        <a:solidFill>
          <a:srgbClr val="FFC7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Apportionment</a:t>
          </a:r>
        </a:p>
      </dsp:txBody>
      <dsp:txXfrm>
        <a:off x="2809555" y="1804364"/>
        <a:ext cx="2454974" cy="526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15D99-BC55-45A2-84D5-88FB98F3FA34}">
      <dsp:nvSpPr>
        <dsp:cNvPr id="0" name=""/>
        <dsp:cNvSpPr/>
      </dsp:nvSpPr>
      <dsp:spPr>
        <a:xfrm>
          <a:off x="0" y="8160"/>
          <a:ext cx="2558491" cy="1535094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Urbanized Area Formula Grants (§5307)</a:t>
          </a:r>
        </a:p>
      </dsp:txBody>
      <dsp:txXfrm>
        <a:off x="0" y="8160"/>
        <a:ext cx="2558491" cy="1535094"/>
      </dsp:txXfrm>
    </dsp:sp>
    <dsp:sp modelId="{DDA07045-A195-415C-9571-C870731DCD9E}">
      <dsp:nvSpPr>
        <dsp:cNvPr id="0" name=""/>
        <dsp:cNvSpPr/>
      </dsp:nvSpPr>
      <dsp:spPr>
        <a:xfrm>
          <a:off x="2858910" y="20364"/>
          <a:ext cx="2558491" cy="1535094"/>
        </a:xfrm>
        <a:prstGeom prst="rect">
          <a:avLst/>
        </a:prstGeom>
        <a:solidFill>
          <a:srgbClr val="FFC7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Formula Grants for Rural Areas (§5311)</a:t>
          </a:r>
        </a:p>
      </dsp:txBody>
      <dsp:txXfrm>
        <a:off x="2858910" y="20364"/>
        <a:ext cx="2558491" cy="1535094"/>
      </dsp:txXfrm>
    </dsp:sp>
    <dsp:sp modelId="{7F1F499E-CDE0-459B-B506-FA1ABF33BE16}">
      <dsp:nvSpPr>
        <dsp:cNvPr id="0" name=""/>
        <dsp:cNvSpPr/>
      </dsp:nvSpPr>
      <dsp:spPr>
        <a:xfrm>
          <a:off x="5626149" y="43298"/>
          <a:ext cx="2558491" cy="1535094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Buses and Bus Facility Program §5339(a)</a:t>
          </a:r>
        </a:p>
      </dsp:txBody>
      <dsp:txXfrm>
        <a:off x="5626149" y="43298"/>
        <a:ext cx="2558491" cy="1535094"/>
      </dsp:txXfrm>
    </dsp:sp>
    <dsp:sp modelId="{B0A3B932-E2B8-4D47-98BD-5D218C93FA75}">
      <dsp:nvSpPr>
        <dsp:cNvPr id="0" name=""/>
        <dsp:cNvSpPr/>
      </dsp:nvSpPr>
      <dsp:spPr>
        <a:xfrm>
          <a:off x="8395153" y="43298"/>
          <a:ext cx="2558491" cy="1535094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State Funds</a:t>
          </a:r>
        </a:p>
      </dsp:txBody>
      <dsp:txXfrm>
        <a:off x="8395153" y="43298"/>
        <a:ext cx="2558491" cy="1535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15D99-BC55-45A2-84D5-88FB98F3FA34}">
      <dsp:nvSpPr>
        <dsp:cNvPr id="0" name=""/>
        <dsp:cNvSpPr/>
      </dsp:nvSpPr>
      <dsp:spPr>
        <a:xfrm>
          <a:off x="3381" y="4216"/>
          <a:ext cx="2682318" cy="160939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Urbanized Area Formula Grants – Large Urban (§5307)</a:t>
          </a:r>
        </a:p>
      </dsp:txBody>
      <dsp:txXfrm>
        <a:off x="3381" y="4216"/>
        <a:ext cx="2682318" cy="1609391"/>
      </dsp:txXfrm>
    </dsp:sp>
    <dsp:sp modelId="{FFDD6C8E-58D6-472E-A07E-FADA2F9ABAA5}">
      <dsp:nvSpPr>
        <dsp:cNvPr id="0" name=""/>
        <dsp:cNvSpPr/>
      </dsp:nvSpPr>
      <dsp:spPr>
        <a:xfrm>
          <a:off x="2953931" y="4216"/>
          <a:ext cx="2682318" cy="160939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Urbanized Area Formula Grants – Small Urban (S5307)</a:t>
          </a:r>
        </a:p>
      </dsp:txBody>
      <dsp:txXfrm>
        <a:off x="2953931" y="4216"/>
        <a:ext cx="2682318" cy="1609391"/>
      </dsp:txXfrm>
    </dsp:sp>
    <dsp:sp modelId="{DDA07045-A195-415C-9571-C870731DCD9E}">
      <dsp:nvSpPr>
        <dsp:cNvPr id="0" name=""/>
        <dsp:cNvSpPr/>
      </dsp:nvSpPr>
      <dsp:spPr>
        <a:xfrm>
          <a:off x="5904481" y="4216"/>
          <a:ext cx="2682318" cy="1609391"/>
        </a:xfrm>
        <a:prstGeom prst="rect">
          <a:avLst/>
        </a:prstGeom>
        <a:solidFill>
          <a:srgbClr val="FFC7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Formula Grants for Rural Areas (§5311)</a:t>
          </a:r>
        </a:p>
      </dsp:txBody>
      <dsp:txXfrm>
        <a:off x="5904481" y="4216"/>
        <a:ext cx="2682318" cy="1609391"/>
      </dsp:txXfrm>
    </dsp:sp>
    <dsp:sp modelId="{7F1F499E-CDE0-459B-B506-FA1ABF33BE16}">
      <dsp:nvSpPr>
        <dsp:cNvPr id="0" name=""/>
        <dsp:cNvSpPr/>
      </dsp:nvSpPr>
      <dsp:spPr>
        <a:xfrm>
          <a:off x="8855032" y="4216"/>
          <a:ext cx="2682318" cy="160939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Buses and Bus Facility Program §5339(a)</a:t>
          </a:r>
        </a:p>
      </dsp:txBody>
      <dsp:txXfrm>
        <a:off x="8855032" y="4216"/>
        <a:ext cx="2682318" cy="16093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15D99-BC55-45A2-84D5-88FB98F3FA34}">
      <dsp:nvSpPr>
        <dsp:cNvPr id="0" name=""/>
        <dsp:cNvSpPr/>
      </dsp:nvSpPr>
      <dsp:spPr>
        <a:xfrm>
          <a:off x="3381" y="4216"/>
          <a:ext cx="2682318" cy="160939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Urbanized Area Formula Grants – Large Urban (§5307)</a:t>
          </a:r>
        </a:p>
      </dsp:txBody>
      <dsp:txXfrm>
        <a:off x="3381" y="4216"/>
        <a:ext cx="2682318" cy="1609391"/>
      </dsp:txXfrm>
    </dsp:sp>
    <dsp:sp modelId="{FFDD6C8E-58D6-472E-A07E-FADA2F9ABAA5}">
      <dsp:nvSpPr>
        <dsp:cNvPr id="0" name=""/>
        <dsp:cNvSpPr/>
      </dsp:nvSpPr>
      <dsp:spPr>
        <a:xfrm>
          <a:off x="2953931" y="4216"/>
          <a:ext cx="2682318" cy="160939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Urbanized Area Formula Grants – Small Urban (§5307)</a:t>
          </a:r>
        </a:p>
      </dsp:txBody>
      <dsp:txXfrm>
        <a:off x="2953931" y="4216"/>
        <a:ext cx="2682318" cy="1609391"/>
      </dsp:txXfrm>
    </dsp:sp>
    <dsp:sp modelId="{DDA07045-A195-415C-9571-C870731DCD9E}">
      <dsp:nvSpPr>
        <dsp:cNvPr id="0" name=""/>
        <dsp:cNvSpPr/>
      </dsp:nvSpPr>
      <dsp:spPr>
        <a:xfrm>
          <a:off x="5904481" y="4216"/>
          <a:ext cx="2682318" cy="1609391"/>
        </a:xfrm>
        <a:prstGeom prst="rect">
          <a:avLst/>
        </a:prstGeom>
        <a:solidFill>
          <a:srgbClr val="FFC7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Formula Grants for Rural Areas (§5311)</a:t>
          </a:r>
        </a:p>
      </dsp:txBody>
      <dsp:txXfrm>
        <a:off x="5904481" y="4216"/>
        <a:ext cx="2682318" cy="1609391"/>
      </dsp:txXfrm>
    </dsp:sp>
    <dsp:sp modelId="{7F1F499E-CDE0-459B-B506-FA1ABF33BE16}">
      <dsp:nvSpPr>
        <dsp:cNvPr id="0" name=""/>
        <dsp:cNvSpPr/>
      </dsp:nvSpPr>
      <dsp:spPr>
        <a:xfrm>
          <a:off x="8855032" y="4216"/>
          <a:ext cx="2682318" cy="160939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Buses and Bus Facility Program §5339(a)</a:t>
          </a:r>
        </a:p>
      </dsp:txBody>
      <dsp:txXfrm>
        <a:off x="8855032" y="4216"/>
        <a:ext cx="2682318" cy="16093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15D99-BC55-45A2-84D5-88FB98F3FA34}">
      <dsp:nvSpPr>
        <dsp:cNvPr id="0" name=""/>
        <dsp:cNvSpPr/>
      </dsp:nvSpPr>
      <dsp:spPr>
        <a:xfrm>
          <a:off x="3381" y="4216"/>
          <a:ext cx="2682318" cy="160939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Urbanized Area Formula Grants – Large Urban (§5307)</a:t>
          </a:r>
        </a:p>
      </dsp:txBody>
      <dsp:txXfrm>
        <a:off x="3381" y="4216"/>
        <a:ext cx="2682318" cy="1609391"/>
      </dsp:txXfrm>
    </dsp:sp>
    <dsp:sp modelId="{FFDD6C8E-58D6-472E-A07E-FADA2F9ABAA5}">
      <dsp:nvSpPr>
        <dsp:cNvPr id="0" name=""/>
        <dsp:cNvSpPr/>
      </dsp:nvSpPr>
      <dsp:spPr>
        <a:xfrm>
          <a:off x="2953931" y="4216"/>
          <a:ext cx="2682318" cy="160939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Urbanized Area Formula Grants – Small Urban (S5307)</a:t>
          </a:r>
        </a:p>
      </dsp:txBody>
      <dsp:txXfrm>
        <a:off x="2953931" y="4216"/>
        <a:ext cx="2682318" cy="1609391"/>
      </dsp:txXfrm>
    </dsp:sp>
    <dsp:sp modelId="{DDA07045-A195-415C-9571-C870731DCD9E}">
      <dsp:nvSpPr>
        <dsp:cNvPr id="0" name=""/>
        <dsp:cNvSpPr/>
      </dsp:nvSpPr>
      <dsp:spPr>
        <a:xfrm>
          <a:off x="5904481" y="4216"/>
          <a:ext cx="2682318" cy="1609391"/>
        </a:xfrm>
        <a:prstGeom prst="rect">
          <a:avLst/>
        </a:prstGeom>
        <a:solidFill>
          <a:srgbClr val="FFC7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Formula Grants for Rural Areas (§5311)</a:t>
          </a:r>
        </a:p>
      </dsp:txBody>
      <dsp:txXfrm>
        <a:off x="5904481" y="4216"/>
        <a:ext cx="2682318" cy="1609391"/>
      </dsp:txXfrm>
    </dsp:sp>
    <dsp:sp modelId="{7F1F499E-CDE0-459B-B506-FA1ABF33BE16}">
      <dsp:nvSpPr>
        <dsp:cNvPr id="0" name=""/>
        <dsp:cNvSpPr/>
      </dsp:nvSpPr>
      <dsp:spPr>
        <a:xfrm>
          <a:off x="8855032" y="4216"/>
          <a:ext cx="2682318" cy="160939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Buses and Bus Facility Program §5339(a)</a:t>
          </a:r>
        </a:p>
      </dsp:txBody>
      <dsp:txXfrm>
        <a:off x="8855032" y="4216"/>
        <a:ext cx="2682318" cy="16093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15D99-BC55-45A2-84D5-88FB98F3FA34}">
      <dsp:nvSpPr>
        <dsp:cNvPr id="0" name=""/>
        <dsp:cNvSpPr/>
      </dsp:nvSpPr>
      <dsp:spPr>
        <a:xfrm>
          <a:off x="3381" y="4216"/>
          <a:ext cx="2682318" cy="160939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Urbanized Area Formula Grants – Large Urban (§5307)</a:t>
          </a:r>
        </a:p>
      </dsp:txBody>
      <dsp:txXfrm>
        <a:off x="3381" y="4216"/>
        <a:ext cx="2682318" cy="1609391"/>
      </dsp:txXfrm>
    </dsp:sp>
    <dsp:sp modelId="{FFDD6C8E-58D6-472E-A07E-FADA2F9ABAA5}">
      <dsp:nvSpPr>
        <dsp:cNvPr id="0" name=""/>
        <dsp:cNvSpPr/>
      </dsp:nvSpPr>
      <dsp:spPr>
        <a:xfrm>
          <a:off x="2953931" y="4216"/>
          <a:ext cx="2682318" cy="160939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Urbanized Area Formula Grants – Small Urban (§5307)</a:t>
          </a:r>
        </a:p>
      </dsp:txBody>
      <dsp:txXfrm>
        <a:off x="2953931" y="4216"/>
        <a:ext cx="2682318" cy="1609391"/>
      </dsp:txXfrm>
    </dsp:sp>
    <dsp:sp modelId="{DDA07045-A195-415C-9571-C870731DCD9E}">
      <dsp:nvSpPr>
        <dsp:cNvPr id="0" name=""/>
        <dsp:cNvSpPr/>
      </dsp:nvSpPr>
      <dsp:spPr>
        <a:xfrm>
          <a:off x="5904481" y="4216"/>
          <a:ext cx="2682318" cy="1609391"/>
        </a:xfrm>
        <a:prstGeom prst="rect">
          <a:avLst/>
        </a:prstGeom>
        <a:solidFill>
          <a:srgbClr val="FFC7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Formula Grants for Rural Areas (§5311)</a:t>
          </a:r>
        </a:p>
      </dsp:txBody>
      <dsp:txXfrm>
        <a:off x="5904481" y="4216"/>
        <a:ext cx="2682318" cy="1609391"/>
      </dsp:txXfrm>
    </dsp:sp>
    <dsp:sp modelId="{7F1F499E-CDE0-459B-B506-FA1ABF33BE16}">
      <dsp:nvSpPr>
        <dsp:cNvPr id="0" name=""/>
        <dsp:cNvSpPr/>
      </dsp:nvSpPr>
      <dsp:spPr>
        <a:xfrm>
          <a:off x="8855032" y="4216"/>
          <a:ext cx="2682318" cy="160939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Buses and Bus Facility Program §5339(a)</a:t>
          </a:r>
        </a:p>
      </dsp:txBody>
      <dsp:txXfrm>
        <a:off x="8855032" y="4216"/>
        <a:ext cx="2682318" cy="1609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1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E6F88C85-C1B4-4F09-ABC4-BBCDE1DF87BF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426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8917426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FE040A18-B8E5-4C76-817D-4D688CEE02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07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D035F515-15C9-4143-B905-13B9FA277CAF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8"/>
            <a:ext cx="5681980" cy="3696711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426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6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61959AAB-8A1C-494C-A59F-247D06A338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471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50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66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93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85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3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84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59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9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8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78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1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9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84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5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32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59AAB-8A1C-494C-A59F-247D06A338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75000">
              <a:schemeClr val="bg1"/>
            </a:gs>
            <a:gs pos="100000">
              <a:srgbClr val="FFC527"/>
            </a:gs>
          </a:gsLst>
          <a:lin ang="8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1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>
          <a:gsLst>
            <a:gs pos="75000">
              <a:schemeClr val="bg1"/>
            </a:gs>
            <a:gs pos="100000">
              <a:srgbClr val="FFC527"/>
            </a:gs>
          </a:gsLst>
          <a:lin ang="8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>
          <a:gsLst>
            <a:gs pos="75000">
              <a:schemeClr val="bg1"/>
            </a:gs>
            <a:gs pos="100000">
              <a:srgbClr val="FFC527"/>
            </a:gs>
          </a:gsLst>
          <a:lin ang="8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7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75000">
              <a:schemeClr val="bg1"/>
            </a:gs>
            <a:gs pos="100000">
              <a:srgbClr val="FFC527"/>
            </a:gs>
          </a:gsLst>
          <a:lin ang="8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7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75000">
              <a:schemeClr val="bg1"/>
            </a:gs>
            <a:gs pos="100000">
              <a:srgbClr val="FFC527"/>
            </a:gs>
          </a:gsLst>
          <a:lin ang="8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3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75000">
              <a:schemeClr val="bg1"/>
            </a:gs>
            <a:gs pos="100000">
              <a:srgbClr val="FFC527"/>
            </a:gs>
          </a:gsLst>
          <a:lin ang="8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6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75000">
              <a:schemeClr val="bg1"/>
            </a:gs>
            <a:gs pos="100000">
              <a:srgbClr val="FFC527"/>
            </a:gs>
          </a:gsLst>
          <a:lin ang="8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75000">
              <a:schemeClr val="bg1"/>
            </a:gs>
            <a:gs pos="100000">
              <a:srgbClr val="FFC527"/>
            </a:gs>
          </a:gsLst>
          <a:lin ang="8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5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75000">
              <a:schemeClr val="bg1"/>
            </a:gs>
            <a:gs pos="100000">
              <a:srgbClr val="FFC527"/>
            </a:gs>
          </a:gsLst>
          <a:lin ang="8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4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>
          <a:gsLst>
            <a:gs pos="75000">
              <a:schemeClr val="bg1"/>
            </a:gs>
            <a:gs pos="100000">
              <a:srgbClr val="FFC527"/>
            </a:gs>
          </a:gsLst>
          <a:lin ang="8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5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>
          <a:gsLst>
            <a:gs pos="75000">
              <a:schemeClr val="bg1"/>
            </a:gs>
            <a:gs pos="100000">
              <a:srgbClr val="FFC527"/>
            </a:gs>
          </a:gsLst>
          <a:lin ang="8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9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416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241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651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B211-CF07-46CD-B957-547A865DF66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70051" y="49287"/>
            <a:ext cx="9144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kern="1200" dirty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" y="-1279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56" y="2260921"/>
            <a:ext cx="9279308" cy="2112517"/>
          </a:xfrm>
          <a:solidFill>
            <a:schemeClr val="tx1"/>
          </a:solidFill>
        </p:spPr>
        <p:txBody>
          <a:bodyPr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300" cap="all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FTA Formula Funds Allocation methodology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9335" y="4341833"/>
            <a:ext cx="3153829" cy="707935"/>
          </a:xfrm>
          <a:solidFill>
            <a:srgbClr val="FFC527"/>
          </a:solidFill>
        </p:spPr>
        <p:txBody>
          <a:bodyPr anchor="ctr" anchorCtr="0">
            <a:normAutofit/>
          </a:bodyPr>
          <a:lstStyle/>
          <a:p>
            <a:r>
              <a:rPr lang="en-US" cap="all" dirty="0"/>
              <a:t>September, 2023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33856" y="1653698"/>
            <a:ext cx="1520536" cy="802910"/>
          </a:xfrm>
          <a:prstGeom prst="rect">
            <a:avLst/>
          </a:prstGeom>
          <a:solidFill>
            <a:srgbClr val="C52032"/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LOTS </a:t>
            </a:r>
          </a:p>
        </p:txBody>
      </p:sp>
      <p:pic>
        <p:nvPicPr>
          <p:cNvPr id="10" name="Picture 9" descr="http://mtaintraweb1/MEDIA/Branding/New_MDOT_MTA_Combined_Logo-2/MDOT%20MTA%20Logo%20CMYK.png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63346"/>
            <a:ext cx="1371600" cy="7643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171469" y="4341834"/>
            <a:ext cx="6125479" cy="70793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300" cap="all" dirty="0">
                <a:solidFill>
                  <a:schemeClr val="bg1"/>
                </a:solidFill>
              </a:rPr>
              <a:t>TAM Conference</a:t>
            </a:r>
          </a:p>
        </p:txBody>
      </p:sp>
    </p:spTree>
    <p:extLst>
      <p:ext uri="{BB962C8B-B14F-4D97-AF65-F5344CB8AC3E}">
        <p14:creationId xmlns:p14="http://schemas.microsoft.com/office/powerpoint/2010/main" val="346428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9" y="374367"/>
            <a:ext cx="10424160" cy="7950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10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55F94-356F-4F5C-B1C2-B73278CE395E}"/>
              </a:ext>
            </a:extLst>
          </p:cNvPr>
          <p:cNvSpPr txBox="1"/>
          <p:nvPr/>
        </p:nvSpPr>
        <p:spPr>
          <a:xfrm>
            <a:off x="655049" y="1169448"/>
            <a:ext cx="102541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MTA developed the service-based approach and presented it to the LOTS in December 2022. </a:t>
            </a:r>
          </a:p>
          <a:p>
            <a:pPr lvl="1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316898-CCD2-F631-AB3D-D585DA7A49AB}"/>
              </a:ext>
            </a:extLst>
          </p:cNvPr>
          <p:cNvSpPr/>
          <p:nvPr/>
        </p:nvSpPr>
        <p:spPr>
          <a:xfrm>
            <a:off x="1018095" y="2113675"/>
            <a:ext cx="9528048" cy="291904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b="1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Feedback Received: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Concerns about continuing to receive part of funds as match for federal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Desire for transparency and ability to predict future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Requests to revisit the LOTS program goals and values and align funding with these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Frustration with low level of funding for the Baltimore UZA vs. Washington UZA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Concern about the possibility of changes in formula leading to decreased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Requests for a grace period of more than two years if some jurisdictions lose a portion of their funding</a:t>
            </a:r>
          </a:p>
        </p:txBody>
      </p:sp>
    </p:spTree>
    <p:extLst>
      <p:ext uri="{BB962C8B-B14F-4D97-AF65-F5344CB8AC3E}">
        <p14:creationId xmlns:p14="http://schemas.microsoft.com/office/powerpoint/2010/main" val="357421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0" y="425982"/>
            <a:ext cx="10424160" cy="7950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FTA Appropriation Formulas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DB117D82-AA05-49D3-9028-58ED4007C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324142"/>
              </p:ext>
            </p:extLst>
          </p:nvPr>
        </p:nvGraphicFramePr>
        <p:xfrm>
          <a:off x="373628" y="1360925"/>
          <a:ext cx="11540732" cy="161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C36DAE1-9981-45FD-9AC3-9477C2AB416F}"/>
              </a:ext>
            </a:extLst>
          </p:cNvPr>
          <p:cNvSpPr/>
          <p:nvPr/>
        </p:nvSpPr>
        <p:spPr>
          <a:xfrm>
            <a:off x="373628" y="3140587"/>
            <a:ext cx="27407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33% Rail Tier; 66% Bus Tier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 Bus Tier: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Population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Population x Density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Bus Revenue Vehicle Miles Bus Pax Miles x Bus Pax Miles/Operating Cost (“Incentive”)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AC5173-5F63-4973-8C66-9B9324256BC4}"/>
              </a:ext>
            </a:extLst>
          </p:cNvPr>
          <p:cNvSpPr/>
          <p:nvPr/>
        </p:nvSpPr>
        <p:spPr>
          <a:xfrm>
            <a:off x="3260175" y="3164681"/>
            <a:ext cx="2740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Population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Population x Density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9D6A6E-45F1-4B87-93F1-1A85F46ED538}"/>
              </a:ext>
            </a:extLst>
          </p:cNvPr>
          <p:cNvSpPr/>
          <p:nvPr/>
        </p:nvSpPr>
        <p:spPr>
          <a:xfrm>
            <a:off x="6191990" y="3140586"/>
            <a:ext cx="27407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Rural land area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Rural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Rural Bus Revenue Vehicle Miles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Rural Low-income population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58B570-38B0-4B90-B35E-8CB9D2DB9677}"/>
              </a:ext>
            </a:extLst>
          </p:cNvPr>
          <p:cNvSpPr/>
          <p:nvPr/>
        </p:nvSpPr>
        <p:spPr>
          <a:xfrm>
            <a:off x="9351648" y="3105834"/>
            <a:ext cx="274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$4M per State/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yr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2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0" y="425982"/>
            <a:ext cx="10424160" cy="79508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What happens if we apply FTA formulas to sub-allocate?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DB117D82-AA05-49D3-9028-58ED4007C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06929"/>
              </p:ext>
            </p:extLst>
          </p:nvPr>
        </p:nvGraphicFramePr>
        <p:xfrm>
          <a:off x="373628" y="1360925"/>
          <a:ext cx="11540732" cy="161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C36DAE1-9981-45FD-9AC3-9477C2AB416F}"/>
              </a:ext>
            </a:extLst>
          </p:cNvPr>
          <p:cNvSpPr/>
          <p:nvPr/>
        </p:nvSpPr>
        <p:spPr>
          <a:xfrm>
            <a:off x="373628" y="3140587"/>
            <a:ext cx="27407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FTA approach doesn’t account for the same population being served by multiple providers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Disadvantages less urban service areas and providers that offer more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Incentivizes multiple providers operating in the same place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AC5173-5F63-4973-8C66-9B9324256BC4}"/>
              </a:ext>
            </a:extLst>
          </p:cNvPr>
          <p:cNvSpPr/>
          <p:nvPr/>
        </p:nvSpPr>
        <p:spPr>
          <a:xfrm>
            <a:off x="3260175" y="3164681"/>
            <a:ext cx="2740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Disadvantages areas that provide more service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9D6A6E-45F1-4B87-93F1-1A85F46ED538}"/>
              </a:ext>
            </a:extLst>
          </p:cNvPr>
          <p:cNvSpPr/>
          <p:nvPr/>
        </p:nvSpPr>
        <p:spPr>
          <a:xfrm>
            <a:off x="6191990" y="3140586"/>
            <a:ext cx="27407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Rural population in each service area is not readily available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Rural land are of service area not readily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Disadvantages areas that provide more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Heavily advantages geographically larger jurisdictions</a:t>
            </a: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58B570-38B0-4B90-B35E-8CB9D2DB9677}"/>
              </a:ext>
            </a:extLst>
          </p:cNvPr>
          <p:cNvSpPr/>
          <p:nvPr/>
        </p:nvSpPr>
        <p:spPr>
          <a:xfrm>
            <a:off x="9351648" y="3105834"/>
            <a:ext cx="27407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 FTA formula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MTA proposes using this funding toward discretionary capital funding awards</a:t>
            </a:r>
          </a:p>
        </p:txBody>
      </p:sp>
    </p:spTree>
    <p:extLst>
      <p:ext uri="{BB962C8B-B14F-4D97-AF65-F5344CB8AC3E}">
        <p14:creationId xmlns:p14="http://schemas.microsoft.com/office/powerpoint/2010/main" val="101167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28" y="381107"/>
            <a:ext cx="10424160" cy="79508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Proposed MTA Sub-Allocation Approach: Service-Based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dirty="0" smtClean="0"/>
              <a:t>13</a:t>
            </a:fld>
            <a:endParaRPr lang="en-US" dirty="0"/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DB117D82-AA05-49D3-9028-58ED4007C4B6}"/>
              </a:ext>
            </a:extLst>
          </p:cNvPr>
          <p:cNvGraphicFramePr>
            <a:graphicFrameLocks/>
          </p:cNvGraphicFramePr>
          <p:nvPr/>
        </p:nvGraphicFramePr>
        <p:xfrm>
          <a:off x="373628" y="1360925"/>
          <a:ext cx="11540732" cy="161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C36DAE1-9981-45FD-9AC3-9477C2AB416F}"/>
              </a:ext>
            </a:extLst>
          </p:cNvPr>
          <p:cNvSpPr/>
          <p:nvPr/>
        </p:nvSpPr>
        <p:spPr>
          <a:xfrm>
            <a:off x="373628" y="3140587"/>
            <a:ext cx="56559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33% Rail Tier; 66% Bus Tier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Set-aside funds as needed for Capital Discretionary grants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Apply Formula to sub-allocate within each funding pot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Revenue Vehicle Miles (30%)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Revenue Vehicle Hours (30%)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Unlinked Pax Trips (30%)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Population living in poverty (10%)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58B570-38B0-4B90-B35E-8CB9D2DB9677}"/>
              </a:ext>
            </a:extLst>
          </p:cNvPr>
          <p:cNvSpPr/>
          <p:nvPr/>
        </p:nvSpPr>
        <p:spPr>
          <a:xfrm>
            <a:off x="9351648" y="3105834"/>
            <a:ext cx="2740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Make funds available for Capital Discretionary grants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7E8A40-4D0A-46A9-9629-7EBF6434A5DC}"/>
              </a:ext>
            </a:extLst>
          </p:cNvPr>
          <p:cNvCxnSpPr>
            <a:cxnSpLocks/>
          </p:cNvCxnSpPr>
          <p:nvPr/>
        </p:nvCxnSpPr>
        <p:spPr>
          <a:xfrm>
            <a:off x="9107786" y="1360925"/>
            <a:ext cx="0" cy="5257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B10B3F9-E5CE-4E10-B0FC-082995BBC728}"/>
              </a:ext>
            </a:extLst>
          </p:cNvPr>
          <p:cNvSpPr/>
          <p:nvPr/>
        </p:nvSpPr>
        <p:spPr>
          <a:xfrm>
            <a:off x="6143994" y="3148503"/>
            <a:ext cx="29637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Set-aside Intercity Bus funds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Set-aside funds as needed for Capital Discretionary grants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Apply Formula to sub-allocate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Revenue Vehicle Miles (30%)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Revenue Vehicle Hours (30%)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Unlinked Pax Trips (30%)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Population living in poverty (10%)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D38D06-26AC-40B4-993B-25CF96EEA981}"/>
              </a:ext>
            </a:extLst>
          </p:cNvPr>
          <p:cNvSpPr txBox="1"/>
          <p:nvPr/>
        </p:nvSpPr>
        <p:spPr>
          <a:xfrm>
            <a:off x="1821246" y="6450942"/>
            <a:ext cx="4938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Note: No capital grants set asides needed in FY24 due to unspent prior year federal funds related to LOTS COVID relief grants</a:t>
            </a:r>
          </a:p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70EEA1-9F33-4075-923D-F94971C270C3}"/>
              </a:ext>
            </a:extLst>
          </p:cNvPr>
          <p:cNvCxnSpPr>
            <a:cxnSpLocks/>
          </p:cNvCxnSpPr>
          <p:nvPr/>
        </p:nvCxnSpPr>
        <p:spPr>
          <a:xfrm>
            <a:off x="6143994" y="1360925"/>
            <a:ext cx="0" cy="5177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768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0" y="425982"/>
            <a:ext cx="10424160" cy="79508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What happens if we apply a Service-Based Approach?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dirty="0" smtClean="0"/>
              <a:t>14</a:t>
            </a:fld>
            <a:endParaRPr lang="en-US" dirty="0"/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DB117D82-AA05-49D3-9028-58ED4007C4B6}"/>
              </a:ext>
            </a:extLst>
          </p:cNvPr>
          <p:cNvGraphicFramePr>
            <a:graphicFrameLocks/>
          </p:cNvGraphicFramePr>
          <p:nvPr/>
        </p:nvGraphicFramePr>
        <p:xfrm>
          <a:off x="373628" y="1360925"/>
          <a:ext cx="11540732" cy="161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C36DAE1-9981-45FD-9AC3-9477C2AB416F}"/>
              </a:ext>
            </a:extLst>
          </p:cNvPr>
          <p:cNvSpPr/>
          <p:nvPr/>
        </p:nvSpPr>
        <p:spPr>
          <a:xfrm>
            <a:off x="373628" y="3140587"/>
            <a:ext cx="2740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Avoids double-counting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Rewards jurisdictions providing more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Provides consistency in allocation across jurisdictions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58B570-38B0-4B90-B35E-8CB9D2DB9677}"/>
              </a:ext>
            </a:extLst>
          </p:cNvPr>
          <p:cNvSpPr/>
          <p:nvPr/>
        </p:nvSpPr>
        <p:spPr>
          <a:xfrm>
            <a:off x="9351648" y="3105834"/>
            <a:ext cx="27407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 FTA formula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MTA proposes using this funding toward discretionary capital funding awards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28C5D2-4141-1927-F161-824E353A0027}"/>
              </a:ext>
            </a:extLst>
          </p:cNvPr>
          <p:cNvSpPr txBox="1"/>
          <p:nvPr/>
        </p:nvSpPr>
        <p:spPr>
          <a:xfrm>
            <a:off x="3341077" y="3270738"/>
            <a:ext cx="2593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Rewards jurisdictions providing more 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Provides consistency in allocation across jurisdictions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772A6-DBD0-75A2-F169-CF46951DC08E}"/>
              </a:ext>
            </a:extLst>
          </p:cNvPr>
          <p:cNvSpPr txBox="1"/>
          <p:nvPr/>
        </p:nvSpPr>
        <p:spPr>
          <a:xfrm>
            <a:off x="6383215" y="3270738"/>
            <a:ext cx="2593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Rewards jurisdictions providing more service rather than those with a lot of land</a:t>
            </a:r>
          </a:p>
        </p:txBody>
      </p:sp>
    </p:spTree>
    <p:extLst>
      <p:ext uri="{BB962C8B-B14F-4D97-AF65-F5344CB8AC3E}">
        <p14:creationId xmlns:p14="http://schemas.microsoft.com/office/powerpoint/2010/main" val="164777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0" y="294311"/>
            <a:ext cx="10099134" cy="81473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Formula Implementation</a:t>
            </a:r>
            <a:endParaRPr lang="en-US" sz="27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6BD032-03A8-460E-A80D-4E353F40E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65" y="1557177"/>
            <a:ext cx="10473795" cy="4339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Source Sans Pro"/>
                <a:ea typeface="Source Sans Pro"/>
              </a:rPr>
              <a:t>MTA will begin formula-based suballocation of FTA funds to LOTS in FY 2025</a:t>
            </a:r>
          </a:p>
          <a:p>
            <a:r>
              <a:rPr lang="en-US" sz="2400" dirty="0">
                <a:latin typeface="Source Sans Pro"/>
                <a:ea typeface="Source Sans Pro"/>
              </a:rPr>
              <a:t>Allocation will be based on:</a:t>
            </a:r>
          </a:p>
          <a:p>
            <a:pPr lvl="1"/>
            <a:r>
              <a:rPr lang="en-US" sz="1600" dirty="0">
                <a:latin typeface="Source Sans Pro"/>
                <a:ea typeface="Source Sans Pro"/>
              </a:rPr>
              <a:t>Most current Census data (with some MTA adjustments)</a:t>
            </a:r>
          </a:p>
          <a:p>
            <a:pPr lvl="1"/>
            <a:r>
              <a:rPr lang="en-US" sz="1600" dirty="0">
                <a:latin typeface="Source Sans Pro"/>
                <a:ea typeface="Source Sans Pro"/>
              </a:rPr>
              <a:t>FY 2023 Form 2A data </a:t>
            </a:r>
          </a:p>
          <a:p>
            <a:r>
              <a:rPr lang="en-US" sz="2400" dirty="0">
                <a:latin typeface="Source Sans Pro"/>
                <a:ea typeface="Source Sans Pro"/>
              </a:rPr>
              <a:t>Three-year grace period (through FY 2027)with no decrease in total operating grant award unless funding sources decrease</a:t>
            </a:r>
          </a:p>
          <a:p>
            <a:r>
              <a:rPr lang="en-US" sz="2400" dirty="0">
                <a:latin typeface="Source Sans Pro"/>
                <a:ea typeface="Source Sans Pro"/>
              </a:rPr>
              <a:t>After three years, operating grant funding levels may increase or decrease from year to year depending on reported service and available funding</a:t>
            </a:r>
          </a:p>
          <a:p>
            <a:r>
              <a:rPr lang="en-US" sz="2400" dirty="0">
                <a:latin typeface="Source Sans Pro"/>
              </a:rPr>
              <a:t>OLTS will contact each agency to review specific funding changes after all FY 2023 2a data has been submitted and reviewed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9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0" y="294311"/>
            <a:ext cx="10099134" cy="81473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Other Actions</a:t>
            </a:r>
            <a:endParaRPr lang="en-US" sz="27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6BD032-03A8-460E-A80D-4E353F40E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65" y="1557177"/>
            <a:ext cx="10473795" cy="4339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Source Sans Pro"/>
                <a:ea typeface="Source Sans Pro"/>
              </a:rPr>
              <a:t>A working group to review implementation of the formula and make periodic recommendations will be established</a:t>
            </a:r>
          </a:p>
          <a:p>
            <a:endParaRPr lang="en-US" sz="2400" dirty="0">
              <a:latin typeface="Source Sans Pro"/>
              <a:ea typeface="Source Sans Pro"/>
            </a:endParaRPr>
          </a:p>
          <a:p>
            <a:r>
              <a:rPr lang="en-US" sz="2400" dirty="0">
                <a:latin typeface="Source Sans Pro"/>
                <a:ea typeface="Source Sans Pro"/>
              </a:rPr>
              <a:t>The issues of state funding for LOTS and Baltimore UZA vs. Washington UZA will be referred to the Maryland Transportation Funding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7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138" y="1929473"/>
            <a:ext cx="5222462" cy="227676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0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4160" cy="7950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722914"/>
            <a:ext cx="10424160" cy="340848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Background</a:t>
            </a:r>
          </a:p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Challenges with current process</a:t>
            </a:r>
          </a:p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Alternatives considered and chosen</a:t>
            </a:r>
          </a:p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Formula implementation</a:t>
            </a:r>
          </a:p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 &amp; 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8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4160" cy="79508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Federal Transit Funding – </a:t>
            </a:r>
            <a:b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Appropriations to Apportionment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347019"/>
            <a:ext cx="8220751" cy="537445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Congress appropriates funds for the Department of Transportation and related agencies</a:t>
            </a:r>
          </a:p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FTA apportions formula program funds based on legislative formulas</a:t>
            </a:r>
          </a:p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Formula funding is made available to “designated recipients”</a:t>
            </a:r>
          </a:p>
          <a:p>
            <a:pPr lvl="1"/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Public bodies with the legal authority to receive and dispense federal funds</a:t>
            </a:r>
          </a:p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 Maryland, MDOT MTA is the designated recipient of FTA formula funds, with certain exceptions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7BDB966-DC73-4750-9215-80A939CDDB68}"/>
              </a:ext>
            </a:extLst>
          </p:cNvPr>
          <p:cNvGraphicFramePr/>
          <p:nvPr/>
        </p:nvGraphicFramePr>
        <p:xfrm>
          <a:off x="6433574" y="1966452"/>
          <a:ext cx="5342194" cy="420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682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0" y="425982"/>
            <a:ext cx="10784166" cy="7950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Federal and State Funds Allocated to LOTS by MTA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1C645F70-19FF-4C66-91E0-8A52DF4911FE}"/>
              </a:ext>
            </a:extLst>
          </p:cNvPr>
          <p:cNvSpPr/>
          <p:nvPr/>
        </p:nvSpPr>
        <p:spPr>
          <a:xfrm>
            <a:off x="520562" y="3054270"/>
            <a:ext cx="2262136" cy="79506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Large Urban (Baltimore)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20A68B68-463A-442C-8531-52C6D697F8EC}"/>
              </a:ext>
            </a:extLst>
          </p:cNvPr>
          <p:cNvSpPr/>
          <p:nvPr/>
        </p:nvSpPr>
        <p:spPr>
          <a:xfrm>
            <a:off x="520562" y="5871001"/>
            <a:ext cx="2262138" cy="655648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Large Urban (Washington)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24C02600-D9FE-46A1-B0B6-96BA8FBA7DB4}"/>
              </a:ext>
            </a:extLst>
          </p:cNvPr>
          <p:cNvSpPr/>
          <p:nvPr/>
        </p:nvSpPr>
        <p:spPr>
          <a:xfrm>
            <a:off x="520562" y="5228587"/>
            <a:ext cx="2303320" cy="53697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Large Urban (Philadelphia)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0565EF8C-FA1E-42A6-AA3A-3DBFEB53A43C}"/>
              </a:ext>
            </a:extLst>
          </p:cNvPr>
          <p:cNvSpPr/>
          <p:nvPr/>
        </p:nvSpPr>
        <p:spPr>
          <a:xfrm>
            <a:off x="520562" y="3924855"/>
            <a:ext cx="2262139" cy="4620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Large Urban (Bel Air Aberdeen)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C58388B2-65EC-458E-8F83-F1F7907CB16E}"/>
              </a:ext>
            </a:extLst>
          </p:cNvPr>
          <p:cNvSpPr/>
          <p:nvPr/>
        </p:nvSpPr>
        <p:spPr>
          <a:xfrm>
            <a:off x="6147956" y="3118611"/>
            <a:ext cx="2262136" cy="594956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Statewide</a:t>
            </a: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DB117D82-AA05-49D3-9028-58ED4007C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265087"/>
              </p:ext>
            </p:extLst>
          </p:nvPr>
        </p:nvGraphicFramePr>
        <p:xfrm>
          <a:off x="373628" y="1360925"/>
          <a:ext cx="11007963" cy="161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Hexagon 18">
            <a:extLst>
              <a:ext uri="{FF2B5EF4-FFF2-40B4-BE49-F238E27FC236}">
                <a16:creationId xmlns:a16="http://schemas.microsoft.com/office/drawing/2014/main" id="{F32557D1-DA49-47D5-9BF3-6338BFF56F48}"/>
              </a:ext>
            </a:extLst>
          </p:cNvPr>
          <p:cNvSpPr/>
          <p:nvPr/>
        </p:nvSpPr>
        <p:spPr>
          <a:xfrm>
            <a:off x="520564" y="4475567"/>
            <a:ext cx="2262136" cy="53697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Small Urban (Statewide)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F42454-A25B-4E48-A230-2E1FA93B6CF5}"/>
              </a:ext>
            </a:extLst>
          </p:cNvPr>
          <p:cNvCxnSpPr/>
          <p:nvPr/>
        </p:nvCxnSpPr>
        <p:spPr>
          <a:xfrm>
            <a:off x="373628" y="5136308"/>
            <a:ext cx="40222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CC7F43-B929-4D91-B598-EE87CFF85C89}"/>
              </a:ext>
            </a:extLst>
          </p:cNvPr>
          <p:cNvCxnSpPr/>
          <p:nvPr/>
        </p:nvCxnSpPr>
        <p:spPr>
          <a:xfrm>
            <a:off x="3439486" y="5136308"/>
            <a:ext cx="0" cy="274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B2576F-94EF-4A9C-B644-B76A0B92498E}"/>
              </a:ext>
            </a:extLst>
          </p:cNvPr>
          <p:cNvCxnSpPr/>
          <p:nvPr/>
        </p:nvCxnSpPr>
        <p:spPr>
          <a:xfrm flipV="1">
            <a:off x="3439486" y="4874004"/>
            <a:ext cx="0" cy="26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C01E7D1-61A6-4633-B8CC-33B3FEDBDBE3}"/>
              </a:ext>
            </a:extLst>
          </p:cNvPr>
          <p:cNvSpPr txBox="1"/>
          <p:nvPr/>
        </p:nvSpPr>
        <p:spPr>
          <a:xfrm>
            <a:off x="3439486" y="4765773"/>
            <a:ext cx="5855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MTA is the designated recipient for these FTA funds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1E94D3-D0E4-4CC1-8421-1A1197792D1F}"/>
              </a:ext>
            </a:extLst>
          </p:cNvPr>
          <p:cNvSpPr txBox="1"/>
          <p:nvPr/>
        </p:nvSpPr>
        <p:spPr>
          <a:xfrm>
            <a:off x="3439486" y="5136307"/>
            <a:ext cx="5423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MTA is not the designated recipient for these FTA funds. </a:t>
            </a:r>
          </a:p>
          <a:p>
            <a:r>
              <a:rPr lang="en-US" sz="1400" i="1" dirty="0"/>
              <a:t>The Maryland portion of these funds is determined through split letters with the designated recipients (SEPTA and WMATA)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2EE7665-73AF-5620-38D4-5361203C5C69}"/>
              </a:ext>
            </a:extLst>
          </p:cNvPr>
          <p:cNvSpPr/>
          <p:nvPr/>
        </p:nvSpPr>
        <p:spPr>
          <a:xfrm>
            <a:off x="8956806" y="3794474"/>
            <a:ext cx="2262135" cy="536975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SSTAP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56C03A5B-7AEA-418F-E079-6667F18A8F75}"/>
              </a:ext>
            </a:extLst>
          </p:cNvPr>
          <p:cNvSpPr/>
          <p:nvPr/>
        </p:nvSpPr>
        <p:spPr>
          <a:xfrm>
            <a:off x="8996732" y="4434528"/>
            <a:ext cx="2222210" cy="536975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ADA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C9CF19EE-5EFC-704F-7011-8FDC767E5A6D}"/>
              </a:ext>
            </a:extLst>
          </p:cNvPr>
          <p:cNvSpPr/>
          <p:nvPr/>
        </p:nvSpPr>
        <p:spPr>
          <a:xfrm>
            <a:off x="8996732" y="5083269"/>
            <a:ext cx="2222210" cy="536975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WAG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8E17D376-814D-72B1-AD3C-04B7E722DF29}"/>
              </a:ext>
            </a:extLst>
          </p:cNvPr>
          <p:cNvSpPr/>
          <p:nvPr/>
        </p:nvSpPr>
        <p:spPr>
          <a:xfrm>
            <a:off x="8956807" y="3168147"/>
            <a:ext cx="2262135" cy="536975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Funds for Local Match to Federal $$ 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CDAD2619-CC4B-4B56-C786-AF8FFD59D7F9}"/>
              </a:ext>
            </a:extLst>
          </p:cNvPr>
          <p:cNvSpPr/>
          <p:nvPr/>
        </p:nvSpPr>
        <p:spPr>
          <a:xfrm>
            <a:off x="3195269" y="3862512"/>
            <a:ext cx="2570827" cy="613055"/>
          </a:xfrm>
          <a:prstGeom prst="hexagon">
            <a:avLst/>
          </a:prstGeom>
          <a:solidFill>
            <a:srgbClr val="FFC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Appalachian Development Fund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B99732B-4CF0-F788-F138-A50DF71C13F4}"/>
              </a:ext>
            </a:extLst>
          </p:cNvPr>
          <p:cNvSpPr/>
          <p:nvPr/>
        </p:nvSpPr>
        <p:spPr>
          <a:xfrm>
            <a:off x="3195269" y="3094246"/>
            <a:ext cx="2511663" cy="613055"/>
          </a:xfrm>
          <a:prstGeom prst="hexagon">
            <a:avLst/>
          </a:prstGeom>
          <a:solidFill>
            <a:srgbClr val="FFC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Rural Statewide</a:t>
            </a:r>
          </a:p>
        </p:txBody>
      </p:sp>
    </p:spTree>
    <p:extLst>
      <p:ext uri="{BB962C8B-B14F-4D97-AF65-F5344CB8AC3E}">
        <p14:creationId xmlns:p14="http://schemas.microsoft.com/office/powerpoint/2010/main" val="426314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150270"/>
            <a:ext cx="10424160" cy="7950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Subrecipients - Urban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72144" y="6289874"/>
            <a:ext cx="643521" cy="365125"/>
          </a:xfrm>
        </p:spPr>
        <p:txBody>
          <a:bodyPr/>
          <a:lstStyle/>
          <a:p>
            <a:fld id="{A26EB211-CF07-46CD-B957-547A865DF664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A90719-0677-4F62-9C74-65518E30CF82}"/>
              </a:ext>
            </a:extLst>
          </p:cNvPr>
          <p:cNvSpPr/>
          <p:nvPr/>
        </p:nvSpPr>
        <p:spPr>
          <a:xfrm>
            <a:off x="1092913" y="2971483"/>
            <a:ext cx="3554588" cy="341860"/>
          </a:xfrm>
          <a:prstGeom prst="rect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Annapolis Transit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4F10B-480A-433A-9BD4-0EF4F7619CC2}"/>
              </a:ext>
            </a:extLst>
          </p:cNvPr>
          <p:cNvSpPr/>
          <p:nvPr/>
        </p:nvSpPr>
        <p:spPr>
          <a:xfrm>
            <a:off x="1092913" y="2640826"/>
            <a:ext cx="3554588" cy="34186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Baltimore UZA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39C1A-163D-4B43-8775-78AF68BC5357}"/>
              </a:ext>
            </a:extLst>
          </p:cNvPr>
          <p:cNvSpPr/>
          <p:nvPr/>
        </p:nvSpPr>
        <p:spPr>
          <a:xfrm>
            <a:off x="1102039" y="4251730"/>
            <a:ext cx="3554368" cy="341860"/>
          </a:xfrm>
          <a:prstGeom prst="rect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Howard Transit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A96676-EC7B-4518-907C-520CF4726244}"/>
              </a:ext>
            </a:extLst>
          </p:cNvPr>
          <p:cNvSpPr/>
          <p:nvPr/>
        </p:nvSpPr>
        <p:spPr>
          <a:xfrm>
            <a:off x="1084007" y="3276241"/>
            <a:ext cx="3572400" cy="341860"/>
          </a:xfrm>
          <a:prstGeom prst="rect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Anne Arundel Transit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F03FB3-2722-4E8B-96FE-37B7FF5E9C61}"/>
              </a:ext>
            </a:extLst>
          </p:cNvPr>
          <p:cNvSpPr/>
          <p:nvPr/>
        </p:nvSpPr>
        <p:spPr>
          <a:xfrm>
            <a:off x="1097845" y="3598865"/>
            <a:ext cx="3554588" cy="341860"/>
          </a:xfrm>
          <a:prstGeom prst="rect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Baltimore City DOT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713477-674D-49A1-BD6E-B9A0948761E3}"/>
              </a:ext>
            </a:extLst>
          </p:cNvPr>
          <p:cNvSpPr/>
          <p:nvPr/>
        </p:nvSpPr>
        <p:spPr>
          <a:xfrm>
            <a:off x="1110945" y="4910928"/>
            <a:ext cx="3545462" cy="341860"/>
          </a:xfrm>
          <a:prstGeom prst="rect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Queen Anne's County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36B211-B275-43D2-94AF-14CBEFDEC704}"/>
              </a:ext>
            </a:extLst>
          </p:cNvPr>
          <p:cNvSpPr/>
          <p:nvPr/>
        </p:nvSpPr>
        <p:spPr>
          <a:xfrm>
            <a:off x="1106751" y="3931468"/>
            <a:ext cx="3545682" cy="341860"/>
          </a:xfrm>
          <a:prstGeom prst="rect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Baltimore County (Towson Loop)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50F05F-4326-4845-A7F8-BD152718D6EE}"/>
              </a:ext>
            </a:extLst>
          </p:cNvPr>
          <p:cNvSpPr/>
          <p:nvPr/>
        </p:nvSpPr>
        <p:spPr>
          <a:xfrm>
            <a:off x="4875223" y="2646495"/>
            <a:ext cx="3250664" cy="351339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Maryland Small UZAs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2D359F-D9AE-4707-92C7-724243D47BE9}"/>
              </a:ext>
            </a:extLst>
          </p:cNvPr>
          <p:cNvSpPr/>
          <p:nvPr/>
        </p:nvSpPr>
        <p:spPr>
          <a:xfrm>
            <a:off x="4875223" y="2978508"/>
            <a:ext cx="3253053" cy="341860"/>
          </a:xfrm>
          <a:prstGeom prst="rect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Frederick, MD – Frederick </a:t>
            </a:r>
            <a:r>
              <a:rPr lang="en-US" sz="1400" b="1" dirty="0" err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TransIT</a:t>
            </a:r>
            <a:endParaRPr lang="en-US" sz="1400" b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DDB40B-06B4-414B-9F21-0AEBD3679651}"/>
              </a:ext>
            </a:extLst>
          </p:cNvPr>
          <p:cNvSpPr/>
          <p:nvPr/>
        </p:nvSpPr>
        <p:spPr>
          <a:xfrm>
            <a:off x="4871249" y="3312583"/>
            <a:ext cx="3248927" cy="431875"/>
          </a:xfrm>
          <a:prstGeom prst="rect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Hagerstown, MD-WV-PA – Washington County Transit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7CB73C-6DCF-4487-8CB2-77DE525D80F8}"/>
              </a:ext>
            </a:extLst>
          </p:cNvPr>
          <p:cNvSpPr/>
          <p:nvPr/>
        </p:nvSpPr>
        <p:spPr>
          <a:xfrm>
            <a:off x="4862862" y="3736181"/>
            <a:ext cx="3248927" cy="906437"/>
          </a:xfrm>
          <a:prstGeom prst="rect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Lexington Park-California-Chesapeake Ranch Estates, MD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St. Mary’s Transit System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Calvert County Transit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6F22CE-9460-4A93-B4EB-8CF96D01CB24}"/>
              </a:ext>
            </a:extLst>
          </p:cNvPr>
          <p:cNvSpPr/>
          <p:nvPr/>
        </p:nvSpPr>
        <p:spPr>
          <a:xfrm>
            <a:off x="4858736" y="4969932"/>
            <a:ext cx="3253052" cy="341860"/>
          </a:xfrm>
          <a:prstGeom prst="rect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Waldorf, MD – Charles County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42FB6F-5401-482B-8963-6F983579D921}"/>
              </a:ext>
            </a:extLst>
          </p:cNvPr>
          <p:cNvSpPr/>
          <p:nvPr/>
        </p:nvSpPr>
        <p:spPr>
          <a:xfrm>
            <a:off x="4862861" y="4628072"/>
            <a:ext cx="3248927" cy="341860"/>
          </a:xfrm>
          <a:prstGeom prst="rect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Salisbury, MD-DE – Shore Transit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F7EA12-EE56-4A83-8BEE-F787D707846D}"/>
              </a:ext>
            </a:extLst>
          </p:cNvPr>
          <p:cNvSpPr/>
          <p:nvPr/>
        </p:nvSpPr>
        <p:spPr>
          <a:xfrm>
            <a:off x="1102039" y="4581329"/>
            <a:ext cx="3554368" cy="341860"/>
          </a:xfrm>
          <a:prstGeom prst="rect">
            <a:avLst/>
          </a:prstGeom>
          <a:solidFill>
            <a:srgbClr val="FFC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Maryland Transit Administration (MTA)</a:t>
            </a:r>
          </a:p>
        </p:txBody>
      </p:sp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id="{1551C991-8B67-4764-B19E-2F293A03170F}"/>
              </a:ext>
            </a:extLst>
          </p:cNvPr>
          <p:cNvSpPr/>
          <p:nvPr/>
        </p:nvSpPr>
        <p:spPr>
          <a:xfrm>
            <a:off x="1023770" y="1115071"/>
            <a:ext cx="7044466" cy="1232199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MTA is the “Designated Recipient” for these subrecipients of FTA Sec. 5307 Urban Area Funds (as of FY 25)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B502E5-ADF9-4EEE-B2FB-263E857F479D}"/>
              </a:ext>
            </a:extLst>
          </p:cNvPr>
          <p:cNvSpPr/>
          <p:nvPr/>
        </p:nvSpPr>
        <p:spPr>
          <a:xfrm>
            <a:off x="1102038" y="5550920"/>
            <a:ext cx="3588489" cy="34186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Aberdeen-Bel Air UZA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47F4AB-38E0-43EE-9869-A7EB3D177599}"/>
              </a:ext>
            </a:extLst>
          </p:cNvPr>
          <p:cNvSpPr txBox="1"/>
          <p:nvPr/>
        </p:nvSpPr>
        <p:spPr>
          <a:xfrm>
            <a:off x="1102039" y="5883523"/>
            <a:ext cx="3588489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600" b="1" u="none" strike="noStrike" dirty="0">
                <a:solidFill>
                  <a:srgbClr val="C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Harford Transit</a:t>
            </a:r>
            <a:endParaRPr lang="en-US" sz="1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53BBF7-8C62-454F-87C5-456AD6903B80}"/>
              </a:ext>
            </a:extLst>
          </p:cNvPr>
          <p:cNvSpPr/>
          <p:nvPr/>
        </p:nvSpPr>
        <p:spPr>
          <a:xfrm>
            <a:off x="8412749" y="2703066"/>
            <a:ext cx="3414323" cy="384423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Philadelphia UZA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165D7-AF16-4362-97DB-2389017AD828}"/>
              </a:ext>
            </a:extLst>
          </p:cNvPr>
          <p:cNvSpPr/>
          <p:nvPr/>
        </p:nvSpPr>
        <p:spPr>
          <a:xfrm>
            <a:off x="8412749" y="3087489"/>
            <a:ext cx="3414323" cy="384423"/>
          </a:xfrm>
          <a:prstGeom prst="rect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990033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Cecil Transit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B014F-0CF5-4524-AE5B-39C6A2BA3A73}"/>
              </a:ext>
            </a:extLst>
          </p:cNvPr>
          <p:cNvSpPr txBox="1"/>
          <p:nvPr/>
        </p:nvSpPr>
        <p:spPr>
          <a:xfrm>
            <a:off x="8421135" y="5192475"/>
            <a:ext cx="343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Note: Montgomery and Prince George’s Counties do not receive Sec. 5307 funding support under Washington UZA split letter, but instead receive Washington Area Local </a:t>
            </a:r>
            <a:r>
              <a:rPr lang="en-US" sz="1100" i="1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100" i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us Grants pursuant to Maryland Code, Transportation, §§ 10-205 and 10-207</a:t>
            </a:r>
            <a:endParaRPr lang="en-US" sz="1100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8E102B-12F9-470F-B821-FB902056DB30}"/>
              </a:ext>
            </a:extLst>
          </p:cNvPr>
          <p:cNvSpPr/>
          <p:nvPr/>
        </p:nvSpPr>
        <p:spPr>
          <a:xfrm>
            <a:off x="8421135" y="4147587"/>
            <a:ext cx="3414323" cy="412727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Washington UZA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28F94D4D-004D-495F-994C-96155382E557}"/>
              </a:ext>
            </a:extLst>
          </p:cNvPr>
          <p:cNvSpPr/>
          <p:nvPr/>
        </p:nvSpPr>
        <p:spPr>
          <a:xfrm>
            <a:off x="8399606" y="1451646"/>
            <a:ext cx="3211578" cy="795081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These agencies provide service in UZAs with non-MTA Designated Recipients: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6D4CA-9D95-4D7C-B9B5-3D89C51329A8}"/>
              </a:ext>
            </a:extLst>
          </p:cNvPr>
          <p:cNvSpPr txBox="1"/>
          <p:nvPr/>
        </p:nvSpPr>
        <p:spPr>
          <a:xfrm>
            <a:off x="8412748" y="3493046"/>
            <a:ext cx="34143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Montserrat" panose="00000500000000000000" pitchFamily="2" charset="0"/>
              </a:rPr>
              <a:t>Note: Cecil County’s Sec. 5307 funding level is determined in split letter issued by Philadelphia UZA Designated Recipients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B8C699-DFAF-4350-8E57-D8BA61337DCE}"/>
              </a:ext>
            </a:extLst>
          </p:cNvPr>
          <p:cNvSpPr/>
          <p:nvPr/>
        </p:nvSpPr>
        <p:spPr>
          <a:xfrm>
            <a:off x="8421135" y="4557206"/>
            <a:ext cx="3405936" cy="271136"/>
          </a:xfrm>
          <a:prstGeom prst="rect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990033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Montgomery County </a:t>
            </a:r>
            <a:r>
              <a:rPr lang="en-US" sz="1400" dirty="0" err="1">
                <a:solidFill>
                  <a:srgbClr val="990033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RideOn</a:t>
            </a:r>
            <a:endParaRPr lang="en-US" sz="1400" dirty="0">
              <a:solidFill>
                <a:srgbClr val="990033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3FF773-1C3A-4874-873A-57F4D8A25B04}"/>
              </a:ext>
            </a:extLst>
          </p:cNvPr>
          <p:cNvSpPr/>
          <p:nvPr/>
        </p:nvSpPr>
        <p:spPr>
          <a:xfrm>
            <a:off x="8421135" y="4822125"/>
            <a:ext cx="3405936" cy="295615"/>
          </a:xfrm>
          <a:prstGeom prst="rect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990033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Prince George’s County The Bus</a:t>
            </a:r>
          </a:p>
        </p:txBody>
      </p:sp>
    </p:spTree>
    <p:extLst>
      <p:ext uri="{BB962C8B-B14F-4D97-AF65-F5344CB8AC3E}">
        <p14:creationId xmlns:p14="http://schemas.microsoft.com/office/powerpoint/2010/main" val="281200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79" y="184034"/>
            <a:ext cx="10424160" cy="7950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Subrecipients - Rural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72144" y="6289874"/>
            <a:ext cx="643521" cy="365125"/>
          </a:xfrm>
        </p:spPr>
        <p:txBody>
          <a:bodyPr/>
          <a:lstStyle/>
          <a:p>
            <a:fld id="{A26EB211-CF07-46CD-B957-547A865DF664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0688A67-9222-49AD-9CFC-B078868CB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808292"/>
              </p:ext>
            </p:extLst>
          </p:nvPr>
        </p:nvGraphicFramePr>
        <p:xfrm>
          <a:off x="5472144" y="1146794"/>
          <a:ext cx="4355689" cy="5287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5689">
                  <a:extLst>
                    <a:ext uri="{9D8B030D-6E8A-4147-A177-3AD203B41FA5}">
                      <a16:colId xmlns:a16="http://schemas.microsoft.com/office/drawing/2014/main" val="3791455287"/>
                    </a:ext>
                  </a:extLst>
                </a:gridCol>
              </a:tblGrid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Allegany County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147673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Baltimore County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07613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Calvert County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283538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Carroll County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26114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Cecil County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96965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Charles County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123931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Dorchester County – Delmarva Community Transit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75176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Frederick County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80434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Garrett County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098243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Harford County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539015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Montgomery County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892454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Prince George's County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767343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Queen Anne's County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93666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St. Mary's County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98768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Shore Transit (TCCLES)</a:t>
                      </a: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32889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Talbot/Caroline/Kent Counties – DCT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954155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Town of Ocean City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8599" marR="8599" marT="8599" marB="0" anchor="b">
                    <a:solidFill>
                      <a:srgbClr val="FFC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04124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9A189BEA-2858-406B-BB4E-452DD1B3B363}"/>
              </a:ext>
            </a:extLst>
          </p:cNvPr>
          <p:cNvSpPr/>
          <p:nvPr/>
        </p:nvSpPr>
        <p:spPr>
          <a:xfrm>
            <a:off x="5472144" y="804934"/>
            <a:ext cx="2861187" cy="34186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Rural Subrecipients</a:t>
            </a: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88081C10-D53D-4D11-A5E0-04C7B074F061}"/>
              </a:ext>
            </a:extLst>
          </p:cNvPr>
          <p:cNvSpPr/>
          <p:nvPr/>
        </p:nvSpPr>
        <p:spPr>
          <a:xfrm>
            <a:off x="827610" y="2778543"/>
            <a:ext cx="4088687" cy="1711902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MTA is the “Designated Recipient” for these subrecipients of FTA Sec. 5311 Rural Formula Grants: </a:t>
            </a:r>
          </a:p>
        </p:txBody>
      </p:sp>
    </p:spTree>
    <p:extLst>
      <p:ext uri="{BB962C8B-B14F-4D97-AF65-F5344CB8AC3E}">
        <p14:creationId xmlns:p14="http://schemas.microsoft.com/office/powerpoint/2010/main" val="287026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9" y="562434"/>
            <a:ext cx="10424160" cy="7950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Challenges with Current Sub-Allocation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7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55F94-356F-4F5C-B1C2-B73278CE395E}"/>
              </a:ext>
            </a:extLst>
          </p:cNvPr>
          <p:cNvSpPr txBox="1"/>
          <p:nvPr/>
        </p:nvSpPr>
        <p:spPr>
          <a:xfrm>
            <a:off x="658452" y="1521955"/>
            <a:ext cx="102541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LOTS operating grants have remained unchanged for years </a:t>
            </a:r>
          </a:p>
          <a:p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Reasons for the current funding levels are unknown</a:t>
            </a:r>
          </a:p>
          <a:p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 consistent approach to adapting LOTS grants to changes in: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Federal funding availability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Service levels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Agency needs</a:t>
            </a:r>
          </a:p>
          <a:p>
            <a:pPr lvl="1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 the case of Sec. 5307 Small Urban and Sec. 5311 funds, flat allocations combined with rising amounts of federal fund may result in funds going unused and lapsing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9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9" y="562434"/>
            <a:ext cx="10424160" cy="7950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IIJA Has Provided an Opportunity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8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55F94-356F-4F5C-B1C2-B73278CE395E}"/>
              </a:ext>
            </a:extLst>
          </p:cNvPr>
          <p:cNvSpPr txBox="1"/>
          <p:nvPr/>
        </p:nvSpPr>
        <p:spPr>
          <a:xfrm>
            <a:off x="658452" y="1521955"/>
            <a:ext cx="102541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IIJA provides increased federal formula funds for LOTS</a:t>
            </a:r>
          </a:p>
          <a:p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This provides opportunity to implement a formula-based approach that will: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Distribute available federal funds fairly and transparently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Reflect service being provided, now and in future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Give greater predictability for LOTS operating grants support</a:t>
            </a:r>
          </a:p>
          <a:p>
            <a:pPr lvl="1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Success factors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Avoiding funding decreases due to transition that could disrupt transit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LOTS’ varied sizes and types of service/service areas are treated equitably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LOTS understand how funds are allocated</a:t>
            </a:r>
          </a:p>
        </p:txBody>
      </p:sp>
    </p:spTree>
    <p:extLst>
      <p:ext uri="{BB962C8B-B14F-4D97-AF65-F5344CB8AC3E}">
        <p14:creationId xmlns:p14="http://schemas.microsoft.com/office/powerpoint/2010/main" val="323568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9" y="374367"/>
            <a:ext cx="10424160" cy="7950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Three Alternatives Considered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B211-CF07-46CD-B957-547A865DF664}" type="slidenum">
              <a:rPr lang="en-US" smtClean="0"/>
              <a:t>9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55F94-356F-4F5C-B1C2-B73278CE395E}"/>
              </a:ext>
            </a:extLst>
          </p:cNvPr>
          <p:cNvSpPr txBox="1"/>
          <p:nvPr/>
        </p:nvSpPr>
        <p:spPr>
          <a:xfrm>
            <a:off x="655049" y="1169448"/>
            <a:ext cx="10254141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Maintain status quo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FTA Formula: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Combines available federal and state funds into one “bucket”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Allocates funds according to the applicable formula used by FTA</a:t>
            </a:r>
          </a:p>
          <a:p>
            <a:pPr lvl="1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Service-Based Approach: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/>
                <a:ea typeface="Source Sans Pro"/>
              </a:rPr>
              <a:t>10% Population or Population living in Poverty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30% Vehicle Revenue Miles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30% Vehicle Revenue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30% Boardings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46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73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HJvc2VqYzwvVXNlck5hbWU+PERhdGVUaW1lPjkvMjEvMjAyMSAxOjA0OjU2IFBNPC9EYXRlVGltZT48TGFiZWxTdHJpbmc+Tm8gTWFya2luZzwvTGFiZWxTdHJpbmc+PC9pdGVtPjwvbGFiZWxIaXN0b3J5Pg==</Value>
</WrappedLabelHistory>
</file>

<file path=customXml/item10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HJvc2VqYzwvVXNlck5hbWU+PERhdGVUaW1lPjgvMTkvMjAyMSA0OjU1OjIyIFBNPC9EYXRlVGltZT48TGFiZWxTdHJpbmc+Tm8gTWFya2luZzwvTGFiZWxTdHJpbmc+PC9pdGVtPjwvbGFiZWxIaXN0b3J5Pg==</Value>
</WrappedLabelHistory>
</file>

<file path=customXml/item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a89bc09-4c6f-435a-bb35-ecb0b7a1d4e0" xsi:nil="true"/>
  </documentManagement>
</p:properties>
</file>

<file path=customXml/item1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HJvc2VqYzwvVXNlck5hbWU+PERhdGVUaW1lPjkvNy8yMDIxIDg6NTM6MjQgUE08L0RhdGVUaW1lPjxMYWJlbFN0cmluZz5ObyBNYXJraW5nPC9MYWJlbFN0cmluZz48L2l0ZW0+PC9sYWJlbEhpc3Rvcnk+</Value>
</WrappedLabelHistory>
</file>

<file path=customXml/item2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HJvc2VqYzwvVXNlck5hbWU+PERhdGVUaW1lPjQvMjMvMjAyMSA0OjA1OjQ3IFBNPC9EYXRlVGltZT48TGFiZWxTdHJpbmc+Tm8gTWFya2luZzwvTGFiZWxTdHJpbmc+PC9pdGVtPjwvbGFiZWxIaXN0b3J5Pg==</Value>
</WrappedLabelHistory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HJvc2VqYzwvVXNlck5hbWU+PERhdGVUaW1lPjUvMTAvMjAyMSAxOjU1OjU4IFBNPC9EYXRlVGltZT48TGFiZWxTdHJpbmc+Tm8gTWFya2luZzwvTGFiZWxTdHJpbmc+PC9pdGVtPjwvbGFiZWxIaXN0b3J5Pg==</Value>
</WrappedLabelHistory>
</file>

<file path=customXml/item4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HJvc2VqYzwvVXNlck5hbWU+PERhdGVUaW1lPjQvMjYvMjAyMSA1OjU2OjM3IFBNPC9EYXRlVGltZT48TGFiZWxTdHJpbmc+Tm8gTWFya2luZzwvTGFiZWxTdHJpbmc+PC9pdGVtPjwvbGFiZWxIaXN0b3J5Pg==</Value>
</WrappedLabelHistory>
</file>

<file path=customXml/item5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HJvc2VqYzwvVXNlck5hbWU+PERhdGVUaW1lPjkvMjAvMjAyMSAzOjMzOjM5IFBNPC9EYXRlVGltZT48TGFiZWxTdHJpbmc+Tm8gTWFya2luZzwvTGFiZWxTdHJpbmc+PC9pdGVtPjwvbGFiZWxIaXN0b3J5Pg==</Value>
</WrappedLabelHistory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0DC75B1ADCE6428EE3F8083D1AAC06" ma:contentTypeVersion="11" ma:contentTypeDescription="Create a new document." ma:contentTypeScope="" ma:versionID="dd7e07540ac60595709b88e04a7b0334">
  <xsd:schema xmlns:xsd="http://www.w3.org/2001/XMLSchema" xmlns:xs="http://www.w3.org/2001/XMLSchema" xmlns:p="http://schemas.microsoft.com/office/2006/metadata/properties" xmlns:ns3="0a89bc09-4c6f-435a-bb35-ecb0b7a1d4e0" xmlns:ns4="d6e380cb-343b-4cbf-9b6d-7894357cca85" targetNamespace="http://schemas.microsoft.com/office/2006/metadata/properties" ma:root="true" ma:fieldsID="eac0fddf6b2c8c7c0a106d41f4868690" ns3:_="" ns4:_="">
    <xsd:import namespace="0a89bc09-4c6f-435a-bb35-ecb0b7a1d4e0"/>
    <xsd:import namespace="d6e380cb-343b-4cbf-9b6d-7894357cca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9bc09-4c6f-435a-bb35-ecb0b7a1d4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380cb-343b-4cbf-9b6d-7894357cc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sisl xmlns:xsi="http://www.w3.org/2001/XMLSchema-instance" xmlns:xsd="http://www.w3.org/2001/XMLSchema" xmlns="http://www.boldonjames.com/2008/01/sie/internal/label" sislVersion="0" policy="f2020d7d-77c8-4294-a427-590ee8eb3328" origin="userSelected"/>
</file>

<file path=customXml/item8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HJvc2VqYzwvVXNlck5hbWU+PERhdGVUaW1lPjgvMjcvMjAyMSA4OjE3OjIyIFBNPC9EYXRlVGltZT48TGFiZWxTdHJpbmc+Tm8gTWFya2luZzwvTGFiZWxTdHJpbmc+PC9pdGVtPjwvbGFiZWxIaXN0b3J5Pg==</Value>
</WrappedLabelHistory>
</file>

<file path=customXml/item9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HJvc2VqYzwvVXNlck5hbWU+PERhdGVUaW1lPjkvMjAvMjAyMSAxOjIzOjQ4IFBNPC9EYXRlVGltZT48TGFiZWxTdHJpbmc+Tm8gTWFya2luZzwvTGFiZWxTdHJpbmc+PC9pdGVtPjwvbGFiZWxIaXN0b3J5Pg==</Value>
</WrappedLabelHistory>
</file>

<file path=customXml/itemProps1.xml><?xml version="1.0" encoding="utf-8"?>
<ds:datastoreItem xmlns:ds="http://schemas.openxmlformats.org/officeDocument/2006/customXml" ds:itemID="{C81BEC47-2B5E-4637-B3E9-31951FC3E70E}">
  <ds:schemaRefs>
    <ds:schemaRef ds:uri="http://www.w3.org/2001/XMLSchema"/>
    <ds:schemaRef ds:uri="http://www.boldonjames.com/2016/02/Classifier/internal/wrappedLabelHistory"/>
  </ds:schemaRefs>
</ds:datastoreItem>
</file>

<file path=customXml/itemProps10.xml><?xml version="1.0" encoding="utf-8"?>
<ds:datastoreItem xmlns:ds="http://schemas.openxmlformats.org/officeDocument/2006/customXml" ds:itemID="{41596817-B5F7-44EA-BA09-5B8F0E5AAE28}">
  <ds:schemaRefs>
    <ds:schemaRef ds:uri="http://www.w3.org/2001/XMLSchema"/>
    <ds:schemaRef ds:uri="http://www.boldonjames.com/2016/02/Classifier/internal/wrappedLabelHistory"/>
  </ds:schemaRefs>
</ds:datastoreItem>
</file>

<file path=customXml/itemProps11.xml><?xml version="1.0" encoding="utf-8"?>
<ds:datastoreItem xmlns:ds="http://schemas.openxmlformats.org/officeDocument/2006/customXml" ds:itemID="{658A3B06-31C9-467C-900C-29403CC91A5E}">
  <ds:schemaRefs>
    <ds:schemaRef ds:uri="http://schemas.microsoft.com/sharepoint/v3/contenttype/forms"/>
  </ds:schemaRefs>
</ds:datastoreItem>
</file>

<file path=customXml/itemProps12.xml><?xml version="1.0" encoding="utf-8"?>
<ds:datastoreItem xmlns:ds="http://schemas.openxmlformats.org/officeDocument/2006/customXml" ds:itemID="{F3EB932A-FCA3-45A8-AB62-02E7414176E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a89bc09-4c6f-435a-bb35-ecb0b7a1d4e0"/>
    <ds:schemaRef ds:uri="http://purl.org/dc/elements/1.1/"/>
    <ds:schemaRef ds:uri="d6e380cb-343b-4cbf-9b6d-7894357cca85"/>
    <ds:schemaRef ds:uri="http://www.w3.org/XML/1998/namespace"/>
    <ds:schemaRef ds:uri="http://purl.org/dc/dcmitype/"/>
  </ds:schemaRefs>
</ds:datastoreItem>
</file>

<file path=customXml/itemProps13.xml><?xml version="1.0" encoding="utf-8"?>
<ds:datastoreItem xmlns:ds="http://schemas.openxmlformats.org/officeDocument/2006/customXml" ds:itemID="{D435DCED-D85A-4884-87D5-5956B876AE5D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EBB2026E-D3CA-4158-94CF-184EFBF2FFCE}">
  <ds:schemaRefs>
    <ds:schemaRef ds:uri="http://www.w3.org/2001/XMLSchema"/>
    <ds:schemaRef ds:uri="http://www.boldonjames.com/2016/02/Classifier/internal/wrappedLabelHistory"/>
  </ds:schemaRefs>
</ds:datastoreItem>
</file>

<file path=customXml/itemProps3.xml><?xml version="1.0" encoding="utf-8"?>
<ds:datastoreItem xmlns:ds="http://schemas.openxmlformats.org/officeDocument/2006/customXml" ds:itemID="{8E3AB283-FDAB-4C8F-8A5A-BD1737E57A77}">
  <ds:schemaRefs>
    <ds:schemaRef ds:uri="http://www.w3.org/2001/XMLSchema"/>
    <ds:schemaRef ds:uri="http://www.boldonjames.com/2016/02/Classifier/internal/wrappedLabelHistory"/>
  </ds:schemaRefs>
</ds:datastoreItem>
</file>

<file path=customXml/itemProps4.xml><?xml version="1.0" encoding="utf-8"?>
<ds:datastoreItem xmlns:ds="http://schemas.openxmlformats.org/officeDocument/2006/customXml" ds:itemID="{8999E2B6-71FC-40DF-BF98-C750F6A04E16}">
  <ds:schemaRefs>
    <ds:schemaRef ds:uri="http://www.w3.org/2001/XMLSchema"/>
    <ds:schemaRef ds:uri="http://www.boldonjames.com/2016/02/Classifier/internal/wrappedLabelHistory"/>
  </ds:schemaRefs>
</ds:datastoreItem>
</file>

<file path=customXml/itemProps5.xml><?xml version="1.0" encoding="utf-8"?>
<ds:datastoreItem xmlns:ds="http://schemas.openxmlformats.org/officeDocument/2006/customXml" ds:itemID="{447A380B-F09F-4AE6-B351-503527B2D47C}">
  <ds:schemaRefs>
    <ds:schemaRef ds:uri="http://www.w3.org/2001/XMLSchema"/>
    <ds:schemaRef ds:uri="http://www.boldonjames.com/2016/02/Classifier/internal/wrappedLabelHistory"/>
  </ds:schemaRefs>
</ds:datastoreItem>
</file>

<file path=customXml/itemProps6.xml><?xml version="1.0" encoding="utf-8"?>
<ds:datastoreItem xmlns:ds="http://schemas.openxmlformats.org/officeDocument/2006/customXml" ds:itemID="{85091D7F-0EFD-4A2B-91B5-B5D32394AC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89bc09-4c6f-435a-bb35-ecb0b7a1d4e0"/>
    <ds:schemaRef ds:uri="d6e380cb-343b-4cbf-9b6d-7894357cca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A0024987-FAA2-4EB7-BFF3-9EE553761C2A}">
  <ds:schemaRefs>
    <ds:schemaRef ds:uri="http://www.w3.org/2001/XMLSchema"/>
    <ds:schemaRef ds:uri="http://www.boldonjames.com/2008/01/sie/internal/label"/>
  </ds:schemaRefs>
</ds:datastoreItem>
</file>

<file path=customXml/itemProps8.xml><?xml version="1.0" encoding="utf-8"?>
<ds:datastoreItem xmlns:ds="http://schemas.openxmlformats.org/officeDocument/2006/customXml" ds:itemID="{C3C89521-D3B1-48DD-87D7-8B92C40F5AE4}">
  <ds:schemaRefs>
    <ds:schemaRef ds:uri="http://www.w3.org/2001/XMLSchema"/>
    <ds:schemaRef ds:uri="http://www.boldonjames.com/2016/02/Classifier/internal/wrappedLabelHistory"/>
  </ds:schemaRefs>
</ds:datastoreItem>
</file>

<file path=customXml/itemProps9.xml><?xml version="1.0" encoding="utf-8"?>
<ds:datastoreItem xmlns:ds="http://schemas.openxmlformats.org/officeDocument/2006/customXml" ds:itemID="{A5772457-DAFF-4064-AF33-372750E428B4}">
  <ds:schemaRefs>
    <ds:schemaRef ds:uri="http://www.w3.org/2001/XMLSchema"/>
    <ds:schemaRef ds:uri="http://www.boldonjames.com/2016/02/Classifier/internal/wrappedLabelHistor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22175</TotalTime>
  <Words>1470</Words>
  <Application>Microsoft Office PowerPoint</Application>
  <PresentationFormat>Widescreen</PresentationFormat>
  <Paragraphs>253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Montserrat</vt:lpstr>
      <vt:lpstr>Source Sans Pro</vt:lpstr>
      <vt:lpstr>Source Sans Pro Black</vt:lpstr>
      <vt:lpstr>Trebuchet MS</vt:lpstr>
      <vt:lpstr>Office Theme</vt:lpstr>
      <vt:lpstr>FTA Formula Funds Allocation methodology</vt:lpstr>
      <vt:lpstr>Overview</vt:lpstr>
      <vt:lpstr>Federal Transit Funding –  Appropriations to Apportionment</vt:lpstr>
      <vt:lpstr>Federal and State Funds Allocated to LOTS by MTA</vt:lpstr>
      <vt:lpstr>Subrecipients - Urban</vt:lpstr>
      <vt:lpstr>Subrecipients - Rural</vt:lpstr>
      <vt:lpstr>Challenges with Current Sub-Allocation Process</vt:lpstr>
      <vt:lpstr>IIJA Has Provided an Opportunity</vt:lpstr>
      <vt:lpstr>Three Alternatives Considered</vt:lpstr>
      <vt:lpstr>Process</vt:lpstr>
      <vt:lpstr>FTA Appropriation Formulas</vt:lpstr>
      <vt:lpstr>What happens if we apply FTA formulas to sub-allocate?</vt:lpstr>
      <vt:lpstr>Proposed MTA Sub-Allocation Approach: Service-Based</vt:lpstr>
      <vt:lpstr>What happens if we apply a Service-Based Approach?</vt:lpstr>
      <vt:lpstr>Formula Implementation</vt:lpstr>
      <vt:lpstr>Other Actions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Training: FY22 Data Changes &amp; PTASP Annual Update</dc:title>
  <dc:creator>Rose, Joyce C.</dc:creator>
  <cp:lastModifiedBy>Travis Johnston</cp:lastModifiedBy>
  <cp:revision>322</cp:revision>
  <cp:lastPrinted>2023-09-15T19:39:28Z</cp:lastPrinted>
  <dcterms:created xsi:type="dcterms:W3CDTF">2021-09-20T17:30:28Z</dcterms:created>
  <dcterms:modified xsi:type="dcterms:W3CDTF">2023-10-04T12:27:01Z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e3f4e396-2793-4154-b23d-b888e5522779</vt:lpwstr>
  </property>
  <property fmtid="{D5CDD505-2E9C-101B-9397-08002B2CF9AE}" pid="3" name="bjDocumentSecurityLabel">
    <vt:lpwstr>No Marking</vt:lpwstr>
  </property>
  <property fmtid="{D5CDD505-2E9C-101B-9397-08002B2CF9AE}" pid="4" name="bjClsUserRVM">
    <vt:lpwstr>[]</vt:lpwstr>
  </property>
  <property fmtid="{D5CDD505-2E9C-101B-9397-08002B2CF9AE}" pid="5" name="bjSaver">
    <vt:lpwstr>66Xmj65TYDB1evxPs/C1o8Prh5w/N8bA</vt:lpwstr>
  </property>
  <property fmtid="{D5CDD505-2E9C-101B-9397-08002B2CF9AE}" pid="6" name="bjLabelHistoryID">
    <vt:lpwstr>{C81BEC47-2B5E-4637-B3E9-31951FC3E70E}</vt:lpwstr>
  </property>
  <property fmtid="{D5CDD505-2E9C-101B-9397-08002B2CF9AE}" pid="7" name="ContentTypeId">
    <vt:lpwstr>0x010100240DC75B1ADCE6428EE3F8083D1AAC06</vt:lpwstr>
  </property>
</Properties>
</file>