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62" r:id="rId7"/>
  </p:sldMasterIdLst>
  <p:notesMasterIdLst>
    <p:notesMasterId r:id="rId40"/>
  </p:notesMasterIdLst>
  <p:handoutMasterIdLst>
    <p:handoutMasterId r:id="rId41"/>
  </p:handoutMasterIdLst>
  <p:sldIdLst>
    <p:sldId id="256" r:id="rId8"/>
    <p:sldId id="2078559704" r:id="rId9"/>
    <p:sldId id="2076138736" r:id="rId10"/>
    <p:sldId id="2078559711" r:id="rId11"/>
    <p:sldId id="2078559652" r:id="rId12"/>
    <p:sldId id="2078559659" r:id="rId13"/>
    <p:sldId id="2078559655" r:id="rId14"/>
    <p:sldId id="2078559679" r:id="rId15"/>
    <p:sldId id="2078559667" r:id="rId16"/>
    <p:sldId id="2078559668" r:id="rId17"/>
    <p:sldId id="2078559669" r:id="rId18"/>
    <p:sldId id="2078559670" r:id="rId19"/>
    <p:sldId id="2078559671" r:id="rId20"/>
    <p:sldId id="2078559672" r:id="rId21"/>
    <p:sldId id="2078559682" r:id="rId22"/>
    <p:sldId id="2078559708" r:id="rId23"/>
    <p:sldId id="2078559689" r:id="rId24"/>
    <p:sldId id="2078559710" r:id="rId25"/>
    <p:sldId id="2078559685" r:id="rId26"/>
    <p:sldId id="2078559686" r:id="rId27"/>
    <p:sldId id="2078559691" r:id="rId28"/>
    <p:sldId id="2078559690" r:id="rId29"/>
    <p:sldId id="2078559706" r:id="rId30"/>
    <p:sldId id="2078559694" r:id="rId31"/>
    <p:sldId id="2078559695" r:id="rId32"/>
    <p:sldId id="2078559697" r:id="rId33"/>
    <p:sldId id="2078559698" r:id="rId34"/>
    <p:sldId id="2078559700" r:id="rId35"/>
    <p:sldId id="2078559703" r:id="rId36"/>
    <p:sldId id="2078559701" r:id="rId37"/>
    <p:sldId id="2078559654" r:id="rId38"/>
    <p:sldId id="207855969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35CB63-D11F-1440-820C-29B6C52DFEC6}">
          <p14:sldIdLst>
            <p14:sldId id="256"/>
            <p14:sldId id="2078559704"/>
          </p14:sldIdLst>
        </p14:section>
        <p14:section name="WSP Overview" id="{AA237AE3-B0DC-0D4E-9304-39094C07C726}">
          <p14:sldIdLst>
            <p14:sldId id="2076138736"/>
            <p14:sldId id="2078559711"/>
            <p14:sldId id="2078559652"/>
            <p14:sldId id="2078559659"/>
          </p14:sldIdLst>
        </p14:section>
        <p14:section name="ZET Plan Overview" id="{F3728B77-F37E-0244-902A-AE52113A7BD6}">
          <p14:sldIdLst>
            <p14:sldId id="2078559655"/>
            <p14:sldId id="2078559679"/>
            <p14:sldId id="2078559667"/>
            <p14:sldId id="2078559668"/>
            <p14:sldId id="2078559669"/>
            <p14:sldId id="2078559670"/>
            <p14:sldId id="2078559671"/>
            <p14:sldId id="2078559672"/>
            <p14:sldId id="2078559682"/>
          </p14:sldIdLst>
        </p14:section>
        <p14:section name="FTA Funding Programs" id="{9834BCCC-8422-40D9-B708-7AFCCD4E1B41}">
          <p14:sldIdLst>
            <p14:sldId id="2078559708"/>
            <p14:sldId id="2078559689"/>
            <p14:sldId id="2078559710"/>
            <p14:sldId id="2078559685"/>
            <p14:sldId id="2078559686"/>
          </p14:sldIdLst>
        </p14:section>
        <p14:section name="Sample ZET Plan" id="{8FFF9ACA-C641-4E0B-AB5D-F003FED3B6B9}">
          <p14:sldIdLst>
            <p14:sldId id="2078559691"/>
            <p14:sldId id="2078559690"/>
            <p14:sldId id="2078559706"/>
            <p14:sldId id="2078559694"/>
            <p14:sldId id="2078559695"/>
            <p14:sldId id="2078559697"/>
            <p14:sldId id="2078559698"/>
            <p14:sldId id="2078559700"/>
            <p14:sldId id="2078559703"/>
            <p14:sldId id="2078559701"/>
            <p14:sldId id="2078559654"/>
            <p14:sldId id="207855969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117E12-781E-AAA5-B118-85F5709B1567}" name="Koch, David" initials="KD" userId="S::david.koch@wsp.com::4a6cf04e-b7cd-42f6-b6aa-06d49ae43332" providerId="AD"/>
  <p188:author id="{F93F9E12-0DC4-08B1-D42C-288A4425C636}" name="Wenz, Christopher" initials="WC" userId="S::Christopher.Wenz@wsp.com::a4e03281-209e-46f8-a6c5-763d1cd13a58" providerId="AD"/>
  <p188:author id="{52A5571B-5257-95E9-D9ED-4CBB971EA697}" name="Bryant, Nzinga" initials="BN" userId="S::nzinga.bryant@wsp.com::f14011ca-1b7c-499c-b3b5-0b2506d13de8" providerId="AD"/>
  <p188:author id="{6CE4873D-815F-40E2-0329-0EF92EB7C4D9}" name="Herr, Christie E." initials="HE" userId="S::christie.herr@wsp.com::c2dcd06e-fb32-4429-975b-771caaf930af" providerId="AD"/>
  <p188:author id="{EDEB2951-C199-C2C6-4B8A-694C87136DF1}" name="Hall, Nomoya" initials="HN" userId="S::nomoya.hall@wsp.com::a3dfc012-93c0-4bee-86a3-ed1d467b4f2e" providerId="AD"/>
  <p188:author id="{2BC3F25A-D921-9663-63CF-1BC014959AD7}" name="Perez, Elizabeth" initials="PE" userId="S::elizabeth.perez@wsp.com::a45abb1f-1d4b-49d6-b8a9-51f29677e1fe" providerId="AD"/>
  <p188:author id="{4FDFE15C-B3A3-F6AA-4187-15AE706D01E6}" name="Bisceglia, Michelle" initials="BM" userId="S::michelle.bisceglia@wsp.com::7bb3e9b9-1c79-4579-8501-9e706955eaf4" providerId="AD"/>
  <p188:author id="{8E926863-9C40-FD88-72B2-F3054BF0AF84}" name="Herr, Christie E." initials="HCE" userId="S::Christie.Herr@wsp.com::c2dcd06e-fb32-4429-975b-771caaf930af" providerId="AD"/>
  <p188:author id="{6D7CA06D-33B4-2306-1D89-925D13D6144B}" name="Falk, Zachary R." initials="FZR" userId="S::Zachary.Falk@wsp.com::ec53af7b-473c-415b-9de4-fd57b96c54a5" providerId="AD"/>
  <p188:author id="{47B6DB73-EA80-757B-D021-DFF64DA6123E}" name="Wellemeyer, Jonathan" initials="WJ" userId="S::jonathan.wellemeyer@wsp.com::369d1e65-d860-4491-b999-a3ee0e330c59" providerId="AD"/>
  <p188:author id="{FC873F95-AD01-6A05-241D-CEF84756B3CC}" name="Nneoma Ugwu" initials="NU" userId="S::nneoma.ugwu@wsp.com::27235a9c-3625-4ffa-917a-0b5dbe26edba" providerId="AD"/>
  <p188:author id="{B24C14B4-9200-A5BE-BD7A-A66A32306741}" name="Skolrud, Severin K." initials="SSK" userId="S::Severin.Skolrud@wsp.com::d2a82d63-f781-479b-8d65-7a69b32a6070" providerId="AD"/>
  <p188:author id="{7FD174B7-348B-9B8C-5823-E686FE1962D7}" name="Ugwu, Nneoma" initials="NU" userId="S::Nneoma.Ugwu@wsp.com::27235a9c-3625-4ffa-917a-0b5dbe26edba" providerId="AD"/>
  <p188:author id="{CD48EFDC-EF5F-2181-31CD-B43B1C95AC33}" name="Hall, Nomoya" initials="HN" userId="S::Nomoya.Hall@wsp.com::a3dfc012-93c0-4bee-86a3-ed1d467b4f2e" providerId="AD"/>
  <p188:author id="{F394CFED-52AE-7751-E07F-99FB2D153110}" name="Winger, Karen" initials="WK" userId="S::Karen.Winger@wsp.com::d62c638f-5839-483f-8397-a6e06dc629e4" providerId="AD"/>
  <p188:author id="{247B75EE-5C90-08D9-05AE-418C43DBF6B1}" name="Skolrud, Severin K." initials="SK" userId="S::severin.skolrud@wsp.com::d2a82d63-f781-479b-8d65-7a69b32a6070" providerId="AD"/>
  <p188:author id="{116343F6-7A43-5AD0-07D0-CBC50E24E2D8}" name="Gupta, Charvi" initials="GC" userId="S::Charvi.Gupta@wsp.com::506b219e-295b-4713-858d-9d41c643d479" providerId="AD"/>
  <p188:author id="{B1E0E1FF-C71B-0DDD-A461-C1CAA2AF7D2F}" name="Koch, David" initials="KD" userId="S::David.Koch@wsp.com::4a6cf04e-b7cd-42f6-b6aa-06d49ae433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lizabeth.perez@wsp.com" initials="el" lastIdx="3" clrIdx="6">
    <p:extLst>
      <p:ext uri="{19B8F6BF-5375-455C-9EA6-DF929625EA0E}">
        <p15:presenceInfo xmlns:p15="http://schemas.microsoft.com/office/powerpoint/2012/main" userId="S::urn:spo:guest#elizabeth.perez@wsp.com::" providerId="AD"/>
      </p:ext>
    </p:extLst>
  </p:cmAuthor>
  <p:cmAuthor id="1" name="Skolrud, Severin K." initials="SSK" lastIdx="14" clrIdx="0">
    <p:extLst>
      <p:ext uri="{19B8F6BF-5375-455C-9EA6-DF929625EA0E}">
        <p15:presenceInfo xmlns:p15="http://schemas.microsoft.com/office/powerpoint/2012/main" userId="S::Severin.Skolrud@wsp.com::d2a82d63-f781-479b-8d65-7a69b32a6070" providerId="AD"/>
      </p:ext>
    </p:extLst>
  </p:cmAuthor>
  <p:cmAuthor id="8" name="Bryant, Nzinga" initials="BN" lastIdx="1" clrIdx="7">
    <p:extLst>
      <p:ext uri="{19B8F6BF-5375-455C-9EA6-DF929625EA0E}">
        <p15:presenceInfo xmlns:p15="http://schemas.microsoft.com/office/powerpoint/2012/main" userId="S::nzinga.bryant_wsp.com#ext#@mdotgov.onmicrosoft.com::84785b0e-82ed-4f46-8e87-a9c6d559fe59" providerId="AD"/>
      </p:ext>
    </p:extLst>
  </p:cmAuthor>
  <p:cmAuthor id="2" name="Kate Sylvester" initials="KS" lastIdx="12" clrIdx="1">
    <p:extLst>
      <p:ext uri="{19B8F6BF-5375-455C-9EA6-DF929625EA0E}">
        <p15:presenceInfo xmlns:p15="http://schemas.microsoft.com/office/powerpoint/2012/main" userId="Kate Sylvester" providerId="None"/>
      </p:ext>
    </p:extLst>
  </p:cmAuthor>
  <p:cmAuthor id="3" name="Zachary Falk" initials="ZF" lastIdx="20" clrIdx="2">
    <p:extLst>
      <p:ext uri="{19B8F6BF-5375-455C-9EA6-DF929625EA0E}">
        <p15:presenceInfo xmlns:p15="http://schemas.microsoft.com/office/powerpoint/2012/main" userId="Zachary Falk" providerId="None"/>
      </p:ext>
    </p:extLst>
  </p:cmAuthor>
  <p:cmAuthor id="4" name="Zachary Falk" initials="ZF [2]" lastIdx="2" clrIdx="3">
    <p:extLst>
      <p:ext uri="{19B8F6BF-5375-455C-9EA6-DF929625EA0E}">
        <p15:presenceInfo xmlns:p15="http://schemas.microsoft.com/office/powerpoint/2012/main" userId="S::zfalk@mdot.state.md.us::15f47166-d8ad-4f2a-8ce5-6299db90b2a1" providerId="AD"/>
      </p:ext>
    </p:extLst>
  </p:cmAuthor>
  <p:cmAuthor id="5" name="kathryn.hendley@wsp.com" initials="ka" lastIdx="1" clrIdx="4">
    <p:extLst>
      <p:ext uri="{19B8F6BF-5375-455C-9EA6-DF929625EA0E}">
        <p15:presenceInfo xmlns:p15="http://schemas.microsoft.com/office/powerpoint/2012/main" userId="S::urn:spo:guest#kathryn.hendley@wsp.com::" providerId="AD"/>
      </p:ext>
    </p:extLst>
  </p:cmAuthor>
  <p:cmAuthor id="6" name="Zachary Chissell" initials="ZC" lastIdx="1" clrIdx="5">
    <p:extLst>
      <p:ext uri="{19B8F6BF-5375-455C-9EA6-DF929625EA0E}">
        <p15:presenceInfo xmlns:p15="http://schemas.microsoft.com/office/powerpoint/2012/main" userId="S::zchissell@mdot.state.md.us::7bd22c9c-5ebc-4068-bd60-8d3dda5b75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E5246"/>
    <a:srgbClr val="FD3F37"/>
    <a:srgbClr val="A2E6B9"/>
    <a:srgbClr val="1A5632"/>
    <a:srgbClr val="36B24A"/>
    <a:srgbClr val="539ECD"/>
    <a:srgbClr val="9C001F"/>
    <a:srgbClr val="549ECD"/>
    <a:srgbClr val="AEF7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C2F46E-8D82-44B3-A601-4B7B59F3FD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54BEA1-9A5E-4A47-8D09-7131C9B2A4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E077DB-B834-4B2C-8EAB-51C2AB603FB6}" type="datetimeFigureOut">
              <a:rPr lang="en-US" smtClean="0"/>
              <a:t>9/15/2023</a:t>
            </a:fld>
            <a:endParaRPr lang="en-US"/>
          </a:p>
        </p:txBody>
      </p:sp>
      <p:sp>
        <p:nvSpPr>
          <p:cNvPr id="4" name="Footer Placeholder 3">
            <a:extLst>
              <a:ext uri="{FF2B5EF4-FFF2-40B4-BE49-F238E27FC236}">
                <a16:creationId xmlns:a16="http://schemas.microsoft.com/office/drawing/2014/main" id="{8AF72509-CFC4-45D3-B27C-14B021E85C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CF585C-DCD7-4706-B4E5-A4847847F6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B3BDC6-B93E-4762-B444-F0B329542BF0}" type="slidenum">
              <a:rPr lang="en-US" smtClean="0"/>
              <a:t>‹#›</a:t>
            </a:fld>
            <a:endParaRPr lang="en-US"/>
          </a:p>
        </p:txBody>
      </p:sp>
    </p:spTree>
    <p:extLst>
      <p:ext uri="{BB962C8B-B14F-4D97-AF65-F5344CB8AC3E}">
        <p14:creationId xmlns:p14="http://schemas.microsoft.com/office/powerpoint/2010/main" val="2745853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E6C24C-9406-0448-9AB5-77951FE7A8E8}"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3C1DE-5B4F-FD4C-AB79-6CFB646A10B6}" type="slidenum">
              <a:rPr lang="en-US" smtClean="0"/>
              <a:t>‹#›</a:t>
            </a:fld>
            <a:endParaRPr lang="en-US"/>
          </a:p>
        </p:txBody>
      </p:sp>
    </p:spTree>
    <p:extLst>
      <p:ext uri="{BB962C8B-B14F-4D97-AF65-F5344CB8AC3E}">
        <p14:creationId xmlns:p14="http://schemas.microsoft.com/office/powerpoint/2010/main" val="378077464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FC3C1DE-5B4F-FD4C-AB79-6CFB646A10B6}" type="slidenum">
              <a:rPr lang="en-US" smtClean="0"/>
              <a:t>1</a:t>
            </a:fld>
            <a:endParaRPr lang="en-US"/>
          </a:p>
        </p:txBody>
      </p:sp>
    </p:spTree>
    <p:extLst>
      <p:ext uri="{BB962C8B-B14F-4D97-AF65-F5344CB8AC3E}">
        <p14:creationId xmlns:p14="http://schemas.microsoft.com/office/powerpoint/2010/main" val="2069243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10</a:t>
            </a:fld>
            <a:endParaRPr lang="en-US"/>
          </a:p>
        </p:txBody>
      </p:sp>
    </p:spTree>
    <p:extLst>
      <p:ext uri="{BB962C8B-B14F-4D97-AF65-F5344CB8AC3E}">
        <p14:creationId xmlns:p14="http://schemas.microsoft.com/office/powerpoint/2010/main" val="357231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11</a:t>
            </a:fld>
            <a:endParaRPr lang="en-US"/>
          </a:p>
        </p:txBody>
      </p:sp>
    </p:spTree>
    <p:extLst>
      <p:ext uri="{BB962C8B-B14F-4D97-AF65-F5344CB8AC3E}">
        <p14:creationId xmlns:p14="http://schemas.microsoft.com/office/powerpoint/2010/main" val="1280981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12</a:t>
            </a:fld>
            <a:endParaRPr lang="en-US"/>
          </a:p>
        </p:txBody>
      </p:sp>
    </p:spTree>
    <p:extLst>
      <p:ext uri="{BB962C8B-B14F-4D97-AF65-F5344CB8AC3E}">
        <p14:creationId xmlns:p14="http://schemas.microsoft.com/office/powerpoint/2010/main" val="164879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13</a:t>
            </a:fld>
            <a:endParaRPr lang="en-US"/>
          </a:p>
        </p:txBody>
      </p:sp>
    </p:spTree>
    <p:extLst>
      <p:ext uri="{BB962C8B-B14F-4D97-AF65-F5344CB8AC3E}">
        <p14:creationId xmlns:p14="http://schemas.microsoft.com/office/powerpoint/2010/main" val="2019840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14</a:t>
            </a:fld>
            <a:endParaRPr lang="en-US"/>
          </a:p>
        </p:txBody>
      </p:sp>
    </p:spTree>
    <p:extLst>
      <p:ext uri="{BB962C8B-B14F-4D97-AF65-F5344CB8AC3E}">
        <p14:creationId xmlns:p14="http://schemas.microsoft.com/office/powerpoint/2010/main" val="3224559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15</a:t>
            </a:fld>
            <a:endParaRPr lang="en-US"/>
          </a:p>
        </p:txBody>
      </p:sp>
    </p:spTree>
    <p:extLst>
      <p:ext uri="{BB962C8B-B14F-4D97-AF65-F5344CB8AC3E}">
        <p14:creationId xmlns:p14="http://schemas.microsoft.com/office/powerpoint/2010/main" val="340223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Open Sans" panose="020B0606030504020204" pitchFamily="34" charset="0"/>
              </a:rPr>
              <a:t>Please note if submitting to both programs, a separate application package must be submitted to each opportunity ID</a:t>
            </a:r>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16</a:t>
            </a:fld>
            <a:endParaRPr lang="en-US"/>
          </a:p>
        </p:txBody>
      </p:sp>
    </p:spTree>
    <p:extLst>
      <p:ext uri="{BB962C8B-B14F-4D97-AF65-F5344CB8AC3E}">
        <p14:creationId xmlns:p14="http://schemas.microsoft.com/office/powerpoint/2010/main" val="387849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b="0" i="0">
                <a:solidFill>
                  <a:srgbClr val="212529"/>
                </a:solidFill>
                <a:effectLst/>
                <a:latin typeface="Open Sans" panose="020B0606030504020204" pitchFamily="34" charset="0"/>
              </a:rPr>
              <a:t>All eligible expenses under the Low-No Program are attributable to compliance with the Clean Air Act and/or the Americans with Disabilities Act.  Therefore, the Federal share of the cost of leasing or purchasing a transit bus is not to exceed 85 percent of the total transit bus cost. The federal share in the cost of leasing or acquiring low- or no-emission bus-related equipment and facilities is 90 percent of the net project cost.  Applicants must identify these specific activities in their application in order to receive this increased federal share.” - FTA</a:t>
            </a:r>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17</a:t>
            </a:fld>
            <a:endParaRPr lang="en-US"/>
          </a:p>
        </p:txBody>
      </p:sp>
    </p:spTree>
    <p:extLst>
      <p:ext uri="{BB962C8B-B14F-4D97-AF65-F5344CB8AC3E}">
        <p14:creationId xmlns:p14="http://schemas.microsoft.com/office/powerpoint/2010/main" val="239351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Open Sans" panose="020B0606030504020204" pitchFamily="34" charset="0"/>
              </a:rPr>
              <a:t>Please note if submitting to both programs, a separate application package must be submitted to each opportunity ID</a:t>
            </a:r>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18</a:t>
            </a:fld>
            <a:endParaRPr lang="en-US"/>
          </a:p>
        </p:txBody>
      </p:sp>
    </p:spTree>
    <p:extLst>
      <p:ext uri="{BB962C8B-B14F-4D97-AF65-F5344CB8AC3E}">
        <p14:creationId xmlns:p14="http://schemas.microsoft.com/office/powerpoint/2010/main" val="1531212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19</a:t>
            </a:fld>
            <a:endParaRPr lang="en-US"/>
          </a:p>
        </p:txBody>
      </p:sp>
    </p:spTree>
    <p:extLst>
      <p:ext uri="{BB962C8B-B14F-4D97-AF65-F5344CB8AC3E}">
        <p14:creationId xmlns:p14="http://schemas.microsoft.com/office/powerpoint/2010/main" val="2676793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a:t>
            </a:fld>
            <a:endParaRPr lang="en-US"/>
          </a:p>
        </p:txBody>
      </p:sp>
    </p:spTree>
    <p:extLst>
      <p:ext uri="{BB962C8B-B14F-4D97-AF65-F5344CB8AC3E}">
        <p14:creationId xmlns:p14="http://schemas.microsoft.com/office/powerpoint/2010/main" val="3763099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20</a:t>
            </a:fld>
            <a:endParaRPr lang="en-US"/>
          </a:p>
        </p:txBody>
      </p:sp>
    </p:spTree>
    <p:extLst>
      <p:ext uri="{BB962C8B-B14F-4D97-AF65-F5344CB8AC3E}">
        <p14:creationId xmlns:p14="http://schemas.microsoft.com/office/powerpoint/2010/main" val="1987349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Largest </a:t>
            </a:r>
            <a:r>
              <a:rPr lang="en-US" err="1"/>
              <a:t>Mtro</a:t>
            </a:r>
            <a:r>
              <a:rPr lang="en-US"/>
              <a:t> in </a:t>
            </a:r>
            <a:r>
              <a:rPr lang="en-US" err="1"/>
              <a:t>Pheonix</a:t>
            </a:r>
            <a:r>
              <a:rPr lang="en-US"/>
              <a:t> Arizona, fixed bus route, low no application</a:t>
            </a:r>
          </a:p>
        </p:txBody>
      </p:sp>
      <p:sp>
        <p:nvSpPr>
          <p:cNvPr id="4" name="Slide Number Placeholder 3"/>
          <p:cNvSpPr>
            <a:spLocks noGrp="1"/>
          </p:cNvSpPr>
          <p:nvPr>
            <p:ph type="sldNum" sz="quarter" idx="5"/>
          </p:nvPr>
        </p:nvSpPr>
        <p:spPr/>
        <p:txBody>
          <a:bodyPr/>
          <a:lstStyle/>
          <a:p>
            <a:fld id="{4FC3C1DE-5B4F-FD4C-AB79-6CFB646A10B6}" type="slidenum">
              <a:rPr lang="en-US" smtClean="0"/>
              <a:t>21</a:t>
            </a:fld>
            <a:endParaRPr lang="en-US"/>
          </a:p>
        </p:txBody>
      </p:sp>
    </p:spTree>
    <p:extLst>
      <p:ext uri="{BB962C8B-B14F-4D97-AF65-F5344CB8AC3E}">
        <p14:creationId xmlns:p14="http://schemas.microsoft.com/office/powerpoint/2010/main" val="3814456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MS Mincho" panose="02020609040205080304" pitchFamily="49" charset="-128"/>
              </a:rPr>
              <a:t>WSP’s in-house modeling tool, Lightning Bolt, analyzes several factors that may impact the performance of a BEB, including specific operating conditions of an agency,</a:t>
            </a:r>
            <a:r>
              <a:rPr lang="en-US">
                <a:effectLst/>
              </a:rPr>
              <a:t> </a:t>
            </a:r>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22</a:t>
            </a:fld>
            <a:endParaRPr lang="en-US"/>
          </a:p>
        </p:txBody>
      </p:sp>
    </p:spTree>
    <p:extLst>
      <p:ext uri="{BB962C8B-B14F-4D97-AF65-F5344CB8AC3E}">
        <p14:creationId xmlns:p14="http://schemas.microsoft.com/office/powerpoint/2010/main" val="1664174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MS Mincho" panose="02020609040205080304" pitchFamily="49" charset="-128"/>
              </a:rPr>
              <a:t>WSP’s in-house modeling tool, Lightning Bolt, analyzes several factors that may impact the performance of a BEB, including specific operating conditions of an agency,</a:t>
            </a:r>
            <a:r>
              <a:rPr lang="en-US">
                <a:effectLst/>
              </a:rPr>
              <a:t> </a:t>
            </a:r>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23</a:t>
            </a:fld>
            <a:endParaRPr lang="en-US"/>
          </a:p>
        </p:txBody>
      </p:sp>
    </p:spTree>
    <p:extLst>
      <p:ext uri="{BB962C8B-B14F-4D97-AF65-F5344CB8AC3E}">
        <p14:creationId xmlns:p14="http://schemas.microsoft.com/office/powerpoint/2010/main" val="4186960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24</a:t>
            </a:fld>
            <a:endParaRPr lang="en-US"/>
          </a:p>
        </p:txBody>
      </p:sp>
    </p:spTree>
    <p:extLst>
      <p:ext uri="{BB962C8B-B14F-4D97-AF65-F5344CB8AC3E}">
        <p14:creationId xmlns:p14="http://schemas.microsoft.com/office/powerpoint/2010/main" val="2631147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25</a:t>
            </a:fld>
            <a:endParaRPr lang="en-US"/>
          </a:p>
        </p:txBody>
      </p:sp>
    </p:spTree>
    <p:extLst>
      <p:ext uri="{BB962C8B-B14F-4D97-AF65-F5344CB8AC3E}">
        <p14:creationId xmlns:p14="http://schemas.microsoft.com/office/powerpoint/2010/main" val="3922546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26</a:t>
            </a:fld>
            <a:endParaRPr lang="en-US"/>
          </a:p>
        </p:txBody>
      </p:sp>
    </p:spTree>
    <p:extLst>
      <p:ext uri="{BB962C8B-B14F-4D97-AF65-F5344CB8AC3E}">
        <p14:creationId xmlns:p14="http://schemas.microsoft.com/office/powerpoint/2010/main" val="2638722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27</a:t>
            </a:fld>
            <a:endParaRPr lang="en-US"/>
          </a:p>
        </p:txBody>
      </p:sp>
    </p:spTree>
    <p:extLst>
      <p:ext uri="{BB962C8B-B14F-4D97-AF65-F5344CB8AC3E}">
        <p14:creationId xmlns:p14="http://schemas.microsoft.com/office/powerpoint/2010/main" val="4174110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28</a:t>
            </a:fld>
            <a:endParaRPr lang="en-US"/>
          </a:p>
        </p:txBody>
      </p:sp>
    </p:spTree>
    <p:extLst>
      <p:ext uri="{BB962C8B-B14F-4D97-AF65-F5344CB8AC3E}">
        <p14:creationId xmlns:p14="http://schemas.microsoft.com/office/powerpoint/2010/main" val="966144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FC3C1DE-5B4F-FD4C-AB79-6CFB646A10B6}" type="slidenum">
              <a:rPr lang="en-US" smtClean="0"/>
              <a:t>29</a:t>
            </a:fld>
            <a:endParaRPr lang="en-US"/>
          </a:p>
        </p:txBody>
      </p:sp>
    </p:spTree>
    <p:extLst>
      <p:ext uri="{BB962C8B-B14F-4D97-AF65-F5344CB8AC3E}">
        <p14:creationId xmlns:p14="http://schemas.microsoft.com/office/powerpoint/2010/main" val="827764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3</a:t>
            </a:fld>
            <a:endParaRPr lang="en-US"/>
          </a:p>
        </p:txBody>
      </p:sp>
    </p:spTree>
    <p:extLst>
      <p:ext uri="{BB962C8B-B14F-4D97-AF65-F5344CB8AC3E}">
        <p14:creationId xmlns:p14="http://schemas.microsoft.com/office/powerpoint/2010/main" val="663125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FC3C1DE-5B4F-FD4C-AB79-6CFB646A10B6}" type="slidenum">
              <a:rPr lang="en-US" smtClean="0"/>
              <a:t>30</a:t>
            </a:fld>
            <a:endParaRPr lang="en-US"/>
          </a:p>
        </p:txBody>
      </p:sp>
    </p:spTree>
    <p:extLst>
      <p:ext uri="{BB962C8B-B14F-4D97-AF65-F5344CB8AC3E}">
        <p14:creationId xmlns:p14="http://schemas.microsoft.com/office/powerpoint/2010/main" val="837698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31</a:t>
            </a:fld>
            <a:endParaRPr lang="en-US"/>
          </a:p>
        </p:txBody>
      </p:sp>
    </p:spTree>
    <p:extLst>
      <p:ext uri="{BB962C8B-B14F-4D97-AF65-F5344CB8AC3E}">
        <p14:creationId xmlns:p14="http://schemas.microsoft.com/office/powerpoint/2010/main" val="2582044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32</a:t>
            </a:fld>
            <a:endParaRPr lang="en-US"/>
          </a:p>
        </p:txBody>
      </p:sp>
    </p:spTree>
    <p:extLst>
      <p:ext uri="{BB962C8B-B14F-4D97-AF65-F5344CB8AC3E}">
        <p14:creationId xmlns:p14="http://schemas.microsoft.com/office/powerpoint/2010/main" val="138042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4</a:t>
            </a:fld>
            <a:endParaRPr lang="en-US"/>
          </a:p>
        </p:txBody>
      </p:sp>
    </p:spTree>
    <p:extLst>
      <p:ext uri="{BB962C8B-B14F-4D97-AF65-F5344CB8AC3E}">
        <p14:creationId xmlns:p14="http://schemas.microsoft.com/office/powerpoint/2010/main" val="353768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5</a:t>
            </a:fld>
            <a:endParaRPr lang="en-US"/>
          </a:p>
        </p:txBody>
      </p:sp>
    </p:spTree>
    <p:extLst>
      <p:ext uri="{BB962C8B-B14F-4D97-AF65-F5344CB8AC3E}">
        <p14:creationId xmlns:p14="http://schemas.microsoft.com/office/powerpoint/2010/main" val="286512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FC3C1DE-5B4F-FD4C-AB79-6CFB646A10B6}" type="slidenum">
              <a:rPr lang="en-US" smtClean="0"/>
              <a:t>6</a:t>
            </a:fld>
            <a:endParaRPr lang="en-US"/>
          </a:p>
        </p:txBody>
      </p:sp>
    </p:spTree>
    <p:extLst>
      <p:ext uri="{BB962C8B-B14F-4D97-AF65-F5344CB8AC3E}">
        <p14:creationId xmlns:p14="http://schemas.microsoft.com/office/powerpoint/2010/main" val="509374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r>
              <a:rPr lang="en-US">
                <a:latin typeface="Open Sans" panose="020B0606030504020204" pitchFamily="34" charset="0"/>
              </a:rPr>
              <a:t>Plans do not need to be extensive. Agencies have flexibility in meeting FTA requirements</a:t>
            </a:r>
          </a:p>
          <a:p>
            <a:pPr marL="285750" indent="-285750">
              <a:lnSpc>
                <a:spcPct val="150000"/>
              </a:lnSpc>
              <a:buFont typeface="Arial" panose="020B0604020202020204" pitchFamily="34" charset="0"/>
              <a:buChar char="•"/>
            </a:pPr>
            <a:r>
              <a:rPr lang="en-US">
                <a:latin typeface="Open Sans" panose="020B0606030504020204" pitchFamily="34" charset="0"/>
              </a:rPr>
              <a:t>FTA states that “Applicants are encouraged to develop a plan that meets their needs while also ensuring that the required content is included”</a:t>
            </a:r>
          </a:p>
          <a:p>
            <a:pPr marL="285750" indent="-285750">
              <a:lnSpc>
                <a:spcPct val="150000"/>
              </a:lnSpc>
              <a:buFont typeface="Arial" panose="020B0604020202020204" pitchFamily="34" charset="0"/>
              <a:buChar char="•"/>
            </a:pPr>
            <a:r>
              <a:rPr lang="en-US">
                <a:latin typeface="Open Sans" panose="020B0606030504020204" pitchFamily="34" charset="0"/>
              </a:rPr>
              <a:t>Agencies do not need to prepare a new document if they already have a plan that addresses the requirements</a:t>
            </a:r>
          </a:p>
        </p:txBody>
      </p:sp>
      <p:sp>
        <p:nvSpPr>
          <p:cNvPr id="4" name="Slide Number Placeholder 3"/>
          <p:cNvSpPr>
            <a:spLocks noGrp="1"/>
          </p:cNvSpPr>
          <p:nvPr>
            <p:ph type="sldNum" sz="quarter" idx="5"/>
          </p:nvPr>
        </p:nvSpPr>
        <p:spPr/>
        <p:txBody>
          <a:bodyPr/>
          <a:lstStyle/>
          <a:p>
            <a:fld id="{4FC3C1DE-5B4F-FD4C-AB79-6CFB646A10B6}" type="slidenum">
              <a:rPr lang="en-US" smtClean="0"/>
              <a:t>7</a:t>
            </a:fld>
            <a:endParaRPr lang="en-US"/>
          </a:p>
        </p:txBody>
      </p:sp>
    </p:spTree>
    <p:extLst>
      <p:ext uri="{BB962C8B-B14F-4D97-AF65-F5344CB8AC3E}">
        <p14:creationId xmlns:p14="http://schemas.microsoft.com/office/powerpoint/2010/main" val="311728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8</a:t>
            </a:fld>
            <a:endParaRPr lang="en-US"/>
          </a:p>
        </p:txBody>
      </p:sp>
    </p:spTree>
    <p:extLst>
      <p:ext uri="{BB962C8B-B14F-4D97-AF65-F5344CB8AC3E}">
        <p14:creationId xmlns:p14="http://schemas.microsoft.com/office/powerpoint/2010/main" val="1253864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3C1DE-5B4F-FD4C-AB79-6CFB646A10B6}" type="slidenum">
              <a:rPr lang="en-US" smtClean="0"/>
              <a:t>9</a:t>
            </a:fld>
            <a:endParaRPr lang="en-US"/>
          </a:p>
        </p:txBody>
      </p:sp>
    </p:spTree>
    <p:extLst>
      <p:ext uri="{BB962C8B-B14F-4D97-AF65-F5344CB8AC3E}">
        <p14:creationId xmlns:p14="http://schemas.microsoft.com/office/powerpoint/2010/main" val="72032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4CE9-40BA-5B49-A3CC-5C4B0CE681A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377AB8-BB44-DA44-ABD2-890555C5E5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B6E7CB-3FB8-D24E-AF8E-7BD705CF66AA}"/>
              </a:ext>
            </a:extLst>
          </p:cNvPr>
          <p:cNvSpPr>
            <a:spLocks noGrp="1"/>
          </p:cNvSpPr>
          <p:nvPr>
            <p:ph type="dt" sz="half" idx="10"/>
          </p:nvPr>
        </p:nvSpPr>
        <p:spPr>
          <a:xfrm>
            <a:off x="830516" y="6492875"/>
            <a:ext cx="2743200" cy="365125"/>
          </a:xfrm>
          <a:prstGeom prst="rect">
            <a:avLst/>
          </a:prstGeom>
        </p:spPr>
        <p:txBody>
          <a:bodyPr/>
          <a:lstStyle>
            <a:lvl1pP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F98E0B8-30FA-1E4E-9BC4-22A29CABE97D}"/>
              </a:ext>
            </a:extLst>
          </p:cNvPr>
          <p:cNvSpPr>
            <a:spLocks noGrp="1"/>
          </p:cNvSpPr>
          <p:nvPr>
            <p:ph type="sldNum" sz="quarter" idx="12"/>
          </p:nvPr>
        </p:nvSpPr>
        <p:spPr>
          <a:xfrm>
            <a:off x="11284644" y="6492875"/>
            <a:ext cx="694765" cy="365125"/>
          </a:xfrm>
          <a:prstGeom prst="rect">
            <a:avLst/>
          </a:prstGeom>
        </p:spPr>
        <p:txBody>
          <a:bodyPr/>
          <a:lstStyle>
            <a:lvl1pPr algn="just">
              <a:defRPr sz="1200">
                <a:solidFill>
                  <a:schemeClr val="tx1">
                    <a:lumMod val="50000"/>
                    <a:lumOff val="50000"/>
                  </a:schemeClr>
                </a:solidFill>
              </a:defRPr>
            </a:lvl1pPr>
          </a:lstStyle>
          <a:p>
            <a:fld id="{FC585367-148E-874D-A143-6C293F85E273}" type="slidenum">
              <a:rPr lang="en-US" smtClean="0"/>
              <a:pPr/>
              <a:t>‹#›</a:t>
            </a:fld>
            <a:endParaRPr lang="en-US"/>
          </a:p>
        </p:txBody>
      </p:sp>
      <p:cxnSp>
        <p:nvCxnSpPr>
          <p:cNvPr id="13" name="Straight Connector 12">
            <a:extLst>
              <a:ext uri="{FF2B5EF4-FFF2-40B4-BE49-F238E27FC236}">
                <a16:creationId xmlns:a16="http://schemas.microsoft.com/office/drawing/2014/main" id="{E34C384F-3022-7BAE-4675-952A07120054}"/>
              </a:ext>
            </a:extLst>
          </p:cNvPr>
          <p:cNvCxnSpPr>
            <a:cxnSpLocks/>
          </p:cNvCxnSpPr>
          <p:nvPr userDrawn="1"/>
        </p:nvCxnSpPr>
        <p:spPr>
          <a:xfrm>
            <a:off x="261257" y="1004441"/>
            <a:ext cx="10780699" cy="0"/>
          </a:xfrm>
          <a:prstGeom prst="line">
            <a:avLst/>
          </a:prstGeom>
          <a:ln w="57150">
            <a:solidFill>
              <a:srgbClr val="A2E6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598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4671-5FE3-7B4E-BA2B-1267A7F110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F8192F-7253-3248-B71A-00536D7F33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6A1B-7758-B74E-844F-AED50679E28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0B59164-C89E-1D47-B361-57A19E3F30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7295F5-E18D-BE4F-A37D-0BB75FBF20B1}"/>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228434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DBB81-590E-9A4B-81F4-A40E089D538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8F0A4A-557A-FF4C-BBEE-A868FA6B53E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F050E-56AE-C14A-864B-C21D6A53E29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CB84EB1-0E4B-3347-ABBE-6F34DC164D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0B50E5-E50D-2841-902B-76CA78ED1591}"/>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374380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4CE9-40BA-5B49-A3CC-5C4B0CE681A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377AB8-BB44-DA44-ABD2-890555C5E5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B6E7CB-3FB8-D24E-AF8E-7BD705CF66AA}"/>
              </a:ext>
            </a:extLst>
          </p:cNvPr>
          <p:cNvSpPr>
            <a:spLocks noGrp="1"/>
          </p:cNvSpPr>
          <p:nvPr>
            <p:ph type="dt" sz="half" idx="10"/>
          </p:nvPr>
        </p:nvSpPr>
        <p:spPr>
          <a:xfrm>
            <a:off x="830516" y="6492875"/>
            <a:ext cx="2743200" cy="365125"/>
          </a:xfrm>
          <a:prstGeom prst="rect">
            <a:avLst/>
          </a:prstGeom>
        </p:spPr>
        <p:txBody>
          <a:bodyPr/>
          <a:lstStyle>
            <a:lvl1pP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F98E0B8-30FA-1E4E-9BC4-22A29CABE97D}"/>
              </a:ext>
            </a:extLst>
          </p:cNvPr>
          <p:cNvSpPr>
            <a:spLocks noGrp="1"/>
          </p:cNvSpPr>
          <p:nvPr>
            <p:ph type="sldNum" sz="quarter" idx="12"/>
          </p:nvPr>
        </p:nvSpPr>
        <p:spPr>
          <a:xfrm>
            <a:off x="11284644" y="6492875"/>
            <a:ext cx="694765" cy="365125"/>
          </a:xfrm>
          <a:prstGeom prst="rect">
            <a:avLst/>
          </a:prstGeom>
        </p:spPr>
        <p:txBody>
          <a:bodyPr/>
          <a:lstStyle>
            <a:lvl1pPr algn="just">
              <a:defRPr sz="1200">
                <a:solidFill>
                  <a:schemeClr val="tx1">
                    <a:lumMod val="50000"/>
                    <a:lumOff val="50000"/>
                  </a:schemeClr>
                </a:solidFill>
              </a:defRPr>
            </a:lvl1pPr>
          </a:lstStyle>
          <a:p>
            <a:fld id="{FC585367-148E-874D-A143-6C293F85E273}" type="slidenum">
              <a:rPr lang="en-US" smtClean="0"/>
              <a:pPr/>
              <a:t>‹#›</a:t>
            </a:fld>
            <a:endParaRPr lang="en-US"/>
          </a:p>
        </p:txBody>
      </p:sp>
      <p:cxnSp>
        <p:nvCxnSpPr>
          <p:cNvPr id="13" name="Straight Connector 12">
            <a:extLst>
              <a:ext uri="{FF2B5EF4-FFF2-40B4-BE49-F238E27FC236}">
                <a16:creationId xmlns:a16="http://schemas.microsoft.com/office/drawing/2014/main" id="{E34C384F-3022-7BAE-4675-952A07120054}"/>
              </a:ext>
            </a:extLst>
          </p:cNvPr>
          <p:cNvCxnSpPr>
            <a:cxnSpLocks/>
          </p:cNvCxnSpPr>
          <p:nvPr userDrawn="1"/>
        </p:nvCxnSpPr>
        <p:spPr>
          <a:xfrm>
            <a:off x="261257" y="1004441"/>
            <a:ext cx="10780699" cy="0"/>
          </a:xfrm>
          <a:prstGeom prst="line">
            <a:avLst/>
          </a:prstGeom>
          <a:ln w="57150">
            <a:solidFill>
              <a:srgbClr val="A2E6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374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2D0C-BC09-744E-8F71-DE9377DB85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90554E-AE74-D744-8DEC-CC45B0EBCD8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F88B1-F174-AC4A-ADDC-71152E1D735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8F6178-5C10-E54E-BE51-6C283F63C4E1}"/>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1440035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3611-2C6E-1E4D-B028-13DA1DB497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DFE352-E08B-964C-B9BD-1C33B68ACF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780F05-AEBB-6D4A-811A-CC22D6CAC63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DE30B9-74FB-4D4D-B89E-D6D0FA8E62E6}"/>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330689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7118-F61D-2944-B0DD-7BEF80335B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A78E70-4A7A-324C-BE7C-06EA05C0385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AC0DA9-64C0-1E44-9DBD-863674CCCF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7D0DE-1779-F045-BB5E-C9FACE95DDF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4B83B-9CE2-0B4F-95B0-EC3224212812}"/>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1523047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EF72-269C-1548-A28E-7FCD9BEA66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D2D29A4-EBD0-824D-8FDE-576741319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5E4E44-15AC-EE45-93E6-376D2DD6258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5E814E-EAEF-7947-9999-0A41B103DA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CF3D3-1147-0642-8086-D91ED42B897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CF5170-64C1-2248-A32F-AE217216C3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E99FE3B-867D-4043-B610-21F7B31A6B47}"/>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2985091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729D-565B-A443-814D-EE5AA3DF2A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E7A9759-1E4A-664B-A592-ABE7AE234FE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3568703-D438-B648-9EDA-B70908927E8C}"/>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3565177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C9AFBF-7877-064A-BE4B-1206CD8D47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4ACB572-2F91-824D-A17A-14B76ACF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336B5D-73B3-324D-B56A-947AEF4124C0}"/>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220397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A828-AC2C-BF47-87FA-4CC71920F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F5A033-5120-AC47-9A25-DC159CB96E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D5AFE-BC68-454B-A645-48A79166ED6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23A37-4AAE-0843-9D10-F09AFFA9132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DE996EE-C896-3240-BA94-76294CE584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D7EDFF-7361-2D44-8351-BF4FDFDCD3E9}"/>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3407890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2D0C-BC09-744E-8F71-DE9377DB85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90554E-AE74-D744-8DEC-CC45B0EBCD8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F88B1-F174-AC4A-ADDC-71152E1D735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8F6178-5C10-E54E-BE51-6C283F63C4E1}"/>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2897366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5A56-0C8B-9646-94E7-015B1FA6E4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C68F4A-1ADD-EE4F-BA97-59D48AFD08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E7D0CA-F878-7A4E-BC0B-36F38B020A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498ED0-55E5-5D47-9427-57208762A88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DE5B402-5490-8A43-B20B-B899D2EB3A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111E11-127F-ED4C-BAEF-09F57560555B}"/>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18993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4671-5FE3-7B4E-BA2B-1267A7F110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F8192F-7253-3248-B71A-00536D7F33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6A1B-7758-B74E-844F-AED50679E28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0B59164-C89E-1D47-B361-57A19E3F30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7295F5-E18D-BE4F-A37D-0BB75FBF20B1}"/>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3114084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DBB81-590E-9A4B-81F4-A40E089D538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8F0A4A-557A-FF4C-BBEE-A868FA6B53E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F050E-56AE-C14A-864B-C21D6A53E29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CB84EB1-0E4B-3347-ABBE-6F34DC164D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0B50E5-E50D-2841-902B-76CA78ED1591}"/>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345034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lET 01">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382268"/>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659102"/>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865217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 Columns + Sma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5002108"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071708"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9" name="Sous-titre 2">
            <a:extLst>
              <a:ext uri="{FF2B5EF4-FFF2-40B4-BE49-F238E27FC236}">
                <a16:creationId xmlns:a16="http://schemas.microsoft.com/office/drawing/2014/main" id="{85629D13-4883-0749-940C-083A02E0D2A4}"/>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cxnSp>
        <p:nvCxnSpPr>
          <p:cNvPr id="11" name="Connecteur droit 10">
            <a:extLst>
              <a:ext uri="{FF2B5EF4-FFF2-40B4-BE49-F238E27FC236}">
                <a16:creationId xmlns:a16="http://schemas.microsoft.com/office/drawing/2014/main" id="{5E9DDD07-8AC0-B047-8E80-0D66E545EB2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956648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3611-2C6E-1E4D-B028-13DA1DB497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DFE352-E08B-964C-B9BD-1C33B68ACF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780F05-AEBB-6D4A-811A-CC22D6CAC63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DE30B9-74FB-4D4D-B89E-D6D0FA8E62E6}"/>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353607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7118-F61D-2944-B0DD-7BEF80335B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A78E70-4A7A-324C-BE7C-06EA05C0385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AC0DA9-64C0-1E44-9DBD-863674CCCF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7D0DE-1779-F045-BB5E-C9FACE95DDF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4B83B-9CE2-0B4F-95B0-EC3224212812}"/>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286843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EF72-269C-1548-A28E-7FCD9BEA66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D2D29A4-EBD0-824D-8FDE-576741319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5E4E44-15AC-EE45-93E6-376D2DD6258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5E814E-EAEF-7947-9999-0A41B103DA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CF3D3-1147-0642-8086-D91ED42B897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CF5170-64C1-2248-A32F-AE217216C3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E99FE3B-867D-4043-B610-21F7B31A6B47}"/>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95010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729D-565B-A443-814D-EE5AA3DF2A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E7A9759-1E4A-664B-A592-ABE7AE234FE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3568703-D438-B648-9EDA-B70908927E8C}"/>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1278895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C9AFBF-7877-064A-BE4B-1206CD8D47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4ACB572-2F91-824D-A17A-14B76ACF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336B5D-73B3-324D-B56A-947AEF4124C0}"/>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246304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A828-AC2C-BF47-87FA-4CC71920F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F5A033-5120-AC47-9A25-DC159CB96E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D5AFE-BC68-454B-A645-48A79166ED6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23A37-4AAE-0843-9D10-F09AFFA9132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DE996EE-C896-3240-BA94-76294CE584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D7EDFF-7361-2D44-8351-BF4FDFDCD3E9}"/>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4279966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5A56-0C8B-9646-94E7-015B1FA6E4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C68F4A-1ADD-EE4F-BA97-59D48AFD08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E7D0CA-F878-7A4E-BC0B-36F38B020A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498ED0-55E5-5D47-9427-57208762A88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DE5B402-5490-8A43-B20B-B899D2EB3A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111E11-127F-ED4C-BAEF-09F57560555B}"/>
              </a:ext>
            </a:extLst>
          </p:cNvPr>
          <p:cNvSpPr>
            <a:spLocks noGrp="1"/>
          </p:cNvSpPr>
          <p:nvPr>
            <p:ph type="sldNum" sz="quarter" idx="12"/>
          </p:nvPr>
        </p:nvSpPr>
        <p:spPr>
          <a:xfrm>
            <a:off x="8610600" y="6356350"/>
            <a:ext cx="2743200" cy="365125"/>
          </a:xfrm>
          <a:prstGeom prst="rect">
            <a:avLst/>
          </a:prstGeom>
        </p:spPr>
        <p:txBody>
          <a:bodyPr/>
          <a:lstStyle/>
          <a:p>
            <a:fld id="{FC585367-148E-874D-A143-6C293F85E273}" type="slidenum">
              <a:rPr lang="en-US" smtClean="0"/>
              <a:t>‹#›</a:t>
            </a:fld>
            <a:endParaRPr lang="en-US"/>
          </a:p>
        </p:txBody>
      </p:sp>
    </p:spTree>
    <p:extLst>
      <p:ext uri="{BB962C8B-B14F-4D97-AF65-F5344CB8AC3E}">
        <p14:creationId xmlns:p14="http://schemas.microsoft.com/office/powerpoint/2010/main" val="80556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Graphical user interface, text, application&#10;&#10;Description automatically generated with medium confidence">
            <a:extLst>
              <a:ext uri="{FF2B5EF4-FFF2-40B4-BE49-F238E27FC236}">
                <a16:creationId xmlns:a16="http://schemas.microsoft.com/office/drawing/2014/main" id="{2BA85DFF-FA88-21B4-79CB-EA304DB3908A}"/>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9" name="Date Placeholder 3">
            <a:extLst>
              <a:ext uri="{FF2B5EF4-FFF2-40B4-BE49-F238E27FC236}">
                <a16:creationId xmlns:a16="http://schemas.microsoft.com/office/drawing/2014/main" id="{D52F4473-0F99-754B-F9BF-565634D318E1}"/>
              </a:ext>
            </a:extLst>
          </p:cNvPr>
          <p:cNvSpPr>
            <a:spLocks noGrp="1"/>
          </p:cNvSpPr>
          <p:nvPr>
            <p:ph type="dt" sz="half" idx="2"/>
          </p:nvPr>
        </p:nvSpPr>
        <p:spPr>
          <a:xfrm>
            <a:off x="830516" y="6492875"/>
            <a:ext cx="2743200" cy="365125"/>
          </a:xfrm>
          <a:prstGeom prst="rect">
            <a:avLst/>
          </a:prstGeom>
        </p:spPr>
        <p:txBody>
          <a:bodyPr/>
          <a:lstStyle>
            <a:lvl1pPr>
              <a:defRPr sz="1200">
                <a:solidFill>
                  <a:schemeClr val="tx1">
                    <a:lumMod val="50000"/>
                    <a:lumOff val="50000"/>
                  </a:schemeClr>
                </a:solidFill>
              </a:defRPr>
            </a:lvl1pPr>
          </a:lstStyle>
          <a:p>
            <a:endParaRPr lang="en-US"/>
          </a:p>
        </p:txBody>
      </p:sp>
      <p:sp>
        <p:nvSpPr>
          <p:cNvPr id="11" name="Slide Number Placeholder 5">
            <a:extLst>
              <a:ext uri="{FF2B5EF4-FFF2-40B4-BE49-F238E27FC236}">
                <a16:creationId xmlns:a16="http://schemas.microsoft.com/office/drawing/2014/main" id="{5F50803E-4871-D013-C2B5-7C39ACA1978F}"/>
              </a:ext>
            </a:extLst>
          </p:cNvPr>
          <p:cNvSpPr>
            <a:spLocks noGrp="1"/>
          </p:cNvSpPr>
          <p:nvPr>
            <p:ph type="sldNum" sz="quarter" idx="4"/>
          </p:nvPr>
        </p:nvSpPr>
        <p:spPr>
          <a:xfrm>
            <a:off x="11284644" y="6492875"/>
            <a:ext cx="694765" cy="365125"/>
          </a:xfrm>
          <a:prstGeom prst="rect">
            <a:avLst/>
          </a:prstGeom>
        </p:spPr>
        <p:txBody>
          <a:bodyPr/>
          <a:lstStyle>
            <a:lvl1pPr algn="just">
              <a:defRPr sz="1200">
                <a:solidFill>
                  <a:schemeClr val="tx1">
                    <a:lumMod val="50000"/>
                    <a:lumOff val="50000"/>
                  </a:schemeClr>
                </a:solidFill>
              </a:defRPr>
            </a:lvl1pPr>
          </a:lstStyle>
          <a:p>
            <a:fld id="{FC585367-148E-874D-A143-6C293F85E273}" type="slidenum">
              <a:rPr lang="en-US" smtClean="0"/>
              <a:pPr/>
              <a:t>‹#›</a:t>
            </a:fld>
            <a:endParaRPr lang="en-US"/>
          </a:p>
        </p:txBody>
      </p:sp>
      <p:pic>
        <p:nvPicPr>
          <p:cNvPr id="2" name="object 13">
            <a:extLst>
              <a:ext uri="{FF2B5EF4-FFF2-40B4-BE49-F238E27FC236}">
                <a16:creationId xmlns:a16="http://schemas.microsoft.com/office/drawing/2014/main" id="{25B3A5A9-E864-64AA-4D2D-D13162F5DD29}"/>
              </a:ext>
            </a:extLst>
          </p:cNvPr>
          <p:cNvPicPr/>
          <p:nvPr userDrawn="1"/>
        </p:nvPicPr>
        <p:blipFill>
          <a:blip r:embed="rId14" cstate="print"/>
          <a:stretch>
            <a:fillRect/>
          </a:stretch>
        </p:blipFill>
        <p:spPr>
          <a:xfrm>
            <a:off x="0" y="6160960"/>
            <a:ext cx="1508992" cy="697040"/>
          </a:xfrm>
          <a:prstGeom prst="rect">
            <a:avLst/>
          </a:prstGeom>
        </p:spPr>
      </p:pic>
    </p:spTree>
    <p:extLst>
      <p:ext uri="{BB962C8B-B14F-4D97-AF65-F5344CB8AC3E}">
        <p14:creationId xmlns:p14="http://schemas.microsoft.com/office/powerpoint/2010/main" val="361597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 application&#10;&#10;Description automatically generated with medium confidence">
            <a:extLst>
              <a:ext uri="{FF2B5EF4-FFF2-40B4-BE49-F238E27FC236}">
                <a16:creationId xmlns:a16="http://schemas.microsoft.com/office/drawing/2014/main" id="{2BA85DFF-FA88-21B4-79CB-EA304DB3908A}"/>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9" name="Date Placeholder 3">
            <a:extLst>
              <a:ext uri="{FF2B5EF4-FFF2-40B4-BE49-F238E27FC236}">
                <a16:creationId xmlns:a16="http://schemas.microsoft.com/office/drawing/2014/main" id="{D52F4473-0F99-754B-F9BF-565634D318E1}"/>
              </a:ext>
            </a:extLst>
          </p:cNvPr>
          <p:cNvSpPr>
            <a:spLocks noGrp="1"/>
          </p:cNvSpPr>
          <p:nvPr>
            <p:ph type="dt" sz="half" idx="2"/>
          </p:nvPr>
        </p:nvSpPr>
        <p:spPr>
          <a:xfrm>
            <a:off x="830516" y="6492875"/>
            <a:ext cx="2743200" cy="365125"/>
          </a:xfrm>
          <a:prstGeom prst="rect">
            <a:avLst/>
          </a:prstGeom>
        </p:spPr>
        <p:txBody>
          <a:bodyPr/>
          <a:lstStyle>
            <a:lvl1pPr>
              <a:defRPr sz="1200">
                <a:solidFill>
                  <a:schemeClr val="tx1">
                    <a:lumMod val="50000"/>
                    <a:lumOff val="50000"/>
                  </a:schemeClr>
                </a:solidFill>
              </a:defRPr>
            </a:lvl1pPr>
          </a:lstStyle>
          <a:p>
            <a:endParaRPr lang="en-US"/>
          </a:p>
        </p:txBody>
      </p:sp>
      <p:sp>
        <p:nvSpPr>
          <p:cNvPr id="11" name="Slide Number Placeholder 5">
            <a:extLst>
              <a:ext uri="{FF2B5EF4-FFF2-40B4-BE49-F238E27FC236}">
                <a16:creationId xmlns:a16="http://schemas.microsoft.com/office/drawing/2014/main" id="{5F50803E-4871-D013-C2B5-7C39ACA1978F}"/>
              </a:ext>
            </a:extLst>
          </p:cNvPr>
          <p:cNvSpPr>
            <a:spLocks noGrp="1"/>
          </p:cNvSpPr>
          <p:nvPr>
            <p:ph type="sldNum" sz="quarter" idx="4"/>
          </p:nvPr>
        </p:nvSpPr>
        <p:spPr>
          <a:xfrm>
            <a:off x="11284644" y="6492875"/>
            <a:ext cx="694765" cy="365125"/>
          </a:xfrm>
          <a:prstGeom prst="rect">
            <a:avLst/>
          </a:prstGeom>
        </p:spPr>
        <p:txBody>
          <a:bodyPr/>
          <a:lstStyle>
            <a:lvl1pPr algn="just">
              <a:defRPr sz="1200">
                <a:solidFill>
                  <a:schemeClr val="tx1">
                    <a:lumMod val="50000"/>
                    <a:lumOff val="50000"/>
                  </a:schemeClr>
                </a:solidFill>
              </a:defRPr>
            </a:lvl1pPr>
          </a:lstStyle>
          <a:p>
            <a:fld id="{FC585367-148E-874D-A143-6C293F85E273}" type="slidenum">
              <a:rPr lang="en-US" smtClean="0"/>
              <a:pPr/>
              <a:t>‹#›</a:t>
            </a:fld>
            <a:endParaRPr lang="en-US"/>
          </a:p>
        </p:txBody>
      </p:sp>
    </p:spTree>
    <p:extLst>
      <p:ext uri="{BB962C8B-B14F-4D97-AF65-F5344CB8AC3E}">
        <p14:creationId xmlns:p14="http://schemas.microsoft.com/office/powerpoint/2010/main" val="31193007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transit.dot.gov/funding/grants/zero-emission-fleet-transition-plan" TargetMode="External"/><Relationship Id="rId7" Type="http://schemas.openxmlformats.org/officeDocument/2006/relationships/hyperlink" Target="https://zeb.mta.maryland.gov/"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transit.dot.gov/funding/grants/fy23-fta-bus-and-low-and-no-emission-grant-awards" TargetMode="External"/><Relationship Id="rId5" Type="http://schemas.openxmlformats.org/officeDocument/2006/relationships/hyperlink" Target="https://www.transit.dot.gov/bus-program" TargetMode="External"/><Relationship Id="rId4" Type="http://schemas.openxmlformats.org/officeDocument/2006/relationships/hyperlink" Target="https://www.transit.dot.gov/lown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29.png"/><Relationship Id="rId5" Type="http://schemas.openxmlformats.org/officeDocument/2006/relationships/image" Target="../media/image34.jpeg"/><Relationship Id="rId10" Type="http://schemas.openxmlformats.org/officeDocument/2006/relationships/image" Target="../media/image38.jpeg"/><Relationship Id="rId4" Type="http://schemas.openxmlformats.org/officeDocument/2006/relationships/image" Target="../media/image33.png"/><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43C0AD0-2424-615F-5F86-9293811642FB}"/>
              </a:ext>
            </a:extLst>
          </p:cNvPr>
          <p:cNvSpPr txBox="1">
            <a:spLocks/>
          </p:cNvSpPr>
          <p:nvPr/>
        </p:nvSpPr>
        <p:spPr>
          <a:xfrm>
            <a:off x="188896" y="1530627"/>
            <a:ext cx="7881677" cy="2786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b="1">
                <a:solidFill>
                  <a:schemeClr val="accent5"/>
                </a:solidFill>
                <a:latin typeface="Montserrat" pitchFamily="2" charset="77"/>
                <a:ea typeface="Times New Roman" panose="02020603050405020304" pitchFamily="18" charset="0"/>
                <a:cs typeface="Rockwell Nova" panose="020F0502020204030204" pitchFamily="34" charset="0"/>
              </a:rPr>
            </a:br>
            <a:endParaRPr lang="en-US" sz="3200"/>
          </a:p>
        </p:txBody>
      </p:sp>
      <p:sp>
        <p:nvSpPr>
          <p:cNvPr id="9" name="Title 8">
            <a:extLst>
              <a:ext uri="{FF2B5EF4-FFF2-40B4-BE49-F238E27FC236}">
                <a16:creationId xmlns:a16="http://schemas.microsoft.com/office/drawing/2014/main" id="{F68E8401-71D4-A709-FABE-075C1441720B}"/>
              </a:ext>
            </a:extLst>
          </p:cNvPr>
          <p:cNvSpPr>
            <a:spLocks noGrp="1"/>
          </p:cNvSpPr>
          <p:nvPr>
            <p:ph type="title"/>
          </p:nvPr>
        </p:nvSpPr>
        <p:spPr>
          <a:xfrm>
            <a:off x="675909" y="1165704"/>
            <a:ext cx="10840173" cy="829351"/>
          </a:xfrm>
        </p:spPr>
        <p:txBody>
          <a:bodyPr/>
          <a:lstStyle/>
          <a:p>
            <a:pPr algn="ctr"/>
            <a:r>
              <a:rPr lang="en-US" sz="4400" b="1">
                <a:solidFill>
                  <a:schemeClr val="accent5"/>
                </a:solidFill>
                <a:latin typeface="Montserrat" pitchFamily="2" charset="77"/>
                <a:ea typeface="Times New Roman" panose="02020603050405020304" pitchFamily="18" charset="0"/>
                <a:cs typeface="Rockwell Nova" panose="020F0502020204030204" pitchFamily="34" charset="0"/>
              </a:rPr>
              <a:t>ZEV Study – Now What?</a:t>
            </a:r>
            <a:endParaRPr lang="en-US"/>
          </a:p>
        </p:txBody>
      </p:sp>
      <p:pic>
        <p:nvPicPr>
          <p:cNvPr id="10" name="Picture 2" descr="image">
            <a:extLst>
              <a:ext uri="{FF2B5EF4-FFF2-40B4-BE49-F238E27FC236}">
                <a16:creationId xmlns:a16="http://schemas.microsoft.com/office/drawing/2014/main" id="{67846C2E-7696-CF60-A8F8-6D81E7F495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14"/>
          <a:stretch/>
        </p:blipFill>
        <p:spPr bwMode="auto">
          <a:xfrm>
            <a:off x="3761011" y="2423733"/>
            <a:ext cx="5023826" cy="1388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8">
            <a:extLst>
              <a:ext uri="{FF2B5EF4-FFF2-40B4-BE49-F238E27FC236}">
                <a16:creationId xmlns:a16="http://schemas.microsoft.com/office/drawing/2014/main" id="{8726C85C-5513-89E7-E59F-A3FC2729AA89}"/>
              </a:ext>
            </a:extLst>
          </p:cNvPr>
          <p:cNvSpPr txBox="1">
            <a:spLocks/>
          </p:cNvSpPr>
          <p:nvPr/>
        </p:nvSpPr>
        <p:spPr>
          <a:xfrm>
            <a:off x="675908" y="4310693"/>
            <a:ext cx="10840173" cy="15636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5"/>
                </a:solidFill>
                <a:latin typeface="Montserrat" pitchFamily="2" charset="77"/>
                <a:ea typeface="Times New Roman" panose="02020603050405020304" pitchFamily="18" charset="0"/>
                <a:cs typeface="Rockwell Nova" panose="020F0502020204030204" pitchFamily="34" charset="0"/>
              </a:rPr>
              <a:t>How to Develop a Zero Emission Transition Plan</a:t>
            </a:r>
          </a:p>
          <a:p>
            <a:pPr algn="ctr"/>
            <a:endParaRPr lang="en-US" sz="2800" b="1">
              <a:solidFill>
                <a:schemeClr val="accent5"/>
              </a:solidFill>
              <a:latin typeface="Montserrat" pitchFamily="2" charset="77"/>
            </a:endParaRPr>
          </a:p>
          <a:p>
            <a:pPr algn="ctr"/>
            <a:r>
              <a:rPr lang="en-US" sz="2000">
                <a:solidFill>
                  <a:schemeClr val="accent5"/>
                </a:solidFill>
                <a:latin typeface="Montserrat" pitchFamily="2" charset="77"/>
              </a:rPr>
              <a:t>2023 TAM Annual Conference</a:t>
            </a:r>
          </a:p>
          <a:p>
            <a:pPr algn="ctr"/>
            <a:r>
              <a:rPr lang="en-US" sz="2000">
                <a:solidFill>
                  <a:schemeClr val="accent5"/>
                </a:solidFill>
                <a:latin typeface="Montserrat" pitchFamily="2" charset="77"/>
              </a:rPr>
              <a:t>September 21, 2023</a:t>
            </a:r>
            <a:endParaRPr lang="en-US"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2. Finance </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10</a:t>
            </a:fld>
            <a:endParaRPr lang="en-US"/>
          </a:p>
        </p:txBody>
      </p:sp>
      <p:sp>
        <p:nvSpPr>
          <p:cNvPr id="3" name="TextBox 2">
            <a:extLst>
              <a:ext uri="{FF2B5EF4-FFF2-40B4-BE49-F238E27FC236}">
                <a16:creationId xmlns:a16="http://schemas.microsoft.com/office/drawing/2014/main" id="{12B63480-911C-EBAA-F257-299B03914459}"/>
              </a:ext>
            </a:extLst>
          </p:cNvPr>
          <p:cNvSpPr txBox="1"/>
          <p:nvPr/>
        </p:nvSpPr>
        <p:spPr>
          <a:xfrm>
            <a:off x="911623" y="1392545"/>
            <a:ext cx="7495778" cy="3891193"/>
          </a:xfrm>
          <a:prstGeom prst="rect">
            <a:avLst/>
          </a:prstGeom>
          <a:noFill/>
        </p:spPr>
        <p:txBody>
          <a:bodyPr wrap="square" lIns="91440" tIns="45720" rIns="91440" bIns="45720" rtlCol="0" anchor="t">
            <a:spAutoFit/>
          </a:bodyPr>
          <a:lstStyle/>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Requirement </a:t>
            </a: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800">
                <a:effectLst/>
                <a:latin typeface="Open Sans" panose="020B0606030504020204" pitchFamily="34" charset="0"/>
                <a:ea typeface="Open Sans" panose="020B0606030504020204" pitchFamily="34" charset="0"/>
                <a:cs typeface="Open Sans" panose="020B0606030504020204" pitchFamily="34" charset="0"/>
              </a:rPr>
              <a:t>Demonstrate a long-term </a:t>
            </a:r>
            <a:r>
              <a:rPr lang="en-US">
                <a:latin typeface="Open Sans" panose="020B0606030504020204" pitchFamily="34" charset="0"/>
                <a:ea typeface="Open Sans" panose="020B0606030504020204" pitchFamily="34" charset="0"/>
                <a:cs typeface="Open Sans" panose="020B0606030504020204" pitchFamily="34" charset="0"/>
              </a:rPr>
              <a:t>finance management </a:t>
            </a:r>
            <a:r>
              <a:rPr lang="en-US" sz="1800">
                <a:effectLst/>
                <a:latin typeface="Open Sans" panose="020B0606030504020204" pitchFamily="34" charset="0"/>
                <a:ea typeface="Open Sans" panose="020B0606030504020204" pitchFamily="34" charset="0"/>
                <a:cs typeface="Open Sans" panose="020B0606030504020204" pitchFamily="34" charset="0"/>
              </a:rPr>
              <a:t>plan with a strategy for how the applicant intends to use the current request for resources and future acquisitions.</a:t>
            </a:r>
            <a:r>
              <a:rPr lang="en-US">
                <a:latin typeface="Open Sans" panose="020B0606030504020204" pitchFamily="34" charset="0"/>
                <a:ea typeface="Open Sans" panose="020B0606030504020204" pitchFamily="34" charset="0"/>
                <a:cs typeface="Open Sans" panose="020B0606030504020204" pitchFamily="34" charset="0"/>
              </a:rPr>
              <a:t> </a:t>
            </a:r>
            <a:endParaRPr lang="en-US">
              <a:effectLst/>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What is FTA Looking For?</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a:lnSpc>
                <a:spcPct val="150000"/>
              </a:lnSpc>
              <a:spcBef>
                <a:spcPts val="0"/>
              </a:spcBef>
              <a:spcAft>
                <a:spcPts val="800"/>
              </a:spcAft>
              <a:buFont typeface="Wingdings" pitchFamily="2" charset="2"/>
              <a:buChar char="ü"/>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Overview of </a:t>
            </a:r>
            <a:r>
              <a:rPr lang="en-US" sz="1800" u="sng">
                <a:effectLst/>
                <a:latin typeface="Open Sans" panose="020B0606030504020204" pitchFamily="34" charset="0"/>
                <a:ea typeface="Open Sans" panose="020B0606030504020204" pitchFamily="34" charset="0"/>
                <a:cs typeface="Open Sans" panose="020B0606030504020204" pitchFamily="34" charset="0"/>
              </a:rPr>
              <a:t>current funding</a:t>
            </a:r>
            <a:r>
              <a:rPr lang="en-US" sz="1800">
                <a:effectLst/>
                <a:latin typeface="Open Sans" panose="020B0606030504020204" pitchFamily="34" charset="0"/>
                <a:ea typeface="Open Sans" panose="020B0606030504020204" pitchFamily="34" charset="0"/>
                <a:cs typeface="Open Sans" panose="020B0606030504020204" pitchFamily="34" charset="0"/>
              </a:rPr>
              <a:t> sources and levels</a:t>
            </a:r>
          </a:p>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Identify efforts to secure </a:t>
            </a:r>
            <a:r>
              <a:rPr lang="en-US" sz="1800" u="sng">
                <a:effectLst/>
                <a:latin typeface="Open Sans" panose="020B0606030504020204" pitchFamily="34" charset="0"/>
                <a:ea typeface="Open Sans" panose="020B0606030504020204" pitchFamily="34" charset="0"/>
                <a:cs typeface="Open Sans" panose="020B0606030504020204" pitchFamily="34" charset="0"/>
              </a:rPr>
              <a:t>additional funding sources </a:t>
            </a:r>
            <a:r>
              <a:rPr lang="en-US" sz="1800">
                <a:effectLst/>
                <a:latin typeface="Open Sans" panose="020B0606030504020204" pitchFamily="34" charset="0"/>
                <a:ea typeface="Open Sans" panose="020B0606030504020204" pitchFamily="34" charset="0"/>
                <a:cs typeface="Open Sans" panose="020B0606030504020204" pitchFamily="34" charset="0"/>
              </a:rPr>
              <a:t>for sustainable </a:t>
            </a:r>
            <a:r>
              <a:rPr lang="en-US" sz="1800">
                <a:latin typeface="Open Sans" panose="020B0606030504020204" pitchFamily="34" charset="0"/>
                <a:ea typeface="Open Sans" panose="020B0606030504020204" pitchFamily="34" charset="0"/>
                <a:cs typeface="Open Sans" panose="020B0606030504020204" pitchFamily="34" charset="0"/>
              </a:rPr>
              <a:t>zero-emission operations and maintenance</a:t>
            </a:r>
            <a:endParaRPr lang="en-US"/>
          </a:p>
        </p:txBody>
      </p:sp>
      <p:pic>
        <p:nvPicPr>
          <p:cNvPr id="8194" name="Picture 2" descr="Finance Money Bag Icon | iOS 7 Iconpack | Icons8">
            <a:extLst>
              <a:ext uri="{FF2B5EF4-FFF2-40B4-BE49-F238E27FC236}">
                <a16:creationId xmlns:a16="http://schemas.microsoft.com/office/drawing/2014/main" id="{D3BFA39E-A1E0-616F-F904-C7AC459E8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3099" y="2489200"/>
            <a:ext cx="249555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16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3. Regulations </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11</a:t>
            </a:fld>
            <a:endParaRPr lang="en-US"/>
          </a:p>
        </p:txBody>
      </p:sp>
      <p:sp>
        <p:nvSpPr>
          <p:cNvPr id="3" name="TextBox 2">
            <a:extLst>
              <a:ext uri="{FF2B5EF4-FFF2-40B4-BE49-F238E27FC236}">
                <a16:creationId xmlns:a16="http://schemas.microsoft.com/office/drawing/2014/main" id="{12B63480-911C-EBAA-F257-299B03914459}"/>
              </a:ext>
            </a:extLst>
          </p:cNvPr>
          <p:cNvSpPr txBox="1"/>
          <p:nvPr/>
        </p:nvSpPr>
        <p:spPr>
          <a:xfrm>
            <a:off x="911622" y="1630815"/>
            <a:ext cx="7579451" cy="2588144"/>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Requirement </a:t>
            </a:r>
            <a:endParaRPr lang="en-US">
              <a:latin typeface="Open Sans" panose="020B0606030504020204" pitchFamily="34" charset="0"/>
              <a:ea typeface="Open Sans" panose="020B0606030504020204" pitchFamily="34" charset="0"/>
              <a:cs typeface="Open Sans" panose="020B0606030504020204" pitchFamily="34" charset="0"/>
            </a:endParaRPr>
          </a:p>
          <a:p>
            <a:r>
              <a:rPr lang="en-US" sz="1800">
                <a:effectLst/>
                <a:latin typeface="Open Sans" panose="020B0606030504020204" pitchFamily="34" charset="0"/>
                <a:ea typeface="Open Sans" panose="020B0606030504020204" pitchFamily="34" charset="0"/>
                <a:cs typeface="Open Sans" panose="020B0606030504020204" pitchFamily="34" charset="0"/>
              </a:rPr>
              <a:t>Consider policy and legislation impacting relevant technologies.</a:t>
            </a:r>
            <a:r>
              <a:rPr lang="en-US">
                <a:effectLst/>
                <a:latin typeface="Open Sans" panose="020B0606030504020204" pitchFamily="34" charset="0"/>
                <a:ea typeface="Open Sans" panose="020B0606030504020204" pitchFamily="34" charset="0"/>
                <a:cs typeface="Open Sans" panose="020B0606030504020204" pitchFamily="34" charset="0"/>
              </a:rPr>
              <a:t> </a:t>
            </a:r>
          </a:p>
          <a:p>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What is FTA Looking For?</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a:lnSpc>
                <a:spcPct val="107000"/>
              </a:lnSpc>
              <a:spcBef>
                <a:spcPts val="0"/>
              </a:spcBef>
              <a:spcAft>
                <a:spcPts val="800"/>
              </a:spcAft>
              <a:buFont typeface="Wingdings" pitchFamily="2" charset="2"/>
              <a:buChar char="ü"/>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Discuss </a:t>
            </a:r>
            <a:r>
              <a:rPr lang="en-US" sz="1800" u="sng">
                <a:effectLst/>
                <a:latin typeface="Open Sans" panose="020B0606030504020204" pitchFamily="34" charset="0"/>
                <a:ea typeface="Open Sans" panose="020B0606030504020204" pitchFamily="34" charset="0"/>
                <a:cs typeface="Open Sans" panose="020B0606030504020204" pitchFamily="34" charset="0"/>
              </a:rPr>
              <a:t>current</a:t>
            </a:r>
            <a:r>
              <a:rPr lang="en-US" sz="1800">
                <a:effectLst/>
                <a:latin typeface="Open Sans" panose="020B0606030504020204" pitchFamily="34" charset="0"/>
                <a:ea typeface="Open Sans" panose="020B0606030504020204" pitchFamily="34" charset="0"/>
                <a:cs typeface="Open Sans" panose="020B0606030504020204" pitchFamily="34" charset="0"/>
              </a:rPr>
              <a:t> and proposed National, State, and Local legislation and policy that could impact your transition plan</a:t>
            </a:r>
          </a:p>
          <a:p>
            <a:pPr marL="285750" indent="-285750">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Discuss any </a:t>
            </a:r>
            <a:r>
              <a:rPr lang="en-US" sz="1800" u="sng">
                <a:effectLst/>
                <a:latin typeface="Open Sans" panose="020B0606030504020204" pitchFamily="34" charset="0"/>
                <a:ea typeface="Open Sans" panose="020B0606030504020204" pitchFamily="34" charset="0"/>
                <a:cs typeface="Open Sans" panose="020B0606030504020204" pitchFamily="34" charset="0"/>
              </a:rPr>
              <a:t>agency-specific plans</a:t>
            </a:r>
            <a:r>
              <a:rPr lang="en-US" sz="1800">
                <a:effectLst/>
                <a:latin typeface="Open Sans" panose="020B0606030504020204" pitchFamily="34" charset="0"/>
                <a:ea typeface="Open Sans" panose="020B0606030504020204" pitchFamily="34" charset="0"/>
                <a:cs typeface="Open Sans" panose="020B0606030504020204" pitchFamily="34" charset="0"/>
              </a:rPr>
              <a:t> or policies related to the zero-emission transition</a:t>
            </a:r>
            <a:endParaRPr lang="en-US"/>
          </a:p>
        </p:txBody>
      </p:sp>
      <p:pic>
        <p:nvPicPr>
          <p:cNvPr id="6" name="Graphic 5" descr="Document outline">
            <a:extLst>
              <a:ext uri="{FF2B5EF4-FFF2-40B4-BE49-F238E27FC236}">
                <a16:creationId xmlns:a16="http://schemas.microsoft.com/office/drawing/2014/main" id="{C8DB3B7D-A50C-5390-EC26-0917B0B34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3099" y="2315376"/>
            <a:ext cx="2365745" cy="2365745"/>
          </a:xfrm>
          <a:prstGeom prst="rect">
            <a:avLst/>
          </a:prstGeom>
        </p:spPr>
      </p:pic>
    </p:spTree>
    <p:extLst>
      <p:ext uri="{BB962C8B-B14F-4D97-AF65-F5344CB8AC3E}">
        <p14:creationId xmlns:p14="http://schemas.microsoft.com/office/powerpoint/2010/main" val="2578025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4. Facilities</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12</a:t>
            </a:fld>
            <a:endParaRPr lang="en-US"/>
          </a:p>
        </p:txBody>
      </p:sp>
      <p:sp>
        <p:nvSpPr>
          <p:cNvPr id="3" name="TextBox 2">
            <a:extLst>
              <a:ext uri="{FF2B5EF4-FFF2-40B4-BE49-F238E27FC236}">
                <a16:creationId xmlns:a16="http://schemas.microsoft.com/office/drawing/2014/main" id="{12B63480-911C-EBAA-F257-299B03914459}"/>
              </a:ext>
            </a:extLst>
          </p:cNvPr>
          <p:cNvSpPr txBox="1"/>
          <p:nvPr/>
        </p:nvSpPr>
        <p:spPr>
          <a:xfrm>
            <a:off x="796797" y="1359850"/>
            <a:ext cx="6594603" cy="4305666"/>
          </a:xfrm>
          <a:prstGeom prst="rect">
            <a:avLst/>
          </a:prstGeom>
          <a:noFill/>
        </p:spPr>
        <p:txBody>
          <a:bodyPr wrap="square" rtlCol="0">
            <a:spAutoFit/>
          </a:bodyPr>
          <a:lstStyle/>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Requirement </a:t>
            </a: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800">
                <a:effectLst/>
                <a:latin typeface="Open Sans" panose="020B0606030504020204" pitchFamily="34" charset="0"/>
                <a:ea typeface="Open Sans" panose="020B0606030504020204" pitchFamily="34" charset="0"/>
                <a:cs typeface="Open Sans" panose="020B0606030504020204" pitchFamily="34" charset="0"/>
              </a:rPr>
              <a:t>Include an evaluation of existing and future facilities and their relationship to the technology transition.</a:t>
            </a:r>
            <a:r>
              <a:rPr lang="en-US">
                <a:effectLst/>
                <a:latin typeface="Open Sans" panose="020B0606030504020204" pitchFamily="34" charset="0"/>
                <a:ea typeface="Open Sans" panose="020B0606030504020204" pitchFamily="34" charset="0"/>
                <a:cs typeface="Open Sans" panose="020B0606030504020204" pitchFamily="34" charset="0"/>
              </a:rPr>
              <a:t> </a:t>
            </a:r>
          </a:p>
          <a:p>
            <a:pPr>
              <a:lnSpc>
                <a:spcPct val="150000"/>
              </a:lnSpc>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What is FTA Looking For?</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a:lnSpc>
                <a:spcPct val="150000"/>
              </a:lnSpc>
              <a:spcBef>
                <a:spcPts val="0"/>
              </a:spcBef>
              <a:spcAft>
                <a:spcPts val="800"/>
              </a:spcAft>
              <a:buFont typeface="Wingdings" pitchFamily="2" charset="2"/>
              <a:buChar char="ü"/>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Capital inventory of all </a:t>
            </a:r>
            <a:r>
              <a:rPr lang="en-US" sz="1800" u="sng">
                <a:effectLst/>
                <a:latin typeface="Open Sans" panose="020B0606030504020204" pitchFamily="34" charset="0"/>
                <a:ea typeface="Open Sans" panose="020B0606030504020204" pitchFamily="34" charset="0"/>
                <a:cs typeface="Open Sans" panose="020B0606030504020204" pitchFamily="34" charset="0"/>
              </a:rPr>
              <a:t>existing and future</a:t>
            </a:r>
            <a:r>
              <a:rPr lang="en-US" sz="1800">
                <a:effectLst/>
                <a:latin typeface="Open Sans" panose="020B0606030504020204" pitchFamily="34" charset="0"/>
                <a:ea typeface="Open Sans" panose="020B0606030504020204" pitchFamily="34" charset="0"/>
                <a:cs typeface="Open Sans" panose="020B0606030504020204" pitchFamily="34" charset="0"/>
              </a:rPr>
              <a:t> facilities, including current and/or potential zero emission infrastructure</a:t>
            </a:r>
          </a:p>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Analysis of existing infrastructure and the ability to integrate zero emissions infrastructure</a:t>
            </a:r>
            <a:r>
              <a:rPr lang="en-US">
                <a:effectLst/>
                <a:latin typeface="Open Sans" panose="020B0606030504020204" pitchFamily="34" charset="0"/>
                <a:ea typeface="Open Sans" panose="020B0606030504020204" pitchFamily="34" charset="0"/>
                <a:cs typeface="Open Sans" panose="020B0606030504020204" pitchFamily="34" charset="0"/>
              </a:rPr>
              <a:t> </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6146" name="Picture 2" descr="Adobe Stock 238894725">
            <a:extLst>
              <a:ext uri="{FF2B5EF4-FFF2-40B4-BE49-F238E27FC236}">
                <a16:creationId xmlns:a16="http://schemas.microsoft.com/office/drawing/2014/main" id="{D9625BFA-C847-987E-44C1-358FA842EB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59"/>
          <a:stretch/>
        </p:blipFill>
        <p:spPr bwMode="auto">
          <a:xfrm>
            <a:off x="7609755" y="2450778"/>
            <a:ext cx="4022271" cy="2676252"/>
          </a:xfrm>
          <a:prstGeom prst="rect">
            <a:avLst/>
          </a:prstGeom>
          <a:noFill/>
          <a:effectLst>
            <a:glow>
              <a:schemeClr val="accent1">
                <a:alpha val="40000"/>
              </a:schemeClr>
            </a:glow>
            <a:softEdge rad="11038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436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5. Utilities </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13</a:t>
            </a:fld>
            <a:endParaRPr lang="en-US"/>
          </a:p>
        </p:txBody>
      </p:sp>
      <p:sp>
        <p:nvSpPr>
          <p:cNvPr id="3" name="TextBox 2">
            <a:extLst>
              <a:ext uri="{FF2B5EF4-FFF2-40B4-BE49-F238E27FC236}">
                <a16:creationId xmlns:a16="http://schemas.microsoft.com/office/drawing/2014/main" id="{12B63480-911C-EBAA-F257-299B03914459}"/>
              </a:ext>
            </a:extLst>
          </p:cNvPr>
          <p:cNvSpPr txBox="1"/>
          <p:nvPr/>
        </p:nvSpPr>
        <p:spPr>
          <a:xfrm>
            <a:off x="416049" y="1709747"/>
            <a:ext cx="7579451" cy="3438505"/>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Requirement </a:t>
            </a:r>
            <a:endParaRPr lang="en-US">
              <a:latin typeface="Open Sans" panose="020B0606030504020204" pitchFamily="34" charset="0"/>
              <a:ea typeface="Open Sans" panose="020B0606030504020204" pitchFamily="34" charset="0"/>
              <a:cs typeface="Open Sans" panose="020B0606030504020204" pitchFamily="34" charset="0"/>
            </a:endParaRPr>
          </a:p>
          <a:p>
            <a:r>
              <a:rPr lang="en-US" sz="1800">
                <a:effectLst/>
                <a:latin typeface="Open Sans" panose="020B0606030504020204" pitchFamily="34" charset="0"/>
                <a:ea typeface="Open Sans" panose="020B0606030504020204" pitchFamily="34" charset="0"/>
                <a:cs typeface="Open Sans" panose="020B0606030504020204" pitchFamily="34" charset="0"/>
              </a:rPr>
              <a:t>Describe the partnership of the applicant with the utility or alternative fuel provider.</a:t>
            </a:r>
            <a:r>
              <a:rPr lang="en-US">
                <a:effectLst/>
                <a:latin typeface="Open Sans" panose="020B0606030504020204" pitchFamily="34" charset="0"/>
                <a:ea typeface="Open Sans" panose="020B0606030504020204" pitchFamily="34" charset="0"/>
                <a:cs typeface="Open Sans" panose="020B0606030504020204" pitchFamily="34" charset="0"/>
              </a:rPr>
              <a:t> </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What is FTA Looking For?</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a:lnSpc>
                <a:spcPct val="107000"/>
              </a:lnSpc>
              <a:spcBef>
                <a:spcPts val="0"/>
              </a:spcBef>
              <a:spcAft>
                <a:spcPts val="800"/>
              </a:spcAft>
              <a:buFont typeface="Wingdings" pitchFamily="2" charset="2"/>
              <a:buChar char="ü"/>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Demonstrate that you worked with the local utility to document the relationship, costs, and risks associated with the </a:t>
            </a:r>
            <a:r>
              <a:rPr lang="en-US" sz="1800" u="sng">
                <a:effectLst/>
                <a:latin typeface="Open Sans" panose="020B0606030504020204" pitchFamily="34" charset="0"/>
                <a:ea typeface="Open Sans" panose="020B0606030504020204" pitchFamily="34" charset="0"/>
                <a:cs typeface="Open Sans" panose="020B0606030504020204" pitchFamily="34" charset="0"/>
              </a:rPr>
              <a:t>delivery of energy/alternative fuel</a:t>
            </a:r>
            <a:r>
              <a:rPr lang="en-US" sz="1800">
                <a:effectLst/>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This can be shown through a letter of support from the utility, existing or pending </a:t>
            </a:r>
            <a:r>
              <a:rPr lang="en-US" sz="1800" u="sng">
                <a:effectLst/>
                <a:latin typeface="Open Sans" panose="020B0606030504020204" pitchFamily="34" charset="0"/>
                <a:ea typeface="Open Sans" panose="020B0606030504020204" pitchFamily="34" charset="0"/>
                <a:cs typeface="Open Sans" panose="020B0606030504020204" pitchFamily="34" charset="0"/>
              </a:rPr>
              <a:t>contracts</a:t>
            </a:r>
            <a:r>
              <a:rPr lang="en-US" sz="1800">
                <a:effectLst/>
                <a:latin typeface="Open Sans" panose="020B0606030504020204" pitchFamily="34" charset="0"/>
                <a:ea typeface="Open Sans" panose="020B0606030504020204" pitchFamily="34" charset="0"/>
                <a:cs typeface="Open Sans" panose="020B0606030504020204" pitchFamily="34" charset="0"/>
              </a:rPr>
              <a:t>, or documentation of conversations with the utility. </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9218" name="Picture 2" descr="Electric Utility Icons - Free SVG &amp; PNG Electric Utility Images - Noun  Project">
            <a:extLst>
              <a:ext uri="{FF2B5EF4-FFF2-40B4-BE49-F238E27FC236}">
                <a16:creationId xmlns:a16="http://schemas.microsoft.com/office/drawing/2014/main" id="{120B976D-E275-FC36-F16B-E6CC3B135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951" y="215900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70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6. Workforce</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14</a:t>
            </a:fld>
            <a:endParaRPr lang="en-US"/>
          </a:p>
        </p:txBody>
      </p:sp>
      <p:sp>
        <p:nvSpPr>
          <p:cNvPr id="3" name="TextBox 2">
            <a:extLst>
              <a:ext uri="{FF2B5EF4-FFF2-40B4-BE49-F238E27FC236}">
                <a16:creationId xmlns:a16="http://schemas.microsoft.com/office/drawing/2014/main" id="{12B63480-911C-EBAA-F257-299B03914459}"/>
              </a:ext>
            </a:extLst>
          </p:cNvPr>
          <p:cNvSpPr txBox="1"/>
          <p:nvPr/>
        </p:nvSpPr>
        <p:spPr>
          <a:xfrm>
            <a:off x="817729" y="1229106"/>
            <a:ext cx="8438159" cy="4895571"/>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Requirement </a:t>
            </a: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800">
                <a:effectLst/>
                <a:latin typeface="Open Sans" panose="020B0606030504020204" pitchFamily="34" charset="0"/>
                <a:ea typeface="Open Sans" panose="020B0606030504020204" pitchFamily="34" charset="0"/>
                <a:cs typeface="Open Sans" panose="020B0606030504020204" pitchFamily="34" charset="0"/>
              </a:rPr>
              <a:t>Examine the impact of the transition on the applicant's current workforce by identifying skill gaps, training needs, and retraining needs of the existing workers of the applicant to operate and maintain zero-emission vehicles and related infrastructure and </a:t>
            </a:r>
            <a:r>
              <a:rPr lang="en-US" sz="1800" u="sng">
                <a:effectLst/>
                <a:latin typeface="Open Sans" panose="020B0606030504020204" pitchFamily="34" charset="0"/>
                <a:ea typeface="Open Sans" panose="020B0606030504020204" pitchFamily="34" charset="0"/>
                <a:cs typeface="Open Sans" panose="020B0606030504020204" pitchFamily="34" charset="0"/>
              </a:rPr>
              <a:t>avoid displacement of the existing workforce</a:t>
            </a:r>
            <a:r>
              <a:rPr lang="en-US" sz="1800">
                <a:effectLst/>
                <a:latin typeface="Open Sans" panose="020B0606030504020204" pitchFamily="34" charset="0"/>
                <a:ea typeface="Open Sans" panose="020B0606030504020204" pitchFamily="34" charset="0"/>
                <a:cs typeface="Open Sans" panose="020B0606030504020204" pitchFamily="34" charset="0"/>
              </a:rPr>
              <a:t>.</a:t>
            </a:r>
            <a:r>
              <a:rPr lang="en-US">
                <a:effectLst/>
                <a:latin typeface="Open Sans" panose="020B0606030504020204" pitchFamily="34" charset="0"/>
                <a:ea typeface="Open Sans" panose="020B0606030504020204" pitchFamily="34" charset="0"/>
                <a:cs typeface="Open Sans" panose="020B0606030504020204" pitchFamily="34" charset="0"/>
              </a:rPr>
              <a:t> </a:t>
            </a:r>
          </a:p>
          <a:p>
            <a:pPr>
              <a:lnSpc>
                <a:spcPct val="150000"/>
              </a:lnSpc>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What is FTA Looking For?</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a:lnSpc>
                <a:spcPct val="150000"/>
              </a:lnSpc>
              <a:spcBef>
                <a:spcPts val="0"/>
              </a:spcBef>
              <a:spcAft>
                <a:spcPts val="0"/>
              </a:spcAft>
              <a:buFont typeface="Arial" panose="020B0604020202020204" pitchFamily="34" charset="0"/>
              <a:buChar char="•"/>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Use the FTA Workforce Evaluation Tool (not required)</a:t>
            </a:r>
          </a:p>
          <a:p>
            <a:pPr marL="285750" marR="0" lvl="0" indent="-285750" algn="l">
              <a:lnSpc>
                <a:spcPct val="150000"/>
              </a:lnSpc>
              <a:spcBef>
                <a:spcPts val="0"/>
              </a:spcBef>
              <a:spcAft>
                <a:spcPts val="0"/>
              </a:spcAft>
              <a:buFont typeface="Arial" panose="020B0604020202020204" pitchFamily="34" charset="0"/>
              <a:buChar char="•"/>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Describe operations and maintenance training plans</a:t>
            </a:r>
          </a:p>
          <a:p>
            <a:pPr marL="285750" marR="0" lvl="0" indent="-285750" algn="l">
              <a:lnSpc>
                <a:spcPct val="150000"/>
              </a:lnSpc>
              <a:spcBef>
                <a:spcPts val="0"/>
              </a:spcBef>
              <a:spcAft>
                <a:spcPts val="0"/>
              </a:spcAft>
              <a:buFont typeface="Arial" panose="020B0604020202020204" pitchFamily="34" charset="0"/>
              <a:buChar char="•"/>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Show coordination with existing employee representation and members</a:t>
            </a:r>
          </a:p>
          <a:p>
            <a:pPr marL="285750" marR="0" lvl="0" indent="-285750" algn="l">
              <a:lnSpc>
                <a:spcPct val="150000"/>
              </a:lnSpc>
              <a:spcBef>
                <a:spcPts val="0"/>
              </a:spcBef>
              <a:spcAft>
                <a:spcPts val="0"/>
              </a:spcAft>
              <a:buFont typeface="Arial" panose="020B0604020202020204" pitchFamily="34" charset="0"/>
              <a:buChar char="•"/>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Plan for workforce reskilling and retention</a:t>
            </a:r>
          </a:p>
          <a:p>
            <a:pPr marL="285750" marR="0" lvl="0" indent="-285750" algn="l">
              <a:lnSpc>
                <a:spcPct val="150000"/>
              </a:lnSpc>
              <a:spcBef>
                <a:spcPts val="0"/>
              </a:spcBef>
              <a:spcAft>
                <a:spcPts val="0"/>
              </a:spcAft>
              <a:buFont typeface="Arial" panose="020B0604020202020204" pitchFamily="34" charset="0"/>
              <a:buChar char="•"/>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Describe apprenticeship and other programs</a:t>
            </a:r>
          </a:p>
        </p:txBody>
      </p:sp>
      <p:pic>
        <p:nvPicPr>
          <p:cNvPr id="10242" name="Picture 2" descr="bus driver Icon - Free PNG &amp; SVG 56032 - Noun Project">
            <a:extLst>
              <a:ext uri="{FF2B5EF4-FFF2-40B4-BE49-F238E27FC236}">
                <a16:creationId xmlns:a16="http://schemas.microsoft.com/office/drawing/2014/main" id="{BE53C871-BB83-4D04-A946-831592CD4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1470" y="2819400"/>
            <a:ext cx="2330556" cy="233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8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When to Update Your ZE Transition Plan</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15</a:t>
            </a:fld>
            <a:endParaRPr lang="en-US"/>
          </a:p>
        </p:txBody>
      </p:sp>
      <p:sp>
        <p:nvSpPr>
          <p:cNvPr id="3" name="TextBox 2">
            <a:extLst>
              <a:ext uri="{FF2B5EF4-FFF2-40B4-BE49-F238E27FC236}">
                <a16:creationId xmlns:a16="http://schemas.microsoft.com/office/drawing/2014/main" id="{12B63480-911C-EBAA-F257-299B03914459}"/>
              </a:ext>
            </a:extLst>
          </p:cNvPr>
          <p:cNvSpPr txBox="1"/>
          <p:nvPr/>
        </p:nvSpPr>
        <p:spPr>
          <a:xfrm>
            <a:off x="743842" y="1091666"/>
            <a:ext cx="10392243" cy="4849404"/>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ZET Plans should be up-to-date when agencies apply for Low-No or BBF grants</a:t>
            </a:r>
          </a:p>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Your ZET Plan does not need to be updated unless you are applying for one of these grant programs. The Plan can be updated through addendum attachments.</a:t>
            </a:r>
          </a:p>
          <a:p>
            <a:pPr marL="285750" indent="-285750">
              <a:lnSpc>
                <a:spcPct val="150000"/>
              </a:lnSpc>
              <a:buFont typeface="Arial" panose="020B0604020202020204" pitchFamily="34" charset="0"/>
              <a:buChar char="•"/>
            </a:pPr>
            <a:r>
              <a:rPr lang="en-US" i="0">
                <a:effectLst/>
                <a:latin typeface="Open Sans" panose="020B0606030504020204" pitchFamily="34" charset="0"/>
                <a:ea typeface="Open Sans" panose="020B0606030504020204" pitchFamily="34" charset="0"/>
                <a:cs typeface="Open Sans" panose="020B0606030504020204" pitchFamily="34" charset="0"/>
              </a:rPr>
              <a:t>Regularly updating the ZET Plan is a good way to stay attentive to industry shifts and track ZEV project successes</a:t>
            </a: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US" sz="100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b="1" i="0">
                <a:effectLst/>
                <a:latin typeface="Open Sans" panose="020B0606030504020204" pitchFamily="34" charset="0"/>
                <a:ea typeface="Open Sans" panose="020B0606030504020204" pitchFamily="34" charset="0"/>
                <a:cs typeface="Open Sans" panose="020B0606030504020204" pitchFamily="34" charset="0"/>
              </a:rPr>
              <a:t>Reasons for ZET Plan Updates</a:t>
            </a:r>
          </a:p>
          <a:p>
            <a:pPr marL="285750" indent="-285750">
              <a:lnSpc>
                <a:spcPct val="150000"/>
              </a:lnSpc>
              <a:buFont typeface="Wingdings" pitchFamily="2" charset="2"/>
              <a:buChar char="ü"/>
            </a:pPr>
            <a:r>
              <a:rPr lang="en-US" i="0">
                <a:effectLst/>
                <a:latin typeface="Open Sans" panose="020B0606030504020204" pitchFamily="34" charset="0"/>
                <a:ea typeface="Open Sans" panose="020B0606030504020204" pitchFamily="34" charset="0"/>
                <a:cs typeface="Open Sans" panose="020B0606030504020204" pitchFamily="34" charset="0"/>
              </a:rPr>
              <a:t>Evolving Technology</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itchFamily="2" charset="2"/>
              <a:buChar char="ü"/>
            </a:pPr>
            <a:r>
              <a:rPr lang="en-US" i="0">
                <a:effectLst/>
                <a:latin typeface="Open Sans" panose="020B0606030504020204" pitchFamily="34" charset="0"/>
                <a:ea typeface="Open Sans" panose="020B0606030504020204" pitchFamily="34" charset="0"/>
                <a:cs typeface="Open Sans" panose="020B0606030504020204" pitchFamily="34" charset="0"/>
              </a:rPr>
              <a:t>Regulation Changes</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Requirements Changes</a:t>
            </a:r>
            <a:endParaRPr lang="en-US" i="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itchFamily="2" charset="2"/>
              <a:buChar char="ü"/>
            </a:pPr>
            <a:r>
              <a:rPr lang="en-US" i="0">
                <a:effectLst/>
                <a:latin typeface="Open Sans" panose="020B0606030504020204" pitchFamily="34" charset="0"/>
                <a:ea typeface="Open Sans" panose="020B0606030504020204" pitchFamily="34" charset="0"/>
                <a:cs typeface="Open Sans" panose="020B0606030504020204" pitchFamily="34" charset="0"/>
              </a:rPr>
              <a:t>Funding Advantage/Changes </a:t>
            </a:r>
          </a:p>
          <a:p>
            <a:pPr marL="285750" indent="-285750">
              <a:lnSpc>
                <a:spcPct val="150000"/>
              </a:lnSpc>
              <a:buFont typeface="Wingdings" pitchFamily="2" charset="2"/>
              <a:buChar char="ü"/>
            </a:pPr>
            <a:r>
              <a:rPr lang="en-US" i="0">
                <a:effectLst/>
                <a:latin typeface="Open Sans" panose="020B0606030504020204" pitchFamily="34" charset="0"/>
                <a:ea typeface="Open Sans" panose="020B0606030504020204" pitchFamily="34" charset="0"/>
                <a:cs typeface="Open Sans" panose="020B0606030504020204" pitchFamily="34" charset="0"/>
              </a:rPr>
              <a:t>Stakeholder Engagement</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2060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61799"/>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Source Sans Pro" panose="020B0503030403020204" pitchFamily="34" charset="0"/>
              </a:rPr>
              <a:t>FTA Zero-Emission Funding Programs</a:t>
            </a: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16</a:t>
            </a:fld>
            <a:endParaRPr lang="en-US"/>
          </a:p>
        </p:txBody>
      </p:sp>
      <p:sp>
        <p:nvSpPr>
          <p:cNvPr id="3" name="TextBox 2">
            <a:extLst>
              <a:ext uri="{FF2B5EF4-FFF2-40B4-BE49-F238E27FC236}">
                <a16:creationId xmlns:a16="http://schemas.microsoft.com/office/drawing/2014/main" id="{E784882E-F437-EDE6-B52A-FEBF419F0464}"/>
              </a:ext>
            </a:extLst>
          </p:cNvPr>
          <p:cNvSpPr txBox="1"/>
          <p:nvPr/>
        </p:nvSpPr>
        <p:spPr>
          <a:xfrm>
            <a:off x="828523" y="1451614"/>
            <a:ext cx="6672028" cy="463588"/>
          </a:xfrm>
          <a:prstGeom prst="rect">
            <a:avLst/>
          </a:prstGeom>
          <a:noFill/>
        </p:spPr>
        <p:txBody>
          <a:bodyPr wrap="square" rtlCol="0">
            <a:spAutoFit/>
          </a:bodyPr>
          <a:lstStyle/>
          <a:p>
            <a:pPr>
              <a:lnSpc>
                <a:spcPct val="150000"/>
              </a:lnSpc>
            </a:pPr>
            <a:r>
              <a:rPr lang="en-US" b="0" i="0">
                <a:effectLst/>
                <a:latin typeface="Open Sans" panose="020B0606030504020204" pitchFamily="34" charset="0"/>
              </a:rPr>
              <a:t>How can FTA fund your zero-emission projects?</a:t>
            </a:r>
          </a:p>
        </p:txBody>
      </p:sp>
      <p:sp>
        <p:nvSpPr>
          <p:cNvPr id="6" name="TextBox 5">
            <a:extLst>
              <a:ext uri="{FF2B5EF4-FFF2-40B4-BE49-F238E27FC236}">
                <a16:creationId xmlns:a16="http://schemas.microsoft.com/office/drawing/2014/main" id="{B66D53B2-9932-1A51-F4D2-785EF6D9E2DE}"/>
              </a:ext>
            </a:extLst>
          </p:cNvPr>
          <p:cNvSpPr txBox="1"/>
          <p:nvPr/>
        </p:nvSpPr>
        <p:spPr>
          <a:xfrm>
            <a:off x="828523" y="2140854"/>
            <a:ext cx="7414675" cy="2957605"/>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b="1"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Low-No:</a:t>
            </a: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 </a:t>
            </a:r>
            <a:r>
              <a:rPr lang="en-US">
                <a:solidFill>
                  <a:srgbClr val="212529"/>
                </a:solidFill>
                <a:latin typeface="Open Sans" panose="020B0606030504020204" pitchFamily="34" charset="0"/>
                <a:ea typeface="Open Sans" panose="020B0606030504020204" pitchFamily="34" charset="0"/>
                <a:cs typeface="Open Sans" panose="020B0606030504020204" pitchFamily="34" charset="0"/>
              </a:rPr>
              <a:t>S</a:t>
            </a: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upports transition of the nation’s transit fleet to the lowest polluting and most energy efficient transit vehicles. </a:t>
            </a:r>
          </a:p>
          <a:p>
            <a:pPr marL="742950" lvl="1" indent="-285750">
              <a:lnSpc>
                <a:spcPct val="150000"/>
              </a:lnSpc>
              <a:buFont typeface="Courier New" panose="02070309020205020404" pitchFamily="49" charset="0"/>
              <a:buChar char="o"/>
            </a:pPr>
            <a:r>
              <a:rPr lang="en-US" b="1" i="1">
                <a:solidFill>
                  <a:srgbClr val="000000"/>
                </a:solidFill>
                <a:latin typeface="Open Sans" panose="020B0606030504020204" pitchFamily="34" charset="0"/>
                <a:ea typeface="Open Sans" panose="020B0606030504020204" pitchFamily="34" charset="0"/>
                <a:cs typeface="Open Sans" panose="020B0606030504020204" pitchFamily="34" charset="0"/>
              </a:rPr>
              <a:t>Available Funds: </a:t>
            </a: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$1.2 Billion</a:t>
            </a:r>
          </a:p>
          <a:p>
            <a:pPr marL="285750" indent="-285750">
              <a:lnSpc>
                <a:spcPct val="150000"/>
              </a:lnSpc>
              <a:buFont typeface="Arial" panose="020B0604020202020204" pitchFamily="34" charset="0"/>
              <a:buChar char="•"/>
            </a:pPr>
            <a:r>
              <a:rPr lang="en-US" b="1">
                <a:solidFill>
                  <a:srgbClr val="212529"/>
                </a:solidFill>
                <a:latin typeface="Open Sans" panose="020B0606030504020204" pitchFamily="34" charset="0"/>
                <a:ea typeface="Open Sans" panose="020B0606030504020204" pitchFamily="34" charset="0"/>
                <a:cs typeface="Open Sans" panose="020B0606030504020204" pitchFamily="34" charset="0"/>
              </a:rPr>
              <a:t>Buses and Bus Facilities: </a:t>
            </a: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Funds </a:t>
            </a:r>
            <a:r>
              <a:rPr lang="en-US">
                <a:solidFill>
                  <a:srgbClr val="212529"/>
                </a:solidFill>
                <a:latin typeface="Open Sans" panose="020B0606030504020204" pitchFamily="34" charset="0"/>
                <a:ea typeface="Open Sans" panose="020B0606030504020204" pitchFamily="34" charset="0"/>
                <a:cs typeface="Open Sans" panose="020B0606030504020204" pitchFamily="34" charset="0"/>
              </a:rPr>
              <a:t>to replace, rehabilitate, and purchase buses and related equipment and to construct bus-related facilities </a:t>
            </a:r>
          </a:p>
          <a:p>
            <a:pPr marL="742950" lvl="1" indent="-285750">
              <a:lnSpc>
                <a:spcPct val="150000"/>
              </a:lnSpc>
              <a:buFont typeface="Courier New" panose="02070309020205020404" pitchFamily="49" charset="0"/>
              <a:buChar char="o"/>
            </a:pPr>
            <a:r>
              <a:rPr lang="en-US" b="1" i="1">
                <a:solidFill>
                  <a:srgbClr val="000000"/>
                </a:solidFill>
                <a:latin typeface="Open Sans" panose="020B0606030504020204" pitchFamily="34" charset="0"/>
                <a:ea typeface="Open Sans" panose="020B0606030504020204" pitchFamily="34" charset="0"/>
                <a:cs typeface="Open Sans" panose="020B0606030504020204" pitchFamily="34" charset="0"/>
              </a:rPr>
              <a:t>Available Funds: </a:t>
            </a: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$469 </a:t>
            </a:r>
            <a:r>
              <a:rPr lang="en-US">
                <a:solidFill>
                  <a:srgbClr val="212529"/>
                </a:solidFill>
                <a:latin typeface="Open Sans" panose="020B0606030504020204" pitchFamily="34" charset="0"/>
                <a:ea typeface="Open Sans" panose="020B0606030504020204" pitchFamily="34" charset="0"/>
                <a:cs typeface="Open Sans" panose="020B0606030504020204" pitchFamily="34" charset="0"/>
              </a:rPr>
              <a:t>M</a:t>
            </a: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illion </a:t>
            </a:r>
            <a:endParaRPr lang="en-US"/>
          </a:p>
        </p:txBody>
      </p:sp>
      <p:pic>
        <p:nvPicPr>
          <p:cNvPr id="8" name="Picture 7">
            <a:extLst>
              <a:ext uri="{FF2B5EF4-FFF2-40B4-BE49-F238E27FC236}">
                <a16:creationId xmlns:a16="http://schemas.microsoft.com/office/drawing/2014/main" id="{C7A1EDA6-7D36-796F-BB0B-41E9753B0935}"/>
              </a:ext>
            </a:extLst>
          </p:cNvPr>
          <p:cNvPicPr>
            <a:picLocks noChangeAspect="1"/>
          </p:cNvPicPr>
          <p:nvPr/>
        </p:nvPicPr>
        <p:blipFill>
          <a:blip r:embed="rId3"/>
          <a:stretch>
            <a:fillRect/>
          </a:stretch>
        </p:blipFill>
        <p:spPr>
          <a:xfrm>
            <a:off x="8515571" y="1847430"/>
            <a:ext cx="3676429" cy="3544455"/>
          </a:xfrm>
          <a:prstGeom prst="rect">
            <a:avLst/>
          </a:prstGeom>
        </p:spPr>
      </p:pic>
    </p:spTree>
    <p:extLst>
      <p:ext uri="{BB962C8B-B14F-4D97-AF65-F5344CB8AC3E}">
        <p14:creationId xmlns:p14="http://schemas.microsoft.com/office/powerpoint/2010/main" val="197864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Matching Funds </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17</a:t>
            </a:fld>
            <a:endParaRPr lang="en-US"/>
          </a:p>
        </p:txBody>
      </p:sp>
      <p:sp>
        <p:nvSpPr>
          <p:cNvPr id="3" name="TextBox 2">
            <a:extLst>
              <a:ext uri="{FF2B5EF4-FFF2-40B4-BE49-F238E27FC236}">
                <a16:creationId xmlns:a16="http://schemas.microsoft.com/office/drawing/2014/main" id="{12B63480-911C-EBAA-F257-299B03914459}"/>
              </a:ext>
            </a:extLst>
          </p:cNvPr>
          <p:cNvSpPr txBox="1"/>
          <p:nvPr/>
        </p:nvSpPr>
        <p:spPr>
          <a:xfrm>
            <a:off x="1070642" y="1576189"/>
            <a:ext cx="6777482" cy="3970318"/>
          </a:xfrm>
          <a:prstGeom prst="rect">
            <a:avLst/>
          </a:prstGeom>
          <a:noFill/>
        </p:spPr>
        <p:txBody>
          <a:bodyPr wrap="square" lIns="91440" tIns="45720" rIns="91440" bIns="45720" rtlCol="0" anchor="t">
            <a:spAutoFit/>
          </a:bodyPr>
          <a:lstStyle/>
          <a:p>
            <a:pPr algn="l">
              <a:lnSpc>
                <a:spcPct val="150000"/>
              </a:lnSpc>
            </a:pPr>
            <a:r>
              <a:rPr lang="en-US" b="0" i="0">
                <a:effectLst/>
                <a:latin typeface="Open Sans" panose="020B0606030504020204" pitchFamily="34" charset="0"/>
                <a:ea typeface="Open Sans" panose="020B0606030504020204" pitchFamily="34" charset="0"/>
                <a:cs typeface="Open Sans" panose="020B0606030504020204" pitchFamily="34" charset="0"/>
              </a:rPr>
              <a:t>Federal share of the cost is not to exceed:</a:t>
            </a:r>
          </a:p>
          <a:p>
            <a:pPr marL="285750" indent="-285750" algn="l">
              <a:lnSpc>
                <a:spcPct val="150000"/>
              </a:lnSpc>
              <a:buFont typeface="Wingdings" pitchFamily="2" charset="2"/>
              <a:buChar char="ü"/>
            </a:pPr>
            <a:r>
              <a:rPr lang="en-US" b="1" i="0">
                <a:effectLst/>
                <a:latin typeface="Open Sans" panose="020B0606030504020204" pitchFamily="34" charset="0"/>
                <a:ea typeface="Open Sans" panose="020B0606030504020204" pitchFamily="34" charset="0"/>
                <a:cs typeface="Open Sans" panose="020B0606030504020204" pitchFamily="34" charset="0"/>
              </a:rPr>
              <a:t>85% </a:t>
            </a:r>
            <a:r>
              <a:rPr lang="en-US" b="0" i="0">
                <a:effectLst/>
                <a:latin typeface="Open Sans" panose="020B0606030504020204" pitchFamily="34" charset="0"/>
                <a:ea typeface="Open Sans" panose="020B0606030504020204" pitchFamily="34" charset="0"/>
                <a:cs typeface="Open Sans" panose="020B0606030504020204" pitchFamily="34" charset="0"/>
              </a:rPr>
              <a:t>of bus lease/purchase cost</a:t>
            </a:r>
          </a:p>
          <a:p>
            <a:pPr marL="285750" indent="-285750" algn="l">
              <a:lnSpc>
                <a:spcPct val="150000"/>
              </a:lnSpc>
              <a:buFont typeface="Wingdings" pitchFamily="2" charset="2"/>
              <a:buChar char="ü"/>
            </a:pPr>
            <a:r>
              <a:rPr lang="en-US" b="1" i="0">
                <a:effectLst/>
                <a:latin typeface="Open Sans" panose="020B0606030504020204" pitchFamily="34" charset="0"/>
                <a:ea typeface="Open Sans" panose="020B0606030504020204" pitchFamily="34" charset="0"/>
                <a:cs typeface="Open Sans" panose="020B0606030504020204" pitchFamily="34" charset="0"/>
              </a:rPr>
              <a:t>90%</a:t>
            </a:r>
            <a:r>
              <a:rPr lang="en-US" b="0" i="0">
                <a:effectLst/>
                <a:latin typeface="Open Sans" panose="020B0606030504020204" pitchFamily="34" charset="0"/>
                <a:ea typeface="Open Sans" panose="020B0606030504020204" pitchFamily="34" charset="0"/>
                <a:cs typeface="Open Sans" panose="020B0606030504020204" pitchFamily="34" charset="0"/>
              </a:rPr>
              <a:t> of equipment and facilities net project cost</a:t>
            </a:r>
          </a:p>
          <a:p>
            <a:pPr marL="285750" indent="-285750" algn="l">
              <a:lnSpc>
                <a:spcPct val="150000"/>
              </a:lnSpc>
              <a:buFont typeface="Wingdings" pitchFamily="2" charset="2"/>
              <a:buChar char="ü"/>
            </a:pPr>
            <a:endParaRPr lang="en-US">
              <a:latin typeface="Open Sans" panose="020B0606030504020204" pitchFamily="34" charset="0"/>
              <a:ea typeface="Open Sans" panose="020B0606030504020204" pitchFamily="34" charset="0"/>
              <a:cs typeface="Open Sans" panose="020B0606030504020204" pitchFamily="34" charset="0"/>
            </a:endParaRPr>
          </a:p>
          <a:p>
            <a:pPr algn="l">
              <a:lnSpc>
                <a:spcPct val="150000"/>
              </a:lnSpc>
            </a:pPr>
            <a:r>
              <a:rPr lang="en-US" b="0" i="1">
                <a:effectLst/>
                <a:latin typeface="Open Sans" panose="020B0606030504020204" pitchFamily="34" charset="0"/>
                <a:ea typeface="Open Sans" panose="020B0606030504020204" pitchFamily="34" charset="0"/>
                <a:cs typeface="Open Sans" panose="020B0606030504020204" pitchFamily="34" charset="0"/>
              </a:rPr>
              <a:t>Applicants must identify these specific activities in their application to receive this increased federal share</a:t>
            </a:r>
          </a:p>
          <a:p>
            <a:endParaRPr lang="en-US" i="1"/>
          </a:p>
          <a:p>
            <a:endParaRPr lang="en-US" i="1"/>
          </a:p>
          <a:p>
            <a:endParaRPr lang="en-US" i="1"/>
          </a:p>
          <a:p>
            <a:r>
              <a:rPr lang="en-US" i="1">
                <a:solidFill>
                  <a:schemeClr val="accent6">
                    <a:lumMod val="50000"/>
                  </a:schemeClr>
                </a:solidFill>
              </a:rPr>
              <a:t>Agencies must cover the rest of the cost. </a:t>
            </a:r>
          </a:p>
          <a:p>
            <a:endParaRPr lang="en-US"/>
          </a:p>
        </p:txBody>
      </p:sp>
      <p:pic>
        <p:nvPicPr>
          <p:cNvPr id="4098" name="Picture 2" descr="Donation Match - Money Bill Icon - 800x800 PNG Download - PNGkit">
            <a:extLst>
              <a:ext uri="{FF2B5EF4-FFF2-40B4-BE49-F238E27FC236}">
                <a16:creationId xmlns:a16="http://schemas.microsoft.com/office/drawing/2014/main" id="{51D199F3-92C5-FAD3-0D83-66DFE727A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825" y="2174934"/>
            <a:ext cx="3229819" cy="1941830"/>
          </a:xfrm>
          <a:prstGeom prst="rect">
            <a:avLst/>
          </a:prstGeom>
          <a:noFill/>
          <a:effectLst>
            <a:softEdge rad="95373"/>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4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61799"/>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Source Sans Pro" panose="020B0503030403020204" pitchFamily="34" charset="0"/>
              </a:rPr>
              <a:t>FTA Zero-Emission Funding Programs</a:t>
            </a: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18</a:t>
            </a:fld>
            <a:endParaRPr lang="en-US"/>
          </a:p>
        </p:txBody>
      </p:sp>
      <p:sp>
        <p:nvSpPr>
          <p:cNvPr id="3" name="TextBox 2">
            <a:extLst>
              <a:ext uri="{FF2B5EF4-FFF2-40B4-BE49-F238E27FC236}">
                <a16:creationId xmlns:a16="http://schemas.microsoft.com/office/drawing/2014/main" id="{E784882E-F437-EDE6-B52A-FEBF419F0464}"/>
              </a:ext>
            </a:extLst>
          </p:cNvPr>
          <p:cNvSpPr txBox="1"/>
          <p:nvPr/>
        </p:nvSpPr>
        <p:spPr>
          <a:xfrm>
            <a:off x="965707" y="1950624"/>
            <a:ext cx="6672028" cy="3197991"/>
          </a:xfrm>
          <a:prstGeom prst="rect">
            <a:avLst/>
          </a:prstGeom>
          <a:noFill/>
        </p:spPr>
        <p:txBody>
          <a:bodyPr wrap="square" rtlCol="0">
            <a:spAutoFit/>
          </a:bodyPr>
          <a:lstStyle/>
          <a:p>
            <a:pPr marL="285750" indent="-285750">
              <a:lnSpc>
                <a:spcPct val="150000"/>
              </a:lnSpc>
              <a:buFont typeface="Wingdings" pitchFamily="2" charset="2"/>
              <a:buChar char="ü"/>
            </a:pPr>
            <a:r>
              <a:rPr lang="en-US" b="0" i="0">
                <a:effectLst/>
                <a:latin typeface="Open Sans" panose="020B0606030504020204" pitchFamily="34" charset="0"/>
              </a:rPr>
              <a:t>One Notice of Funding Opportunity (NOFO) for both programs</a:t>
            </a:r>
          </a:p>
          <a:p>
            <a:pPr marL="285750" indent="-285750">
              <a:lnSpc>
                <a:spcPct val="150000"/>
              </a:lnSpc>
              <a:buFont typeface="Wingdings" pitchFamily="2" charset="2"/>
              <a:buChar char="ü"/>
            </a:pPr>
            <a:r>
              <a:rPr lang="en-US">
                <a:latin typeface="Open Sans" panose="020B0606030504020204" pitchFamily="34" charset="0"/>
              </a:rPr>
              <a:t>Applicants can apply for one or both programs</a:t>
            </a:r>
          </a:p>
          <a:p>
            <a:pPr marL="285750" indent="-285750">
              <a:lnSpc>
                <a:spcPct val="150000"/>
              </a:lnSpc>
              <a:buFont typeface="Wingdings" pitchFamily="2" charset="2"/>
              <a:buChar char="ü"/>
            </a:pPr>
            <a:r>
              <a:rPr lang="en-US">
                <a:latin typeface="Open Sans" panose="020B0606030504020204" pitchFamily="34" charset="0"/>
              </a:rPr>
              <a:t>Last application period was January 27 - April 13, 2023</a:t>
            </a:r>
          </a:p>
          <a:p>
            <a:pPr marL="285750" indent="-285750">
              <a:lnSpc>
                <a:spcPct val="150000"/>
              </a:lnSpc>
              <a:buFont typeface="Wingdings" pitchFamily="2" charset="2"/>
              <a:buChar char="ü"/>
            </a:pPr>
            <a:r>
              <a:rPr lang="en-US" b="0" i="0">
                <a:effectLst/>
                <a:latin typeface="Open Sans" panose="020B0606030504020204" pitchFamily="34" charset="0"/>
                <a:ea typeface="Open Sans" panose="020B0606030504020204" pitchFamily="34" charset="0"/>
                <a:cs typeface="Open Sans" panose="020B0606030504020204" pitchFamily="34" charset="0"/>
              </a:rPr>
              <a:t>130 projects were awarded in 2023 </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itchFamily="2" charset="2"/>
              <a:buChar char="ü"/>
            </a:pPr>
            <a:r>
              <a:rPr lang="en-US" b="0" i="0">
                <a:effectLst/>
                <a:latin typeface="Open Sans" panose="020B0606030504020204" pitchFamily="34" charset="0"/>
              </a:rPr>
              <a:t>Funds remain available for obligation for four fiscal years. </a:t>
            </a:r>
            <a:r>
              <a:rPr lang="en-US" sz="1400" b="0" i="1">
                <a:effectLst/>
                <a:latin typeface="Open Sans" panose="020B0606030504020204" pitchFamily="34" charset="0"/>
              </a:rPr>
              <a:t>This includes the fiscal year in which the amount is made available or appropriated plus three additional years.</a:t>
            </a:r>
            <a:endParaRPr lang="en-US" sz="1400" i="1"/>
          </a:p>
        </p:txBody>
      </p:sp>
      <p:sp>
        <p:nvSpPr>
          <p:cNvPr id="7" name="Oval Callout 6">
            <a:extLst>
              <a:ext uri="{FF2B5EF4-FFF2-40B4-BE49-F238E27FC236}">
                <a16:creationId xmlns:a16="http://schemas.microsoft.com/office/drawing/2014/main" id="{045D3E23-572E-BEE3-0DB6-4DB5FDA36AB0}"/>
              </a:ext>
            </a:extLst>
          </p:cNvPr>
          <p:cNvSpPr/>
          <p:nvPr/>
        </p:nvSpPr>
        <p:spPr>
          <a:xfrm>
            <a:off x="7890280" y="2545166"/>
            <a:ext cx="3394364" cy="2008909"/>
          </a:xfrm>
          <a:prstGeom prst="wedgeEllipseCallout">
            <a:avLst>
              <a:gd name="adj1" fmla="val -17074"/>
              <a:gd name="adj2" fmla="val 43976"/>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0" i="0">
                <a:solidFill>
                  <a:schemeClr val="bg1"/>
                </a:solidFill>
                <a:effectLst/>
                <a:latin typeface="Open Sans" panose="020B0606030504020204" pitchFamily="34" charset="0"/>
              </a:rPr>
              <a:t>FTA received 475 eligible project proposals totaling approximately $8.7B in requests.</a:t>
            </a:r>
          </a:p>
          <a:p>
            <a:pPr algn="ctr"/>
            <a:endParaRPr lang="en-US"/>
          </a:p>
        </p:txBody>
      </p:sp>
    </p:spTree>
    <p:extLst>
      <p:ext uri="{BB962C8B-B14F-4D97-AF65-F5344CB8AC3E}">
        <p14:creationId xmlns:p14="http://schemas.microsoft.com/office/powerpoint/2010/main" val="3838262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Low-No Program: Eligible Activities  </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19</a:t>
            </a:fld>
            <a:endParaRPr lang="en-US"/>
          </a:p>
        </p:txBody>
      </p:sp>
      <p:graphicFrame>
        <p:nvGraphicFramePr>
          <p:cNvPr id="3" name="Table 3">
            <a:extLst>
              <a:ext uri="{FF2B5EF4-FFF2-40B4-BE49-F238E27FC236}">
                <a16:creationId xmlns:a16="http://schemas.microsoft.com/office/drawing/2014/main" id="{EDC28770-61F9-C203-96C2-AB09B4845A0A}"/>
              </a:ext>
            </a:extLst>
          </p:cNvPr>
          <p:cNvGraphicFramePr>
            <a:graphicFrameLocks noGrp="1"/>
          </p:cNvGraphicFramePr>
          <p:nvPr>
            <p:extLst>
              <p:ext uri="{D42A27DB-BD31-4B8C-83A1-F6EECF244321}">
                <p14:modId xmlns:p14="http://schemas.microsoft.com/office/powerpoint/2010/main" val="563501809"/>
              </p:ext>
            </p:extLst>
          </p:nvPr>
        </p:nvGraphicFramePr>
        <p:xfrm>
          <a:off x="949443" y="1229155"/>
          <a:ext cx="10293115" cy="4815840"/>
        </p:xfrm>
        <a:graphic>
          <a:graphicData uri="http://schemas.openxmlformats.org/drawingml/2006/table">
            <a:tbl>
              <a:tblPr firstRow="1" bandRow="1">
                <a:tableStyleId>{5C22544A-7EE6-4342-B048-85BDC9FD1C3A}</a:tableStyleId>
              </a:tblPr>
              <a:tblGrid>
                <a:gridCol w="6394883">
                  <a:extLst>
                    <a:ext uri="{9D8B030D-6E8A-4147-A177-3AD203B41FA5}">
                      <a16:colId xmlns:a16="http://schemas.microsoft.com/office/drawing/2014/main" val="37483050"/>
                    </a:ext>
                  </a:extLst>
                </a:gridCol>
                <a:gridCol w="2377440">
                  <a:extLst>
                    <a:ext uri="{9D8B030D-6E8A-4147-A177-3AD203B41FA5}">
                      <a16:colId xmlns:a16="http://schemas.microsoft.com/office/drawing/2014/main" val="4157132198"/>
                    </a:ext>
                  </a:extLst>
                </a:gridCol>
                <a:gridCol w="1520792">
                  <a:extLst>
                    <a:ext uri="{9D8B030D-6E8A-4147-A177-3AD203B41FA5}">
                      <a16:colId xmlns:a16="http://schemas.microsoft.com/office/drawing/2014/main" val="1443089861"/>
                    </a:ext>
                  </a:extLst>
                </a:gridCol>
              </a:tblGrid>
              <a:tr h="341739">
                <a:tc>
                  <a:txBody>
                    <a:bodyPr/>
                    <a:lstStyle/>
                    <a:p>
                      <a:r>
                        <a:rPr lang="en-US"/>
                        <a:t>Activity</a:t>
                      </a:r>
                    </a:p>
                  </a:txBody>
                  <a:tcPr/>
                </a:tc>
                <a:tc>
                  <a:txBody>
                    <a:bodyPr/>
                    <a:lstStyle/>
                    <a:p>
                      <a:r>
                        <a:rPr lang="en-US"/>
                        <a:t>Low-No</a:t>
                      </a:r>
                    </a:p>
                  </a:txBody>
                  <a:tcPr/>
                </a:tc>
                <a:tc>
                  <a:txBody>
                    <a:bodyPr/>
                    <a:lstStyle/>
                    <a:p>
                      <a:r>
                        <a:rPr lang="en-US"/>
                        <a:t>BBF</a:t>
                      </a:r>
                    </a:p>
                  </a:txBody>
                  <a:tcPr/>
                </a:tc>
                <a:extLst>
                  <a:ext uri="{0D108BD9-81ED-4DB2-BD59-A6C34878D82A}">
                    <a16:rowId xmlns:a16="http://schemas.microsoft.com/office/drawing/2014/main" val="3232760070"/>
                  </a:ext>
                </a:extLst>
              </a:tr>
              <a:tr h="370840">
                <a:tc>
                  <a:txBody>
                    <a:bodyPr/>
                    <a:lstStyle/>
                    <a:p>
                      <a:r>
                        <a:rPr lang="en-US"/>
                        <a:t>Purchase/lease low/no- emission buses</a:t>
                      </a:r>
                    </a:p>
                  </a:txBody>
                  <a:tcPr/>
                </a:tc>
                <a:tc>
                  <a:txBody>
                    <a:bodyPr/>
                    <a:lstStyle/>
                    <a:p>
                      <a:pPr algn="ctr"/>
                      <a:r>
                        <a:rPr lang="en-US">
                          <a:sym typeface="Wingdings" panose="05000000000000000000" pitchFamily="2" charset="2"/>
                        </a:rPr>
                        <a:t></a:t>
                      </a:r>
                      <a:endParaRPr lang="en-US"/>
                    </a:p>
                  </a:txBody>
                  <a:tcPr/>
                </a:tc>
                <a:tc>
                  <a:txBody>
                    <a:bodyPr/>
                    <a:lstStyle/>
                    <a:p>
                      <a:pPr algn="ctr"/>
                      <a:endParaRPr lang="en-US"/>
                    </a:p>
                  </a:txBody>
                  <a:tcPr/>
                </a:tc>
                <a:extLst>
                  <a:ext uri="{0D108BD9-81ED-4DB2-BD59-A6C34878D82A}">
                    <a16:rowId xmlns:a16="http://schemas.microsoft.com/office/drawing/2014/main" val="2832351989"/>
                  </a:ext>
                </a:extLst>
              </a:tr>
              <a:tr h="370840">
                <a:tc>
                  <a:txBody>
                    <a:bodyPr/>
                    <a:lstStyle/>
                    <a:p>
                      <a:r>
                        <a:rPr lang="en-US"/>
                        <a:t>Acquire low/no- emission buses with leased power source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algn="ctr"/>
                      <a:endParaRPr lang="en-US"/>
                    </a:p>
                  </a:txBody>
                  <a:tcPr/>
                </a:tc>
                <a:extLst>
                  <a:ext uri="{0D108BD9-81ED-4DB2-BD59-A6C34878D82A}">
                    <a16:rowId xmlns:a16="http://schemas.microsoft.com/office/drawing/2014/main" val="1802471828"/>
                  </a:ext>
                </a:extLst>
              </a:tr>
              <a:tr h="370840">
                <a:tc>
                  <a:txBody>
                    <a:bodyPr/>
                    <a:lstStyle/>
                    <a:p>
                      <a:r>
                        <a:rPr lang="en-US"/>
                        <a:t>Construct or lease facilities and equipment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algn="ctr"/>
                      <a:endParaRPr lang="en-US"/>
                    </a:p>
                  </a:txBody>
                  <a:tcPr/>
                </a:tc>
                <a:extLst>
                  <a:ext uri="{0D108BD9-81ED-4DB2-BD59-A6C34878D82A}">
                    <a16:rowId xmlns:a16="http://schemas.microsoft.com/office/drawing/2014/main" val="2353128089"/>
                  </a:ext>
                </a:extLst>
              </a:tr>
              <a:tr h="370840">
                <a:tc>
                  <a:txBody>
                    <a:bodyPr/>
                    <a:lstStyle/>
                    <a:p>
                      <a:r>
                        <a:rPr lang="en-US"/>
                        <a:t>Intelligent tech/software for low/no- emission buses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algn="ctr"/>
                      <a:endParaRPr lang="en-US"/>
                    </a:p>
                  </a:txBody>
                  <a:tcPr/>
                </a:tc>
                <a:extLst>
                  <a:ext uri="{0D108BD9-81ED-4DB2-BD59-A6C34878D82A}">
                    <a16:rowId xmlns:a16="http://schemas.microsoft.com/office/drawing/2014/main" val="3148697701"/>
                  </a:ext>
                </a:extLst>
              </a:tr>
              <a:tr h="370840">
                <a:tc>
                  <a:txBody>
                    <a:bodyPr/>
                    <a:lstStyle/>
                    <a:p>
                      <a:r>
                        <a:rPr lang="en-US"/>
                        <a:t>New public transit facilities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algn="ctr"/>
                      <a:endParaRPr lang="en-US"/>
                    </a:p>
                  </a:txBody>
                  <a:tcPr/>
                </a:tc>
                <a:extLst>
                  <a:ext uri="{0D108BD9-81ED-4DB2-BD59-A6C34878D82A}">
                    <a16:rowId xmlns:a16="http://schemas.microsoft.com/office/drawing/2014/main" val="2012305370"/>
                  </a:ext>
                </a:extLst>
              </a:tr>
              <a:tr h="370840">
                <a:tc>
                  <a:txBody>
                    <a:bodyPr/>
                    <a:lstStyle/>
                    <a:p>
                      <a:r>
                        <a:rPr lang="en-US"/>
                        <a:t>Upgrade existing transit facilities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algn="ctr"/>
                      <a:endParaRPr lang="en-US"/>
                    </a:p>
                  </a:txBody>
                  <a:tcPr/>
                </a:tc>
                <a:extLst>
                  <a:ext uri="{0D108BD9-81ED-4DB2-BD59-A6C34878D82A}">
                    <a16:rowId xmlns:a16="http://schemas.microsoft.com/office/drawing/2014/main" val="4143660565"/>
                  </a:ext>
                </a:extLst>
              </a:tr>
              <a:tr h="370840">
                <a:tc>
                  <a:txBody>
                    <a:bodyPr/>
                    <a:lstStyle/>
                    <a:p>
                      <a:r>
                        <a:rPr lang="en-US"/>
                        <a:t>Workforce Training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837158900"/>
                  </a:ext>
                </a:extLst>
              </a:tr>
              <a:tr h="370840">
                <a:tc>
                  <a:txBody>
                    <a:bodyPr/>
                    <a:lstStyle/>
                    <a:p>
                      <a:r>
                        <a:rPr lang="en-US"/>
                        <a:t>Purchase low/no- emission buses, vans, and equipment</a:t>
                      </a:r>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392555448"/>
                  </a:ext>
                </a:extLst>
              </a:tr>
              <a:tr h="370840">
                <a:tc>
                  <a:txBody>
                    <a:bodyPr/>
                    <a:lstStyle/>
                    <a:p>
                      <a:r>
                        <a:rPr lang="en-US"/>
                        <a:t>Replace buses and related equipment </a:t>
                      </a:r>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546914310"/>
                  </a:ext>
                </a:extLst>
              </a:tr>
              <a:tr h="370840">
                <a:tc>
                  <a:txBody>
                    <a:bodyPr/>
                    <a:lstStyle/>
                    <a:p>
                      <a:r>
                        <a:rPr lang="en-US"/>
                        <a:t>Rehabilitate buses, vans, and related equipment</a:t>
                      </a:r>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527102568"/>
                  </a:ext>
                </a:extLst>
              </a:tr>
              <a:tr h="370840">
                <a:tc>
                  <a:txBody>
                    <a:bodyPr/>
                    <a:lstStyle/>
                    <a:p>
                      <a:r>
                        <a:rPr lang="en-US"/>
                        <a:t>Intelligent tech/software for low/no- emission buses</a:t>
                      </a:r>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512793051"/>
                  </a:ext>
                </a:extLst>
              </a:tr>
              <a:tr h="370840">
                <a:tc>
                  <a:txBody>
                    <a:bodyPr/>
                    <a:lstStyle/>
                    <a:p>
                      <a:r>
                        <a:rPr lang="en-US"/>
                        <a:t>Construct bus related facilities</a:t>
                      </a:r>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334035387"/>
                  </a:ext>
                </a:extLst>
              </a:tr>
            </a:tbl>
          </a:graphicData>
        </a:graphic>
      </p:graphicFrame>
    </p:spTree>
    <p:extLst>
      <p:ext uri="{BB962C8B-B14F-4D97-AF65-F5344CB8AC3E}">
        <p14:creationId xmlns:p14="http://schemas.microsoft.com/office/powerpoint/2010/main" val="224232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Source Sans Pro" panose="020B0503030403020204" pitchFamily="34" charset="0"/>
              </a:rPr>
              <a:t>Outline</a:t>
            </a:r>
          </a:p>
        </p:txBody>
      </p:sp>
      <p:sp>
        <p:nvSpPr>
          <p:cNvPr id="2" name="Slide Number Placeholder 1">
            <a:extLst>
              <a:ext uri="{FF2B5EF4-FFF2-40B4-BE49-F238E27FC236}">
                <a16:creationId xmlns:a16="http://schemas.microsoft.com/office/drawing/2014/main" id="{338E81DF-E3A6-9150-E65F-F8D4EADD4FA4}"/>
              </a:ext>
            </a:extLst>
          </p:cNvPr>
          <p:cNvSpPr>
            <a:spLocks noGrp="1"/>
          </p:cNvSpPr>
          <p:nvPr>
            <p:ph type="sldNum" sz="quarter" idx="12"/>
          </p:nvPr>
        </p:nvSpPr>
        <p:spPr/>
        <p:txBody>
          <a:bodyPr/>
          <a:lstStyle/>
          <a:p>
            <a:fld id="{FC585367-148E-874D-A143-6C293F85E273}" type="slidenum">
              <a:rPr lang="en-US" smtClean="0"/>
              <a:pPr/>
              <a:t>2</a:t>
            </a:fld>
            <a:endParaRPr lang="en-US"/>
          </a:p>
        </p:txBody>
      </p:sp>
      <p:sp>
        <p:nvSpPr>
          <p:cNvPr id="14" name="TextBox 30">
            <a:extLst>
              <a:ext uri="{FF2B5EF4-FFF2-40B4-BE49-F238E27FC236}">
                <a16:creationId xmlns:a16="http://schemas.microsoft.com/office/drawing/2014/main" id="{9A4E1E5F-C133-9BF7-3E0B-B853C93C5C9C}"/>
              </a:ext>
            </a:extLst>
          </p:cNvPr>
          <p:cNvSpPr txBox="1"/>
          <p:nvPr/>
        </p:nvSpPr>
        <p:spPr>
          <a:xfrm>
            <a:off x="2937832" y="2826659"/>
            <a:ext cx="4507983" cy="306366"/>
          </a:xfrm>
          <a:prstGeom prst="rect">
            <a:avLst/>
          </a:prstGeom>
          <a:noFill/>
        </p:spPr>
        <p:txBody>
          <a:bodyPr wrap="square" lIns="0" tIns="0" rIns="0" bIns="0" rtlCol="0">
            <a:spAutoFit/>
          </a:bodyPr>
          <a:lstStyle/>
          <a:p>
            <a:pPr>
              <a:lnSpc>
                <a:spcPct val="120000"/>
              </a:lnSpc>
              <a:spcBef>
                <a:spcPts val="1200"/>
              </a:spcBef>
            </a:pPr>
            <a:r>
              <a:rPr lang="en-US" b="1">
                <a:solidFill>
                  <a:schemeClr val="accent1"/>
                </a:solidFill>
                <a:latin typeface="Montserrat" pitchFamily="2" charset="77"/>
              </a:rPr>
              <a:t>FTA Funding Programs</a:t>
            </a:r>
          </a:p>
        </p:txBody>
      </p:sp>
      <p:sp>
        <p:nvSpPr>
          <p:cNvPr id="15" name="Rectangle 14">
            <a:extLst>
              <a:ext uri="{FF2B5EF4-FFF2-40B4-BE49-F238E27FC236}">
                <a16:creationId xmlns:a16="http://schemas.microsoft.com/office/drawing/2014/main" id="{2739FEE6-C5A4-F107-9250-FFDE6DEE7232}"/>
              </a:ext>
            </a:extLst>
          </p:cNvPr>
          <p:cNvSpPr/>
          <p:nvPr/>
        </p:nvSpPr>
        <p:spPr>
          <a:xfrm>
            <a:off x="1957065" y="4205339"/>
            <a:ext cx="649504" cy="286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a:solidFill>
                  <a:srgbClr val="FFFFFF"/>
                </a:solidFill>
                <a:latin typeface="Montserrat" pitchFamily="2" charset="77"/>
                <a:ea typeface="Open Sans SemiBold" panose="020B0706030804020204" pitchFamily="34" charset="0"/>
                <a:cs typeface="Open Sans SemiBold" panose="020B0706030804020204" pitchFamily="34" charset="0"/>
              </a:rPr>
              <a:t>5</a:t>
            </a:r>
          </a:p>
        </p:txBody>
      </p:sp>
      <p:sp>
        <p:nvSpPr>
          <p:cNvPr id="16" name="TextBox 39">
            <a:extLst>
              <a:ext uri="{FF2B5EF4-FFF2-40B4-BE49-F238E27FC236}">
                <a16:creationId xmlns:a16="http://schemas.microsoft.com/office/drawing/2014/main" id="{98080ABF-2A55-8D7C-9F83-B79C73A3E87A}"/>
              </a:ext>
            </a:extLst>
          </p:cNvPr>
          <p:cNvSpPr txBox="1"/>
          <p:nvPr/>
        </p:nvSpPr>
        <p:spPr>
          <a:xfrm>
            <a:off x="2937832" y="4226254"/>
            <a:ext cx="3805863" cy="306366"/>
          </a:xfrm>
          <a:prstGeom prst="rect">
            <a:avLst/>
          </a:prstGeom>
          <a:noFill/>
        </p:spPr>
        <p:txBody>
          <a:bodyPr wrap="square" lIns="0" tIns="0" rIns="0" bIns="0" rtlCol="0">
            <a:spAutoFit/>
          </a:bodyPr>
          <a:lstStyle/>
          <a:p>
            <a:pPr>
              <a:lnSpc>
                <a:spcPct val="120000"/>
              </a:lnSpc>
              <a:spcBef>
                <a:spcPts val="1200"/>
              </a:spcBef>
            </a:pPr>
            <a:r>
              <a:rPr lang="en-US" b="1">
                <a:solidFill>
                  <a:schemeClr val="accent1"/>
                </a:solidFill>
                <a:latin typeface="Montserrat" pitchFamily="2" charset="77"/>
              </a:rPr>
              <a:t>References</a:t>
            </a:r>
          </a:p>
        </p:txBody>
      </p:sp>
      <p:sp>
        <p:nvSpPr>
          <p:cNvPr id="17" name="Rectangle 16">
            <a:extLst>
              <a:ext uri="{FF2B5EF4-FFF2-40B4-BE49-F238E27FC236}">
                <a16:creationId xmlns:a16="http://schemas.microsoft.com/office/drawing/2014/main" id="{EA838F52-4A5D-B7DB-5ACF-4483DE9D45F9}"/>
              </a:ext>
            </a:extLst>
          </p:cNvPr>
          <p:cNvSpPr/>
          <p:nvPr/>
        </p:nvSpPr>
        <p:spPr>
          <a:xfrm>
            <a:off x="1957065" y="2820374"/>
            <a:ext cx="649504" cy="286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a:solidFill>
                  <a:srgbClr val="FFFFFF"/>
                </a:solidFill>
                <a:latin typeface="Montserrat" pitchFamily="2" charset="77"/>
                <a:ea typeface="Open Sans SemiBold" panose="020B0706030804020204" pitchFamily="34" charset="0"/>
                <a:cs typeface="Open Sans SemiBold" panose="020B0706030804020204" pitchFamily="34" charset="0"/>
              </a:rPr>
              <a:t>3</a:t>
            </a:r>
          </a:p>
        </p:txBody>
      </p:sp>
      <p:sp>
        <p:nvSpPr>
          <p:cNvPr id="18" name="TextBox 30">
            <a:extLst>
              <a:ext uri="{FF2B5EF4-FFF2-40B4-BE49-F238E27FC236}">
                <a16:creationId xmlns:a16="http://schemas.microsoft.com/office/drawing/2014/main" id="{D3AA7F8C-08DA-838D-FE71-6EE10C0A40FB}"/>
              </a:ext>
            </a:extLst>
          </p:cNvPr>
          <p:cNvSpPr txBox="1"/>
          <p:nvPr/>
        </p:nvSpPr>
        <p:spPr>
          <a:xfrm>
            <a:off x="2937832" y="1408376"/>
            <a:ext cx="3043868" cy="306366"/>
          </a:xfrm>
          <a:prstGeom prst="rect">
            <a:avLst/>
          </a:prstGeom>
          <a:noFill/>
        </p:spPr>
        <p:txBody>
          <a:bodyPr wrap="square" lIns="0" tIns="0" rIns="0" bIns="0" rtlCol="0">
            <a:spAutoFit/>
          </a:bodyPr>
          <a:lstStyle/>
          <a:p>
            <a:pPr>
              <a:lnSpc>
                <a:spcPct val="120000"/>
              </a:lnSpc>
              <a:spcBef>
                <a:spcPts val="1200"/>
              </a:spcBef>
            </a:pPr>
            <a:r>
              <a:rPr lang="en-US" b="1">
                <a:solidFill>
                  <a:schemeClr val="accent1"/>
                </a:solidFill>
                <a:latin typeface="Montserrat" pitchFamily="2" charset="77"/>
              </a:rPr>
              <a:t>WSP Overview </a:t>
            </a:r>
          </a:p>
        </p:txBody>
      </p:sp>
      <p:sp>
        <p:nvSpPr>
          <p:cNvPr id="19" name="Rectangle 18">
            <a:extLst>
              <a:ext uri="{FF2B5EF4-FFF2-40B4-BE49-F238E27FC236}">
                <a16:creationId xmlns:a16="http://schemas.microsoft.com/office/drawing/2014/main" id="{68E13854-E8BA-0AF0-E2F7-96AE9FEF23A4}"/>
              </a:ext>
            </a:extLst>
          </p:cNvPr>
          <p:cNvSpPr/>
          <p:nvPr/>
        </p:nvSpPr>
        <p:spPr>
          <a:xfrm>
            <a:off x="1957065" y="1417651"/>
            <a:ext cx="649504" cy="286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a:solidFill>
                  <a:srgbClr val="FFFFFF"/>
                </a:solidFill>
                <a:latin typeface="Montserrat" pitchFamily="2" charset="77"/>
                <a:ea typeface="Open Sans SemiBold" panose="020B0706030804020204" pitchFamily="34" charset="0"/>
                <a:cs typeface="Open Sans SemiBold" panose="020B0706030804020204" pitchFamily="34" charset="0"/>
              </a:rPr>
              <a:t>1</a:t>
            </a:r>
          </a:p>
        </p:txBody>
      </p:sp>
      <p:sp>
        <p:nvSpPr>
          <p:cNvPr id="20" name="TextBox 30">
            <a:extLst>
              <a:ext uri="{FF2B5EF4-FFF2-40B4-BE49-F238E27FC236}">
                <a16:creationId xmlns:a16="http://schemas.microsoft.com/office/drawing/2014/main" id="{6A1C3F99-9333-9D30-1602-C11F2BF6A820}"/>
              </a:ext>
            </a:extLst>
          </p:cNvPr>
          <p:cNvSpPr txBox="1"/>
          <p:nvPr/>
        </p:nvSpPr>
        <p:spPr>
          <a:xfrm>
            <a:off x="2937832" y="4857925"/>
            <a:ext cx="3043868" cy="306366"/>
          </a:xfrm>
          <a:prstGeom prst="rect">
            <a:avLst/>
          </a:prstGeom>
          <a:noFill/>
        </p:spPr>
        <p:txBody>
          <a:bodyPr wrap="square" lIns="0" tIns="0" rIns="0" bIns="0" rtlCol="0">
            <a:spAutoFit/>
          </a:bodyPr>
          <a:lstStyle/>
          <a:p>
            <a:pPr>
              <a:lnSpc>
                <a:spcPct val="120000"/>
              </a:lnSpc>
              <a:spcBef>
                <a:spcPts val="1200"/>
              </a:spcBef>
            </a:pPr>
            <a:r>
              <a:rPr lang="en-US" b="1">
                <a:solidFill>
                  <a:schemeClr val="accent1"/>
                </a:solidFill>
                <a:latin typeface="Montserrat" pitchFamily="2" charset="77"/>
              </a:rPr>
              <a:t>Q &amp; A </a:t>
            </a:r>
          </a:p>
        </p:txBody>
      </p:sp>
      <p:cxnSp>
        <p:nvCxnSpPr>
          <p:cNvPr id="22" name="Connecteur droit 24">
            <a:extLst>
              <a:ext uri="{FF2B5EF4-FFF2-40B4-BE49-F238E27FC236}">
                <a16:creationId xmlns:a16="http://schemas.microsoft.com/office/drawing/2014/main" id="{97D7072C-4E0A-2371-9AC3-8D8BFEEE2155}"/>
              </a:ext>
            </a:extLst>
          </p:cNvPr>
          <p:cNvCxnSpPr>
            <a:cxnSpLocks/>
          </p:cNvCxnSpPr>
          <p:nvPr/>
        </p:nvCxnSpPr>
        <p:spPr>
          <a:xfrm>
            <a:off x="2606569" y="1417651"/>
            <a:ext cx="0" cy="3736602"/>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23" name="TextBox 30">
            <a:extLst>
              <a:ext uri="{FF2B5EF4-FFF2-40B4-BE49-F238E27FC236}">
                <a16:creationId xmlns:a16="http://schemas.microsoft.com/office/drawing/2014/main" id="{1CA5B632-9792-5196-2419-09B4BE7C708B}"/>
              </a:ext>
            </a:extLst>
          </p:cNvPr>
          <p:cNvSpPr txBox="1"/>
          <p:nvPr/>
        </p:nvSpPr>
        <p:spPr>
          <a:xfrm>
            <a:off x="2937832" y="3493036"/>
            <a:ext cx="4393683" cy="306366"/>
          </a:xfrm>
          <a:prstGeom prst="rect">
            <a:avLst/>
          </a:prstGeom>
          <a:noFill/>
        </p:spPr>
        <p:txBody>
          <a:bodyPr wrap="square" lIns="0" tIns="0" rIns="0" bIns="0" rtlCol="0">
            <a:spAutoFit/>
          </a:bodyPr>
          <a:lstStyle/>
          <a:p>
            <a:pPr>
              <a:lnSpc>
                <a:spcPct val="120000"/>
              </a:lnSpc>
              <a:spcBef>
                <a:spcPts val="1200"/>
              </a:spcBef>
            </a:pPr>
            <a:r>
              <a:rPr lang="en-US" b="1">
                <a:solidFill>
                  <a:schemeClr val="accent1"/>
                </a:solidFill>
                <a:latin typeface="Montserrat" pitchFamily="2" charset="77"/>
              </a:rPr>
              <a:t>Sample ZET Plan</a:t>
            </a:r>
          </a:p>
        </p:txBody>
      </p:sp>
      <p:sp>
        <p:nvSpPr>
          <p:cNvPr id="24" name="Rectangle 23">
            <a:extLst>
              <a:ext uri="{FF2B5EF4-FFF2-40B4-BE49-F238E27FC236}">
                <a16:creationId xmlns:a16="http://schemas.microsoft.com/office/drawing/2014/main" id="{FB2E2DF5-D250-8FE5-8BEA-0C9415CC663A}"/>
              </a:ext>
            </a:extLst>
          </p:cNvPr>
          <p:cNvSpPr/>
          <p:nvPr/>
        </p:nvSpPr>
        <p:spPr>
          <a:xfrm>
            <a:off x="1957065" y="4867963"/>
            <a:ext cx="649504" cy="286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a:solidFill>
                  <a:srgbClr val="FFFFFF"/>
                </a:solidFill>
                <a:latin typeface="Montserrat" pitchFamily="2" charset="77"/>
                <a:ea typeface="Open Sans SemiBold" panose="020B0706030804020204" pitchFamily="34" charset="0"/>
                <a:cs typeface="Open Sans SemiBold" panose="020B0706030804020204" pitchFamily="34" charset="0"/>
              </a:rPr>
              <a:t>6</a:t>
            </a:r>
          </a:p>
        </p:txBody>
      </p:sp>
      <p:sp>
        <p:nvSpPr>
          <p:cNvPr id="26" name="Rectangle 25">
            <a:extLst>
              <a:ext uri="{FF2B5EF4-FFF2-40B4-BE49-F238E27FC236}">
                <a16:creationId xmlns:a16="http://schemas.microsoft.com/office/drawing/2014/main" id="{28CE8FF7-98ED-2C34-D6EB-B8F7D9391B72}"/>
              </a:ext>
            </a:extLst>
          </p:cNvPr>
          <p:cNvSpPr/>
          <p:nvPr/>
        </p:nvSpPr>
        <p:spPr>
          <a:xfrm>
            <a:off x="1957065" y="3493036"/>
            <a:ext cx="649504" cy="286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a:solidFill>
                  <a:srgbClr val="FFFFFF"/>
                </a:solidFill>
                <a:latin typeface="Montserrat" pitchFamily="2" charset="77"/>
                <a:ea typeface="Open Sans SemiBold" panose="020B0706030804020204" pitchFamily="34" charset="0"/>
                <a:cs typeface="Open Sans SemiBold" panose="020B0706030804020204" pitchFamily="34" charset="0"/>
              </a:rPr>
              <a:t>4</a:t>
            </a:r>
          </a:p>
        </p:txBody>
      </p:sp>
      <p:sp>
        <p:nvSpPr>
          <p:cNvPr id="27" name="TextBox 30">
            <a:extLst>
              <a:ext uri="{FF2B5EF4-FFF2-40B4-BE49-F238E27FC236}">
                <a16:creationId xmlns:a16="http://schemas.microsoft.com/office/drawing/2014/main" id="{493CFB45-C9D5-CE48-2401-18E2637A21C9}"/>
              </a:ext>
            </a:extLst>
          </p:cNvPr>
          <p:cNvSpPr txBox="1"/>
          <p:nvPr/>
        </p:nvSpPr>
        <p:spPr>
          <a:xfrm>
            <a:off x="2937832" y="2095942"/>
            <a:ext cx="4774532" cy="306366"/>
          </a:xfrm>
          <a:prstGeom prst="rect">
            <a:avLst/>
          </a:prstGeom>
          <a:noFill/>
        </p:spPr>
        <p:txBody>
          <a:bodyPr wrap="square" lIns="0" tIns="0" rIns="0" bIns="0" rtlCol="0">
            <a:spAutoFit/>
          </a:bodyPr>
          <a:lstStyle/>
          <a:p>
            <a:pPr>
              <a:lnSpc>
                <a:spcPct val="120000"/>
              </a:lnSpc>
              <a:spcBef>
                <a:spcPts val="1200"/>
              </a:spcBef>
            </a:pPr>
            <a:r>
              <a:rPr lang="en-US" b="1">
                <a:solidFill>
                  <a:schemeClr val="accent1"/>
                </a:solidFill>
                <a:latin typeface="Montserrat" pitchFamily="2" charset="77"/>
              </a:rPr>
              <a:t>Zero Emission Transition Plan Overview</a:t>
            </a:r>
          </a:p>
        </p:txBody>
      </p:sp>
      <p:sp>
        <p:nvSpPr>
          <p:cNvPr id="28" name="Rectangle 27">
            <a:extLst>
              <a:ext uri="{FF2B5EF4-FFF2-40B4-BE49-F238E27FC236}">
                <a16:creationId xmlns:a16="http://schemas.microsoft.com/office/drawing/2014/main" id="{48532447-70DA-963C-E5FF-E3ADBA1687F4}"/>
              </a:ext>
            </a:extLst>
          </p:cNvPr>
          <p:cNvSpPr/>
          <p:nvPr/>
        </p:nvSpPr>
        <p:spPr>
          <a:xfrm>
            <a:off x="1957065" y="2090313"/>
            <a:ext cx="649504" cy="286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a:solidFill>
                  <a:srgbClr val="FFFFFF"/>
                </a:solidFill>
                <a:latin typeface="Montserrat" pitchFamily="2" charset="77"/>
                <a:ea typeface="Open Sans SemiBold" panose="020B0706030804020204" pitchFamily="34" charset="0"/>
                <a:cs typeface="Open Sans SemiBold" panose="020B0706030804020204" pitchFamily="34" charset="0"/>
              </a:rPr>
              <a:t>2</a:t>
            </a:r>
          </a:p>
        </p:txBody>
      </p:sp>
      <p:cxnSp>
        <p:nvCxnSpPr>
          <p:cNvPr id="31" name="Connecteur droit 24">
            <a:extLst>
              <a:ext uri="{FF2B5EF4-FFF2-40B4-BE49-F238E27FC236}">
                <a16:creationId xmlns:a16="http://schemas.microsoft.com/office/drawing/2014/main" id="{3BB511D5-9A39-77AF-F298-142084BDEDC2}"/>
              </a:ext>
            </a:extLst>
          </p:cNvPr>
          <p:cNvCxnSpPr>
            <a:cxnSpLocks/>
            <a:stCxn id="19" idx="3"/>
          </p:cNvCxnSpPr>
          <p:nvPr/>
        </p:nvCxnSpPr>
        <p:spPr>
          <a:xfrm>
            <a:off x="2606569" y="1560796"/>
            <a:ext cx="0" cy="2930833"/>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59707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Workforce Training</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20</a:t>
            </a:fld>
            <a:endParaRPr lang="en-US"/>
          </a:p>
        </p:txBody>
      </p:sp>
      <p:sp>
        <p:nvSpPr>
          <p:cNvPr id="8" name="TextBox 7">
            <a:extLst>
              <a:ext uri="{FF2B5EF4-FFF2-40B4-BE49-F238E27FC236}">
                <a16:creationId xmlns:a16="http://schemas.microsoft.com/office/drawing/2014/main" id="{F165B73B-4BB1-DF6A-6E9E-9310CBFADD7E}"/>
              </a:ext>
            </a:extLst>
          </p:cNvPr>
          <p:cNvSpPr txBox="1"/>
          <p:nvPr/>
        </p:nvSpPr>
        <p:spPr>
          <a:xfrm>
            <a:off x="490199" y="1330199"/>
            <a:ext cx="11127741" cy="4247317"/>
          </a:xfrm>
          <a:prstGeom prst="rect">
            <a:avLst/>
          </a:prstGeom>
          <a:noFill/>
        </p:spPr>
        <p:txBody>
          <a:bodyPr wrap="square">
            <a:spAutoFit/>
          </a:bodyPr>
          <a:lstStyle/>
          <a:p>
            <a:pPr marL="285750" indent="-285750">
              <a:buFont typeface="Arial" panose="020B0604020202020204" pitchFamily="34" charset="0"/>
              <a:buChar char="•"/>
            </a:pPr>
            <a:r>
              <a:rPr lang="en-US" b="1">
                <a:solidFill>
                  <a:srgbClr val="212529"/>
                </a:solidFill>
                <a:effectLst/>
                <a:latin typeface="Open Sans" panose="020B0606030504020204" pitchFamily="34" charset="0"/>
              </a:rPr>
              <a:t>0.5% </a:t>
            </a:r>
            <a:r>
              <a:rPr lang="en-US" b="0">
                <a:solidFill>
                  <a:srgbClr val="212529"/>
                </a:solidFill>
                <a:effectLst/>
                <a:latin typeface="Open Sans" panose="020B0606030504020204" pitchFamily="34" charset="0"/>
              </a:rPr>
              <a:t>of a request may be for workforce development training and an </a:t>
            </a:r>
            <a:r>
              <a:rPr lang="en-US" b="1">
                <a:solidFill>
                  <a:srgbClr val="212529"/>
                </a:solidFill>
                <a:effectLst/>
                <a:latin typeface="Open Sans" panose="020B0606030504020204" pitchFamily="34" charset="0"/>
              </a:rPr>
              <a:t>additional 0.5%</a:t>
            </a:r>
            <a:r>
              <a:rPr lang="en-US" b="0">
                <a:solidFill>
                  <a:srgbClr val="212529"/>
                </a:solidFill>
                <a:effectLst/>
                <a:latin typeface="Open Sans" panose="020B0606030504020204" pitchFamily="34" charset="0"/>
              </a:rPr>
              <a:t> may be for training at the National Transit Institute (NTI).</a:t>
            </a:r>
          </a:p>
          <a:p>
            <a:pPr marL="285750" indent="-285750">
              <a:buFont typeface="Arial" panose="020B0604020202020204" pitchFamily="34" charset="0"/>
              <a:buChar char="•"/>
            </a:pPr>
            <a:r>
              <a:rPr lang="en-US" b="0">
                <a:effectLst/>
                <a:latin typeface="Open Sans" panose="020B0606030504020204" pitchFamily="34" charset="0"/>
              </a:rPr>
              <a:t>Any ZEV project must spend </a:t>
            </a:r>
            <a:r>
              <a:rPr lang="en-US" b="1">
                <a:effectLst/>
                <a:latin typeface="Open Sans" panose="020B0606030504020204" pitchFamily="34" charset="0"/>
              </a:rPr>
              <a:t>5%</a:t>
            </a:r>
            <a:r>
              <a:rPr lang="en-US" b="0">
                <a:effectLst/>
                <a:latin typeface="Open Sans" panose="020B0606030504020204" pitchFamily="34" charset="0"/>
              </a:rPr>
              <a:t> of the award on workforce development and training according to the ZET Plan</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FTA likes to see applications that include: </a:t>
            </a:r>
          </a:p>
          <a:p>
            <a:pPr marL="742950" lvl="1" indent="-285750">
              <a:lnSpc>
                <a:spcPct val="150000"/>
              </a:lnSpc>
              <a:buFont typeface="Wingdings" pitchFamily="2" charset="2"/>
              <a:buChar char="ü"/>
            </a:pPr>
            <a:r>
              <a:rPr lang="en-US" b="0" i="0">
                <a:effectLst/>
                <a:latin typeface="Open Sans" panose="020B0606030504020204" pitchFamily="34" charset="0"/>
                <a:ea typeface="Open Sans" panose="020B0606030504020204" pitchFamily="34" charset="0"/>
                <a:cs typeface="Open Sans" panose="020B0606030504020204" pitchFamily="34" charset="0"/>
              </a:rPr>
              <a:t>Apprenticeships for skilling current and entry-level staff</a:t>
            </a:r>
          </a:p>
          <a:p>
            <a:pPr marL="742950" lvl="1" indent="-285750">
              <a:lnSpc>
                <a:spcPct val="150000"/>
              </a:lnSpc>
              <a:buFont typeface="Wingdings" pitchFamily="2" charset="2"/>
              <a:buChar char="ü"/>
            </a:pPr>
            <a:r>
              <a:rPr lang="en-US" b="0" i="0">
                <a:effectLst/>
                <a:latin typeface="Open Sans" panose="020B0606030504020204" pitchFamily="34" charset="0"/>
                <a:ea typeface="Open Sans" panose="020B0606030504020204" pitchFamily="34" charset="0"/>
                <a:cs typeface="Open Sans" panose="020B0606030504020204" pitchFamily="34" charset="0"/>
              </a:rPr>
              <a:t>Partnerships with workforce development programs</a:t>
            </a:r>
          </a:p>
          <a:p>
            <a:pPr marL="742950" lvl="1" indent="-285750">
              <a:lnSpc>
                <a:spcPct val="150000"/>
              </a:lnSpc>
              <a:buFont typeface="Wingdings" pitchFamily="2" charset="2"/>
              <a:buChar char="ü"/>
            </a:pPr>
            <a:r>
              <a:rPr lang="en-US" b="0" i="0">
                <a:effectLst/>
                <a:latin typeface="Open Sans" panose="020B0606030504020204" pitchFamily="34" charset="0"/>
                <a:ea typeface="Open Sans" panose="020B0606030504020204" pitchFamily="34" charset="0"/>
                <a:cs typeface="Open Sans" panose="020B0606030504020204" pitchFamily="34" charset="0"/>
              </a:rPr>
              <a:t>Supportive services (childcare, tools, attire, etc.)</a:t>
            </a:r>
          </a:p>
          <a:p>
            <a:pPr marL="742950" lvl="1" indent="-285750">
              <a:lnSpc>
                <a:spcPct val="150000"/>
              </a:lnSpc>
              <a:buFont typeface="Wingdings" pitchFamily="2" charset="2"/>
              <a:buChar char="ü"/>
            </a:pPr>
            <a:r>
              <a:rPr lang="en-US" b="0" i="0">
                <a:effectLst/>
                <a:latin typeface="Open Sans" panose="020B0606030504020204" pitchFamily="34" charset="0"/>
                <a:ea typeface="Open Sans" panose="020B0606030504020204" pitchFamily="34" charset="0"/>
                <a:cs typeface="Open Sans" panose="020B0606030504020204" pitchFamily="34" charset="0"/>
              </a:rPr>
              <a:t>Workforce input on fleet transition plan</a:t>
            </a:r>
          </a:p>
          <a:p>
            <a:pPr marL="742950" lvl="1" indent="-285750">
              <a:lnSpc>
                <a:spcPct val="150000"/>
              </a:lnSpc>
              <a:buFont typeface="Wingdings" pitchFamily="2" charset="2"/>
              <a:buChar char="ü"/>
            </a:pPr>
            <a:r>
              <a:rPr lang="en-US" b="0" i="0">
                <a:effectLst/>
                <a:latin typeface="Open Sans" panose="020B0606030504020204" pitchFamily="34" charset="0"/>
                <a:ea typeface="Open Sans" panose="020B0606030504020204" pitchFamily="34" charset="0"/>
                <a:cs typeface="Open Sans" panose="020B0606030504020204" pitchFamily="34" charset="0"/>
              </a:rPr>
              <a:t>Apprenticeships for skilling current and entry-level staff</a:t>
            </a:r>
          </a:p>
          <a:p>
            <a:pPr marL="742950" lvl="1"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P</a:t>
            </a:r>
            <a:r>
              <a:rPr lang="en-US" b="0" i="0">
                <a:effectLst/>
                <a:latin typeface="Open Sans" panose="020B0606030504020204" pitchFamily="34" charset="0"/>
                <a:ea typeface="Open Sans" panose="020B0606030504020204" pitchFamily="34" charset="0"/>
                <a:cs typeface="Open Sans" panose="020B0606030504020204" pitchFamily="34" charset="0"/>
              </a:rPr>
              <a:t>romoting underrepresented groups</a:t>
            </a:r>
          </a:p>
          <a:p>
            <a:pPr marL="285750" indent="-285750">
              <a:buFont typeface="Arial" panose="020B0604020202020204" pitchFamily="34" charset="0"/>
              <a:buChar char="•"/>
            </a:pPr>
            <a:endParaRPr lang="en-US" b="0">
              <a:effectLst/>
              <a:latin typeface="Open Sans" panose="020B0606030504020204" pitchFamily="34" charset="0"/>
            </a:endParaRPr>
          </a:p>
        </p:txBody>
      </p:sp>
      <p:pic>
        <p:nvPicPr>
          <p:cNvPr id="4" name="Picture 3" descr="A group of men standing in front of a truck&#10;&#10;Description automatically generated with medium confidence">
            <a:extLst>
              <a:ext uri="{FF2B5EF4-FFF2-40B4-BE49-F238E27FC236}">
                <a16:creationId xmlns:a16="http://schemas.microsoft.com/office/drawing/2014/main" id="{5FC91CEE-01DB-144C-2011-EDB63F29A5A4}"/>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r="5882" b="-1"/>
          <a:stretch/>
        </p:blipFill>
        <p:spPr>
          <a:xfrm>
            <a:off x="7868093" y="3321140"/>
            <a:ext cx="4237016" cy="3005014"/>
          </a:xfrm>
          <a:prstGeom prst="rect">
            <a:avLst/>
          </a:prstGeom>
          <a:effectLst>
            <a:softEdge rad="390315"/>
          </a:effectLst>
        </p:spPr>
      </p:pic>
    </p:spTree>
    <p:extLst>
      <p:ext uri="{BB962C8B-B14F-4D97-AF65-F5344CB8AC3E}">
        <p14:creationId xmlns:p14="http://schemas.microsoft.com/office/powerpoint/2010/main" val="2262602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96CE3-CBDF-A28C-5EAA-BB501648C0CF}"/>
              </a:ext>
            </a:extLst>
          </p:cNvPr>
          <p:cNvPicPr>
            <a:picLocks noChangeAspect="1"/>
          </p:cNvPicPr>
          <p:nvPr/>
        </p:nvPicPr>
        <p:blipFill>
          <a:blip r:embed="rId3">
            <a:alphaModFix/>
          </a:blip>
          <a:srcRect t="12491" b="12491"/>
          <a:stretch/>
        </p:blipFill>
        <p:spPr>
          <a:xfrm>
            <a:off x="0" y="0"/>
            <a:ext cx="12188930" cy="6857990"/>
          </a:xfrm>
          <a:prstGeom prst="rect">
            <a:avLst/>
          </a:prstGeom>
        </p:spPr>
      </p:pic>
      <p:sp>
        <p:nvSpPr>
          <p:cNvPr id="6" name="Title 1">
            <a:extLst>
              <a:ext uri="{FF2B5EF4-FFF2-40B4-BE49-F238E27FC236}">
                <a16:creationId xmlns:a16="http://schemas.microsoft.com/office/drawing/2014/main" id="{D60E9710-CE87-7D93-A4BD-3A7393D27005}"/>
              </a:ext>
            </a:extLst>
          </p:cNvPr>
          <p:cNvSpPr txBox="1">
            <a:spLocks/>
          </p:cNvSpPr>
          <p:nvPr/>
        </p:nvSpPr>
        <p:spPr>
          <a:xfrm>
            <a:off x="1683489" y="5316279"/>
            <a:ext cx="9144000" cy="1360010"/>
          </a:xfrm>
          <a:prstGeom prst="rect">
            <a:avLst/>
          </a:prstGeom>
          <a:solidFill>
            <a:schemeClr val="bg2">
              <a:alpha val="7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000" b="1">
                <a:latin typeface="Montserrat" pitchFamily="2" charset="77"/>
              </a:rPr>
              <a:t>Sample Study: Maryland Transit Administration</a:t>
            </a:r>
            <a:endParaRPr lang="en-US" sz="4000">
              <a:latin typeface="Montserrat" pitchFamily="2" charset="77"/>
            </a:endParaRPr>
          </a:p>
        </p:txBody>
      </p:sp>
    </p:spTree>
    <p:extLst>
      <p:ext uri="{BB962C8B-B14F-4D97-AF65-F5344CB8AC3E}">
        <p14:creationId xmlns:p14="http://schemas.microsoft.com/office/powerpoint/2010/main" val="1850939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MDOT MTA’s ZE Transition </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22</a:t>
            </a:fld>
            <a:endParaRPr lang="en-US"/>
          </a:p>
        </p:txBody>
      </p:sp>
      <p:sp>
        <p:nvSpPr>
          <p:cNvPr id="3" name="TextBox 2">
            <a:extLst>
              <a:ext uri="{FF2B5EF4-FFF2-40B4-BE49-F238E27FC236}">
                <a16:creationId xmlns:a16="http://schemas.microsoft.com/office/drawing/2014/main" id="{6A97BD35-A262-B877-C2DD-1157A5883BBA}"/>
              </a:ext>
            </a:extLst>
          </p:cNvPr>
          <p:cNvSpPr txBox="1"/>
          <p:nvPr/>
        </p:nvSpPr>
        <p:spPr>
          <a:xfrm>
            <a:off x="339597" y="1513974"/>
            <a:ext cx="8419391" cy="33720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0" i="0">
                <a:effectLst/>
                <a:latin typeface="Open Sans" panose="020B0606030504020204" pitchFamily="34" charset="0"/>
                <a:ea typeface="Open Sans" panose="020B0606030504020204" pitchFamily="34" charset="0"/>
                <a:cs typeface="Open Sans" panose="020B0606030504020204" pitchFamily="34" charset="0"/>
              </a:rPr>
              <a:t>In 2019 MDOT MTA committed to transitioning 50% </a:t>
            </a:r>
            <a:r>
              <a:rPr lang="en-US">
                <a:latin typeface="Open Sans" panose="020B0606030504020204" pitchFamily="34" charset="0"/>
                <a:ea typeface="Open Sans" panose="020B0606030504020204" pitchFamily="34" charset="0"/>
                <a:cs typeface="Open Sans" panose="020B0606030504020204" pitchFamily="34" charset="0"/>
              </a:rPr>
              <a:t>of Core Bus fleet to </a:t>
            </a:r>
            <a:r>
              <a:rPr lang="en-US" b="0" i="0">
                <a:effectLst/>
                <a:latin typeface="Open Sans" panose="020B0606030504020204" pitchFamily="34" charset="0"/>
                <a:ea typeface="Open Sans" panose="020B0606030504020204" pitchFamily="34" charset="0"/>
                <a:cs typeface="Open Sans" panose="020B0606030504020204" pitchFamily="34" charset="0"/>
              </a:rPr>
              <a:t>ZEBs by 2030</a:t>
            </a:r>
          </a:p>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O</a:t>
            </a:r>
            <a:r>
              <a:rPr lang="en-US" b="0" i="0">
                <a:effectLst/>
                <a:latin typeface="Open Sans" panose="020B0606030504020204" pitchFamily="34" charset="0"/>
                <a:ea typeface="Open Sans" panose="020B0606030504020204" pitchFamily="34" charset="0"/>
                <a:cs typeface="Open Sans" panose="020B0606030504020204" pitchFamily="34" charset="0"/>
              </a:rPr>
              <a:t>nly ZEBs will be procured after 2023</a:t>
            </a:r>
          </a:p>
          <a:p>
            <a:pPr marL="285750" indent="-285750">
              <a:lnSpc>
                <a:spcPct val="150000"/>
              </a:lnSpc>
              <a:buFont typeface="Arial" panose="020B0604020202020204" pitchFamily="34" charset="0"/>
              <a:buChar char="•"/>
            </a:pPr>
            <a:r>
              <a:rPr lang="en-US" b="0" i="0">
                <a:effectLst/>
                <a:latin typeface="Open Sans" panose="020B0606030504020204" pitchFamily="34" charset="0"/>
                <a:ea typeface="Open Sans" panose="020B0606030504020204" pitchFamily="34" charset="0"/>
                <a:cs typeface="Open Sans" panose="020B0606030504020204" pitchFamily="34" charset="0"/>
              </a:rPr>
              <a:t>MDOT MTA </a:t>
            </a:r>
            <a:r>
              <a:rPr lang="en-US">
                <a:latin typeface="Open Sans" panose="020B0606030504020204" pitchFamily="34" charset="0"/>
                <a:ea typeface="Open Sans" panose="020B0606030504020204" pitchFamily="34" charset="0"/>
                <a:cs typeface="Open Sans" panose="020B0606030504020204" pitchFamily="34" charset="0"/>
              </a:rPr>
              <a:t>is in its third phase of ZE transition planning:</a:t>
            </a:r>
          </a:p>
          <a:p>
            <a:pPr marL="742950" lvl="1" indent="-285750">
              <a:lnSpc>
                <a:spcPct val="150000"/>
              </a:lnSpc>
              <a:buFont typeface="Courier New" panose="02070309020205020404" pitchFamily="49" charset="0"/>
              <a:buChar char="o"/>
            </a:pPr>
            <a:r>
              <a:rPr lang="en-US" b="0" i="0">
                <a:effectLst/>
                <a:latin typeface="Open Sans" panose="020B0606030504020204" pitchFamily="34" charset="0"/>
                <a:ea typeface="Open Sans" panose="020B0606030504020204" pitchFamily="34" charset="0"/>
                <a:cs typeface="Open Sans" panose="020B0606030504020204" pitchFamily="34" charset="0"/>
              </a:rPr>
              <a:t>Phase I – analyzed baseline conditions and developed four scenarios</a:t>
            </a:r>
          </a:p>
          <a:p>
            <a:pPr marL="742950" lvl="1" indent="-285750">
              <a:lnSpc>
                <a:spcPct val="150000"/>
              </a:lnSpc>
              <a:buFont typeface="Courier New" panose="02070309020205020404" pitchFamily="49" charset="0"/>
              <a:buChar char="o"/>
            </a:pPr>
            <a:r>
              <a:rPr lang="en-US">
                <a:latin typeface="Open Sans" panose="020B0606030504020204" pitchFamily="34" charset="0"/>
                <a:ea typeface="Open Sans" panose="020B0606030504020204" pitchFamily="34" charset="0"/>
                <a:cs typeface="Open Sans" panose="020B0606030504020204" pitchFamily="34" charset="0"/>
              </a:rPr>
              <a:t>Phase II – recommended two final alternatives: full conversion of one bus facility and 50% conversion of another</a:t>
            </a:r>
          </a:p>
          <a:p>
            <a:pPr marL="742950" lvl="1" indent="-285750">
              <a:lnSpc>
                <a:spcPct val="150000"/>
              </a:lnSpc>
              <a:buFont typeface="Courier New" panose="02070309020205020404" pitchFamily="49" charset="0"/>
              <a:buChar char="o"/>
            </a:pPr>
            <a:r>
              <a:rPr lang="en-US" b="0" i="0">
                <a:effectLst/>
                <a:latin typeface="Open Sans" panose="020B0606030504020204" pitchFamily="34" charset="0"/>
                <a:ea typeface="Open Sans" panose="020B0606030504020204" pitchFamily="34" charset="0"/>
                <a:cs typeface="Open Sans" panose="020B0606030504020204" pitchFamily="34" charset="0"/>
              </a:rPr>
              <a:t>Phase III – testing and implementation </a:t>
            </a:r>
          </a:p>
        </p:txBody>
      </p:sp>
    </p:spTree>
    <p:extLst>
      <p:ext uri="{BB962C8B-B14F-4D97-AF65-F5344CB8AC3E}">
        <p14:creationId xmlns:p14="http://schemas.microsoft.com/office/powerpoint/2010/main" val="3792591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Case Study: Fleet </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23</a:t>
            </a:fld>
            <a:endParaRPr lang="en-US"/>
          </a:p>
        </p:txBody>
      </p:sp>
      <p:sp>
        <p:nvSpPr>
          <p:cNvPr id="7" name="TextBox 6">
            <a:extLst>
              <a:ext uri="{FF2B5EF4-FFF2-40B4-BE49-F238E27FC236}">
                <a16:creationId xmlns:a16="http://schemas.microsoft.com/office/drawing/2014/main" id="{628184AF-A7CD-5A48-63AF-289D0759B6CE}"/>
              </a:ext>
            </a:extLst>
          </p:cNvPr>
          <p:cNvSpPr txBox="1"/>
          <p:nvPr/>
        </p:nvSpPr>
        <p:spPr>
          <a:xfrm>
            <a:off x="637385" y="2224122"/>
            <a:ext cx="5014742" cy="1708609"/>
          </a:xfrm>
          <a:prstGeom prst="rect">
            <a:avLst/>
          </a:prstGeom>
          <a:noFill/>
        </p:spPr>
        <p:txBody>
          <a:bodyPr wrap="square" rtlCol="0">
            <a:spAutoFit/>
          </a:bodyPr>
          <a:lstStyle/>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Vehicle Procurement Schedule</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Vehicle Costs</a:t>
            </a:r>
          </a:p>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Operation</a:t>
            </a:r>
            <a:r>
              <a:rPr lang="en-US">
                <a:latin typeface="Open Sans" panose="020B0606030504020204" pitchFamily="34" charset="0"/>
                <a:ea typeface="Open Sans" panose="020B0606030504020204" pitchFamily="34" charset="0"/>
                <a:cs typeface="Open Sans" panose="020B0606030504020204" pitchFamily="34" charset="0"/>
              </a:rPr>
              <a:t>al Costs</a:t>
            </a:r>
            <a:r>
              <a:rPr lang="en-US" sz="1800">
                <a:effectLst/>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Phased procurement / </a:t>
            </a:r>
            <a:r>
              <a:rPr lang="en-US">
                <a:latin typeface="Open Sans" panose="020B0606030504020204" pitchFamily="34" charset="0"/>
                <a:ea typeface="Open Sans" panose="020B0606030504020204" pitchFamily="34" charset="0"/>
                <a:cs typeface="Open Sans" panose="020B0606030504020204" pitchFamily="34" charset="0"/>
              </a:rPr>
              <a:t>Pilot Testing</a:t>
            </a:r>
            <a:endParaRPr lang="en-US" sz="1800" b="1">
              <a:effectLst/>
              <a:latin typeface="Arial" panose="020B0604020202020204" pitchFamily="34" charset="0"/>
              <a:ea typeface="MS Mincho" panose="02020609040205080304" pitchFamily="49" charset="-128"/>
            </a:endParaRPr>
          </a:p>
        </p:txBody>
      </p:sp>
      <p:sp>
        <p:nvSpPr>
          <p:cNvPr id="9" name="TextBox 8">
            <a:extLst>
              <a:ext uri="{FF2B5EF4-FFF2-40B4-BE49-F238E27FC236}">
                <a16:creationId xmlns:a16="http://schemas.microsoft.com/office/drawing/2014/main" id="{4FC38375-EF33-0FC7-9EF6-A5A471EC450A}"/>
              </a:ext>
            </a:extLst>
          </p:cNvPr>
          <p:cNvSpPr txBox="1"/>
          <p:nvPr/>
        </p:nvSpPr>
        <p:spPr>
          <a:xfrm>
            <a:off x="7103754" y="1718863"/>
            <a:ext cx="3304110" cy="307777"/>
          </a:xfrm>
          <a:prstGeom prst="rect">
            <a:avLst/>
          </a:prstGeom>
          <a:noFill/>
        </p:spPr>
        <p:txBody>
          <a:bodyPr wrap="none" rtlCol="0">
            <a:spAutoFit/>
          </a:bodyPr>
          <a:lstStyle/>
          <a:p>
            <a:r>
              <a:rPr lang="en-US" sz="1400" b="1">
                <a:solidFill>
                  <a:srgbClr val="DE5246"/>
                </a:solidFill>
                <a:effectLst/>
                <a:latin typeface="Montserrat" pitchFamily="2" charset="77"/>
                <a:ea typeface="MS Mincho" panose="02020609040205080304" pitchFamily="49" charset="-128"/>
              </a:rPr>
              <a:t>Vehicle Delivery Schedule to 2030</a:t>
            </a:r>
            <a:endParaRPr lang="en-US" sz="1400" b="1">
              <a:solidFill>
                <a:srgbClr val="DE5246"/>
              </a:solidFill>
              <a:latin typeface="Montserrat" pitchFamily="2" charset="77"/>
            </a:endParaRPr>
          </a:p>
        </p:txBody>
      </p:sp>
      <p:pic>
        <p:nvPicPr>
          <p:cNvPr id="4" name="Picture 3" descr="Calendar&#10;&#10;Description automatically generated">
            <a:extLst>
              <a:ext uri="{FF2B5EF4-FFF2-40B4-BE49-F238E27FC236}">
                <a16:creationId xmlns:a16="http://schemas.microsoft.com/office/drawing/2014/main" id="{37C693A8-1038-B994-3611-43738C5AEEE2}"/>
              </a:ext>
            </a:extLst>
          </p:cNvPr>
          <p:cNvPicPr>
            <a:picLocks noChangeAspect="1"/>
          </p:cNvPicPr>
          <p:nvPr/>
        </p:nvPicPr>
        <p:blipFill rotWithShape="1">
          <a:blip r:embed="rId3"/>
          <a:srcRect l="7643" t="14815" r="35013" b="62424"/>
          <a:stretch/>
        </p:blipFill>
        <p:spPr>
          <a:xfrm>
            <a:off x="5652127" y="2126480"/>
            <a:ext cx="6207365" cy="1903892"/>
          </a:xfrm>
          <a:prstGeom prst="rect">
            <a:avLst/>
          </a:prstGeom>
        </p:spPr>
      </p:pic>
    </p:spTree>
    <p:extLst>
      <p:ext uri="{BB962C8B-B14F-4D97-AF65-F5344CB8AC3E}">
        <p14:creationId xmlns:p14="http://schemas.microsoft.com/office/powerpoint/2010/main" val="3628299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Case Study: Regulations</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24</a:t>
            </a:fld>
            <a:endParaRPr lang="en-US"/>
          </a:p>
        </p:txBody>
      </p:sp>
      <p:sp>
        <p:nvSpPr>
          <p:cNvPr id="3" name="TextBox 2">
            <a:extLst>
              <a:ext uri="{FF2B5EF4-FFF2-40B4-BE49-F238E27FC236}">
                <a16:creationId xmlns:a16="http://schemas.microsoft.com/office/drawing/2014/main" id="{177FB164-6CB3-C8A5-C4A8-655C29DC66E7}"/>
              </a:ext>
            </a:extLst>
          </p:cNvPr>
          <p:cNvSpPr txBox="1"/>
          <p:nvPr/>
        </p:nvSpPr>
        <p:spPr>
          <a:xfrm>
            <a:off x="1371600" y="1431235"/>
            <a:ext cx="8229600" cy="3372077"/>
          </a:xfrm>
          <a:prstGeom prst="rect">
            <a:avLst/>
          </a:prstGeom>
          <a:noFill/>
        </p:spPr>
        <p:txBody>
          <a:bodyPr wrap="square" rtlCol="0">
            <a:spAutoFit/>
          </a:bodyPr>
          <a:lstStyle/>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Yearly Legislative Report requires MDOT MTA to provide updates on transition plan progress</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2016 Maryland Greenhouse Gas Reduction Act Reauthorization set 40% reduction target for statewide emissions by 2030 from 2006 levels</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Maryland Department of Energy proposed the Greenhouse Gas Reduction Act Plan (GGRA) in 2019 to meet this target</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2022 Zero-Emissions Bus Transition Act dictates that no additional orders for ICEBs be made after FY 2022</a:t>
            </a:r>
          </a:p>
        </p:txBody>
      </p:sp>
    </p:spTree>
    <p:extLst>
      <p:ext uri="{BB962C8B-B14F-4D97-AF65-F5344CB8AC3E}">
        <p14:creationId xmlns:p14="http://schemas.microsoft.com/office/powerpoint/2010/main" val="4038012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Case Study: Facilities </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25</a:t>
            </a:fld>
            <a:endParaRPr lang="en-US"/>
          </a:p>
        </p:txBody>
      </p:sp>
      <p:sp>
        <p:nvSpPr>
          <p:cNvPr id="7" name="TextBox 6">
            <a:extLst>
              <a:ext uri="{FF2B5EF4-FFF2-40B4-BE49-F238E27FC236}">
                <a16:creationId xmlns:a16="http://schemas.microsoft.com/office/drawing/2014/main" id="{628184AF-A7CD-5A48-63AF-289D0759B6CE}"/>
              </a:ext>
            </a:extLst>
          </p:cNvPr>
          <p:cNvSpPr txBox="1"/>
          <p:nvPr/>
        </p:nvSpPr>
        <p:spPr>
          <a:xfrm>
            <a:off x="567837" y="1535212"/>
            <a:ext cx="4031244" cy="2956579"/>
          </a:xfrm>
          <a:prstGeom prst="rect">
            <a:avLst/>
          </a:prstGeom>
          <a:noFill/>
        </p:spPr>
        <p:txBody>
          <a:bodyPr wrap="square" rtlCol="0">
            <a:spAutoFit/>
          </a:bodyPr>
          <a:lstStyle/>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Facility existing conditions </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Facility power needs</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Full and partial BEB conversion concepts</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FCEB concept for Northwest</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Types of EVSE</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Proposed facility phasing</a:t>
            </a:r>
          </a:p>
        </p:txBody>
      </p:sp>
      <p:pic>
        <p:nvPicPr>
          <p:cNvPr id="6" name="Picture 5" descr="Diagram&#10;&#10;Description automatically generated">
            <a:extLst>
              <a:ext uri="{FF2B5EF4-FFF2-40B4-BE49-F238E27FC236}">
                <a16:creationId xmlns:a16="http://schemas.microsoft.com/office/drawing/2014/main" id="{3F62771C-A303-0419-03F0-13E33046FCE7}"/>
              </a:ext>
            </a:extLst>
          </p:cNvPr>
          <p:cNvPicPr>
            <a:picLocks noChangeAspect="1"/>
          </p:cNvPicPr>
          <p:nvPr/>
        </p:nvPicPr>
        <p:blipFill rotWithShape="1">
          <a:blip r:embed="rId3"/>
          <a:srcRect l="10934" t="11528" r="10934" b="22550"/>
          <a:stretch/>
        </p:blipFill>
        <p:spPr>
          <a:xfrm>
            <a:off x="4599080" y="1314449"/>
            <a:ext cx="7494630" cy="4886325"/>
          </a:xfrm>
          <a:prstGeom prst="rect">
            <a:avLst/>
          </a:prstGeom>
        </p:spPr>
      </p:pic>
      <p:sp>
        <p:nvSpPr>
          <p:cNvPr id="8" name="TextBox 7">
            <a:extLst>
              <a:ext uri="{FF2B5EF4-FFF2-40B4-BE49-F238E27FC236}">
                <a16:creationId xmlns:a16="http://schemas.microsoft.com/office/drawing/2014/main" id="{2761D26C-DC99-0036-3FC9-FECF17576319}"/>
              </a:ext>
            </a:extLst>
          </p:cNvPr>
          <p:cNvSpPr txBox="1"/>
          <p:nvPr/>
        </p:nvSpPr>
        <p:spPr>
          <a:xfrm>
            <a:off x="6706791" y="1188954"/>
            <a:ext cx="3828292" cy="307777"/>
          </a:xfrm>
          <a:prstGeom prst="rect">
            <a:avLst/>
          </a:prstGeom>
          <a:solidFill>
            <a:schemeClr val="bg1"/>
          </a:solidFill>
        </p:spPr>
        <p:txBody>
          <a:bodyPr wrap="none" rtlCol="0">
            <a:spAutoFit/>
          </a:bodyPr>
          <a:lstStyle/>
          <a:p>
            <a:r>
              <a:rPr lang="en-US" sz="1400" b="1">
                <a:solidFill>
                  <a:srgbClr val="DE5246"/>
                </a:solidFill>
                <a:effectLst/>
                <a:latin typeface="Montserrat" pitchFamily="2" charset="77"/>
                <a:ea typeface="MS Mincho" panose="02020609040205080304" pitchFamily="49" charset="-128"/>
              </a:rPr>
              <a:t>Northwest Division – 100% BEB Concept</a:t>
            </a:r>
            <a:endParaRPr lang="en-US" sz="1400" b="1">
              <a:solidFill>
                <a:srgbClr val="DE5246"/>
              </a:solidFill>
              <a:latin typeface="Montserrat" pitchFamily="2" charset="77"/>
            </a:endParaRPr>
          </a:p>
        </p:txBody>
      </p:sp>
    </p:spTree>
    <p:extLst>
      <p:ext uri="{BB962C8B-B14F-4D97-AF65-F5344CB8AC3E}">
        <p14:creationId xmlns:p14="http://schemas.microsoft.com/office/powerpoint/2010/main" val="2492952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Case Study: Utilities</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26</a:t>
            </a:fld>
            <a:endParaRPr lang="en-US"/>
          </a:p>
        </p:txBody>
      </p:sp>
      <p:sp>
        <p:nvSpPr>
          <p:cNvPr id="7" name="TextBox 6">
            <a:extLst>
              <a:ext uri="{FF2B5EF4-FFF2-40B4-BE49-F238E27FC236}">
                <a16:creationId xmlns:a16="http://schemas.microsoft.com/office/drawing/2014/main" id="{628184AF-A7CD-5A48-63AF-289D0759B6CE}"/>
              </a:ext>
            </a:extLst>
          </p:cNvPr>
          <p:cNvSpPr txBox="1"/>
          <p:nvPr/>
        </p:nvSpPr>
        <p:spPr>
          <a:xfrm>
            <a:off x="495923" y="1531815"/>
            <a:ext cx="4925824" cy="2955104"/>
          </a:xfrm>
          <a:prstGeom prst="rect">
            <a:avLst/>
          </a:prstGeom>
          <a:noFill/>
        </p:spPr>
        <p:txBody>
          <a:bodyPr wrap="square" rtlCol="0">
            <a:spAutoFit/>
          </a:bodyPr>
          <a:lstStyle/>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C</a:t>
            </a:r>
            <a:r>
              <a:rPr lang="en-US" sz="1800">
                <a:effectLst/>
                <a:latin typeface="Open Sans" panose="020B0606030504020204" pitchFamily="34" charset="0"/>
                <a:ea typeface="Open Sans" panose="020B0606030504020204" pitchFamily="34" charset="0"/>
                <a:cs typeface="Open Sans" panose="020B0606030504020204" pitchFamily="34" charset="0"/>
              </a:rPr>
              <a:t>oordinated with BGE</a:t>
            </a:r>
          </a:p>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Analyzed existing power facilities and BGE s</a:t>
            </a:r>
            <a:r>
              <a:rPr lang="en-US">
                <a:latin typeface="Open Sans" panose="020B0606030504020204" pitchFamily="34" charset="0"/>
                <a:ea typeface="Open Sans" panose="020B0606030504020204" pitchFamily="34" charset="0"/>
                <a:cs typeface="Open Sans" panose="020B0606030504020204" pitchFamily="34" charset="0"/>
              </a:rPr>
              <a:t>ervice</a:t>
            </a:r>
          </a:p>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Identified service upgrades needed to convert each facility</a:t>
            </a:r>
          </a:p>
          <a:p>
            <a:pPr marL="285750" indent="-285750">
              <a:lnSpc>
                <a:spcPct val="150000"/>
              </a:lnSpc>
              <a:buFont typeface="Wingdings" pitchFamily="2" charset="2"/>
              <a:buChar char="ü"/>
            </a:pPr>
            <a:r>
              <a:rPr lang="en-US">
                <a:latin typeface="Open Sans" panose="020B0606030504020204" pitchFamily="34" charset="0"/>
                <a:ea typeface="Open Sans" panose="020B0606030504020204" pitchFamily="34" charset="0"/>
                <a:cs typeface="Open Sans" panose="020B0606030504020204" pitchFamily="34" charset="0"/>
              </a:rPr>
              <a:t>Discussed resiliency strategies such as microgrids and charge management</a:t>
            </a:r>
            <a:endParaRPr lang="en-US" sz="1800">
              <a:effectLst/>
              <a:latin typeface="Arial" panose="020B0604020202020204" pitchFamily="34" charset="0"/>
              <a:ea typeface="MS Mincho" panose="02020609040205080304" pitchFamily="49" charset="-128"/>
            </a:endParaRPr>
          </a:p>
        </p:txBody>
      </p:sp>
      <p:pic>
        <p:nvPicPr>
          <p:cNvPr id="4" name="Picture 3" descr="Diagram&#10;&#10;Description automatically generated">
            <a:extLst>
              <a:ext uri="{FF2B5EF4-FFF2-40B4-BE49-F238E27FC236}">
                <a16:creationId xmlns:a16="http://schemas.microsoft.com/office/drawing/2014/main" id="{3E5F497A-DC74-36D3-7920-11FF31B2217E}"/>
              </a:ext>
            </a:extLst>
          </p:cNvPr>
          <p:cNvPicPr>
            <a:picLocks noChangeAspect="1"/>
          </p:cNvPicPr>
          <p:nvPr/>
        </p:nvPicPr>
        <p:blipFill rotWithShape="1">
          <a:blip r:embed="rId3"/>
          <a:srcRect l="8840" t="13472" r="9379" b="49679"/>
          <a:stretch/>
        </p:blipFill>
        <p:spPr>
          <a:xfrm>
            <a:off x="5762626" y="1866900"/>
            <a:ext cx="6334124" cy="3693392"/>
          </a:xfrm>
          <a:prstGeom prst="rect">
            <a:avLst/>
          </a:prstGeom>
        </p:spPr>
      </p:pic>
      <p:sp>
        <p:nvSpPr>
          <p:cNvPr id="8" name="TextBox 7">
            <a:extLst>
              <a:ext uri="{FF2B5EF4-FFF2-40B4-BE49-F238E27FC236}">
                <a16:creationId xmlns:a16="http://schemas.microsoft.com/office/drawing/2014/main" id="{4A4FC3F7-CB10-D9B7-EA07-FEC1D3F2EEEF}"/>
              </a:ext>
            </a:extLst>
          </p:cNvPr>
          <p:cNvSpPr txBox="1"/>
          <p:nvPr/>
        </p:nvSpPr>
        <p:spPr>
          <a:xfrm>
            <a:off x="8060700" y="1530394"/>
            <a:ext cx="1737976" cy="307777"/>
          </a:xfrm>
          <a:prstGeom prst="rect">
            <a:avLst/>
          </a:prstGeom>
          <a:solidFill>
            <a:schemeClr val="bg1"/>
          </a:solidFill>
        </p:spPr>
        <p:txBody>
          <a:bodyPr wrap="none" rtlCol="0">
            <a:spAutoFit/>
          </a:bodyPr>
          <a:lstStyle/>
          <a:p>
            <a:r>
              <a:rPr lang="en-US" sz="1400" b="1">
                <a:solidFill>
                  <a:srgbClr val="DE5246"/>
                </a:solidFill>
                <a:effectLst/>
                <a:latin typeface="Montserrat" pitchFamily="2" charset="77"/>
                <a:ea typeface="MS Mincho" panose="02020609040205080304" pitchFamily="49" charset="-128"/>
              </a:rPr>
              <a:t>Microgrid Layout</a:t>
            </a:r>
            <a:endParaRPr lang="en-US" sz="1400" b="1">
              <a:solidFill>
                <a:srgbClr val="DE5246"/>
              </a:solidFill>
              <a:latin typeface="Montserrat" pitchFamily="2" charset="77"/>
            </a:endParaRPr>
          </a:p>
        </p:txBody>
      </p:sp>
    </p:spTree>
    <p:extLst>
      <p:ext uri="{BB962C8B-B14F-4D97-AF65-F5344CB8AC3E}">
        <p14:creationId xmlns:p14="http://schemas.microsoft.com/office/powerpoint/2010/main" val="4246365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Case Study: Workforce</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27</a:t>
            </a:fld>
            <a:endParaRPr lang="en-US"/>
          </a:p>
        </p:txBody>
      </p:sp>
      <p:sp>
        <p:nvSpPr>
          <p:cNvPr id="7" name="TextBox 6">
            <a:extLst>
              <a:ext uri="{FF2B5EF4-FFF2-40B4-BE49-F238E27FC236}">
                <a16:creationId xmlns:a16="http://schemas.microsoft.com/office/drawing/2014/main" id="{628184AF-A7CD-5A48-63AF-289D0759B6CE}"/>
              </a:ext>
            </a:extLst>
          </p:cNvPr>
          <p:cNvSpPr txBox="1"/>
          <p:nvPr/>
        </p:nvSpPr>
        <p:spPr>
          <a:xfrm>
            <a:off x="650748" y="1489247"/>
            <a:ext cx="6184161" cy="4618572"/>
          </a:xfrm>
          <a:prstGeom prst="rect">
            <a:avLst/>
          </a:prstGeom>
          <a:noFill/>
        </p:spPr>
        <p:txBody>
          <a:bodyPr wrap="square" numCol="1" rtlCol="0">
            <a:spAutoFit/>
          </a:bodyPr>
          <a:lstStyle/>
          <a:p>
            <a:pPr marL="285750" indent="-285750">
              <a:lnSpc>
                <a:spcPct val="150000"/>
              </a:lnSpc>
              <a:buFont typeface="Arial" panose="020B0604020202020204" pitchFamily="34" charset="0"/>
              <a:buChar char="•"/>
              <a:defRPr/>
            </a:pPr>
            <a:r>
              <a:rPr lang="en-US">
                <a:latin typeface="Open Sans" panose="020B0606030504020204" pitchFamily="34" charset="0"/>
                <a:ea typeface="Open Sans" panose="020B0606030504020204" pitchFamily="34" charset="0"/>
                <a:cs typeface="Open Sans" panose="020B0606030504020204" pitchFamily="34" charset="0"/>
              </a:rPr>
              <a:t>Developed comprehensive Workforce Development Plan including:</a:t>
            </a:r>
          </a:p>
          <a:p>
            <a:pPr marL="742950" lvl="1" indent="-285750">
              <a:lnSpc>
                <a:spcPct val="150000"/>
              </a:lnSpc>
              <a:buFont typeface="Courier New" panose="02070309020205020404" pitchFamily="49" charset="0"/>
              <a:buChar char="o"/>
              <a:defRPr/>
            </a:pPr>
            <a:r>
              <a:rPr lang="en-US">
                <a:latin typeface="Open Sans" panose="020B0606030504020204" pitchFamily="34" charset="0"/>
                <a:ea typeface="Open Sans" panose="020B0606030504020204" pitchFamily="34" charset="0"/>
                <a:cs typeface="Open Sans" panose="020B0606030504020204" pitchFamily="34" charset="0"/>
              </a:rPr>
              <a:t>Job classifications impacted by the transition</a:t>
            </a:r>
          </a:p>
          <a:p>
            <a:pPr marL="742950" lvl="1" indent="-285750">
              <a:lnSpc>
                <a:spcPct val="150000"/>
              </a:lnSpc>
              <a:buFont typeface="Courier New" panose="02070309020205020404" pitchFamily="49" charset="0"/>
              <a:buChar char="o"/>
              <a:defRPr/>
            </a:pPr>
            <a:r>
              <a:rPr lang="en-US">
                <a:latin typeface="Open Sans" panose="020B0606030504020204" pitchFamily="34" charset="0"/>
                <a:ea typeface="Open Sans" panose="020B0606030504020204" pitchFamily="34" charset="0"/>
                <a:cs typeface="Open Sans" panose="020B0606030504020204" pitchFamily="34" charset="0"/>
              </a:rPr>
              <a:t>Types of training each classification needs to receive</a:t>
            </a:r>
          </a:p>
          <a:p>
            <a:pPr marL="742950" lvl="1" indent="-285750">
              <a:lnSpc>
                <a:spcPct val="150000"/>
              </a:lnSpc>
              <a:buFont typeface="Courier New" panose="02070309020205020404" pitchFamily="49" charset="0"/>
              <a:buChar char="o"/>
              <a:defRPr/>
            </a:pPr>
            <a:r>
              <a:rPr lang="en-US">
                <a:latin typeface="Open Sans" panose="020B0606030504020204" pitchFamily="34" charset="0"/>
                <a:ea typeface="Open Sans" panose="020B0606030504020204" pitchFamily="34" charset="0"/>
                <a:cs typeface="Open Sans" panose="020B0606030504020204" pitchFamily="34" charset="0"/>
              </a:rPr>
              <a:t>Required training modules by job classification</a:t>
            </a:r>
          </a:p>
          <a:p>
            <a:pPr marL="742950" lvl="1" indent="-285750">
              <a:lnSpc>
                <a:spcPct val="150000"/>
              </a:lnSpc>
              <a:buFont typeface="Courier New" panose="02070309020205020404" pitchFamily="49" charset="0"/>
              <a:buChar char="o"/>
              <a:defRPr/>
            </a:pPr>
            <a:r>
              <a:rPr lang="en-US">
                <a:latin typeface="Open Sans" panose="020B0606030504020204" pitchFamily="34" charset="0"/>
                <a:ea typeface="Open Sans" panose="020B0606030504020204" pitchFamily="34" charset="0"/>
                <a:cs typeface="Open Sans" panose="020B0606030504020204" pitchFamily="34" charset="0"/>
              </a:rPr>
              <a:t>Implementation strategy for training deployment</a:t>
            </a:r>
          </a:p>
          <a:p>
            <a:pPr marL="742950" lvl="1" indent="-285750">
              <a:lnSpc>
                <a:spcPct val="150000"/>
              </a:lnSpc>
              <a:buFont typeface="Courier New" panose="02070309020205020404" pitchFamily="49" charset="0"/>
              <a:buChar char="o"/>
              <a:defRPr/>
            </a:pPr>
            <a:r>
              <a:rPr lang="en-US">
                <a:latin typeface="Open Sans" panose="020B0606030504020204" pitchFamily="34" charset="0"/>
                <a:ea typeface="Open Sans" panose="020B0606030504020204" pitchFamily="34" charset="0"/>
                <a:cs typeface="Open Sans" panose="020B0606030504020204" pitchFamily="34" charset="0"/>
              </a:rPr>
              <a:t>Training delivery schedule based on fleet and infrastructure arrival time</a:t>
            </a:r>
            <a:endParaRPr lang="en-US">
              <a:latin typeface="Arial" panose="020B0604020202020204" pitchFamily="34" charset="0"/>
              <a:ea typeface="MS Mincho" panose="02020609040205080304" pitchFamily="49" charset="-128"/>
              <a:cs typeface="Open Sans" panose="020B0606030504020204" pitchFamily="34" charset="0"/>
            </a:endParaRPr>
          </a:p>
          <a:p>
            <a:pPr marL="285750" indent="-285750">
              <a:lnSpc>
                <a:spcPct val="150000"/>
              </a:lnSpc>
              <a:buFont typeface="Arial" panose="020B0604020202020204" pitchFamily="34" charset="0"/>
              <a:buChar char="•"/>
              <a:defRPr/>
            </a:pPr>
            <a:r>
              <a:rPr lang="en-US">
                <a:latin typeface="Open Sans" panose="020B0606030504020204" pitchFamily="34" charset="0"/>
                <a:ea typeface="Open Sans" panose="020B0606030504020204" pitchFamily="34" charset="0"/>
                <a:cs typeface="Open Sans" panose="020B0606030504020204" pitchFamily="34" charset="0"/>
              </a:rPr>
              <a:t>MDOT MTA is developing a registered apprenticeship program in partnership with labor union</a:t>
            </a:r>
          </a:p>
        </p:txBody>
      </p:sp>
      <p:pic>
        <p:nvPicPr>
          <p:cNvPr id="3" name="Picture 100">
            <a:extLst>
              <a:ext uri="{FF2B5EF4-FFF2-40B4-BE49-F238E27FC236}">
                <a16:creationId xmlns:a16="http://schemas.microsoft.com/office/drawing/2014/main" id="{21956DF7-3A9B-DE2C-565F-7198145A81A1}"/>
              </a:ext>
            </a:extLst>
          </p:cNvPr>
          <p:cNvPicPr>
            <a:picLocks noChangeArrowheads="1"/>
          </p:cNvPicPr>
          <p:nvPr/>
        </p:nvPicPr>
        <p:blipFill rotWithShape="1">
          <a:blip r:embed="rId3">
            <a:extLst>
              <a:ext uri="{28A0092B-C50C-407E-A947-70E740481C1C}">
                <a14:useLocalDpi xmlns:a14="http://schemas.microsoft.com/office/drawing/2010/main" val="0"/>
              </a:ext>
            </a:extLst>
          </a:blip>
          <a:srcRect l="29027" t="32445" b="5810"/>
          <a:stretch/>
        </p:blipFill>
        <p:spPr>
          <a:xfrm>
            <a:off x="7148945" y="1127818"/>
            <a:ext cx="4392307" cy="5285690"/>
          </a:xfrm>
          <a:prstGeom prst="rect">
            <a:avLst/>
          </a:prstGeom>
          <a:noFill/>
        </p:spPr>
      </p:pic>
    </p:spTree>
    <p:extLst>
      <p:ext uri="{BB962C8B-B14F-4D97-AF65-F5344CB8AC3E}">
        <p14:creationId xmlns:p14="http://schemas.microsoft.com/office/powerpoint/2010/main" val="3931266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References  </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28</a:t>
            </a:fld>
            <a:endParaRPr lang="en-US"/>
          </a:p>
        </p:txBody>
      </p:sp>
      <p:sp>
        <p:nvSpPr>
          <p:cNvPr id="7" name="TextBox 6">
            <a:hlinkClick r:id="rId3"/>
            <a:extLst>
              <a:ext uri="{FF2B5EF4-FFF2-40B4-BE49-F238E27FC236}">
                <a16:creationId xmlns:a16="http://schemas.microsoft.com/office/drawing/2014/main" id="{628184AF-A7CD-5A48-63AF-289D0759B6CE}"/>
              </a:ext>
            </a:extLst>
          </p:cNvPr>
          <p:cNvSpPr txBox="1"/>
          <p:nvPr/>
        </p:nvSpPr>
        <p:spPr>
          <a:xfrm>
            <a:off x="766911" y="1534358"/>
            <a:ext cx="11101815" cy="2800767"/>
          </a:xfrm>
          <a:prstGeom prst="rect">
            <a:avLst/>
          </a:prstGeom>
          <a:noFill/>
        </p:spPr>
        <p:txBody>
          <a:bodyPr wrap="square" numCol="1" rtlCol="0">
            <a:spAutoFit/>
          </a:bodyPr>
          <a:lstStyle/>
          <a:p>
            <a:pPr marL="285750" indent="-285750">
              <a:buFont typeface="Arial" panose="020B0604020202020204" pitchFamily="34" charset="0"/>
              <a:buChar char="•"/>
            </a:pPr>
            <a:r>
              <a:rPr lang="en-US" sz="1600" b="1">
                <a:solidFill>
                  <a:srgbClr val="0070C0"/>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FTA  </a:t>
            </a:r>
            <a:r>
              <a:rPr lang="en-US" sz="1600" b="1" i="0">
                <a:solidFill>
                  <a:srgbClr val="0070C0"/>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Zero-Emission Fleet Transition Plan</a:t>
            </a:r>
            <a:r>
              <a:rPr lang="en-US" sz="1600" b="1" i="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i="0">
                <a:effectLst/>
                <a:latin typeface="Open Sans" panose="020B0606030504020204" pitchFamily="34" charset="0"/>
                <a:ea typeface="Open Sans" panose="020B0606030504020204" pitchFamily="34" charset="0"/>
                <a:cs typeface="Open Sans" panose="020B0606030504020204" pitchFamily="34" charset="0"/>
              </a:rPr>
              <a:t>https://www.transit.dot.gov/funding/grants/zero-emission-fleet-transition-plan</a:t>
            </a:r>
          </a:p>
          <a:p>
            <a:pPr marL="285750" indent="-285750">
              <a:buFont typeface="Arial" panose="020B0604020202020204" pitchFamily="34" charset="0"/>
              <a:buChar char="•"/>
            </a:pPr>
            <a:endParaRPr lang="en-US" sz="1600" i="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i="0">
                <a:solidFill>
                  <a:srgbClr val="0070C0"/>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Low or No Emission Vehicle Program</a:t>
            </a:r>
            <a:r>
              <a:rPr lang="en-US" sz="1600" b="1" i="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i="0">
                <a:effectLst/>
                <a:latin typeface="Open Sans" panose="020B0606030504020204" pitchFamily="34" charset="0"/>
                <a:ea typeface="Open Sans" panose="020B0606030504020204" pitchFamily="34" charset="0"/>
                <a:cs typeface="Open Sans" panose="020B0606030504020204" pitchFamily="34" charset="0"/>
              </a:rPr>
              <a:t>https://www.transit.dot.gov/lowno</a:t>
            </a:r>
            <a:br>
              <a:rPr lang="en-US" sz="1600" b="1">
                <a:solidFill>
                  <a:srgbClr val="0070C0"/>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rgbClr val="0070C0"/>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b="1" i="0">
                <a:solidFill>
                  <a:srgbClr val="0070C0"/>
                </a:solidFill>
                <a:effectLst/>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Grants for Buses and Bus Facilities Program</a:t>
            </a:r>
            <a:r>
              <a:rPr lang="en-US" sz="1600" b="1" i="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i="0">
                <a:effectLst/>
                <a:latin typeface="Open Sans" panose="020B0606030504020204" pitchFamily="34" charset="0"/>
                <a:ea typeface="Open Sans" panose="020B0606030504020204" pitchFamily="34" charset="0"/>
                <a:cs typeface="Open Sans" panose="020B0606030504020204" pitchFamily="34" charset="0"/>
              </a:rPr>
              <a:t>https://www.transit.dot.gov/bus-program</a:t>
            </a:r>
            <a:br>
              <a:rPr lang="en-US" sz="1600" b="1">
                <a:solidFill>
                  <a:srgbClr val="0070C0"/>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i="0">
                <a:solidFill>
                  <a:srgbClr val="0070C0"/>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FY23 FTA Bus and Low- and No-Emission Grant Awards</a:t>
            </a:r>
            <a:r>
              <a:rPr lang="en-US" sz="1600" b="1" i="0">
                <a:solidFill>
                  <a:srgbClr val="0070C0"/>
                </a:solidFill>
                <a:effectLst/>
                <a:latin typeface="Open Sans" panose="020B0606030504020204" pitchFamily="34" charset="0"/>
              </a:rPr>
              <a:t>: </a:t>
            </a:r>
            <a:r>
              <a:rPr lang="en-US" sz="1600" i="0">
                <a:effectLst/>
                <a:latin typeface="Open Sans" panose="020B0606030504020204" pitchFamily="34" charset="0"/>
              </a:rPr>
              <a:t>https://www.transit.dot.gov/funding/grants/fy23-fta-bus-and-low-and-no-emission-grant-awards</a:t>
            </a:r>
          </a:p>
          <a:p>
            <a:pPr marL="285750" indent="-285750">
              <a:buFont typeface="Arial" panose="020B0604020202020204" pitchFamily="34" charset="0"/>
              <a:buChar char="•"/>
            </a:pPr>
            <a:endParaRPr lang="en-US" sz="1600">
              <a:effectLst/>
              <a:latin typeface="Arial" panose="020B0604020202020204" pitchFamily="34" charset="0"/>
              <a:ea typeface="MS Mincho" panose="02020609040205080304" pitchFamily="49" charset="-128"/>
            </a:endParaRPr>
          </a:p>
          <a:p>
            <a:pPr marL="285750" indent="-285750">
              <a:buFont typeface="Arial" panose="020B0604020202020204" pitchFamily="34" charset="0"/>
              <a:buChar char="•"/>
            </a:pPr>
            <a:r>
              <a:rPr lang="en-US" sz="1600" b="1">
                <a:solidFill>
                  <a:srgbClr val="0070C0"/>
                </a:solidFill>
                <a:latin typeface="Open Sans" panose="020B0606030504020204" pitchFamily="34" charset="0"/>
                <a:hlinkClick r:id="rId7">
                  <a:extLst>
                    <a:ext uri="{A12FA001-AC4F-418D-AE19-62706E023703}">
                      <ahyp:hlinkClr xmlns:ahyp="http://schemas.microsoft.com/office/drawing/2018/hyperlinkcolor" val="tx"/>
                    </a:ext>
                  </a:extLst>
                </a:hlinkClick>
              </a:rPr>
              <a:t>MDOT MTA’s Zero Emission Bus Transition</a:t>
            </a:r>
            <a:r>
              <a:rPr lang="en-US" sz="1600" b="1">
                <a:solidFill>
                  <a:srgbClr val="0070C0"/>
                </a:solidFill>
                <a:latin typeface="Open Sans" panose="020B0606030504020204" pitchFamily="34" charset="0"/>
              </a:rPr>
              <a:t>: </a:t>
            </a:r>
            <a:r>
              <a:rPr lang="en-US" sz="1600">
                <a:latin typeface="Open Sans" panose="020B0606030504020204" pitchFamily="34" charset="0"/>
              </a:rPr>
              <a:t>https://zeb.mta.maryland.gov/</a:t>
            </a:r>
          </a:p>
        </p:txBody>
      </p:sp>
    </p:spTree>
    <p:extLst>
      <p:ext uri="{BB962C8B-B14F-4D97-AF65-F5344CB8AC3E}">
        <p14:creationId xmlns:p14="http://schemas.microsoft.com/office/powerpoint/2010/main" val="867613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6C4EDCF-D8D7-6581-DE37-7412E6FA5A8A}"/>
              </a:ext>
            </a:extLst>
          </p:cNvPr>
          <p:cNvSpPr txBox="1"/>
          <p:nvPr/>
        </p:nvSpPr>
        <p:spPr>
          <a:xfrm>
            <a:off x="789111" y="1563889"/>
            <a:ext cx="10731507" cy="3358035"/>
          </a:xfrm>
          <a:prstGeom prst="rect">
            <a:avLst/>
          </a:prstGeom>
          <a:noFill/>
        </p:spPr>
        <p:txBody>
          <a:bodyPr wrap="square" lIns="91440" tIns="45720" rIns="91440" bIns="45720" rtlCol="0" anchor="t">
            <a:spAutoFit/>
          </a:bodyPr>
          <a:lstStyle/>
          <a:p>
            <a:pPr algn="ctr">
              <a:lnSpc>
                <a:spcPct val="150000"/>
              </a:lnSpc>
            </a:pPr>
            <a:endParaRPr lang="en-US" sz="2400" b="1">
              <a:solidFill>
                <a:srgbClr val="1A5632"/>
              </a:solidFill>
              <a:latin typeface="Source Sans Pro"/>
              <a:ea typeface="Source Sans Pro"/>
            </a:endParaRPr>
          </a:p>
          <a:p>
            <a:pPr algn="ctr">
              <a:lnSpc>
                <a:spcPct val="150000"/>
              </a:lnSpc>
            </a:pPr>
            <a:endParaRPr lang="en-US" sz="2400">
              <a:solidFill>
                <a:srgbClr val="1A5632"/>
              </a:solidFill>
              <a:latin typeface="Source Sans Pro" panose="020B0503030403020204" pitchFamily="34" charset="0"/>
            </a:endParaRPr>
          </a:p>
          <a:p>
            <a:pPr algn="ctr">
              <a:lnSpc>
                <a:spcPct val="150000"/>
              </a:lnSpc>
            </a:pPr>
            <a:endParaRPr lang="en-US" sz="2400">
              <a:solidFill>
                <a:srgbClr val="1A5632"/>
              </a:solidFill>
              <a:latin typeface="Source Sans Pro"/>
              <a:ea typeface="Source Sans Pro"/>
            </a:endParaRPr>
          </a:p>
          <a:p>
            <a:pPr algn="ctr">
              <a:lnSpc>
                <a:spcPct val="150000"/>
              </a:lnSpc>
            </a:pPr>
            <a:endParaRPr lang="en-US" sz="2400">
              <a:solidFill>
                <a:srgbClr val="1A5632"/>
              </a:solidFill>
              <a:latin typeface="Source Sans Pro"/>
              <a:ea typeface="Source Sans Pro"/>
            </a:endParaRPr>
          </a:p>
          <a:p>
            <a:pPr algn="ctr">
              <a:lnSpc>
                <a:spcPct val="150000"/>
              </a:lnSpc>
            </a:pPr>
            <a:endParaRPr lang="en-US" sz="2400">
              <a:solidFill>
                <a:srgbClr val="1A5632"/>
              </a:solidFill>
              <a:latin typeface="Source Sans Pro"/>
              <a:ea typeface="Source Sans Pro"/>
            </a:endParaRPr>
          </a:p>
          <a:p>
            <a:pPr algn="ctr">
              <a:lnSpc>
                <a:spcPct val="150000"/>
              </a:lnSpc>
            </a:pPr>
            <a:endParaRPr lang="en-US" sz="2400">
              <a:solidFill>
                <a:srgbClr val="1A5632"/>
              </a:solidFill>
              <a:latin typeface="Source Sans Pro"/>
              <a:ea typeface="Source Sans Pro"/>
            </a:endParaRPr>
          </a:p>
        </p:txBody>
      </p:sp>
      <p:sp>
        <p:nvSpPr>
          <p:cNvPr id="2" name="Slide Number Placeholder 1">
            <a:extLst>
              <a:ext uri="{FF2B5EF4-FFF2-40B4-BE49-F238E27FC236}">
                <a16:creationId xmlns:a16="http://schemas.microsoft.com/office/drawing/2014/main" id="{1E2B8799-1116-CC08-6C0B-79B28E716D97}"/>
              </a:ext>
            </a:extLst>
          </p:cNvPr>
          <p:cNvSpPr>
            <a:spLocks noGrp="1"/>
          </p:cNvSpPr>
          <p:nvPr>
            <p:ph type="sldNum" sz="quarter" idx="12"/>
          </p:nvPr>
        </p:nvSpPr>
        <p:spPr/>
        <p:txBody>
          <a:bodyPr/>
          <a:lstStyle/>
          <a:p>
            <a:pPr algn="r"/>
            <a:fld id="{FC585367-148E-874D-A143-6C293F85E273}" type="slidenum">
              <a:rPr lang="en-US" smtClean="0"/>
              <a:pPr algn="r"/>
              <a:t>29</a:t>
            </a:fld>
            <a:endParaRPr lang="en-US"/>
          </a:p>
        </p:txBody>
      </p:sp>
      <p:sp>
        <p:nvSpPr>
          <p:cNvPr id="7" name="TextBox 6">
            <a:extLst>
              <a:ext uri="{FF2B5EF4-FFF2-40B4-BE49-F238E27FC236}">
                <a16:creationId xmlns:a16="http://schemas.microsoft.com/office/drawing/2014/main" id="{C27DC795-511B-053A-8FC4-CDAD45DA79CA}"/>
              </a:ext>
            </a:extLst>
          </p:cNvPr>
          <p:cNvSpPr txBox="1"/>
          <p:nvPr/>
        </p:nvSpPr>
        <p:spPr>
          <a:xfrm>
            <a:off x="2178066" y="4756519"/>
            <a:ext cx="3819444" cy="1754326"/>
          </a:xfrm>
          <a:prstGeom prst="rect">
            <a:avLst/>
          </a:prstGeom>
          <a:noFill/>
        </p:spPr>
        <p:txBody>
          <a:bodyPr wrap="none" rtlCol="0">
            <a:spAutoFit/>
          </a:bodyPr>
          <a:lstStyle/>
          <a:p>
            <a:pPr algn="ctr"/>
            <a:r>
              <a:rPr lang="en-US" sz="1800" b="1">
                <a:solidFill>
                  <a:schemeClr val="accent6">
                    <a:lumMod val="50000"/>
                  </a:schemeClr>
                </a:solidFill>
                <a:latin typeface="Montserrat" pitchFamily="2" charset="77"/>
                <a:ea typeface="Source Sans Pro"/>
              </a:rPr>
              <a:t>Chris Wenz </a:t>
            </a:r>
          </a:p>
          <a:p>
            <a:pPr algn="ctr"/>
            <a:r>
              <a:rPr lang="en-US" b="1">
                <a:solidFill>
                  <a:schemeClr val="accent6">
                    <a:lumMod val="50000"/>
                  </a:schemeClr>
                </a:solidFill>
                <a:latin typeface="Source Sans Pro" panose="020B0503030403020204" pitchFamily="34" charset="0"/>
                <a:ea typeface="Source Sans Pro" panose="020B0503030403020204" pitchFamily="34" charset="0"/>
              </a:rPr>
              <a:t>Senior Director, Asset Management</a:t>
            </a:r>
          </a:p>
          <a:p>
            <a:pPr algn="ctr"/>
            <a:r>
              <a:rPr lang="en-US" sz="1800">
                <a:latin typeface="Source Sans Pro" panose="020B0503030403020204" pitchFamily="34" charset="0"/>
                <a:ea typeface="Source Sans Pro" panose="020B0503030403020204" pitchFamily="34" charset="0"/>
              </a:rPr>
              <a:t>WSP USA, </a:t>
            </a:r>
            <a:r>
              <a:rPr lang="en-US" sz="1800" spc="100">
                <a:latin typeface="Source Sans Pro" panose="020B0503030403020204" pitchFamily="34" charset="0"/>
                <a:ea typeface="Source Sans Pro" panose="020B0503030403020204" pitchFamily="34" charset="0"/>
                <a:cs typeface="Arial"/>
              </a:rPr>
              <a:t>Washington,</a:t>
            </a:r>
            <a:r>
              <a:rPr lang="en-US" sz="1800" spc="40">
                <a:latin typeface="Source Sans Pro" panose="020B0503030403020204" pitchFamily="34" charset="0"/>
                <a:ea typeface="Source Sans Pro" panose="020B0503030403020204" pitchFamily="34" charset="0"/>
                <a:cs typeface="Arial"/>
              </a:rPr>
              <a:t> </a:t>
            </a:r>
            <a:r>
              <a:rPr lang="en-US" sz="1800" spc="50">
                <a:latin typeface="Source Sans Pro" panose="020B0503030403020204" pitchFamily="34" charset="0"/>
                <a:ea typeface="Source Sans Pro" panose="020B0503030403020204" pitchFamily="34" charset="0"/>
                <a:cs typeface="Arial"/>
              </a:rPr>
              <a:t>DC</a:t>
            </a:r>
          </a:p>
          <a:p>
            <a:pPr algn="ctr"/>
            <a:r>
              <a:rPr lang="en-US" sz="1800">
                <a:latin typeface="Source Sans Pro" panose="020B0503030403020204" pitchFamily="34" charset="0"/>
                <a:ea typeface="Source Sans Pro" panose="020B0503030403020204" pitchFamily="34" charset="0"/>
              </a:rPr>
              <a:t>christopher.wenz@wsp.com</a:t>
            </a:r>
          </a:p>
          <a:p>
            <a:endParaRPr lang="en-US"/>
          </a:p>
          <a:p>
            <a:endParaRPr lang="en-US"/>
          </a:p>
        </p:txBody>
      </p:sp>
      <p:sp>
        <p:nvSpPr>
          <p:cNvPr id="13" name="TextBox 12">
            <a:extLst>
              <a:ext uri="{FF2B5EF4-FFF2-40B4-BE49-F238E27FC236}">
                <a16:creationId xmlns:a16="http://schemas.microsoft.com/office/drawing/2014/main" id="{0A0213CA-D17B-AC84-2E14-C0FC88CDA85D}"/>
              </a:ext>
            </a:extLst>
          </p:cNvPr>
          <p:cNvSpPr txBox="1"/>
          <p:nvPr/>
        </p:nvSpPr>
        <p:spPr>
          <a:xfrm>
            <a:off x="6031324" y="4762134"/>
            <a:ext cx="3869714" cy="1200329"/>
          </a:xfrm>
          <a:prstGeom prst="rect">
            <a:avLst/>
          </a:prstGeom>
          <a:noFill/>
        </p:spPr>
        <p:txBody>
          <a:bodyPr wrap="square" rtlCol="0">
            <a:spAutoFit/>
          </a:bodyPr>
          <a:lstStyle/>
          <a:p>
            <a:pPr algn="ctr"/>
            <a:r>
              <a:rPr lang="en-US" sz="1800" b="1">
                <a:solidFill>
                  <a:schemeClr val="accent6">
                    <a:lumMod val="50000"/>
                  </a:schemeClr>
                </a:solidFill>
                <a:latin typeface="Montserrat" pitchFamily="2" charset="77"/>
                <a:ea typeface="Source Sans Pro"/>
              </a:rPr>
              <a:t>Severin Skolrud </a:t>
            </a:r>
          </a:p>
          <a:p>
            <a:pPr algn="ctr"/>
            <a:r>
              <a:rPr lang="en-US" b="1">
                <a:solidFill>
                  <a:schemeClr val="accent6">
                    <a:lumMod val="50000"/>
                  </a:schemeClr>
                </a:solidFill>
                <a:latin typeface="Source Sans Pro" panose="020B0503030403020204" pitchFamily="34" charset="0"/>
                <a:ea typeface="Source Sans Pro" panose="020B0503030403020204" pitchFamily="34" charset="0"/>
              </a:rPr>
              <a:t>Vice President, Transit &amp; Rail</a:t>
            </a:r>
          </a:p>
          <a:p>
            <a:pPr algn="ctr"/>
            <a:r>
              <a:rPr lang="en-US" sz="1800">
                <a:latin typeface="Source Sans Pro" panose="020B0503030403020204" pitchFamily="34" charset="0"/>
                <a:ea typeface="Source Sans Pro" panose="020B0503030403020204" pitchFamily="34" charset="0"/>
              </a:rPr>
              <a:t>WSP USA, </a:t>
            </a:r>
            <a:r>
              <a:rPr lang="en-US" sz="1800" spc="100">
                <a:latin typeface="Source Sans Pro" panose="020B0503030403020204" pitchFamily="34" charset="0"/>
                <a:ea typeface="Source Sans Pro" panose="020B0503030403020204" pitchFamily="34" charset="0"/>
                <a:cs typeface="Arial"/>
              </a:rPr>
              <a:t>Washington,</a:t>
            </a:r>
            <a:r>
              <a:rPr lang="en-US" sz="1800" spc="40">
                <a:latin typeface="Source Sans Pro" panose="020B0503030403020204" pitchFamily="34" charset="0"/>
                <a:ea typeface="Source Sans Pro" panose="020B0503030403020204" pitchFamily="34" charset="0"/>
                <a:cs typeface="Arial"/>
              </a:rPr>
              <a:t> </a:t>
            </a:r>
            <a:r>
              <a:rPr lang="en-US" sz="1800" spc="50">
                <a:latin typeface="Source Sans Pro" panose="020B0503030403020204" pitchFamily="34" charset="0"/>
                <a:ea typeface="Source Sans Pro" panose="020B0503030403020204" pitchFamily="34" charset="0"/>
                <a:cs typeface="Arial"/>
              </a:rPr>
              <a:t>DC</a:t>
            </a:r>
            <a:endParaRPr lang="en-US" sz="1800">
              <a:latin typeface="Source Sans Pro" panose="020B0503030403020204" pitchFamily="34" charset="0"/>
              <a:ea typeface="Source Sans Pro" panose="020B0503030403020204" pitchFamily="34" charset="0"/>
            </a:endParaRPr>
          </a:p>
          <a:p>
            <a:pPr algn="ctr"/>
            <a:r>
              <a:rPr lang="en-US">
                <a:latin typeface="Source Sans Pro" panose="020B0503030403020204" pitchFamily="34" charset="0"/>
                <a:ea typeface="Source Sans Pro" panose="020B0503030403020204" pitchFamily="34" charset="0"/>
              </a:rPr>
              <a:t>severin.skolrud@wsp.com</a:t>
            </a:r>
          </a:p>
        </p:txBody>
      </p:sp>
      <p:pic>
        <p:nvPicPr>
          <p:cNvPr id="5" name="Picture 4" descr="A person in a suit smiling&#10;&#10;Description automatically generated">
            <a:extLst>
              <a:ext uri="{FF2B5EF4-FFF2-40B4-BE49-F238E27FC236}">
                <a16:creationId xmlns:a16="http://schemas.microsoft.com/office/drawing/2014/main" id="{9ED45115-5EEC-C850-8FD3-D18E851BB26E}"/>
              </a:ext>
            </a:extLst>
          </p:cNvPr>
          <p:cNvPicPr>
            <a:picLocks noChangeAspect="1"/>
          </p:cNvPicPr>
          <p:nvPr/>
        </p:nvPicPr>
        <p:blipFill>
          <a:blip r:embed="rId3"/>
          <a:stretch>
            <a:fillRect/>
          </a:stretch>
        </p:blipFill>
        <p:spPr>
          <a:xfrm>
            <a:off x="7024042" y="2388516"/>
            <a:ext cx="1884279" cy="2216799"/>
          </a:xfrm>
          <a:prstGeom prst="rect">
            <a:avLst/>
          </a:prstGeom>
        </p:spPr>
      </p:pic>
      <p:pic>
        <p:nvPicPr>
          <p:cNvPr id="15" name="Content Placeholder 14" descr="A person wearing glasses and a suit&#10;&#10;Description automatically generated">
            <a:extLst>
              <a:ext uri="{FF2B5EF4-FFF2-40B4-BE49-F238E27FC236}">
                <a16:creationId xmlns:a16="http://schemas.microsoft.com/office/drawing/2014/main" id="{539EF06D-73D3-7F7C-B680-AFA017932C6A}"/>
              </a:ext>
            </a:extLst>
          </p:cNvPr>
          <p:cNvPicPr>
            <a:picLocks noGrp="1" noChangeAspect="1"/>
          </p:cNvPicPr>
          <p:nvPr>
            <p:ph sz="half" idx="1"/>
          </p:nvPr>
        </p:nvPicPr>
        <p:blipFill rotWithShape="1">
          <a:blip r:embed="rId4"/>
          <a:srcRect l="16166"/>
          <a:stretch/>
        </p:blipFill>
        <p:spPr>
          <a:xfrm>
            <a:off x="3123545" y="2322075"/>
            <a:ext cx="1884279" cy="2258875"/>
          </a:xfrm>
          <a:prstGeom prst="rect">
            <a:avLst/>
          </a:prstGeom>
        </p:spPr>
      </p:pic>
      <p:sp>
        <p:nvSpPr>
          <p:cNvPr id="18" name="Rectangle 17">
            <a:extLst>
              <a:ext uri="{FF2B5EF4-FFF2-40B4-BE49-F238E27FC236}">
                <a16:creationId xmlns:a16="http://schemas.microsoft.com/office/drawing/2014/main" id="{770F8EC6-B44A-B007-947F-921F772A59AE}"/>
              </a:ext>
            </a:extLst>
          </p:cNvPr>
          <p:cNvSpPr/>
          <p:nvPr/>
        </p:nvSpPr>
        <p:spPr>
          <a:xfrm>
            <a:off x="7024042" y="2299559"/>
            <a:ext cx="1884279" cy="2303909"/>
          </a:xfrm>
          <a:prstGeom prst="rect">
            <a:avLst/>
          </a:prstGeom>
          <a:noFill/>
          <a:ln w="444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08C31074-0BC8-B696-AEE4-9BCE32D3E70E}"/>
              </a:ext>
            </a:extLst>
          </p:cNvPr>
          <p:cNvSpPr/>
          <p:nvPr/>
        </p:nvSpPr>
        <p:spPr>
          <a:xfrm>
            <a:off x="3123544" y="2299559"/>
            <a:ext cx="1884279" cy="2303909"/>
          </a:xfrm>
          <a:prstGeom prst="rect">
            <a:avLst/>
          </a:prstGeom>
          <a:noFill/>
          <a:ln w="444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1" name="object 13">
            <a:extLst>
              <a:ext uri="{FF2B5EF4-FFF2-40B4-BE49-F238E27FC236}">
                <a16:creationId xmlns:a16="http://schemas.microsoft.com/office/drawing/2014/main" id="{34C420DF-F57C-384D-8CE7-3475F6A06951}"/>
              </a:ext>
            </a:extLst>
          </p:cNvPr>
          <p:cNvPicPr/>
          <p:nvPr/>
        </p:nvPicPr>
        <p:blipFill>
          <a:blip r:embed="rId5" cstate="print"/>
          <a:stretch>
            <a:fillRect/>
          </a:stretch>
        </p:blipFill>
        <p:spPr>
          <a:xfrm>
            <a:off x="0" y="6171063"/>
            <a:ext cx="1508992" cy="697040"/>
          </a:xfrm>
          <a:prstGeom prst="rect">
            <a:avLst/>
          </a:prstGeom>
        </p:spPr>
      </p:pic>
      <p:sp>
        <p:nvSpPr>
          <p:cNvPr id="4" name="object 5">
            <a:extLst>
              <a:ext uri="{FF2B5EF4-FFF2-40B4-BE49-F238E27FC236}">
                <a16:creationId xmlns:a16="http://schemas.microsoft.com/office/drawing/2014/main" id="{4F414F26-F318-57C6-F354-58E281D9C9EE}"/>
              </a:ext>
            </a:extLst>
          </p:cNvPr>
          <p:cNvSpPr txBox="1">
            <a:spLocks noGrp="1"/>
          </p:cNvSpPr>
          <p:nvPr>
            <p:ph type="title"/>
          </p:nvPr>
        </p:nvSpPr>
        <p:spPr>
          <a:xfrm>
            <a:off x="4528759" y="938496"/>
            <a:ext cx="11728450" cy="1325563"/>
          </a:xfrm>
          <a:prstGeom prst="rect">
            <a:avLst/>
          </a:prstGeom>
        </p:spPr>
        <p:txBody>
          <a:bodyPr vert="horz" wrap="square" lIns="0" tIns="12700" rIns="0" bIns="0" rtlCol="0">
            <a:spAutoFit/>
          </a:bodyPr>
          <a:lstStyle/>
          <a:p>
            <a:pPr marL="12700">
              <a:lnSpc>
                <a:spcPct val="100000"/>
              </a:lnSpc>
              <a:spcBef>
                <a:spcPts val="100"/>
              </a:spcBef>
            </a:pPr>
            <a:r>
              <a:rPr sz="5400" spc="-370">
                <a:solidFill>
                  <a:srgbClr val="F84239"/>
                </a:solidFill>
                <a:latin typeface="Tahoma"/>
                <a:cs typeface="Tahoma"/>
              </a:rPr>
              <a:t>Thank</a:t>
            </a:r>
            <a:r>
              <a:rPr sz="5400" spc="-260">
                <a:solidFill>
                  <a:srgbClr val="F84239"/>
                </a:solidFill>
                <a:latin typeface="Tahoma"/>
                <a:cs typeface="Tahoma"/>
              </a:rPr>
              <a:t> </a:t>
            </a:r>
            <a:r>
              <a:rPr sz="5400" spc="-300">
                <a:solidFill>
                  <a:srgbClr val="F84239"/>
                </a:solidFill>
                <a:latin typeface="Tahoma"/>
                <a:cs typeface="Tahoma"/>
              </a:rPr>
              <a:t>You!</a:t>
            </a:r>
            <a:endParaRPr sz="5400">
              <a:latin typeface="Tahoma"/>
              <a:cs typeface="Tahoma"/>
            </a:endParaRPr>
          </a:p>
        </p:txBody>
      </p:sp>
      <p:sp>
        <p:nvSpPr>
          <p:cNvPr id="6" name="object 6">
            <a:extLst>
              <a:ext uri="{FF2B5EF4-FFF2-40B4-BE49-F238E27FC236}">
                <a16:creationId xmlns:a16="http://schemas.microsoft.com/office/drawing/2014/main" id="{C3CE5855-711E-9A9D-9CB4-40F37C53B0BC}"/>
              </a:ext>
            </a:extLst>
          </p:cNvPr>
          <p:cNvSpPr txBox="1"/>
          <p:nvPr/>
        </p:nvSpPr>
        <p:spPr>
          <a:xfrm>
            <a:off x="4468435" y="1800124"/>
            <a:ext cx="3223260" cy="281940"/>
          </a:xfrm>
          <a:prstGeom prst="rect">
            <a:avLst/>
          </a:prstGeom>
          <a:solidFill>
            <a:srgbClr val="F84239"/>
          </a:solidFill>
        </p:spPr>
        <p:txBody>
          <a:bodyPr vert="horz" wrap="square" lIns="0" tIns="53340" rIns="0" bIns="0" rtlCol="0">
            <a:spAutoFit/>
          </a:bodyPr>
          <a:lstStyle/>
          <a:p>
            <a:pPr marL="619125">
              <a:lnSpc>
                <a:spcPct val="100000"/>
              </a:lnSpc>
              <a:spcBef>
                <a:spcPts val="420"/>
              </a:spcBef>
            </a:pPr>
            <a:r>
              <a:rPr sz="1200" spc="195">
                <a:solidFill>
                  <a:srgbClr val="FFFFFF"/>
                </a:solidFill>
                <a:latin typeface="Calibri"/>
                <a:cs typeface="Calibri"/>
              </a:rPr>
              <a:t>C</a:t>
            </a:r>
            <a:r>
              <a:rPr sz="1200" spc="25">
                <a:solidFill>
                  <a:srgbClr val="FFFFFF"/>
                </a:solidFill>
                <a:latin typeface="Calibri"/>
                <a:cs typeface="Calibri"/>
              </a:rPr>
              <a:t> </a:t>
            </a:r>
            <a:r>
              <a:rPr sz="1200" spc="170">
                <a:solidFill>
                  <a:srgbClr val="FFFFFF"/>
                </a:solidFill>
                <a:latin typeface="Calibri"/>
                <a:cs typeface="Calibri"/>
              </a:rPr>
              <a:t>O</a:t>
            </a:r>
            <a:r>
              <a:rPr sz="1200" spc="30">
                <a:solidFill>
                  <a:srgbClr val="FFFFFF"/>
                </a:solidFill>
                <a:latin typeface="Calibri"/>
                <a:cs typeface="Calibri"/>
              </a:rPr>
              <a:t> </a:t>
            </a:r>
            <a:r>
              <a:rPr sz="1200" spc="175">
                <a:solidFill>
                  <a:srgbClr val="FFFFFF"/>
                </a:solidFill>
                <a:latin typeface="Calibri"/>
                <a:cs typeface="Calibri"/>
              </a:rPr>
              <a:t>N</a:t>
            </a:r>
            <a:r>
              <a:rPr sz="1200" spc="20">
                <a:solidFill>
                  <a:srgbClr val="FFFFFF"/>
                </a:solidFill>
                <a:latin typeface="Calibri"/>
                <a:cs typeface="Calibri"/>
              </a:rPr>
              <a:t> </a:t>
            </a:r>
            <a:r>
              <a:rPr sz="1200" spc="90">
                <a:solidFill>
                  <a:srgbClr val="FFFFFF"/>
                </a:solidFill>
                <a:latin typeface="Calibri"/>
                <a:cs typeface="Calibri"/>
              </a:rPr>
              <a:t>T</a:t>
            </a:r>
            <a:r>
              <a:rPr sz="1200" spc="35">
                <a:solidFill>
                  <a:srgbClr val="FFFFFF"/>
                </a:solidFill>
                <a:latin typeface="Calibri"/>
                <a:cs typeface="Calibri"/>
              </a:rPr>
              <a:t> </a:t>
            </a:r>
            <a:r>
              <a:rPr sz="1200" spc="170">
                <a:solidFill>
                  <a:srgbClr val="FFFFFF"/>
                </a:solidFill>
                <a:latin typeface="Calibri"/>
                <a:cs typeface="Calibri"/>
              </a:rPr>
              <a:t>A</a:t>
            </a:r>
            <a:r>
              <a:rPr sz="1200" spc="30">
                <a:solidFill>
                  <a:srgbClr val="FFFFFF"/>
                </a:solidFill>
                <a:latin typeface="Calibri"/>
                <a:cs typeface="Calibri"/>
              </a:rPr>
              <a:t> </a:t>
            </a:r>
            <a:r>
              <a:rPr sz="1200" spc="195">
                <a:solidFill>
                  <a:srgbClr val="FFFFFF"/>
                </a:solidFill>
                <a:latin typeface="Calibri"/>
                <a:cs typeface="Calibri"/>
              </a:rPr>
              <a:t>C</a:t>
            </a:r>
            <a:r>
              <a:rPr sz="1200" spc="30">
                <a:solidFill>
                  <a:srgbClr val="FFFFFF"/>
                </a:solidFill>
                <a:latin typeface="Calibri"/>
                <a:cs typeface="Calibri"/>
              </a:rPr>
              <a:t> </a:t>
            </a:r>
            <a:r>
              <a:rPr sz="1200" spc="90">
                <a:solidFill>
                  <a:srgbClr val="FFFFFF"/>
                </a:solidFill>
                <a:latin typeface="Calibri"/>
                <a:cs typeface="Calibri"/>
              </a:rPr>
              <a:t>T</a:t>
            </a:r>
            <a:r>
              <a:rPr sz="1200" spc="175">
                <a:solidFill>
                  <a:srgbClr val="FFFFFF"/>
                </a:solidFill>
                <a:latin typeface="Calibri"/>
                <a:cs typeface="Calibri"/>
              </a:rPr>
              <a:t>  </a:t>
            </a:r>
            <a:r>
              <a:rPr sz="1200" spc="195">
                <a:solidFill>
                  <a:srgbClr val="FFFFFF"/>
                </a:solidFill>
                <a:latin typeface="Calibri"/>
                <a:cs typeface="Calibri"/>
              </a:rPr>
              <a:t>D</a:t>
            </a:r>
            <a:r>
              <a:rPr sz="1200" spc="25">
                <a:solidFill>
                  <a:srgbClr val="FFFFFF"/>
                </a:solidFill>
                <a:latin typeface="Calibri"/>
                <a:cs typeface="Calibri"/>
              </a:rPr>
              <a:t> </a:t>
            </a:r>
            <a:r>
              <a:rPr sz="1200" spc="190">
                <a:solidFill>
                  <a:srgbClr val="FFFFFF"/>
                </a:solidFill>
                <a:latin typeface="Calibri"/>
                <a:cs typeface="Calibri"/>
              </a:rPr>
              <a:t>E</a:t>
            </a:r>
            <a:r>
              <a:rPr sz="1200" spc="20">
                <a:solidFill>
                  <a:srgbClr val="FFFFFF"/>
                </a:solidFill>
                <a:latin typeface="Calibri"/>
                <a:cs typeface="Calibri"/>
              </a:rPr>
              <a:t> </a:t>
            </a:r>
            <a:r>
              <a:rPr sz="1200" spc="90">
                <a:solidFill>
                  <a:srgbClr val="FFFFFF"/>
                </a:solidFill>
                <a:latin typeface="Calibri"/>
                <a:cs typeface="Calibri"/>
              </a:rPr>
              <a:t>T</a:t>
            </a:r>
            <a:r>
              <a:rPr sz="1200" spc="35">
                <a:solidFill>
                  <a:srgbClr val="FFFFFF"/>
                </a:solidFill>
                <a:latin typeface="Calibri"/>
                <a:cs typeface="Calibri"/>
              </a:rPr>
              <a:t> </a:t>
            </a:r>
            <a:r>
              <a:rPr sz="1200" spc="170">
                <a:solidFill>
                  <a:srgbClr val="FFFFFF"/>
                </a:solidFill>
                <a:latin typeface="Calibri"/>
                <a:cs typeface="Calibri"/>
              </a:rPr>
              <a:t>A</a:t>
            </a:r>
            <a:r>
              <a:rPr sz="1200" spc="35">
                <a:solidFill>
                  <a:srgbClr val="FFFFFF"/>
                </a:solidFill>
                <a:latin typeface="Calibri"/>
                <a:cs typeface="Calibri"/>
              </a:rPr>
              <a:t> </a:t>
            </a:r>
            <a:r>
              <a:rPr sz="1200" spc="50">
                <a:solidFill>
                  <a:srgbClr val="FFFFFF"/>
                </a:solidFill>
                <a:latin typeface="Calibri"/>
                <a:cs typeface="Calibri"/>
              </a:rPr>
              <a:t>I</a:t>
            </a:r>
            <a:r>
              <a:rPr sz="1200" spc="30">
                <a:solidFill>
                  <a:srgbClr val="FFFFFF"/>
                </a:solidFill>
                <a:latin typeface="Calibri"/>
                <a:cs typeface="Calibri"/>
              </a:rPr>
              <a:t> </a:t>
            </a:r>
            <a:r>
              <a:rPr sz="1200" spc="120">
                <a:solidFill>
                  <a:srgbClr val="FFFFFF"/>
                </a:solidFill>
                <a:latin typeface="Calibri"/>
                <a:cs typeface="Calibri"/>
              </a:rPr>
              <a:t>L</a:t>
            </a:r>
            <a:r>
              <a:rPr sz="1200" spc="25">
                <a:solidFill>
                  <a:srgbClr val="FFFFFF"/>
                </a:solidFill>
                <a:latin typeface="Calibri"/>
                <a:cs typeface="Calibri"/>
              </a:rPr>
              <a:t> </a:t>
            </a:r>
            <a:r>
              <a:rPr sz="1200" spc="135">
                <a:solidFill>
                  <a:srgbClr val="FFFFFF"/>
                </a:solidFill>
                <a:latin typeface="Calibri"/>
                <a:cs typeface="Calibri"/>
              </a:rPr>
              <a:t>S</a:t>
            </a:r>
            <a:endParaRPr sz="1200">
              <a:latin typeface="Calibri"/>
              <a:cs typeface="Calibri"/>
            </a:endParaRPr>
          </a:p>
        </p:txBody>
      </p:sp>
    </p:spTree>
    <p:extLst>
      <p:ext uri="{BB962C8B-B14F-4D97-AF65-F5344CB8AC3E}">
        <p14:creationId xmlns:p14="http://schemas.microsoft.com/office/powerpoint/2010/main" val="206403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Source Sans Pro" panose="020B0503030403020204" pitchFamily="34" charset="0"/>
              </a:rPr>
              <a:t>About WSP</a:t>
            </a:r>
          </a:p>
        </p:txBody>
      </p:sp>
      <p:sp>
        <p:nvSpPr>
          <p:cNvPr id="14" name="Slide Number Placeholder 13">
            <a:extLst>
              <a:ext uri="{FF2B5EF4-FFF2-40B4-BE49-F238E27FC236}">
                <a16:creationId xmlns:a16="http://schemas.microsoft.com/office/drawing/2014/main" id="{A7DA94A0-F29E-257C-27B4-9E58A6CAD954}"/>
              </a:ext>
            </a:extLst>
          </p:cNvPr>
          <p:cNvSpPr>
            <a:spLocks noGrp="1"/>
          </p:cNvSpPr>
          <p:nvPr>
            <p:ph type="sldNum" sz="quarter" idx="12"/>
          </p:nvPr>
        </p:nvSpPr>
        <p:spPr/>
        <p:txBody>
          <a:bodyPr/>
          <a:lstStyle/>
          <a:p>
            <a:fld id="{FC585367-148E-874D-A143-6C293F85E273}" type="slidenum">
              <a:rPr lang="en-US" smtClean="0"/>
              <a:pPr/>
              <a:t>3</a:t>
            </a:fld>
            <a:endParaRPr lang="en-US"/>
          </a:p>
        </p:txBody>
      </p:sp>
      <p:grpSp>
        <p:nvGrpSpPr>
          <p:cNvPr id="13" name="Group 12">
            <a:extLst>
              <a:ext uri="{FF2B5EF4-FFF2-40B4-BE49-F238E27FC236}">
                <a16:creationId xmlns:a16="http://schemas.microsoft.com/office/drawing/2014/main" id="{84E4AF4F-F346-D64D-7F73-4B6D49634576}"/>
              </a:ext>
            </a:extLst>
          </p:cNvPr>
          <p:cNvGrpSpPr/>
          <p:nvPr/>
        </p:nvGrpSpPr>
        <p:grpSpPr>
          <a:xfrm>
            <a:off x="1666488" y="1800495"/>
            <a:ext cx="8859023" cy="4229560"/>
            <a:chOff x="2043341" y="2047630"/>
            <a:chExt cx="8859023" cy="4229560"/>
          </a:xfrm>
        </p:grpSpPr>
        <p:sp>
          <p:nvSpPr>
            <p:cNvPr id="15" name="TextBox 14">
              <a:extLst>
                <a:ext uri="{FF2B5EF4-FFF2-40B4-BE49-F238E27FC236}">
                  <a16:creationId xmlns:a16="http://schemas.microsoft.com/office/drawing/2014/main" id="{E409C7F2-2DCD-B0AF-D5AE-DAF4EFE8630B}"/>
                </a:ext>
              </a:extLst>
            </p:cNvPr>
            <p:cNvSpPr txBox="1"/>
            <p:nvPr/>
          </p:nvSpPr>
          <p:spPr>
            <a:xfrm>
              <a:off x="9053823" y="5853615"/>
              <a:ext cx="1650934" cy="423575"/>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Workforce Considerations</a:t>
              </a:r>
            </a:p>
          </p:txBody>
        </p:sp>
        <p:sp>
          <p:nvSpPr>
            <p:cNvPr id="16" name="TextBox 15">
              <a:extLst>
                <a:ext uri="{FF2B5EF4-FFF2-40B4-BE49-F238E27FC236}">
                  <a16:creationId xmlns:a16="http://schemas.microsoft.com/office/drawing/2014/main" id="{390A9083-746A-F173-FBA3-9E2A70A56594}"/>
                </a:ext>
              </a:extLst>
            </p:cNvPr>
            <p:cNvSpPr txBox="1"/>
            <p:nvPr/>
          </p:nvSpPr>
          <p:spPr>
            <a:xfrm>
              <a:off x="8053921" y="4561577"/>
              <a:ext cx="1607937" cy="423575"/>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Operations Considerations</a:t>
              </a:r>
            </a:p>
          </p:txBody>
        </p:sp>
        <p:sp>
          <p:nvSpPr>
            <p:cNvPr id="17" name="TextBox 16">
              <a:extLst>
                <a:ext uri="{FF2B5EF4-FFF2-40B4-BE49-F238E27FC236}">
                  <a16:creationId xmlns:a16="http://schemas.microsoft.com/office/drawing/2014/main" id="{7B0FB8F3-6B5C-857E-8CE8-5FA8ED9F02F5}"/>
                </a:ext>
              </a:extLst>
            </p:cNvPr>
            <p:cNvSpPr txBox="1"/>
            <p:nvPr/>
          </p:nvSpPr>
          <p:spPr>
            <a:xfrm>
              <a:off x="2043341" y="3146278"/>
              <a:ext cx="1666332" cy="465897"/>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Strategic Consulting &amp; Road-mapping</a:t>
              </a:r>
            </a:p>
          </p:txBody>
        </p:sp>
        <p:sp>
          <p:nvSpPr>
            <p:cNvPr id="18" name="TextBox 17">
              <a:extLst>
                <a:ext uri="{FF2B5EF4-FFF2-40B4-BE49-F238E27FC236}">
                  <a16:creationId xmlns:a16="http://schemas.microsoft.com/office/drawing/2014/main" id="{8D89A1B0-0FDA-5E3F-8F62-72AA2401DC28}"/>
                </a:ext>
              </a:extLst>
            </p:cNvPr>
            <p:cNvSpPr txBox="1"/>
            <p:nvPr/>
          </p:nvSpPr>
          <p:spPr>
            <a:xfrm>
              <a:off x="3825004" y="3146277"/>
              <a:ext cx="1729213" cy="423575"/>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Facility Planning &amp; Design</a:t>
              </a:r>
            </a:p>
          </p:txBody>
        </p:sp>
        <p:sp>
          <p:nvSpPr>
            <p:cNvPr id="19" name="TextBox 18">
              <a:extLst>
                <a:ext uri="{FF2B5EF4-FFF2-40B4-BE49-F238E27FC236}">
                  <a16:creationId xmlns:a16="http://schemas.microsoft.com/office/drawing/2014/main" id="{881EEF77-448C-051E-45D8-6F12E551E366}"/>
                </a:ext>
              </a:extLst>
            </p:cNvPr>
            <p:cNvSpPr txBox="1"/>
            <p:nvPr/>
          </p:nvSpPr>
          <p:spPr>
            <a:xfrm>
              <a:off x="5795130" y="3146276"/>
              <a:ext cx="1253148" cy="423575"/>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TCO &amp; Financial Analysis</a:t>
              </a:r>
            </a:p>
          </p:txBody>
        </p:sp>
        <p:sp>
          <p:nvSpPr>
            <p:cNvPr id="20" name="TextBox 19">
              <a:extLst>
                <a:ext uri="{FF2B5EF4-FFF2-40B4-BE49-F238E27FC236}">
                  <a16:creationId xmlns:a16="http://schemas.microsoft.com/office/drawing/2014/main" id="{DFA37DFF-16D8-0E49-9B68-E1C62B180630}"/>
                </a:ext>
              </a:extLst>
            </p:cNvPr>
            <p:cNvSpPr txBox="1"/>
            <p:nvPr/>
          </p:nvSpPr>
          <p:spPr>
            <a:xfrm>
              <a:off x="2138367" y="4570485"/>
              <a:ext cx="1543261" cy="247290"/>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Energy Resiliency</a:t>
              </a:r>
            </a:p>
          </p:txBody>
        </p:sp>
        <p:sp>
          <p:nvSpPr>
            <p:cNvPr id="21" name="TextBox 20">
              <a:extLst>
                <a:ext uri="{FF2B5EF4-FFF2-40B4-BE49-F238E27FC236}">
                  <a16:creationId xmlns:a16="http://schemas.microsoft.com/office/drawing/2014/main" id="{EF48E813-6AF0-92DF-1BCB-79B44EE134D7}"/>
                </a:ext>
              </a:extLst>
            </p:cNvPr>
            <p:cNvSpPr txBox="1"/>
            <p:nvPr/>
          </p:nvSpPr>
          <p:spPr>
            <a:xfrm>
              <a:off x="5647270" y="5862523"/>
              <a:ext cx="1543261" cy="247290"/>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Onsite Renewables</a:t>
              </a:r>
            </a:p>
          </p:txBody>
        </p:sp>
        <p:sp>
          <p:nvSpPr>
            <p:cNvPr id="22" name="TextBox 21">
              <a:extLst>
                <a:ext uri="{FF2B5EF4-FFF2-40B4-BE49-F238E27FC236}">
                  <a16:creationId xmlns:a16="http://schemas.microsoft.com/office/drawing/2014/main" id="{27154CED-EF50-DD98-B5DD-3EE46AA50602}"/>
                </a:ext>
              </a:extLst>
            </p:cNvPr>
            <p:cNvSpPr txBox="1"/>
            <p:nvPr/>
          </p:nvSpPr>
          <p:spPr>
            <a:xfrm>
              <a:off x="3874036" y="5862523"/>
              <a:ext cx="1631150" cy="247290"/>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Automation</a:t>
              </a:r>
            </a:p>
          </p:txBody>
        </p:sp>
        <p:sp>
          <p:nvSpPr>
            <p:cNvPr id="23" name="TextBox 22">
              <a:extLst>
                <a:ext uri="{FF2B5EF4-FFF2-40B4-BE49-F238E27FC236}">
                  <a16:creationId xmlns:a16="http://schemas.microsoft.com/office/drawing/2014/main" id="{936AD58B-E8A0-AD0C-801B-F7C821535057}"/>
                </a:ext>
              </a:extLst>
            </p:cNvPr>
            <p:cNvSpPr txBox="1"/>
            <p:nvPr/>
          </p:nvSpPr>
          <p:spPr>
            <a:xfrm>
              <a:off x="2084530" y="5862523"/>
              <a:ext cx="1650934" cy="247290"/>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Battery Life Cycle</a:t>
              </a:r>
            </a:p>
          </p:txBody>
        </p:sp>
        <p:sp>
          <p:nvSpPr>
            <p:cNvPr id="24" name="TextBox 23">
              <a:extLst>
                <a:ext uri="{FF2B5EF4-FFF2-40B4-BE49-F238E27FC236}">
                  <a16:creationId xmlns:a16="http://schemas.microsoft.com/office/drawing/2014/main" id="{BA3B4B02-0FD1-3945-8A66-1B6DD0EF2576}"/>
                </a:ext>
              </a:extLst>
            </p:cNvPr>
            <p:cNvSpPr txBox="1"/>
            <p:nvPr/>
          </p:nvSpPr>
          <p:spPr>
            <a:xfrm>
              <a:off x="7963347" y="3137369"/>
              <a:ext cx="1789084" cy="458902"/>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algn="ctr">
                <a:buClr>
                  <a:srgbClr val="00263D"/>
                </a:buClr>
              </a:pPr>
              <a:r>
                <a:rPr lang="en-US" sz="1400">
                  <a:latin typeface="Gentium Basic" panose="02000503060000020004" pitchFamily="2" charset="0"/>
                </a:rPr>
                <a:t>Construction Management</a:t>
              </a:r>
            </a:p>
          </p:txBody>
        </p:sp>
        <p:pic>
          <p:nvPicPr>
            <p:cNvPr id="25" name="Picture 2" descr="Logo-LEED-Round_v3 - USGBC West Michigan Chapter">
              <a:extLst>
                <a:ext uri="{FF2B5EF4-FFF2-40B4-BE49-F238E27FC236}">
                  <a16:creationId xmlns:a16="http://schemas.microsoft.com/office/drawing/2014/main" id="{2238A896-3A04-DB18-4120-E1799A658177}"/>
                </a:ext>
              </a:extLst>
            </p:cNvPr>
            <p:cNvPicPr>
              <a:picLocks noChangeAspect="1" noChangeArrowheads="1"/>
            </p:cNvPicPr>
            <p:nvPr/>
          </p:nvPicPr>
          <p:blipFill>
            <a:blip r:embed="rId3" cstate="print">
              <a:alphaModFix amt="85000"/>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72696" y="3884113"/>
              <a:ext cx="692408" cy="67144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89C6D5D-CAAF-3262-8EFD-FA127962074D}"/>
                </a:ext>
              </a:extLst>
            </p:cNvPr>
            <p:cNvSpPr txBox="1"/>
            <p:nvPr/>
          </p:nvSpPr>
          <p:spPr>
            <a:xfrm>
              <a:off x="5647270" y="4570485"/>
              <a:ext cx="1543261" cy="247290"/>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Sustainable Buildings</a:t>
              </a:r>
            </a:p>
          </p:txBody>
        </p:sp>
        <p:sp>
          <p:nvSpPr>
            <p:cNvPr id="27" name="TextBox 26">
              <a:extLst>
                <a:ext uri="{FF2B5EF4-FFF2-40B4-BE49-F238E27FC236}">
                  <a16:creationId xmlns:a16="http://schemas.microsoft.com/office/drawing/2014/main" id="{FAA5707C-AE7D-0CBE-8E52-82BE048C7452}"/>
                </a:ext>
              </a:extLst>
            </p:cNvPr>
            <p:cNvSpPr txBox="1"/>
            <p:nvPr/>
          </p:nvSpPr>
          <p:spPr>
            <a:xfrm>
              <a:off x="3874036" y="4570485"/>
              <a:ext cx="1631150" cy="247290"/>
            </a:xfrm>
            <a:prstGeom prst="rect">
              <a:avLst/>
            </a:prstGeom>
          </p:spPr>
          <p:txBody>
            <a:bodyPr wrap="square" lIns="0" tIns="73152" rIns="0" bIns="0" anchor="t">
              <a:spAutoFit/>
            </a:bodyPr>
            <a:lstStyle>
              <a:defPPr>
                <a:defRPr lang="en-US"/>
              </a:defPPr>
              <a:lvl2pPr marL="274320" lvl="1" indent="-27432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2pPr>
              <a:lvl3pPr marL="280988" lvl="2" indent="-273050">
                <a:lnSpc>
                  <a:spcPct val="90000"/>
                </a:lnSpc>
                <a:spcBef>
                  <a:spcPts val="1000"/>
                </a:spcBef>
                <a:buClr>
                  <a:srgbClr val="00263D"/>
                </a:buClr>
                <a:buFont typeface="Wingdings" panose="05000000000000000000" pitchFamily="2" charset="2"/>
                <a:buChar char="§"/>
                <a:defRPr>
                  <a:solidFill>
                    <a:srgbClr val="1E242B"/>
                  </a:solidFill>
                  <a:latin typeface="Montserrat" panose="00000500000000000000" pitchFamily="2" charset="0"/>
                </a:defRPr>
              </a:lvl3pPr>
            </a:lstStyle>
            <a:p>
              <a:pPr marL="0" lvl="1" indent="0" algn="ctr">
                <a:buNone/>
              </a:pPr>
              <a:r>
                <a:rPr lang="en-US" sz="1400">
                  <a:solidFill>
                    <a:schemeClr val="tx1"/>
                  </a:solidFill>
                  <a:latin typeface="Gentium Basic" panose="02000503060000020004" pitchFamily="2" charset="0"/>
                </a:rPr>
                <a:t>Fleet Electrification</a:t>
              </a:r>
            </a:p>
          </p:txBody>
        </p:sp>
        <p:sp>
          <p:nvSpPr>
            <p:cNvPr id="28" name="Freeform 149">
              <a:extLst>
                <a:ext uri="{FF2B5EF4-FFF2-40B4-BE49-F238E27FC236}">
                  <a16:creationId xmlns:a16="http://schemas.microsoft.com/office/drawing/2014/main" id="{3BC6EC4A-3316-1A54-C27C-5CEA41FCC16D}"/>
                </a:ext>
              </a:extLst>
            </p:cNvPr>
            <p:cNvSpPr>
              <a:spLocks noEditPoints="1"/>
            </p:cNvSpPr>
            <p:nvPr/>
          </p:nvSpPr>
          <p:spPr bwMode="auto">
            <a:xfrm>
              <a:off x="6110305" y="5160807"/>
              <a:ext cx="617192" cy="600188"/>
            </a:xfrm>
            <a:custGeom>
              <a:avLst/>
              <a:gdLst>
                <a:gd name="T0" fmla="*/ 85 w 127"/>
                <a:gd name="T1" fmla="*/ 112 h 127"/>
                <a:gd name="T2" fmla="*/ 60 w 127"/>
                <a:gd name="T3" fmla="*/ 112 h 127"/>
                <a:gd name="T4" fmla="*/ 29 w 127"/>
                <a:gd name="T5" fmla="*/ 112 h 127"/>
                <a:gd name="T6" fmla="*/ 45 w 127"/>
                <a:gd name="T7" fmla="*/ 125 h 127"/>
                <a:gd name="T8" fmla="*/ 73 w 127"/>
                <a:gd name="T9" fmla="*/ 98 h 127"/>
                <a:gd name="T10" fmla="*/ 100 w 127"/>
                <a:gd name="T11" fmla="*/ 125 h 127"/>
                <a:gd name="T12" fmla="*/ 113 w 127"/>
                <a:gd name="T13" fmla="*/ 87 h 127"/>
                <a:gd name="T14" fmla="*/ 102 w 127"/>
                <a:gd name="T15" fmla="*/ 72 h 127"/>
                <a:gd name="T16" fmla="*/ 108 w 127"/>
                <a:gd name="T17" fmla="*/ 65 h 127"/>
                <a:gd name="T18" fmla="*/ 111 w 127"/>
                <a:gd name="T19" fmla="*/ 72 h 127"/>
                <a:gd name="T20" fmla="*/ 118 w 127"/>
                <a:gd name="T21" fmla="*/ 65 h 127"/>
                <a:gd name="T22" fmla="*/ 121 w 127"/>
                <a:gd name="T23" fmla="*/ 72 h 127"/>
                <a:gd name="T24" fmla="*/ 127 w 127"/>
                <a:gd name="T25" fmla="*/ 74 h 127"/>
                <a:gd name="T26" fmla="*/ 116 w 127"/>
                <a:gd name="T27" fmla="*/ 112 h 127"/>
                <a:gd name="T28" fmla="*/ 105 w 127"/>
                <a:gd name="T29" fmla="*/ 75 h 127"/>
                <a:gd name="T30" fmla="*/ 124 w 127"/>
                <a:gd name="T31" fmla="*/ 75 h 127"/>
                <a:gd name="T32" fmla="*/ 32 w 127"/>
                <a:gd name="T33" fmla="*/ 112 h 127"/>
                <a:gd name="T34" fmla="*/ 29 w 127"/>
                <a:gd name="T35" fmla="*/ 42 h 127"/>
                <a:gd name="T36" fmla="*/ 1 w 127"/>
                <a:gd name="T37" fmla="*/ 55 h 127"/>
                <a:gd name="T38" fmla="*/ 24 w 127"/>
                <a:gd name="T39" fmla="*/ 38 h 127"/>
                <a:gd name="T40" fmla="*/ 29 w 127"/>
                <a:gd name="T41" fmla="*/ 29 h 127"/>
                <a:gd name="T42" fmla="*/ 32 w 127"/>
                <a:gd name="T43" fmla="*/ 1 h 127"/>
                <a:gd name="T44" fmla="*/ 37 w 127"/>
                <a:gd name="T45" fmla="*/ 36 h 127"/>
                <a:gd name="T46" fmla="*/ 62 w 127"/>
                <a:gd name="T47" fmla="*/ 52 h 127"/>
                <a:gd name="T48" fmla="*/ 36 w 127"/>
                <a:gd name="T49" fmla="*/ 40 h 127"/>
                <a:gd name="T50" fmla="*/ 32 w 127"/>
                <a:gd name="T51" fmla="*/ 112 h 127"/>
                <a:gd name="T52" fmla="*/ 27 w 127"/>
                <a:gd name="T53" fmla="*/ 36 h 127"/>
                <a:gd name="T54" fmla="*/ 35 w 127"/>
                <a:gd name="T55" fmla="*/ 36 h 127"/>
                <a:gd name="T56" fmla="*/ 98 w 127"/>
                <a:gd name="T57" fmla="*/ 53 h 127"/>
                <a:gd name="T58" fmla="*/ 89 w 127"/>
                <a:gd name="T59" fmla="*/ 39 h 127"/>
                <a:gd name="T60" fmla="*/ 80 w 127"/>
                <a:gd name="T61" fmla="*/ 45 h 127"/>
                <a:gd name="T62" fmla="*/ 85 w 127"/>
                <a:gd name="T63" fmla="*/ 33 h 127"/>
                <a:gd name="T64" fmla="*/ 73 w 127"/>
                <a:gd name="T65" fmla="*/ 28 h 127"/>
                <a:gd name="T66" fmla="*/ 84 w 127"/>
                <a:gd name="T67" fmla="*/ 26 h 127"/>
                <a:gd name="T68" fmla="*/ 87 w 127"/>
                <a:gd name="T69" fmla="*/ 17 h 127"/>
                <a:gd name="T70" fmla="*/ 81 w 127"/>
                <a:gd name="T71" fmla="*/ 7 h 127"/>
                <a:gd name="T72" fmla="*/ 93 w 127"/>
                <a:gd name="T73" fmla="*/ 13 h 127"/>
                <a:gd name="T74" fmla="*/ 98 w 127"/>
                <a:gd name="T75" fmla="*/ 0 h 127"/>
                <a:gd name="T76" fmla="*/ 100 w 127"/>
                <a:gd name="T77" fmla="*/ 11 h 127"/>
                <a:gd name="T78" fmla="*/ 117 w 127"/>
                <a:gd name="T79" fmla="*/ 7 h 127"/>
                <a:gd name="T80" fmla="*/ 111 w 127"/>
                <a:gd name="T81" fmla="*/ 17 h 127"/>
                <a:gd name="T82" fmla="*/ 115 w 127"/>
                <a:gd name="T83" fmla="*/ 25 h 127"/>
                <a:gd name="T84" fmla="*/ 126 w 127"/>
                <a:gd name="T85" fmla="*/ 28 h 127"/>
                <a:gd name="T86" fmla="*/ 114 w 127"/>
                <a:gd name="T87" fmla="*/ 33 h 127"/>
                <a:gd name="T88" fmla="*/ 119 w 127"/>
                <a:gd name="T89" fmla="*/ 44 h 127"/>
                <a:gd name="T90" fmla="*/ 109 w 127"/>
                <a:gd name="T91" fmla="*/ 39 h 127"/>
                <a:gd name="T92" fmla="*/ 105 w 127"/>
                <a:gd name="T93" fmla="*/ 41 h 127"/>
                <a:gd name="T94" fmla="*/ 101 w 127"/>
                <a:gd name="T95" fmla="*/ 53 h 127"/>
                <a:gd name="T96" fmla="*/ 99 w 127"/>
                <a:gd name="T97" fmla="*/ 14 h 127"/>
                <a:gd name="T98" fmla="*/ 87 w 127"/>
                <a:gd name="T99" fmla="*/ 22 h 127"/>
                <a:gd name="T100" fmla="*/ 104 w 127"/>
                <a:gd name="T101" fmla="*/ 39 h 127"/>
                <a:gd name="T102" fmla="*/ 111 w 127"/>
                <a:gd name="T103" fmla="*/ 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7" h="127">
                  <a:moveTo>
                    <a:pt x="100" y="127"/>
                  </a:moveTo>
                  <a:cubicBezTo>
                    <a:pt x="92" y="127"/>
                    <a:pt x="85" y="121"/>
                    <a:pt x="85" y="112"/>
                  </a:cubicBezTo>
                  <a:cubicBezTo>
                    <a:pt x="85" y="106"/>
                    <a:pt x="80" y="100"/>
                    <a:pt x="73" y="100"/>
                  </a:cubicBezTo>
                  <a:cubicBezTo>
                    <a:pt x="65" y="100"/>
                    <a:pt x="60" y="106"/>
                    <a:pt x="60" y="112"/>
                  </a:cubicBezTo>
                  <a:cubicBezTo>
                    <a:pt x="60" y="121"/>
                    <a:pt x="53" y="127"/>
                    <a:pt x="45" y="127"/>
                  </a:cubicBezTo>
                  <a:cubicBezTo>
                    <a:pt x="36" y="127"/>
                    <a:pt x="29" y="120"/>
                    <a:pt x="29" y="112"/>
                  </a:cubicBezTo>
                  <a:cubicBezTo>
                    <a:pt x="32" y="112"/>
                    <a:pt x="32" y="112"/>
                    <a:pt x="32" y="112"/>
                  </a:cubicBezTo>
                  <a:cubicBezTo>
                    <a:pt x="32" y="119"/>
                    <a:pt x="38" y="125"/>
                    <a:pt x="45" y="125"/>
                  </a:cubicBezTo>
                  <a:cubicBezTo>
                    <a:pt x="52" y="125"/>
                    <a:pt x="57" y="119"/>
                    <a:pt x="57" y="112"/>
                  </a:cubicBezTo>
                  <a:cubicBezTo>
                    <a:pt x="57" y="104"/>
                    <a:pt x="64" y="98"/>
                    <a:pt x="73" y="98"/>
                  </a:cubicBezTo>
                  <a:cubicBezTo>
                    <a:pt x="81" y="98"/>
                    <a:pt x="88" y="104"/>
                    <a:pt x="88" y="112"/>
                  </a:cubicBezTo>
                  <a:cubicBezTo>
                    <a:pt x="88" y="119"/>
                    <a:pt x="93" y="125"/>
                    <a:pt x="100" y="125"/>
                  </a:cubicBezTo>
                  <a:cubicBezTo>
                    <a:pt x="107" y="125"/>
                    <a:pt x="113" y="119"/>
                    <a:pt x="113" y="112"/>
                  </a:cubicBezTo>
                  <a:cubicBezTo>
                    <a:pt x="113" y="87"/>
                    <a:pt x="113" y="87"/>
                    <a:pt x="113" y="87"/>
                  </a:cubicBezTo>
                  <a:cubicBezTo>
                    <a:pt x="107" y="86"/>
                    <a:pt x="102" y="80"/>
                    <a:pt x="102" y="74"/>
                  </a:cubicBezTo>
                  <a:cubicBezTo>
                    <a:pt x="102" y="72"/>
                    <a:pt x="102" y="72"/>
                    <a:pt x="102" y="72"/>
                  </a:cubicBezTo>
                  <a:cubicBezTo>
                    <a:pt x="108" y="72"/>
                    <a:pt x="108" y="72"/>
                    <a:pt x="108" y="72"/>
                  </a:cubicBezTo>
                  <a:cubicBezTo>
                    <a:pt x="108" y="65"/>
                    <a:pt x="108" y="65"/>
                    <a:pt x="108" y="65"/>
                  </a:cubicBezTo>
                  <a:cubicBezTo>
                    <a:pt x="111" y="65"/>
                    <a:pt x="111" y="65"/>
                    <a:pt x="111" y="65"/>
                  </a:cubicBezTo>
                  <a:cubicBezTo>
                    <a:pt x="111" y="72"/>
                    <a:pt x="111" y="72"/>
                    <a:pt x="111" y="72"/>
                  </a:cubicBezTo>
                  <a:cubicBezTo>
                    <a:pt x="118" y="72"/>
                    <a:pt x="118" y="72"/>
                    <a:pt x="118" y="72"/>
                  </a:cubicBezTo>
                  <a:cubicBezTo>
                    <a:pt x="118" y="65"/>
                    <a:pt x="118" y="65"/>
                    <a:pt x="118" y="65"/>
                  </a:cubicBezTo>
                  <a:cubicBezTo>
                    <a:pt x="121" y="65"/>
                    <a:pt x="121" y="65"/>
                    <a:pt x="121" y="65"/>
                  </a:cubicBezTo>
                  <a:cubicBezTo>
                    <a:pt x="121" y="72"/>
                    <a:pt x="121" y="72"/>
                    <a:pt x="121" y="72"/>
                  </a:cubicBezTo>
                  <a:cubicBezTo>
                    <a:pt x="127" y="72"/>
                    <a:pt x="127" y="72"/>
                    <a:pt x="127" y="72"/>
                  </a:cubicBezTo>
                  <a:cubicBezTo>
                    <a:pt x="127" y="74"/>
                    <a:pt x="127" y="74"/>
                    <a:pt x="127" y="74"/>
                  </a:cubicBezTo>
                  <a:cubicBezTo>
                    <a:pt x="127" y="80"/>
                    <a:pt x="122" y="86"/>
                    <a:pt x="116" y="87"/>
                  </a:cubicBezTo>
                  <a:cubicBezTo>
                    <a:pt x="116" y="112"/>
                    <a:pt x="116" y="112"/>
                    <a:pt x="116" y="112"/>
                  </a:cubicBezTo>
                  <a:cubicBezTo>
                    <a:pt x="116" y="120"/>
                    <a:pt x="109" y="127"/>
                    <a:pt x="100" y="127"/>
                  </a:cubicBezTo>
                  <a:close/>
                  <a:moveTo>
                    <a:pt x="105" y="75"/>
                  </a:moveTo>
                  <a:cubicBezTo>
                    <a:pt x="105" y="80"/>
                    <a:pt x="109" y="85"/>
                    <a:pt x="114" y="85"/>
                  </a:cubicBezTo>
                  <a:cubicBezTo>
                    <a:pt x="119" y="85"/>
                    <a:pt x="123" y="80"/>
                    <a:pt x="124" y="75"/>
                  </a:cubicBezTo>
                  <a:lnTo>
                    <a:pt x="105" y="75"/>
                  </a:lnTo>
                  <a:close/>
                  <a:moveTo>
                    <a:pt x="32" y="112"/>
                  </a:moveTo>
                  <a:cubicBezTo>
                    <a:pt x="29" y="112"/>
                    <a:pt x="29" y="112"/>
                    <a:pt x="29" y="112"/>
                  </a:cubicBezTo>
                  <a:cubicBezTo>
                    <a:pt x="29" y="42"/>
                    <a:pt x="29" y="42"/>
                    <a:pt x="29" y="42"/>
                  </a:cubicBezTo>
                  <a:cubicBezTo>
                    <a:pt x="28" y="42"/>
                    <a:pt x="27" y="41"/>
                    <a:pt x="26" y="40"/>
                  </a:cubicBezTo>
                  <a:cubicBezTo>
                    <a:pt x="1" y="55"/>
                    <a:pt x="1" y="55"/>
                    <a:pt x="1" y="55"/>
                  </a:cubicBezTo>
                  <a:cubicBezTo>
                    <a:pt x="0" y="52"/>
                    <a:pt x="0" y="52"/>
                    <a:pt x="0" y="52"/>
                  </a:cubicBezTo>
                  <a:cubicBezTo>
                    <a:pt x="24" y="38"/>
                    <a:pt x="24" y="38"/>
                    <a:pt x="24" y="38"/>
                  </a:cubicBezTo>
                  <a:cubicBezTo>
                    <a:pt x="24" y="37"/>
                    <a:pt x="24" y="37"/>
                    <a:pt x="24" y="36"/>
                  </a:cubicBezTo>
                  <a:cubicBezTo>
                    <a:pt x="24" y="33"/>
                    <a:pt x="26" y="30"/>
                    <a:pt x="29" y="29"/>
                  </a:cubicBezTo>
                  <a:cubicBezTo>
                    <a:pt x="29" y="1"/>
                    <a:pt x="29" y="1"/>
                    <a:pt x="29" y="1"/>
                  </a:cubicBezTo>
                  <a:cubicBezTo>
                    <a:pt x="32" y="1"/>
                    <a:pt x="32" y="1"/>
                    <a:pt x="32" y="1"/>
                  </a:cubicBezTo>
                  <a:cubicBezTo>
                    <a:pt x="32" y="29"/>
                    <a:pt x="32" y="29"/>
                    <a:pt x="32" y="29"/>
                  </a:cubicBezTo>
                  <a:cubicBezTo>
                    <a:pt x="35" y="30"/>
                    <a:pt x="37" y="33"/>
                    <a:pt x="37" y="36"/>
                  </a:cubicBezTo>
                  <a:cubicBezTo>
                    <a:pt x="37" y="37"/>
                    <a:pt x="37" y="37"/>
                    <a:pt x="37" y="38"/>
                  </a:cubicBezTo>
                  <a:cubicBezTo>
                    <a:pt x="62" y="52"/>
                    <a:pt x="62" y="52"/>
                    <a:pt x="62" y="52"/>
                  </a:cubicBezTo>
                  <a:cubicBezTo>
                    <a:pt x="61" y="55"/>
                    <a:pt x="61" y="55"/>
                    <a:pt x="61" y="55"/>
                  </a:cubicBezTo>
                  <a:cubicBezTo>
                    <a:pt x="36" y="40"/>
                    <a:pt x="36" y="40"/>
                    <a:pt x="36" y="40"/>
                  </a:cubicBezTo>
                  <a:cubicBezTo>
                    <a:pt x="35" y="41"/>
                    <a:pt x="34" y="42"/>
                    <a:pt x="32" y="42"/>
                  </a:cubicBezTo>
                  <a:lnTo>
                    <a:pt x="32" y="112"/>
                  </a:lnTo>
                  <a:close/>
                  <a:moveTo>
                    <a:pt x="31" y="32"/>
                  </a:moveTo>
                  <a:cubicBezTo>
                    <a:pt x="28" y="32"/>
                    <a:pt x="27" y="34"/>
                    <a:pt x="27" y="36"/>
                  </a:cubicBezTo>
                  <a:cubicBezTo>
                    <a:pt x="27" y="38"/>
                    <a:pt x="28" y="40"/>
                    <a:pt x="31" y="40"/>
                  </a:cubicBezTo>
                  <a:cubicBezTo>
                    <a:pt x="33" y="40"/>
                    <a:pt x="35" y="38"/>
                    <a:pt x="35" y="36"/>
                  </a:cubicBezTo>
                  <a:cubicBezTo>
                    <a:pt x="35" y="34"/>
                    <a:pt x="33" y="32"/>
                    <a:pt x="31" y="32"/>
                  </a:cubicBezTo>
                  <a:close/>
                  <a:moveTo>
                    <a:pt x="98" y="53"/>
                  </a:moveTo>
                  <a:cubicBezTo>
                    <a:pt x="98" y="42"/>
                    <a:pt x="98" y="42"/>
                    <a:pt x="98" y="42"/>
                  </a:cubicBezTo>
                  <a:cubicBezTo>
                    <a:pt x="95" y="42"/>
                    <a:pt x="92" y="41"/>
                    <a:pt x="89" y="39"/>
                  </a:cubicBezTo>
                  <a:cubicBezTo>
                    <a:pt x="81" y="47"/>
                    <a:pt x="81" y="47"/>
                    <a:pt x="81" y="47"/>
                  </a:cubicBezTo>
                  <a:cubicBezTo>
                    <a:pt x="80" y="45"/>
                    <a:pt x="80" y="45"/>
                    <a:pt x="80" y="45"/>
                  </a:cubicBezTo>
                  <a:cubicBezTo>
                    <a:pt x="87" y="37"/>
                    <a:pt x="87" y="37"/>
                    <a:pt x="87" y="37"/>
                  </a:cubicBezTo>
                  <a:cubicBezTo>
                    <a:pt x="86" y="36"/>
                    <a:pt x="85" y="34"/>
                    <a:pt x="85" y="33"/>
                  </a:cubicBezTo>
                  <a:cubicBezTo>
                    <a:pt x="84" y="31"/>
                    <a:pt x="84" y="30"/>
                    <a:pt x="84" y="28"/>
                  </a:cubicBezTo>
                  <a:cubicBezTo>
                    <a:pt x="73" y="28"/>
                    <a:pt x="73" y="28"/>
                    <a:pt x="73" y="28"/>
                  </a:cubicBezTo>
                  <a:cubicBezTo>
                    <a:pt x="73" y="26"/>
                    <a:pt x="73" y="26"/>
                    <a:pt x="73" y="26"/>
                  </a:cubicBezTo>
                  <a:cubicBezTo>
                    <a:pt x="84" y="26"/>
                    <a:pt x="84" y="26"/>
                    <a:pt x="84" y="26"/>
                  </a:cubicBezTo>
                  <a:cubicBezTo>
                    <a:pt x="84" y="24"/>
                    <a:pt x="84" y="22"/>
                    <a:pt x="85" y="21"/>
                  </a:cubicBezTo>
                  <a:cubicBezTo>
                    <a:pt x="85" y="19"/>
                    <a:pt x="86" y="18"/>
                    <a:pt x="87" y="17"/>
                  </a:cubicBezTo>
                  <a:cubicBezTo>
                    <a:pt x="79" y="9"/>
                    <a:pt x="79" y="9"/>
                    <a:pt x="79" y="9"/>
                  </a:cubicBezTo>
                  <a:cubicBezTo>
                    <a:pt x="81" y="7"/>
                    <a:pt x="81" y="7"/>
                    <a:pt x="81" y="7"/>
                  </a:cubicBezTo>
                  <a:cubicBezTo>
                    <a:pt x="89" y="15"/>
                    <a:pt x="89" y="15"/>
                    <a:pt x="89" y="15"/>
                  </a:cubicBezTo>
                  <a:cubicBezTo>
                    <a:pt x="90" y="14"/>
                    <a:pt x="92" y="13"/>
                    <a:pt x="93" y="13"/>
                  </a:cubicBezTo>
                  <a:cubicBezTo>
                    <a:pt x="95" y="12"/>
                    <a:pt x="96" y="11"/>
                    <a:pt x="98" y="11"/>
                  </a:cubicBezTo>
                  <a:cubicBezTo>
                    <a:pt x="98" y="0"/>
                    <a:pt x="98" y="0"/>
                    <a:pt x="98" y="0"/>
                  </a:cubicBezTo>
                  <a:cubicBezTo>
                    <a:pt x="100" y="0"/>
                    <a:pt x="100" y="0"/>
                    <a:pt x="100" y="0"/>
                  </a:cubicBezTo>
                  <a:cubicBezTo>
                    <a:pt x="100" y="11"/>
                    <a:pt x="100" y="11"/>
                    <a:pt x="100" y="11"/>
                  </a:cubicBezTo>
                  <a:cubicBezTo>
                    <a:pt x="104" y="12"/>
                    <a:pt x="107" y="13"/>
                    <a:pt x="109" y="15"/>
                  </a:cubicBezTo>
                  <a:cubicBezTo>
                    <a:pt x="117" y="7"/>
                    <a:pt x="117" y="7"/>
                    <a:pt x="117" y="7"/>
                  </a:cubicBezTo>
                  <a:cubicBezTo>
                    <a:pt x="119" y="9"/>
                    <a:pt x="119" y="9"/>
                    <a:pt x="119" y="9"/>
                  </a:cubicBezTo>
                  <a:cubicBezTo>
                    <a:pt x="111" y="17"/>
                    <a:pt x="111" y="17"/>
                    <a:pt x="111" y="17"/>
                  </a:cubicBezTo>
                  <a:cubicBezTo>
                    <a:pt x="112" y="18"/>
                    <a:pt x="113" y="19"/>
                    <a:pt x="113" y="21"/>
                  </a:cubicBezTo>
                  <a:cubicBezTo>
                    <a:pt x="114" y="22"/>
                    <a:pt x="114" y="24"/>
                    <a:pt x="115" y="25"/>
                  </a:cubicBezTo>
                  <a:cubicBezTo>
                    <a:pt x="126" y="25"/>
                    <a:pt x="126" y="25"/>
                    <a:pt x="126" y="25"/>
                  </a:cubicBezTo>
                  <a:cubicBezTo>
                    <a:pt x="126" y="28"/>
                    <a:pt x="126" y="28"/>
                    <a:pt x="126" y="28"/>
                  </a:cubicBezTo>
                  <a:cubicBezTo>
                    <a:pt x="115" y="28"/>
                    <a:pt x="115" y="28"/>
                    <a:pt x="115" y="28"/>
                  </a:cubicBezTo>
                  <a:cubicBezTo>
                    <a:pt x="115" y="30"/>
                    <a:pt x="114" y="31"/>
                    <a:pt x="114" y="33"/>
                  </a:cubicBezTo>
                  <a:cubicBezTo>
                    <a:pt x="113" y="34"/>
                    <a:pt x="112" y="35"/>
                    <a:pt x="111" y="37"/>
                  </a:cubicBezTo>
                  <a:cubicBezTo>
                    <a:pt x="119" y="44"/>
                    <a:pt x="119" y="44"/>
                    <a:pt x="119" y="44"/>
                  </a:cubicBezTo>
                  <a:cubicBezTo>
                    <a:pt x="117" y="46"/>
                    <a:pt x="117" y="46"/>
                    <a:pt x="117" y="46"/>
                  </a:cubicBezTo>
                  <a:cubicBezTo>
                    <a:pt x="109" y="39"/>
                    <a:pt x="109" y="39"/>
                    <a:pt x="109" y="39"/>
                  </a:cubicBezTo>
                  <a:cubicBezTo>
                    <a:pt x="108" y="40"/>
                    <a:pt x="107" y="40"/>
                    <a:pt x="105" y="41"/>
                  </a:cubicBezTo>
                  <a:cubicBezTo>
                    <a:pt x="105" y="41"/>
                    <a:pt x="105" y="41"/>
                    <a:pt x="105" y="41"/>
                  </a:cubicBezTo>
                  <a:cubicBezTo>
                    <a:pt x="104" y="42"/>
                    <a:pt x="102" y="42"/>
                    <a:pt x="101" y="42"/>
                  </a:cubicBezTo>
                  <a:cubicBezTo>
                    <a:pt x="101" y="53"/>
                    <a:pt x="101" y="53"/>
                    <a:pt x="101" y="53"/>
                  </a:cubicBezTo>
                  <a:lnTo>
                    <a:pt x="98" y="53"/>
                  </a:lnTo>
                  <a:close/>
                  <a:moveTo>
                    <a:pt x="99" y="14"/>
                  </a:moveTo>
                  <a:cubicBezTo>
                    <a:pt x="97" y="14"/>
                    <a:pt x="96" y="14"/>
                    <a:pt x="94" y="15"/>
                  </a:cubicBezTo>
                  <a:cubicBezTo>
                    <a:pt x="91" y="16"/>
                    <a:pt x="88" y="19"/>
                    <a:pt x="87" y="22"/>
                  </a:cubicBezTo>
                  <a:cubicBezTo>
                    <a:pt x="86" y="25"/>
                    <a:pt x="86" y="29"/>
                    <a:pt x="87" y="32"/>
                  </a:cubicBezTo>
                  <a:cubicBezTo>
                    <a:pt x="90" y="38"/>
                    <a:pt x="98" y="42"/>
                    <a:pt x="104" y="39"/>
                  </a:cubicBezTo>
                  <a:cubicBezTo>
                    <a:pt x="107" y="37"/>
                    <a:pt x="110" y="35"/>
                    <a:pt x="111" y="32"/>
                  </a:cubicBezTo>
                  <a:cubicBezTo>
                    <a:pt x="112" y="28"/>
                    <a:pt x="112" y="25"/>
                    <a:pt x="111" y="22"/>
                  </a:cubicBezTo>
                  <a:cubicBezTo>
                    <a:pt x="109" y="17"/>
                    <a:pt x="104" y="14"/>
                    <a:pt x="99" y="14"/>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a:extLst>
                <a:ext uri="{FF2B5EF4-FFF2-40B4-BE49-F238E27FC236}">
                  <a16:creationId xmlns:a16="http://schemas.microsoft.com/office/drawing/2014/main" id="{17B857A5-A281-AF12-7E58-0A215C633BF6}"/>
                </a:ext>
              </a:extLst>
            </p:cNvPr>
            <p:cNvGrpSpPr/>
            <p:nvPr/>
          </p:nvGrpSpPr>
          <p:grpSpPr>
            <a:xfrm>
              <a:off x="4388471" y="5182757"/>
              <a:ext cx="602280" cy="578239"/>
              <a:chOff x="8510588" y="3098800"/>
              <a:chExt cx="669926" cy="663575"/>
            </a:xfrm>
          </p:grpSpPr>
          <p:sp>
            <p:nvSpPr>
              <p:cNvPr id="146" name="Freeform 15">
                <a:extLst>
                  <a:ext uri="{FF2B5EF4-FFF2-40B4-BE49-F238E27FC236}">
                    <a16:creationId xmlns:a16="http://schemas.microsoft.com/office/drawing/2014/main" id="{FD5A039A-D0D9-3974-F683-2D5A5AA6B975}"/>
                  </a:ext>
                </a:extLst>
              </p:cNvPr>
              <p:cNvSpPr>
                <a:spLocks/>
              </p:cNvSpPr>
              <p:nvPr/>
            </p:nvSpPr>
            <p:spPr bwMode="auto">
              <a:xfrm>
                <a:off x="8591551" y="3098800"/>
                <a:ext cx="588963" cy="663575"/>
              </a:xfrm>
              <a:custGeom>
                <a:avLst/>
                <a:gdLst>
                  <a:gd name="T0" fmla="*/ 178 w 371"/>
                  <a:gd name="T1" fmla="*/ 384 h 418"/>
                  <a:gd name="T2" fmla="*/ 130 w 371"/>
                  <a:gd name="T3" fmla="*/ 418 h 418"/>
                  <a:gd name="T4" fmla="*/ 89 w 371"/>
                  <a:gd name="T5" fmla="*/ 365 h 418"/>
                  <a:gd name="T6" fmla="*/ 31 w 371"/>
                  <a:gd name="T7" fmla="*/ 372 h 418"/>
                  <a:gd name="T8" fmla="*/ 22 w 371"/>
                  <a:gd name="T9" fmla="*/ 305 h 418"/>
                  <a:gd name="T10" fmla="*/ 10 w 371"/>
                  <a:gd name="T11" fmla="*/ 341 h 418"/>
                  <a:gd name="T12" fmla="*/ 67 w 371"/>
                  <a:gd name="T13" fmla="*/ 343 h 418"/>
                  <a:gd name="T14" fmla="*/ 96 w 371"/>
                  <a:gd name="T15" fmla="*/ 401 h 418"/>
                  <a:gd name="T16" fmla="*/ 147 w 371"/>
                  <a:gd name="T17" fmla="*/ 377 h 418"/>
                  <a:gd name="T18" fmla="*/ 202 w 371"/>
                  <a:gd name="T19" fmla="*/ 408 h 418"/>
                  <a:gd name="T20" fmla="*/ 233 w 371"/>
                  <a:gd name="T21" fmla="*/ 360 h 418"/>
                  <a:gd name="T22" fmla="*/ 296 w 371"/>
                  <a:gd name="T23" fmla="*/ 363 h 418"/>
                  <a:gd name="T24" fmla="*/ 298 w 371"/>
                  <a:gd name="T25" fmla="*/ 305 h 418"/>
                  <a:gd name="T26" fmla="*/ 356 w 371"/>
                  <a:gd name="T27" fmla="*/ 276 h 418"/>
                  <a:gd name="T28" fmla="*/ 327 w 371"/>
                  <a:gd name="T29" fmla="*/ 225 h 418"/>
                  <a:gd name="T30" fmla="*/ 363 w 371"/>
                  <a:gd name="T31" fmla="*/ 169 h 418"/>
                  <a:gd name="T32" fmla="*/ 315 w 371"/>
                  <a:gd name="T33" fmla="*/ 140 h 418"/>
                  <a:gd name="T34" fmla="*/ 318 w 371"/>
                  <a:gd name="T35" fmla="*/ 75 h 418"/>
                  <a:gd name="T36" fmla="*/ 262 w 371"/>
                  <a:gd name="T37" fmla="*/ 73 h 418"/>
                  <a:gd name="T38" fmla="*/ 231 w 371"/>
                  <a:gd name="T39" fmla="*/ 17 h 418"/>
                  <a:gd name="T40" fmla="*/ 180 w 371"/>
                  <a:gd name="T41" fmla="*/ 44 h 418"/>
                  <a:gd name="T42" fmla="*/ 128 w 371"/>
                  <a:gd name="T43" fmla="*/ 8 h 418"/>
                  <a:gd name="T44" fmla="*/ 96 w 371"/>
                  <a:gd name="T45" fmla="*/ 56 h 418"/>
                  <a:gd name="T46" fmla="*/ 31 w 371"/>
                  <a:gd name="T47" fmla="*/ 53 h 418"/>
                  <a:gd name="T48" fmla="*/ 29 w 371"/>
                  <a:gd name="T49" fmla="*/ 109 h 418"/>
                  <a:gd name="T50" fmla="*/ 0 w 371"/>
                  <a:gd name="T51" fmla="*/ 73 h 418"/>
                  <a:gd name="T52" fmla="*/ 67 w 371"/>
                  <a:gd name="T53" fmla="*/ 66 h 418"/>
                  <a:gd name="T54" fmla="*/ 89 w 371"/>
                  <a:gd name="T55" fmla="*/ 10 h 418"/>
                  <a:gd name="T56" fmla="*/ 152 w 371"/>
                  <a:gd name="T57" fmla="*/ 37 h 418"/>
                  <a:gd name="T58" fmla="*/ 200 w 371"/>
                  <a:gd name="T59" fmla="*/ 0 h 418"/>
                  <a:gd name="T60" fmla="*/ 238 w 371"/>
                  <a:gd name="T61" fmla="*/ 51 h 418"/>
                  <a:gd name="T62" fmla="*/ 298 w 371"/>
                  <a:gd name="T63" fmla="*/ 44 h 418"/>
                  <a:gd name="T64" fmla="*/ 308 w 371"/>
                  <a:gd name="T65" fmla="*/ 111 h 418"/>
                  <a:gd name="T66" fmla="*/ 361 w 371"/>
                  <a:gd name="T67" fmla="*/ 133 h 418"/>
                  <a:gd name="T68" fmla="*/ 334 w 371"/>
                  <a:gd name="T69" fmla="*/ 196 h 418"/>
                  <a:gd name="T70" fmla="*/ 371 w 371"/>
                  <a:gd name="T71" fmla="*/ 242 h 418"/>
                  <a:gd name="T72" fmla="*/ 320 w 371"/>
                  <a:gd name="T73" fmla="*/ 283 h 418"/>
                  <a:gd name="T74" fmla="*/ 327 w 371"/>
                  <a:gd name="T75" fmla="*/ 343 h 418"/>
                  <a:gd name="T76" fmla="*/ 262 w 371"/>
                  <a:gd name="T77" fmla="*/ 350 h 418"/>
                  <a:gd name="T78" fmla="*/ 238 w 371"/>
                  <a:gd name="T79" fmla="*/ 40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1" h="418">
                    <a:moveTo>
                      <a:pt x="200" y="418"/>
                    </a:moveTo>
                    <a:lnTo>
                      <a:pt x="178" y="384"/>
                    </a:lnTo>
                    <a:lnTo>
                      <a:pt x="152" y="384"/>
                    </a:lnTo>
                    <a:lnTo>
                      <a:pt x="130" y="418"/>
                    </a:lnTo>
                    <a:lnTo>
                      <a:pt x="89" y="406"/>
                    </a:lnTo>
                    <a:lnTo>
                      <a:pt x="89" y="365"/>
                    </a:lnTo>
                    <a:lnTo>
                      <a:pt x="67" y="350"/>
                    </a:lnTo>
                    <a:lnTo>
                      <a:pt x="31" y="372"/>
                    </a:lnTo>
                    <a:lnTo>
                      <a:pt x="0" y="343"/>
                    </a:lnTo>
                    <a:lnTo>
                      <a:pt x="22" y="305"/>
                    </a:lnTo>
                    <a:lnTo>
                      <a:pt x="29" y="307"/>
                    </a:lnTo>
                    <a:lnTo>
                      <a:pt x="10" y="341"/>
                    </a:lnTo>
                    <a:lnTo>
                      <a:pt x="31" y="363"/>
                    </a:lnTo>
                    <a:lnTo>
                      <a:pt x="67" y="343"/>
                    </a:lnTo>
                    <a:lnTo>
                      <a:pt x="96" y="360"/>
                    </a:lnTo>
                    <a:lnTo>
                      <a:pt x="96" y="401"/>
                    </a:lnTo>
                    <a:lnTo>
                      <a:pt x="128" y="408"/>
                    </a:lnTo>
                    <a:lnTo>
                      <a:pt x="147" y="377"/>
                    </a:lnTo>
                    <a:lnTo>
                      <a:pt x="180" y="377"/>
                    </a:lnTo>
                    <a:lnTo>
                      <a:pt x="202" y="408"/>
                    </a:lnTo>
                    <a:lnTo>
                      <a:pt x="231" y="401"/>
                    </a:lnTo>
                    <a:lnTo>
                      <a:pt x="233" y="360"/>
                    </a:lnTo>
                    <a:lnTo>
                      <a:pt x="262" y="343"/>
                    </a:lnTo>
                    <a:lnTo>
                      <a:pt x="296" y="363"/>
                    </a:lnTo>
                    <a:lnTo>
                      <a:pt x="318" y="341"/>
                    </a:lnTo>
                    <a:lnTo>
                      <a:pt x="298" y="305"/>
                    </a:lnTo>
                    <a:lnTo>
                      <a:pt x="315" y="276"/>
                    </a:lnTo>
                    <a:lnTo>
                      <a:pt x="356" y="276"/>
                    </a:lnTo>
                    <a:lnTo>
                      <a:pt x="363" y="247"/>
                    </a:lnTo>
                    <a:lnTo>
                      <a:pt x="327" y="225"/>
                    </a:lnTo>
                    <a:lnTo>
                      <a:pt x="327" y="191"/>
                    </a:lnTo>
                    <a:lnTo>
                      <a:pt x="363" y="169"/>
                    </a:lnTo>
                    <a:lnTo>
                      <a:pt x="356" y="140"/>
                    </a:lnTo>
                    <a:lnTo>
                      <a:pt x="315" y="140"/>
                    </a:lnTo>
                    <a:lnTo>
                      <a:pt x="298" y="111"/>
                    </a:lnTo>
                    <a:lnTo>
                      <a:pt x="318" y="75"/>
                    </a:lnTo>
                    <a:lnTo>
                      <a:pt x="296" y="53"/>
                    </a:lnTo>
                    <a:lnTo>
                      <a:pt x="262" y="73"/>
                    </a:lnTo>
                    <a:lnTo>
                      <a:pt x="233" y="56"/>
                    </a:lnTo>
                    <a:lnTo>
                      <a:pt x="231" y="17"/>
                    </a:lnTo>
                    <a:lnTo>
                      <a:pt x="202" y="8"/>
                    </a:lnTo>
                    <a:lnTo>
                      <a:pt x="180" y="44"/>
                    </a:lnTo>
                    <a:lnTo>
                      <a:pt x="147" y="44"/>
                    </a:lnTo>
                    <a:lnTo>
                      <a:pt x="128" y="8"/>
                    </a:lnTo>
                    <a:lnTo>
                      <a:pt x="96" y="15"/>
                    </a:lnTo>
                    <a:lnTo>
                      <a:pt x="96" y="56"/>
                    </a:lnTo>
                    <a:lnTo>
                      <a:pt x="67" y="73"/>
                    </a:lnTo>
                    <a:lnTo>
                      <a:pt x="31" y="53"/>
                    </a:lnTo>
                    <a:lnTo>
                      <a:pt x="10" y="75"/>
                    </a:lnTo>
                    <a:lnTo>
                      <a:pt x="29" y="109"/>
                    </a:lnTo>
                    <a:lnTo>
                      <a:pt x="22" y="111"/>
                    </a:lnTo>
                    <a:lnTo>
                      <a:pt x="0" y="73"/>
                    </a:lnTo>
                    <a:lnTo>
                      <a:pt x="31" y="44"/>
                    </a:lnTo>
                    <a:lnTo>
                      <a:pt x="67" y="66"/>
                    </a:lnTo>
                    <a:lnTo>
                      <a:pt x="89" y="51"/>
                    </a:lnTo>
                    <a:lnTo>
                      <a:pt x="89" y="10"/>
                    </a:lnTo>
                    <a:lnTo>
                      <a:pt x="130" y="0"/>
                    </a:lnTo>
                    <a:lnTo>
                      <a:pt x="152" y="37"/>
                    </a:lnTo>
                    <a:lnTo>
                      <a:pt x="178" y="37"/>
                    </a:lnTo>
                    <a:lnTo>
                      <a:pt x="200" y="0"/>
                    </a:lnTo>
                    <a:lnTo>
                      <a:pt x="238" y="10"/>
                    </a:lnTo>
                    <a:lnTo>
                      <a:pt x="238" y="51"/>
                    </a:lnTo>
                    <a:lnTo>
                      <a:pt x="262" y="66"/>
                    </a:lnTo>
                    <a:lnTo>
                      <a:pt x="298" y="44"/>
                    </a:lnTo>
                    <a:lnTo>
                      <a:pt x="327" y="73"/>
                    </a:lnTo>
                    <a:lnTo>
                      <a:pt x="308" y="111"/>
                    </a:lnTo>
                    <a:lnTo>
                      <a:pt x="320" y="133"/>
                    </a:lnTo>
                    <a:lnTo>
                      <a:pt x="361" y="133"/>
                    </a:lnTo>
                    <a:lnTo>
                      <a:pt x="371" y="174"/>
                    </a:lnTo>
                    <a:lnTo>
                      <a:pt x="334" y="196"/>
                    </a:lnTo>
                    <a:lnTo>
                      <a:pt x="334" y="220"/>
                    </a:lnTo>
                    <a:lnTo>
                      <a:pt x="371" y="242"/>
                    </a:lnTo>
                    <a:lnTo>
                      <a:pt x="361" y="283"/>
                    </a:lnTo>
                    <a:lnTo>
                      <a:pt x="320" y="283"/>
                    </a:lnTo>
                    <a:lnTo>
                      <a:pt x="308" y="305"/>
                    </a:lnTo>
                    <a:lnTo>
                      <a:pt x="327" y="343"/>
                    </a:lnTo>
                    <a:lnTo>
                      <a:pt x="298" y="372"/>
                    </a:lnTo>
                    <a:lnTo>
                      <a:pt x="262" y="350"/>
                    </a:lnTo>
                    <a:lnTo>
                      <a:pt x="238" y="365"/>
                    </a:lnTo>
                    <a:lnTo>
                      <a:pt x="238" y="406"/>
                    </a:lnTo>
                    <a:lnTo>
                      <a:pt x="200" y="418"/>
                    </a:lnTo>
                    <a:close/>
                  </a:path>
                </a:pathLst>
              </a:custGeom>
              <a:solidFill>
                <a:srgbClr val="E94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6">
                <a:extLst>
                  <a:ext uri="{FF2B5EF4-FFF2-40B4-BE49-F238E27FC236}">
                    <a16:creationId xmlns:a16="http://schemas.microsoft.com/office/drawing/2014/main" id="{1392DC93-5405-E97E-1317-47A943AE98DE}"/>
                  </a:ext>
                </a:extLst>
              </p:cNvPr>
              <p:cNvSpPr>
                <a:spLocks noEditPoints="1"/>
              </p:cNvSpPr>
              <p:nvPr/>
            </p:nvSpPr>
            <p:spPr bwMode="auto">
              <a:xfrm>
                <a:off x="8813801" y="3217863"/>
                <a:ext cx="98425" cy="100013"/>
              </a:xfrm>
              <a:custGeom>
                <a:avLst/>
                <a:gdLst>
                  <a:gd name="T0" fmla="*/ 13 w 26"/>
                  <a:gd name="T1" fmla="*/ 26 h 26"/>
                  <a:gd name="T2" fmla="*/ 0 w 26"/>
                  <a:gd name="T3" fmla="*/ 13 h 26"/>
                  <a:gd name="T4" fmla="*/ 13 w 26"/>
                  <a:gd name="T5" fmla="*/ 0 h 26"/>
                  <a:gd name="T6" fmla="*/ 26 w 26"/>
                  <a:gd name="T7" fmla="*/ 13 h 26"/>
                  <a:gd name="T8" fmla="*/ 13 w 26"/>
                  <a:gd name="T9" fmla="*/ 26 h 26"/>
                  <a:gd name="T10" fmla="*/ 13 w 26"/>
                  <a:gd name="T11" fmla="*/ 3 h 26"/>
                  <a:gd name="T12" fmla="*/ 3 w 26"/>
                  <a:gd name="T13" fmla="*/ 13 h 26"/>
                  <a:gd name="T14" fmla="*/ 13 w 26"/>
                  <a:gd name="T15" fmla="*/ 23 h 26"/>
                  <a:gd name="T16" fmla="*/ 23 w 26"/>
                  <a:gd name="T17" fmla="*/ 13 h 26"/>
                  <a:gd name="T18" fmla="*/ 13 w 26"/>
                  <a:gd name="T1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26"/>
                    </a:moveTo>
                    <a:cubicBezTo>
                      <a:pt x="6" y="26"/>
                      <a:pt x="0" y="20"/>
                      <a:pt x="0" y="13"/>
                    </a:cubicBezTo>
                    <a:cubicBezTo>
                      <a:pt x="0" y="5"/>
                      <a:pt x="6" y="0"/>
                      <a:pt x="13" y="0"/>
                    </a:cubicBezTo>
                    <a:cubicBezTo>
                      <a:pt x="20" y="0"/>
                      <a:pt x="26" y="5"/>
                      <a:pt x="26" y="13"/>
                    </a:cubicBezTo>
                    <a:cubicBezTo>
                      <a:pt x="26" y="20"/>
                      <a:pt x="20" y="26"/>
                      <a:pt x="13" y="26"/>
                    </a:cubicBezTo>
                    <a:close/>
                    <a:moveTo>
                      <a:pt x="13" y="3"/>
                    </a:moveTo>
                    <a:cubicBezTo>
                      <a:pt x="8" y="3"/>
                      <a:pt x="3" y="7"/>
                      <a:pt x="3" y="13"/>
                    </a:cubicBezTo>
                    <a:cubicBezTo>
                      <a:pt x="3" y="18"/>
                      <a:pt x="8" y="23"/>
                      <a:pt x="13" y="23"/>
                    </a:cubicBezTo>
                    <a:cubicBezTo>
                      <a:pt x="19" y="23"/>
                      <a:pt x="23" y="18"/>
                      <a:pt x="23" y="13"/>
                    </a:cubicBezTo>
                    <a:cubicBezTo>
                      <a:pt x="23" y="7"/>
                      <a:pt x="19" y="3"/>
                      <a:pt x="13" y="3"/>
                    </a:cubicBezTo>
                    <a:close/>
                  </a:path>
                </a:pathLst>
              </a:custGeom>
              <a:solidFill>
                <a:srgbClr val="E94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7">
                <a:extLst>
                  <a:ext uri="{FF2B5EF4-FFF2-40B4-BE49-F238E27FC236}">
                    <a16:creationId xmlns:a16="http://schemas.microsoft.com/office/drawing/2014/main" id="{931A96E7-156A-1505-3A1A-993DDFB28DFF}"/>
                  </a:ext>
                </a:extLst>
              </p:cNvPr>
              <p:cNvSpPr>
                <a:spLocks noEditPoints="1"/>
              </p:cNvSpPr>
              <p:nvPr/>
            </p:nvSpPr>
            <p:spPr bwMode="auto">
              <a:xfrm>
                <a:off x="8890001" y="3517900"/>
                <a:ext cx="98425" cy="98425"/>
              </a:xfrm>
              <a:custGeom>
                <a:avLst/>
                <a:gdLst>
                  <a:gd name="T0" fmla="*/ 13 w 26"/>
                  <a:gd name="T1" fmla="*/ 26 h 26"/>
                  <a:gd name="T2" fmla="*/ 0 w 26"/>
                  <a:gd name="T3" fmla="*/ 13 h 26"/>
                  <a:gd name="T4" fmla="*/ 13 w 26"/>
                  <a:gd name="T5" fmla="*/ 0 h 26"/>
                  <a:gd name="T6" fmla="*/ 26 w 26"/>
                  <a:gd name="T7" fmla="*/ 13 h 26"/>
                  <a:gd name="T8" fmla="*/ 13 w 26"/>
                  <a:gd name="T9" fmla="*/ 26 h 26"/>
                  <a:gd name="T10" fmla="*/ 13 w 26"/>
                  <a:gd name="T11" fmla="*/ 3 h 26"/>
                  <a:gd name="T12" fmla="*/ 3 w 26"/>
                  <a:gd name="T13" fmla="*/ 13 h 26"/>
                  <a:gd name="T14" fmla="*/ 13 w 26"/>
                  <a:gd name="T15" fmla="*/ 23 h 26"/>
                  <a:gd name="T16" fmla="*/ 23 w 26"/>
                  <a:gd name="T17" fmla="*/ 13 h 26"/>
                  <a:gd name="T18" fmla="*/ 13 w 26"/>
                  <a:gd name="T1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26"/>
                    </a:moveTo>
                    <a:cubicBezTo>
                      <a:pt x="5" y="26"/>
                      <a:pt x="0" y="20"/>
                      <a:pt x="0" y="13"/>
                    </a:cubicBezTo>
                    <a:cubicBezTo>
                      <a:pt x="0" y="6"/>
                      <a:pt x="5" y="0"/>
                      <a:pt x="13" y="0"/>
                    </a:cubicBezTo>
                    <a:cubicBezTo>
                      <a:pt x="20" y="0"/>
                      <a:pt x="26" y="6"/>
                      <a:pt x="26" y="13"/>
                    </a:cubicBezTo>
                    <a:cubicBezTo>
                      <a:pt x="26" y="20"/>
                      <a:pt x="20" y="26"/>
                      <a:pt x="13" y="26"/>
                    </a:cubicBezTo>
                    <a:close/>
                    <a:moveTo>
                      <a:pt x="13" y="3"/>
                    </a:moveTo>
                    <a:cubicBezTo>
                      <a:pt x="7" y="3"/>
                      <a:pt x="3" y="8"/>
                      <a:pt x="3" y="13"/>
                    </a:cubicBezTo>
                    <a:cubicBezTo>
                      <a:pt x="3" y="19"/>
                      <a:pt x="7" y="23"/>
                      <a:pt x="13" y="23"/>
                    </a:cubicBezTo>
                    <a:cubicBezTo>
                      <a:pt x="18" y="23"/>
                      <a:pt x="23" y="19"/>
                      <a:pt x="23" y="13"/>
                    </a:cubicBezTo>
                    <a:cubicBezTo>
                      <a:pt x="23" y="8"/>
                      <a:pt x="18" y="3"/>
                      <a:pt x="13" y="3"/>
                    </a:cubicBezTo>
                    <a:close/>
                  </a:path>
                </a:pathLst>
              </a:custGeom>
              <a:solidFill>
                <a:srgbClr val="E94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8">
                <a:extLst>
                  <a:ext uri="{FF2B5EF4-FFF2-40B4-BE49-F238E27FC236}">
                    <a16:creationId xmlns:a16="http://schemas.microsoft.com/office/drawing/2014/main" id="{DFBEC0EB-EFBA-FC6E-EF42-B00E9FFDBD1C}"/>
                  </a:ext>
                </a:extLst>
              </p:cNvPr>
              <p:cNvSpPr>
                <a:spLocks noEditPoints="1"/>
              </p:cNvSpPr>
              <p:nvPr/>
            </p:nvSpPr>
            <p:spPr bwMode="auto">
              <a:xfrm>
                <a:off x="8961438" y="3367088"/>
                <a:ext cx="103188" cy="100013"/>
              </a:xfrm>
              <a:custGeom>
                <a:avLst/>
                <a:gdLst>
                  <a:gd name="T0" fmla="*/ 13 w 27"/>
                  <a:gd name="T1" fmla="*/ 26 h 26"/>
                  <a:gd name="T2" fmla="*/ 0 w 27"/>
                  <a:gd name="T3" fmla="*/ 13 h 26"/>
                  <a:gd name="T4" fmla="*/ 13 w 27"/>
                  <a:gd name="T5" fmla="*/ 0 h 26"/>
                  <a:gd name="T6" fmla="*/ 27 w 27"/>
                  <a:gd name="T7" fmla="*/ 13 h 26"/>
                  <a:gd name="T8" fmla="*/ 13 w 27"/>
                  <a:gd name="T9" fmla="*/ 26 h 26"/>
                  <a:gd name="T10" fmla="*/ 13 w 27"/>
                  <a:gd name="T11" fmla="*/ 3 h 26"/>
                  <a:gd name="T12" fmla="*/ 3 w 27"/>
                  <a:gd name="T13" fmla="*/ 13 h 26"/>
                  <a:gd name="T14" fmla="*/ 13 w 27"/>
                  <a:gd name="T15" fmla="*/ 23 h 26"/>
                  <a:gd name="T16" fmla="*/ 24 w 27"/>
                  <a:gd name="T17" fmla="*/ 13 h 26"/>
                  <a:gd name="T18" fmla="*/ 13 w 27"/>
                  <a:gd name="T1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6">
                    <a:moveTo>
                      <a:pt x="13" y="26"/>
                    </a:moveTo>
                    <a:cubicBezTo>
                      <a:pt x="6" y="26"/>
                      <a:pt x="0" y="20"/>
                      <a:pt x="0" y="13"/>
                    </a:cubicBezTo>
                    <a:cubicBezTo>
                      <a:pt x="0" y="6"/>
                      <a:pt x="6" y="0"/>
                      <a:pt x="13" y="0"/>
                    </a:cubicBezTo>
                    <a:cubicBezTo>
                      <a:pt x="21" y="0"/>
                      <a:pt x="27" y="6"/>
                      <a:pt x="27" y="13"/>
                    </a:cubicBezTo>
                    <a:cubicBezTo>
                      <a:pt x="27" y="20"/>
                      <a:pt x="21" y="26"/>
                      <a:pt x="13" y="26"/>
                    </a:cubicBezTo>
                    <a:close/>
                    <a:moveTo>
                      <a:pt x="13" y="3"/>
                    </a:moveTo>
                    <a:cubicBezTo>
                      <a:pt x="8" y="3"/>
                      <a:pt x="3" y="7"/>
                      <a:pt x="3" y="13"/>
                    </a:cubicBezTo>
                    <a:cubicBezTo>
                      <a:pt x="3" y="19"/>
                      <a:pt x="8" y="23"/>
                      <a:pt x="13" y="23"/>
                    </a:cubicBezTo>
                    <a:cubicBezTo>
                      <a:pt x="19" y="23"/>
                      <a:pt x="24" y="19"/>
                      <a:pt x="24" y="13"/>
                    </a:cubicBezTo>
                    <a:cubicBezTo>
                      <a:pt x="24" y="7"/>
                      <a:pt x="19" y="3"/>
                      <a:pt x="13" y="3"/>
                    </a:cubicBezTo>
                    <a:close/>
                  </a:path>
                </a:pathLst>
              </a:custGeom>
              <a:solidFill>
                <a:srgbClr val="E94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9">
                <a:extLst>
                  <a:ext uri="{FF2B5EF4-FFF2-40B4-BE49-F238E27FC236}">
                    <a16:creationId xmlns:a16="http://schemas.microsoft.com/office/drawing/2014/main" id="{3AD33AFA-0006-6C0A-7307-2915A3713A0D}"/>
                  </a:ext>
                </a:extLst>
              </p:cNvPr>
              <p:cNvSpPr>
                <a:spLocks noChangeArrowheads="1"/>
              </p:cNvSpPr>
              <p:nvPr/>
            </p:nvSpPr>
            <p:spPr bwMode="auto">
              <a:xfrm>
                <a:off x="8510588" y="3409950"/>
                <a:ext cx="458788" cy="11113"/>
              </a:xfrm>
              <a:prstGeom prst="rect">
                <a:avLst/>
              </a:prstGeom>
              <a:solidFill>
                <a:srgbClr val="E9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20">
                <a:extLst>
                  <a:ext uri="{FF2B5EF4-FFF2-40B4-BE49-F238E27FC236}">
                    <a16:creationId xmlns:a16="http://schemas.microsoft.com/office/drawing/2014/main" id="{03FDDACF-1851-A160-19C6-364D58ACB4C1}"/>
                  </a:ext>
                </a:extLst>
              </p:cNvPr>
              <p:cNvSpPr>
                <a:spLocks/>
              </p:cNvSpPr>
              <p:nvPr/>
            </p:nvSpPr>
            <p:spPr bwMode="auto">
              <a:xfrm>
                <a:off x="8759826" y="3471863"/>
                <a:ext cx="152400" cy="68263"/>
              </a:xfrm>
              <a:custGeom>
                <a:avLst/>
                <a:gdLst>
                  <a:gd name="T0" fmla="*/ 91 w 96"/>
                  <a:gd name="T1" fmla="*/ 43 h 43"/>
                  <a:gd name="T2" fmla="*/ 55 w 96"/>
                  <a:gd name="T3" fmla="*/ 7 h 43"/>
                  <a:gd name="T4" fmla="*/ 0 w 96"/>
                  <a:gd name="T5" fmla="*/ 7 h 43"/>
                  <a:gd name="T6" fmla="*/ 0 w 96"/>
                  <a:gd name="T7" fmla="*/ 0 h 43"/>
                  <a:gd name="T8" fmla="*/ 58 w 96"/>
                  <a:gd name="T9" fmla="*/ 0 h 43"/>
                  <a:gd name="T10" fmla="*/ 96 w 96"/>
                  <a:gd name="T11" fmla="*/ 38 h 43"/>
                  <a:gd name="T12" fmla="*/ 91 w 96"/>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96" h="43">
                    <a:moveTo>
                      <a:pt x="91" y="43"/>
                    </a:moveTo>
                    <a:lnTo>
                      <a:pt x="55" y="7"/>
                    </a:lnTo>
                    <a:lnTo>
                      <a:pt x="0" y="7"/>
                    </a:lnTo>
                    <a:lnTo>
                      <a:pt x="0" y="0"/>
                    </a:lnTo>
                    <a:lnTo>
                      <a:pt x="58" y="0"/>
                    </a:lnTo>
                    <a:lnTo>
                      <a:pt x="96" y="38"/>
                    </a:lnTo>
                    <a:lnTo>
                      <a:pt x="91" y="43"/>
                    </a:lnTo>
                    <a:close/>
                  </a:path>
                </a:pathLst>
              </a:custGeom>
              <a:solidFill>
                <a:srgbClr val="E94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21">
                <a:extLst>
                  <a:ext uri="{FF2B5EF4-FFF2-40B4-BE49-F238E27FC236}">
                    <a16:creationId xmlns:a16="http://schemas.microsoft.com/office/drawing/2014/main" id="{A57DBE15-1020-34FA-0A2D-344F986598A7}"/>
                  </a:ext>
                </a:extLst>
              </p:cNvPr>
              <p:cNvSpPr>
                <a:spLocks/>
              </p:cNvSpPr>
              <p:nvPr/>
            </p:nvSpPr>
            <p:spPr bwMode="auto">
              <a:xfrm>
                <a:off x="8510588" y="3294063"/>
                <a:ext cx="325438" cy="69850"/>
              </a:xfrm>
              <a:custGeom>
                <a:avLst/>
                <a:gdLst>
                  <a:gd name="T0" fmla="*/ 166 w 205"/>
                  <a:gd name="T1" fmla="*/ 44 h 44"/>
                  <a:gd name="T2" fmla="*/ 0 w 205"/>
                  <a:gd name="T3" fmla="*/ 44 h 44"/>
                  <a:gd name="T4" fmla="*/ 0 w 205"/>
                  <a:gd name="T5" fmla="*/ 37 h 44"/>
                  <a:gd name="T6" fmla="*/ 164 w 205"/>
                  <a:gd name="T7" fmla="*/ 37 h 44"/>
                  <a:gd name="T8" fmla="*/ 200 w 205"/>
                  <a:gd name="T9" fmla="*/ 0 h 44"/>
                  <a:gd name="T10" fmla="*/ 205 w 205"/>
                  <a:gd name="T11" fmla="*/ 5 h 44"/>
                  <a:gd name="T12" fmla="*/ 166 w 205"/>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205" h="44">
                    <a:moveTo>
                      <a:pt x="166" y="44"/>
                    </a:moveTo>
                    <a:lnTo>
                      <a:pt x="0" y="44"/>
                    </a:lnTo>
                    <a:lnTo>
                      <a:pt x="0" y="37"/>
                    </a:lnTo>
                    <a:lnTo>
                      <a:pt x="164" y="37"/>
                    </a:lnTo>
                    <a:lnTo>
                      <a:pt x="200" y="0"/>
                    </a:lnTo>
                    <a:lnTo>
                      <a:pt x="205" y="5"/>
                    </a:lnTo>
                    <a:lnTo>
                      <a:pt x="166" y="44"/>
                    </a:lnTo>
                    <a:close/>
                  </a:path>
                </a:pathLst>
              </a:custGeom>
              <a:solidFill>
                <a:srgbClr val="E94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22">
                <a:extLst>
                  <a:ext uri="{FF2B5EF4-FFF2-40B4-BE49-F238E27FC236}">
                    <a16:creationId xmlns:a16="http://schemas.microsoft.com/office/drawing/2014/main" id="{941931E5-ABD5-D72E-A9DD-E609F0E013B2}"/>
                  </a:ext>
                </a:extLst>
              </p:cNvPr>
              <p:cNvSpPr>
                <a:spLocks noEditPoints="1"/>
              </p:cNvSpPr>
              <p:nvPr/>
            </p:nvSpPr>
            <p:spPr bwMode="auto">
              <a:xfrm>
                <a:off x="8736013" y="3532188"/>
                <a:ext cx="103188" cy="100013"/>
              </a:xfrm>
              <a:custGeom>
                <a:avLst/>
                <a:gdLst>
                  <a:gd name="T0" fmla="*/ 14 w 27"/>
                  <a:gd name="T1" fmla="*/ 26 h 26"/>
                  <a:gd name="T2" fmla="*/ 0 w 27"/>
                  <a:gd name="T3" fmla="*/ 13 h 26"/>
                  <a:gd name="T4" fmla="*/ 14 w 27"/>
                  <a:gd name="T5" fmla="*/ 0 h 26"/>
                  <a:gd name="T6" fmla="*/ 27 w 27"/>
                  <a:gd name="T7" fmla="*/ 13 h 26"/>
                  <a:gd name="T8" fmla="*/ 14 w 27"/>
                  <a:gd name="T9" fmla="*/ 26 h 26"/>
                  <a:gd name="T10" fmla="*/ 14 w 27"/>
                  <a:gd name="T11" fmla="*/ 3 h 26"/>
                  <a:gd name="T12" fmla="*/ 3 w 27"/>
                  <a:gd name="T13" fmla="*/ 13 h 26"/>
                  <a:gd name="T14" fmla="*/ 14 w 27"/>
                  <a:gd name="T15" fmla="*/ 23 h 26"/>
                  <a:gd name="T16" fmla="*/ 24 w 27"/>
                  <a:gd name="T17" fmla="*/ 13 h 26"/>
                  <a:gd name="T18" fmla="*/ 14 w 27"/>
                  <a:gd name="T1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6">
                    <a:moveTo>
                      <a:pt x="14" y="26"/>
                    </a:moveTo>
                    <a:cubicBezTo>
                      <a:pt x="6" y="26"/>
                      <a:pt x="0" y="20"/>
                      <a:pt x="0" y="13"/>
                    </a:cubicBezTo>
                    <a:cubicBezTo>
                      <a:pt x="0" y="6"/>
                      <a:pt x="6" y="0"/>
                      <a:pt x="14" y="0"/>
                    </a:cubicBezTo>
                    <a:cubicBezTo>
                      <a:pt x="21" y="0"/>
                      <a:pt x="27" y="6"/>
                      <a:pt x="27" y="13"/>
                    </a:cubicBezTo>
                    <a:cubicBezTo>
                      <a:pt x="27" y="20"/>
                      <a:pt x="21" y="26"/>
                      <a:pt x="14" y="26"/>
                    </a:cubicBezTo>
                    <a:close/>
                    <a:moveTo>
                      <a:pt x="14" y="3"/>
                    </a:moveTo>
                    <a:cubicBezTo>
                      <a:pt x="8" y="3"/>
                      <a:pt x="3" y="7"/>
                      <a:pt x="3" y="13"/>
                    </a:cubicBezTo>
                    <a:cubicBezTo>
                      <a:pt x="3" y="19"/>
                      <a:pt x="8" y="23"/>
                      <a:pt x="14" y="23"/>
                    </a:cubicBezTo>
                    <a:cubicBezTo>
                      <a:pt x="19" y="23"/>
                      <a:pt x="24" y="19"/>
                      <a:pt x="24" y="13"/>
                    </a:cubicBezTo>
                    <a:cubicBezTo>
                      <a:pt x="24" y="7"/>
                      <a:pt x="19" y="3"/>
                      <a:pt x="14" y="3"/>
                    </a:cubicBezTo>
                    <a:close/>
                  </a:path>
                </a:pathLst>
              </a:custGeom>
              <a:solidFill>
                <a:srgbClr val="E94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3">
                <a:extLst>
                  <a:ext uri="{FF2B5EF4-FFF2-40B4-BE49-F238E27FC236}">
                    <a16:creationId xmlns:a16="http://schemas.microsoft.com/office/drawing/2014/main" id="{DE10742E-B5B4-1E2C-A2FE-91379FB845A0}"/>
                  </a:ext>
                </a:extLst>
              </p:cNvPr>
              <p:cNvSpPr>
                <a:spLocks/>
              </p:cNvSpPr>
              <p:nvPr/>
            </p:nvSpPr>
            <p:spPr bwMode="auto">
              <a:xfrm>
                <a:off x="8510588" y="3471863"/>
                <a:ext cx="252413" cy="84138"/>
              </a:xfrm>
              <a:custGeom>
                <a:avLst/>
                <a:gdLst>
                  <a:gd name="T0" fmla="*/ 154 w 159"/>
                  <a:gd name="T1" fmla="*/ 53 h 53"/>
                  <a:gd name="T2" fmla="*/ 109 w 159"/>
                  <a:gd name="T3" fmla="*/ 7 h 53"/>
                  <a:gd name="T4" fmla="*/ 0 w 159"/>
                  <a:gd name="T5" fmla="*/ 7 h 53"/>
                  <a:gd name="T6" fmla="*/ 0 w 159"/>
                  <a:gd name="T7" fmla="*/ 0 h 53"/>
                  <a:gd name="T8" fmla="*/ 111 w 159"/>
                  <a:gd name="T9" fmla="*/ 0 h 53"/>
                  <a:gd name="T10" fmla="*/ 159 w 159"/>
                  <a:gd name="T11" fmla="*/ 48 h 53"/>
                  <a:gd name="T12" fmla="*/ 154 w 159"/>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159" h="53">
                    <a:moveTo>
                      <a:pt x="154" y="53"/>
                    </a:moveTo>
                    <a:lnTo>
                      <a:pt x="109" y="7"/>
                    </a:lnTo>
                    <a:lnTo>
                      <a:pt x="0" y="7"/>
                    </a:lnTo>
                    <a:lnTo>
                      <a:pt x="0" y="0"/>
                    </a:lnTo>
                    <a:lnTo>
                      <a:pt x="111" y="0"/>
                    </a:lnTo>
                    <a:lnTo>
                      <a:pt x="159" y="48"/>
                    </a:lnTo>
                    <a:lnTo>
                      <a:pt x="154" y="53"/>
                    </a:lnTo>
                    <a:close/>
                  </a:path>
                </a:pathLst>
              </a:custGeom>
              <a:solidFill>
                <a:srgbClr val="E94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EAF0D26F-A10F-AA8F-18F4-8A5CF52B8E3D}"/>
                </a:ext>
              </a:extLst>
            </p:cNvPr>
            <p:cNvGrpSpPr/>
            <p:nvPr/>
          </p:nvGrpSpPr>
          <p:grpSpPr>
            <a:xfrm>
              <a:off x="2743390" y="5162315"/>
              <a:ext cx="333213" cy="598680"/>
              <a:chOff x="1400175" y="10537826"/>
              <a:chExt cx="195263" cy="361950"/>
            </a:xfrm>
            <a:solidFill>
              <a:srgbClr val="F9423A"/>
            </a:solidFill>
          </p:grpSpPr>
          <p:sp>
            <p:nvSpPr>
              <p:cNvPr id="143" name="Freeform 1735">
                <a:extLst>
                  <a:ext uri="{FF2B5EF4-FFF2-40B4-BE49-F238E27FC236}">
                    <a16:creationId xmlns:a16="http://schemas.microsoft.com/office/drawing/2014/main" id="{8F059FAD-8942-F4F7-B1E1-2E05965B4D35}"/>
                  </a:ext>
                </a:extLst>
              </p:cNvPr>
              <p:cNvSpPr>
                <a:spLocks noEditPoints="1"/>
              </p:cNvSpPr>
              <p:nvPr/>
            </p:nvSpPr>
            <p:spPr bwMode="auto">
              <a:xfrm>
                <a:off x="1400175" y="10563226"/>
                <a:ext cx="195263" cy="336550"/>
              </a:xfrm>
              <a:custGeom>
                <a:avLst/>
                <a:gdLst>
                  <a:gd name="T0" fmla="*/ 113 w 123"/>
                  <a:gd name="T1" fmla="*/ 211 h 211"/>
                  <a:gd name="T2" fmla="*/ 9 w 123"/>
                  <a:gd name="T3" fmla="*/ 211 h 211"/>
                  <a:gd name="T4" fmla="*/ 0 w 123"/>
                  <a:gd name="T5" fmla="*/ 202 h 211"/>
                  <a:gd name="T6" fmla="*/ 0 w 123"/>
                  <a:gd name="T7" fmla="*/ 10 h 211"/>
                  <a:gd name="T8" fmla="*/ 9 w 123"/>
                  <a:gd name="T9" fmla="*/ 0 h 211"/>
                  <a:gd name="T10" fmla="*/ 113 w 123"/>
                  <a:gd name="T11" fmla="*/ 0 h 211"/>
                  <a:gd name="T12" fmla="*/ 123 w 123"/>
                  <a:gd name="T13" fmla="*/ 10 h 211"/>
                  <a:gd name="T14" fmla="*/ 123 w 123"/>
                  <a:gd name="T15" fmla="*/ 202 h 211"/>
                  <a:gd name="T16" fmla="*/ 113 w 123"/>
                  <a:gd name="T17" fmla="*/ 211 h 211"/>
                  <a:gd name="T18" fmla="*/ 9 w 123"/>
                  <a:gd name="T19" fmla="*/ 3 h 211"/>
                  <a:gd name="T20" fmla="*/ 3 w 123"/>
                  <a:gd name="T21" fmla="*/ 10 h 211"/>
                  <a:gd name="T22" fmla="*/ 3 w 123"/>
                  <a:gd name="T23" fmla="*/ 202 h 211"/>
                  <a:gd name="T24" fmla="*/ 9 w 123"/>
                  <a:gd name="T25" fmla="*/ 208 h 211"/>
                  <a:gd name="T26" fmla="*/ 113 w 123"/>
                  <a:gd name="T27" fmla="*/ 208 h 211"/>
                  <a:gd name="T28" fmla="*/ 120 w 123"/>
                  <a:gd name="T29" fmla="*/ 202 h 211"/>
                  <a:gd name="T30" fmla="*/ 120 w 123"/>
                  <a:gd name="T31" fmla="*/ 10 h 211"/>
                  <a:gd name="T32" fmla="*/ 113 w 123"/>
                  <a:gd name="T33" fmla="*/ 3 h 211"/>
                  <a:gd name="T34" fmla="*/ 9 w 123"/>
                  <a:gd name="T35" fmla="*/ 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11">
                    <a:moveTo>
                      <a:pt x="113" y="211"/>
                    </a:moveTo>
                    <a:cubicBezTo>
                      <a:pt x="9" y="211"/>
                      <a:pt x="9" y="211"/>
                      <a:pt x="9" y="211"/>
                    </a:cubicBezTo>
                    <a:cubicBezTo>
                      <a:pt x="4" y="211"/>
                      <a:pt x="0" y="207"/>
                      <a:pt x="0" y="202"/>
                    </a:cubicBezTo>
                    <a:cubicBezTo>
                      <a:pt x="0" y="10"/>
                      <a:pt x="0" y="10"/>
                      <a:pt x="0" y="10"/>
                    </a:cubicBezTo>
                    <a:cubicBezTo>
                      <a:pt x="0" y="4"/>
                      <a:pt x="4" y="0"/>
                      <a:pt x="9" y="0"/>
                    </a:cubicBezTo>
                    <a:cubicBezTo>
                      <a:pt x="113" y="0"/>
                      <a:pt x="113" y="0"/>
                      <a:pt x="113" y="0"/>
                    </a:cubicBezTo>
                    <a:cubicBezTo>
                      <a:pt x="119" y="0"/>
                      <a:pt x="123" y="4"/>
                      <a:pt x="123" y="10"/>
                    </a:cubicBezTo>
                    <a:cubicBezTo>
                      <a:pt x="123" y="202"/>
                      <a:pt x="123" y="202"/>
                      <a:pt x="123" y="202"/>
                    </a:cubicBezTo>
                    <a:cubicBezTo>
                      <a:pt x="123" y="207"/>
                      <a:pt x="119" y="211"/>
                      <a:pt x="113" y="211"/>
                    </a:cubicBezTo>
                    <a:close/>
                    <a:moveTo>
                      <a:pt x="9" y="3"/>
                    </a:moveTo>
                    <a:cubicBezTo>
                      <a:pt x="6" y="3"/>
                      <a:pt x="3" y="6"/>
                      <a:pt x="3" y="10"/>
                    </a:cubicBezTo>
                    <a:cubicBezTo>
                      <a:pt x="3" y="202"/>
                      <a:pt x="3" y="202"/>
                      <a:pt x="3" y="202"/>
                    </a:cubicBezTo>
                    <a:cubicBezTo>
                      <a:pt x="3" y="205"/>
                      <a:pt x="6" y="208"/>
                      <a:pt x="9" y="208"/>
                    </a:cubicBezTo>
                    <a:cubicBezTo>
                      <a:pt x="113" y="208"/>
                      <a:pt x="113" y="208"/>
                      <a:pt x="113" y="208"/>
                    </a:cubicBezTo>
                    <a:cubicBezTo>
                      <a:pt x="117" y="208"/>
                      <a:pt x="120" y="205"/>
                      <a:pt x="120" y="202"/>
                    </a:cubicBezTo>
                    <a:cubicBezTo>
                      <a:pt x="120" y="10"/>
                      <a:pt x="120" y="10"/>
                      <a:pt x="120" y="10"/>
                    </a:cubicBezTo>
                    <a:cubicBezTo>
                      <a:pt x="120" y="6"/>
                      <a:pt x="117" y="3"/>
                      <a:pt x="113" y="3"/>
                    </a:cubicBez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736">
                <a:extLst>
                  <a:ext uri="{FF2B5EF4-FFF2-40B4-BE49-F238E27FC236}">
                    <a16:creationId xmlns:a16="http://schemas.microsoft.com/office/drawing/2014/main" id="{1C7D80E7-2862-76AA-3D1B-245CA131A9E1}"/>
                  </a:ext>
                </a:extLst>
              </p:cNvPr>
              <p:cNvSpPr>
                <a:spLocks noEditPoints="1"/>
              </p:cNvSpPr>
              <p:nvPr/>
            </p:nvSpPr>
            <p:spPr bwMode="auto">
              <a:xfrm>
                <a:off x="1463675" y="10537826"/>
                <a:ext cx="68263" cy="30163"/>
              </a:xfrm>
              <a:custGeom>
                <a:avLst/>
                <a:gdLst>
                  <a:gd name="T0" fmla="*/ 41 w 43"/>
                  <a:gd name="T1" fmla="*/ 19 h 19"/>
                  <a:gd name="T2" fmla="*/ 1 w 43"/>
                  <a:gd name="T3" fmla="*/ 19 h 19"/>
                  <a:gd name="T4" fmla="*/ 0 w 43"/>
                  <a:gd name="T5" fmla="*/ 18 h 19"/>
                  <a:gd name="T6" fmla="*/ 0 w 43"/>
                  <a:gd name="T7" fmla="*/ 2 h 19"/>
                  <a:gd name="T8" fmla="*/ 1 w 43"/>
                  <a:gd name="T9" fmla="*/ 0 h 19"/>
                  <a:gd name="T10" fmla="*/ 41 w 43"/>
                  <a:gd name="T11" fmla="*/ 0 h 19"/>
                  <a:gd name="T12" fmla="*/ 43 w 43"/>
                  <a:gd name="T13" fmla="*/ 2 h 19"/>
                  <a:gd name="T14" fmla="*/ 43 w 43"/>
                  <a:gd name="T15" fmla="*/ 18 h 19"/>
                  <a:gd name="T16" fmla="*/ 41 w 43"/>
                  <a:gd name="T17" fmla="*/ 19 h 19"/>
                  <a:gd name="T18" fmla="*/ 3 w 43"/>
                  <a:gd name="T19" fmla="*/ 16 h 19"/>
                  <a:gd name="T20" fmla="*/ 40 w 43"/>
                  <a:gd name="T21" fmla="*/ 16 h 19"/>
                  <a:gd name="T22" fmla="*/ 40 w 43"/>
                  <a:gd name="T23" fmla="*/ 3 h 19"/>
                  <a:gd name="T24" fmla="*/ 3 w 43"/>
                  <a:gd name="T25" fmla="*/ 3 h 19"/>
                  <a:gd name="T26" fmla="*/ 3 w 43"/>
                  <a:gd name="T2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9">
                    <a:moveTo>
                      <a:pt x="41" y="19"/>
                    </a:moveTo>
                    <a:cubicBezTo>
                      <a:pt x="1" y="19"/>
                      <a:pt x="1" y="19"/>
                      <a:pt x="1" y="19"/>
                    </a:cubicBezTo>
                    <a:cubicBezTo>
                      <a:pt x="1" y="19"/>
                      <a:pt x="0" y="18"/>
                      <a:pt x="0" y="18"/>
                    </a:cubicBezTo>
                    <a:cubicBezTo>
                      <a:pt x="0" y="2"/>
                      <a:pt x="0" y="2"/>
                      <a:pt x="0" y="2"/>
                    </a:cubicBezTo>
                    <a:cubicBezTo>
                      <a:pt x="0" y="1"/>
                      <a:pt x="1" y="0"/>
                      <a:pt x="1" y="0"/>
                    </a:cubicBezTo>
                    <a:cubicBezTo>
                      <a:pt x="41" y="0"/>
                      <a:pt x="41" y="0"/>
                      <a:pt x="41" y="0"/>
                    </a:cubicBezTo>
                    <a:cubicBezTo>
                      <a:pt x="42" y="0"/>
                      <a:pt x="43" y="1"/>
                      <a:pt x="43" y="2"/>
                    </a:cubicBezTo>
                    <a:cubicBezTo>
                      <a:pt x="43" y="18"/>
                      <a:pt x="43" y="18"/>
                      <a:pt x="43" y="18"/>
                    </a:cubicBezTo>
                    <a:cubicBezTo>
                      <a:pt x="43" y="18"/>
                      <a:pt x="42" y="19"/>
                      <a:pt x="41" y="19"/>
                    </a:cubicBezTo>
                    <a:close/>
                    <a:moveTo>
                      <a:pt x="3" y="16"/>
                    </a:moveTo>
                    <a:cubicBezTo>
                      <a:pt x="40" y="16"/>
                      <a:pt x="40" y="16"/>
                      <a:pt x="40" y="16"/>
                    </a:cubicBezTo>
                    <a:cubicBezTo>
                      <a:pt x="40" y="3"/>
                      <a:pt x="40" y="3"/>
                      <a:pt x="40" y="3"/>
                    </a:cubicBezTo>
                    <a:cubicBezTo>
                      <a:pt x="3" y="3"/>
                      <a:pt x="3" y="3"/>
                      <a:pt x="3" y="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737">
                <a:extLst>
                  <a:ext uri="{FF2B5EF4-FFF2-40B4-BE49-F238E27FC236}">
                    <a16:creationId xmlns:a16="http://schemas.microsoft.com/office/drawing/2014/main" id="{DCC9BAC0-B460-1FF8-BED5-05A63A3F58E3}"/>
                  </a:ext>
                </a:extLst>
              </p:cNvPr>
              <p:cNvSpPr>
                <a:spLocks noEditPoints="1"/>
              </p:cNvSpPr>
              <p:nvPr/>
            </p:nvSpPr>
            <p:spPr bwMode="auto">
              <a:xfrm>
                <a:off x="1450975" y="10666413"/>
                <a:ext cx="93663" cy="144463"/>
              </a:xfrm>
              <a:custGeom>
                <a:avLst/>
                <a:gdLst>
                  <a:gd name="T0" fmla="*/ 13 w 59"/>
                  <a:gd name="T1" fmla="*/ 91 h 91"/>
                  <a:gd name="T2" fmla="*/ 13 w 59"/>
                  <a:gd name="T3" fmla="*/ 91 h 91"/>
                  <a:gd name="T4" fmla="*/ 12 w 59"/>
                  <a:gd name="T5" fmla="*/ 89 h 91"/>
                  <a:gd name="T6" fmla="*/ 24 w 59"/>
                  <a:gd name="T7" fmla="*/ 43 h 91"/>
                  <a:gd name="T8" fmla="*/ 1 w 59"/>
                  <a:gd name="T9" fmla="*/ 43 h 91"/>
                  <a:gd name="T10" fmla="*/ 0 w 59"/>
                  <a:gd name="T11" fmla="*/ 42 h 91"/>
                  <a:gd name="T12" fmla="*/ 0 w 59"/>
                  <a:gd name="T13" fmla="*/ 41 h 91"/>
                  <a:gd name="T14" fmla="*/ 16 w 59"/>
                  <a:gd name="T15" fmla="*/ 1 h 91"/>
                  <a:gd name="T16" fmla="*/ 17 w 59"/>
                  <a:gd name="T17" fmla="*/ 0 h 91"/>
                  <a:gd name="T18" fmla="*/ 49 w 59"/>
                  <a:gd name="T19" fmla="*/ 0 h 91"/>
                  <a:gd name="T20" fmla="*/ 51 w 59"/>
                  <a:gd name="T21" fmla="*/ 1 h 91"/>
                  <a:gd name="T22" fmla="*/ 51 w 59"/>
                  <a:gd name="T23" fmla="*/ 2 h 91"/>
                  <a:gd name="T24" fmla="*/ 40 w 59"/>
                  <a:gd name="T25" fmla="*/ 24 h 91"/>
                  <a:gd name="T26" fmla="*/ 57 w 59"/>
                  <a:gd name="T27" fmla="*/ 24 h 91"/>
                  <a:gd name="T28" fmla="*/ 59 w 59"/>
                  <a:gd name="T29" fmla="*/ 25 h 91"/>
                  <a:gd name="T30" fmla="*/ 59 w 59"/>
                  <a:gd name="T31" fmla="*/ 26 h 91"/>
                  <a:gd name="T32" fmla="*/ 15 w 59"/>
                  <a:gd name="T33" fmla="*/ 90 h 91"/>
                  <a:gd name="T34" fmla="*/ 13 w 59"/>
                  <a:gd name="T35" fmla="*/ 91 h 91"/>
                  <a:gd name="T36" fmla="*/ 4 w 59"/>
                  <a:gd name="T37" fmla="*/ 40 h 91"/>
                  <a:gd name="T38" fmla="*/ 25 w 59"/>
                  <a:gd name="T39" fmla="*/ 40 h 91"/>
                  <a:gd name="T40" fmla="*/ 27 w 59"/>
                  <a:gd name="T41" fmla="*/ 41 h 91"/>
                  <a:gd name="T42" fmla="*/ 27 w 59"/>
                  <a:gd name="T43" fmla="*/ 42 h 91"/>
                  <a:gd name="T44" fmla="*/ 17 w 59"/>
                  <a:gd name="T45" fmla="*/ 82 h 91"/>
                  <a:gd name="T46" fmla="*/ 55 w 59"/>
                  <a:gd name="T47" fmla="*/ 27 h 91"/>
                  <a:gd name="T48" fmla="*/ 37 w 59"/>
                  <a:gd name="T49" fmla="*/ 27 h 91"/>
                  <a:gd name="T50" fmla="*/ 36 w 59"/>
                  <a:gd name="T51" fmla="*/ 26 h 91"/>
                  <a:gd name="T52" fmla="*/ 36 w 59"/>
                  <a:gd name="T53" fmla="*/ 25 h 91"/>
                  <a:gd name="T54" fmla="*/ 47 w 59"/>
                  <a:gd name="T55" fmla="*/ 3 h 91"/>
                  <a:gd name="T56" fmla="*/ 19 w 59"/>
                  <a:gd name="T57" fmla="*/ 3 h 91"/>
                  <a:gd name="T58" fmla="*/ 4 w 59"/>
                  <a:gd name="T59"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91">
                    <a:moveTo>
                      <a:pt x="13" y="91"/>
                    </a:moveTo>
                    <a:cubicBezTo>
                      <a:pt x="13" y="91"/>
                      <a:pt x="13" y="91"/>
                      <a:pt x="13" y="91"/>
                    </a:cubicBezTo>
                    <a:cubicBezTo>
                      <a:pt x="12" y="91"/>
                      <a:pt x="12" y="90"/>
                      <a:pt x="12" y="89"/>
                    </a:cubicBezTo>
                    <a:cubicBezTo>
                      <a:pt x="24" y="43"/>
                      <a:pt x="24" y="43"/>
                      <a:pt x="24" y="43"/>
                    </a:cubicBezTo>
                    <a:cubicBezTo>
                      <a:pt x="1" y="43"/>
                      <a:pt x="1" y="43"/>
                      <a:pt x="1" y="43"/>
                    </a:cubicBezTo>
                    <a:cubicBezTo>
                      <a:pt x="1" y="43"/>
                      <a:pt x="1" y="43"/>
                      <a:pt x="0" y="42"/>
                    </a:cubicBezTo>
                    <a:cubicBezTo>
                      <a:pt x="0" y="42"/>
                      <a:pt x="0" y="42"/>
                      <a:pt x="0" y="41"/>
                    </a:cubicBezTo>
                    <a:cubicBezTo>
                      <a:pt x="16" y="1"/>
                      <a:pt x="16" y="1"/>
                      <a:pt x="16" y="1"/>
                    </a:cubicBezTo>
                    <a:cubicBezTo>
                      <a:pt x="16" y="1"/>
                      <a:pt x="17" y="0"/>
                      <a:pt x="17" y="0"/>
                    </a:cubicBezTo>
                    <a:cubicBezTo>
                      <a:pt x="49" y="0"/>
                      <a:pt x="49" y="0"/>
                      <a:pt x="49" y="0"/>
                    </a:cubicBezTo>
                    <a:cubicBezTo>
                      <a:pt x="50" y="0"/>
                      <a:pt x="50" y="0"/>
                      <a:pt x="51" y="1"/>
                    </a:cubicBezTo>
                    <a:cubicBezTo>
                      <a:pt x="51" y="1"/>
                      <a:pt x="51" y="2"/>
                      <a:pt x="51" y="2"/>
                    </a:cubicBezTo>
                    <a:cubicBezTo>
                      <a:pt x="40" y="24"/>
                      <a:pt x="40" y="24"/>
                      <a:pt x="40" y="24"/>
                    </a:cubicBezTo>
                    <a:cubicBezTo>
                      <a:pt x="57" y="24"/>
                      <a:pt x="57" y="24"/>
                      <a:pt x="57" y="24"/>
                    </a:cubicBezTo>
                    <a:cubicBezTo>
                      <a:pt x="58" y="24"/>
                      <a:pt x="59" y="24"/>
                      <a:pt x="59" y="25"/>
                    </a:cubicBezTo>
                    <a:cubicBezTo>
                      <a:pt x="59" y="25"/>
                      <a:pt x="59" y="26"/>
                      <a:pt x="59" y="26"/>
                    </a:cubicBezTo>
                    <a:cubicBezTo>
                      <a:pt x="15" y="90"/>
                      <a:pt x="15" y="90"/>
                      <a:pt x="15" y="90"/>
                    </a:cubicBezTo>
                    <a:cubicBezTo>
                      <a:pt x="14" y="91"/>
                      <a:pt x="14" y="91"/>
                      <a:pt x="13" y="91"/>
                    </a:cubicBezTo>
                    <a:close/>
                    <a:moveTo>
                      <a:pt x="4" y="40"/>
                    </a:moveTo>
                    <a:cubicBezTo>
                      <a:pt x="25" y="40"/>
                      <a:pt x="25" y="40"/>
                      <a:pt x="25" y="40"/>
                    </a:cubicBezTo>
                    <a:cubicBezTo>
                      <a:pt x="26" y="40"/>
                      <a:pt x="26" y="40"/>
                      <a:pt x="27" y="41"/>
                    </a:cubicBezTo>
                    <a:cubicBezTo>
                      <a:pt x="27" y="41"/>
                      <a:pt x="27" y="42"/>
                      <a:pt x="27" y="42"/>
                    </a:cubicBezTo>
                    <a:cubicBezTo>
                      <a:pt x="17" y="82"/>
                      <a:pt x="17" y="82"/>
                      <a:pt x="17" y="82"/>
                    </a:cubicBezTo>
                    <a:cubicBezTo>
                      <a:pt x="55" y="27"/>
                      <a:pt x="55" y="27"/>
                      <a:pt x="55" y="27"/>
                    </a:cubicBezTo>
                    <a:cubicBezTo>
                      <a:pt x="37" y="27"/>
                      <a:pt x="37" y="27"/>
                      <a:pt x="37" y="27"/>
                    </a:cubicBezTo>
                    <a:cubicBezTo>
                      <a:pt x="37" y="27"/>
                      <a:pt x="36" y="27"/>
                      <a:pt x="36" y="26"/>
                    </a:cubicBezTo>
                    <a:cubicBezTo>
                      <a:pt x="36" y="26"/>
                      <a:pt x="36" y="25"/>
                      <a:pt x="36" y="25"/>
                    </a:cubicBezTo>
                    <a:cubicBezTo>
                      <a:pt x="47" y="3"/>
                      <a:pt x="47" y="3"/>
                      <a:pt x="47" y="3"/>
                    </a:cubicBezTo>
                    <a:cubicBezTo>
                      <a:pt x="19" y="3"/>
                      <a:pt x="19" y="3"/>
                      <a:pt x="19" y="3"/>
                    </a:cubicBez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Freeform 2169">
              <a:extLst>
                <a:ext uri="{FF2B5EF4-FFF2-40B4-BE49-F238E27FC236}">
                  <a16:creationId xmlns:a16="http://schemas.microsoft.com/office/drawing/2014/main" id="{49811DFE-0A09-6999-40F3-B3470772F0EE}"/>
                </a:ext>
              </a:extLst>
            </p:cNvPr>
            <p:cNvSpPr>
              <a:spLocks noEditPoints="1"/>
            </p:cNvSpPr>
            <p:nvPr/>
          </p:nvSpPr>
          <p:spPr bwMode="auto">
            <a:xfrm>
              <a:off x="2699812" y="3970305"/>
              <a:ext cx="420371" cy="585251"/>
            </a:xfrm>
            <a:custGeom>
              <a:avLst/>
              <a:gdLst>
                <a:gd name="T0" fmla="*/ 74 w 164"/>
                <a:gd name="T1" fmla="*/ 236 h 236"/>
                <a:gd name="T2" fmla="*/ 71 w 164"/>
                <a:gd name="T3" fmla="*/ 235 h 236"/>
                <a:gd name="T4" fmla="*/ 64 w 164"/>
                <a:gd name="T5" fmla="*/ 226 h 236"/>
                <a:gd name="T6" fmla="*/ 64 w 164"/>
                <a:gd name="T7" fmla="*/ 148 h 236"/>
                <a:gd name="T8" fmla="*/ 10 w 164"/>
                <a:gd name="T9" fmla="*/ 148 h 236"/>
                <a:gd name="T10" fmla="*/ 1 w 164"/>
                <a:gd name="T11" fmla="*/ 143 h 236"/>
                <a:gd name="T12" fmla="*/ 2 w 164"/>
                <a:gd name="T13" fmla="*/ 133 h 236"/>
                <a:gd name="T14" fmla="*/ 82 w 164"/>
                <a:gd name="T15" fmla="*/ 5 h 236"/>
                <a:gd name="T16" fmla="*/ 92 w 164"/>
                <a:gd name="T17" fmla="*/ 1 h 236"/>
                <a:gd name="T18" fmla="*/ 99 w 164"/>
                <a:gd name="T19" fmla="*/ 10 h 236"/>
                <a:gd name="T20" fmla="*/ 99 w 164"/>
                <a:gd name="T21" fmla="*/ 89 h 236"/>
                <a:gd name="T22" fmla="*/ 154 w 164"/>
                <a:gd name="T23" fmla="*/ 89 h 236"/>
                <a:gd name="T24" fmla="*/ 162 w 164"/>
                <a:gd name="T25" fmla="*/ 94 h 236"/>
                <a:gd name="T26" fmla="*/ 162 w 164"/>
                <a:gd name="T27" fmla="*/ 103 h 236"/>
                <a:gd name="T28" fmla="*/ 82 w 164"/>
                <a:gd name="T29" fmla="*/ 231 h 236"/>
                <a:gd name="T30" fmla="*/ 74 w 164"/>
                <a:gd name="T31" fmla="*/ 236 h 236"/>
                <a:gd name="T32" fmla="*/ 89 w 164"/>
                <a:gd name="T33" fmla="*/ 4 h 236"/>
                <a:gd name="T34" fmla="*/ 84 w 164"/>
                <a:gd name="T35" fmla="*/ 7 h 236"/>
                <a:gd name="T36" fmla="*/ 4 w 164"/>
                <a:gd name="T37" fmla="*/ 135 h 236"/>
                <a:gd name="T38" fmla="*/ 4 w 164"/>
                <a:gd name="T39" fmla="*/ 141 h 236"/>
                <a:gd name="T40" fmla="*/ 10 w 164"/>
                <a:gd name="T41" fmla="*/ 145 h 236"/>
                <a:gd name="T42" fmla="*/ 66 w 164"/>
                <a:gd name="T43" fmla="*/ 145 h 236"/>
                <a:gd name="T44" fmla="*/ 67 w 164"/>
                <a:gd name="T45" fmla="*/ 146 h 236"/>
                <a:gd name="T46" fmla="*/ 67 w 164"/>
                <a:gd name="T47" fmla="*/ 226 h 236"/>
                <a:gd name="T48" fmla="*/ 72 w 164"/>
                <a:gd name="T49" fmla="*/ 232 h 236"/>
                <a:gd name="T50" fmla="*/ 79 w 164"/>
                <a:gd name="T51" fmla="*/ 230 h 236"/>
                <a:gd name="T52" fmla="*/ 159 w 164"/>
                <a:gd name="T53" fmla="*/ 102 h 236"/>
                <a:gd name="T54" fmla="*/ 159 w 164"/>
                <a:gd name="T55" fmla="*/ 95 h 236"/>
                <a:gd name="T56" fmla="*/ 154 w 164"/>
                <a:gd name="T57" fmla="*/ 92 h 236"/>
                <a:gd name="T58" fmla="*/ 97 w 164"/>
                <a:gd name="T59" fmla="*/ 92 h 236"/>
                <a:gd name="T60" fmla="*/ 96 w 164"/>
                <a:gd name="T61" fmla="*/ 90 h 236"/>
                <a:gd name="T62" fmla="*/ 96 w 164"/>
                <a:gd name="T63" fmla="*/ 10 h 236"/>
                <a:gd name="T64" fmla="*/ 91 w 164"/>
                <a:gd name="T65" fmla="*/ 4 h 236"/>
                <a:gd name="T66" fmla="*/ 89 w 164"/>
                <a:gd name="T67"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4" h="236">
                  <a:moveTo>
                    <a:pt x="74" y="236"/>
                  </a:moveTo>
                  <a:cubicBezTo>
                    <a:pt x="73" y="236"/>
                    <a:pt x="72" y="236"/>
                    <a:pt x="71" y="235"/>
                  </a:cubicBezTo>
                  <a:cubicBezTo>
                    <a:pt x="67" y="234"/>
                    <a:pt x="64" y="231"/>
                    <a:pt x="64" y="226"/>
                  </a:cubicBezTo>
                  <a:cubicBezTo>
                    <a:pt x="64" y="148"/>
                    <a:pt x="64" y="148"/>
                    <a:pt x="64" y="148"/>
                  </a:cubicBezTo>
                  <a:cubicBezTo>
                    <a:pt x="10" y="148"/>
                    <a:pt x="10" y="148"/>
                    <a:pt x="10" y="148"/>
                  </a:cubicBezTo>
                  <a:cubicBezTo>
                    <a:pt x="6" y="148"/>
                    <a:pt x="3" y="146"/>
                    <a:pt x="1" y="143"/>
                  </a:cubicBezTo>
                  <a:cubicBezTo>
                    <a:pt x="0" y="140"/>
                    <a:pt x="0" y="136"/>
                    <a:pt x="2" y="133"/>
                  </a:cubicBezTo>
                  <a:cubicBezTo>
                    <a:pt x="82" y="5"/>
                    <a:pt x="82" y="5"/>
                    <a:pt x="82" y="5"/>
                  </a:cubicBezTo>
                  <a:cubicBezTo>
                    <a:pt x="84" y="2"/>
                    <a:pt x="88" y="0"/>
                    <a:pt x="92" y="1"/>
                  </a:cubicBezTo>
                  <a:cubicBezTo>
                    <a:pt x="96" y="2"/>
                    <a:pt x="99" y="6"/>
                    <a:pt x="99" y="10"/>
                  </a:cubicBezTo>
                  <a:cubicBezTo>
                    <a:pt x="99" y="89"/>
                    <a:pt x="99" y="89"/>
                    <a:pt x="99" y="89"/>
                  </a:cubicBezTo>
                  <a:cubicBezTo>
                    <a:pt x="154" y="89"/>
                    <a:pt x="154" y="89"/>
                    <a:pt x="154" y="89"/>
                  </a:cubicBezTo>
                  <a:cubicBezTo>
                    <a:pt x="157" y="89"/>
                    <a:pt x="160" y="91"/>
                    <a:pt x="162" y="94"/>
                  </a:cubicBezTo>
                  <a:cubicBezTo>
                    <a:pt x="164" y="97"/>
                    <a:pt x="164" y="100"/>
                    <a:pt x="162" y="103"/>
                  </a:cubicBezTo>
                  <a:cubicBezTo>
                    <a:pt x="82" y="231"/>
                    <a:pt x="82" y="231"/>
                    <a:pt x="82" y="231"/>
                  </a:cubicBezTo>
                  <a:cubicBezTo>
                    <a:pt x="80" y="234"/>
                    <a:pt x="77" y="236"/>
                    <a:pt x="74" y="236"/>
                  </a:cubicBezTo>
                  <a:close/>
                  <a:moveTo>
                    <a:pt x="89" y="4"/>
                  </a:moveTo>
                  <a:cubicBezTo>
                    <a:pt x="88" y="4"/>
                    <a:pt x="86" y="5"/>
                    <a:pt x="84" y="7"/>
                  </a:cubicBezTo>
                  <a:cubicBezTo>
                    <a:pt x="4" y="135"/>
                    <a:pt x="4" y="135"/>
                    <a:pt x="4" y="135"/>
                  </a:cubicBezTo>
                  <a:cubicBezTo>
                    <a:pt x="3" y="137"/>
                    <a:pt x="3" y="139"/>
                    <a:pt x="4" y="141"/>
                  </a:cubicBezTo>
                  <a:cubicBezTo>
                    <a:pt x="5" y="143"/>
                    <a:pt x="7" y="145"/>
                    <a:pt x="10" y="145"/>
                  </a:cubicBezTo>
                  <a:cubicBezTo>
                    <a:pt x="66" y="145"/>
                    <a:pt x="66" y="145"/>
                    <a:pt x="66" y="145"/>
                  </a:cubicBezTo>
                  <a:cubicBezTo>
                    <a:pt x="67" y="145"/>
                    <a:pt x="67" y="145"/>
                    <a:pt x="67" y="146"/>
                  </a:cubicBezTo>
                  <a:cubicBezTo>
                    <a:pt x="67" y="226"/>
                    <a:pt x="67" y="226"/>
                    <a:pt x="67" y="226"/>
                  </a:cubicBezTo>
                  <a:cubicBezTo>
                    <a:pt x="67" y="230"/>
                    <a:pt x="70" y="232"/>
                    <a:pt x="72" y="232"/>
                  </a:cubicBezTo>
                  <a:cubicBezTo>
                    <a:pt x="74" y="233"/>
                    <a:pt x="77" y="233"/>
                    <a:pt x="79" y="230"/>
                  </a:cubicBezTo>
                  <a:cubicBezTo>
                    <a:pt x="159" y="102"/>
                    <a:pt x="159" y="102"/>
                    <a:pt x="159" y="102"/>
                  </a:cubicBezTo>
                  <a:cubicBezTo>
                    <a:pt x="160" y="100"/>
                    <a:pt x="161" y="97"/>
                    <a:pt x="159" y="95"/>
                  </a:cubicBezTo>
                  <a:cubicBezTo>
                    <a:pt x="158" y="93"/>
                    <a:pt x="156" y="92"/>
                    <a:pt x="154" y="92"/>
                  </a:cubicBezTo>
                  <a:cubicBezTo>
                    <a:pt x="97" y="92"/>
                    <a:pt x="97" y="92"/>
                    <a:pt x="97" y="92"/>
                  </a:cubicBezTo>
                  <a:cubicBezTo>
                    <a:pt x="97" y="92"/>
                    <a:pt x="96" y="91"/>
                    <a:pt x="96" y="90"/>
                  </a:cubicBezTo>
                  <a:cubicBezTo>
                    <a:pt x="96" y="10"/>
                    <a:pt x="96" y="10"/>
                    <a:pt x="96" y="10"/>
                  </a:cubicBezTo>
                  <a:cubicBezTo>
                    <a:pt x="96" y="7"/>
                    <a:pt x="93" y="5"/>
                    <a:pt x="91" y="4"/>
                  </a:cubicBezTo>
                  <a:cubicBezTo>
                    <a:pt x="91" y="4"/>
                    <a:pt x="90" y="4"/>
                    <a:pt x="89" y="4"/>
                  </a:cubicBezTo>
                  <a:close/>
                </a:path>
              </a:pathLst>
            </a:custGeom>
            <a:solidFill>
              <a:srgbClr val="F9423A"/>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2" name="Group 31">
              <a:extLst>
                <a:ext uri="{FF2B5EF4-FFF2-40B4-BE49-F238E27FC236}">
                  <a16:creationId xmlns:a16="http://schemas.microsoft.com/office/drawing/2014/main" id="{BC286790-9CBF-6F36-CFC3-FF4AA1941A2D}"/>
                </a:ext>
              </a:extLst>
            </p:cNvPr>
            <p:cNvGrpSpPr/>
            <p:nvPr/>
          </p:nvGrpSpPr>
          <p:grpSpPr>
            <a:xfrm>
              <a:off x="6125638" y="2547341"/>
              <a:ext cx="586683" cy="568657"/>
              <a:chOff x="6746564" y="4394200"/>
              <a:chExt cx="330200" cy="330201"/>
            </a:xfrm>
            <a:solidFill>
              <a:srgbClr val="F9423A"/>
            </a:solidFill>
          </p:grpSpPr>
          <p:sp>
            <p:nvSpPr>
              <p:cNvPr id="112" name="Freeform 696">
                <a:extLst>
                  <a:ext uri="{FF2B5EF4-FFF2-40B4-BE49-F238E27FC236}">
                    <a16:creationId xmlns:a16="http://schemas.microsoft.com/office/drawing/2014/main" id="{91864550-2E32-07D9-822D-5D39CCEAE09E}"/>
                  </a:ext>
                </a:extLst>
              </p:cNvPr>
              <p:cNvSpPr>
                <a:spLocks noEditPoints="1"/>
              </p:cNvSpPr>
              <p:nvPr/>
            </p:nvSpPr>
            <p:spPr bwMode="auto">
              <a:xfrm>
                <a:off x="6795776" y="4562475"/>
                <a:ext cx="39688" cy="41275"/>
              </a:xfrm>
              <a:custGeom>
                <a:avLst/>
                <a:gdLst>
                  <a:gd name="T0" fmla="*/ 13 w 27"/>
                  <a:gd name="T1" fmla="*/ 27 h 27"/>
                  <a:gd name="T2" fmla="*/ 0 w 27"/>
                  <a:gd name="T3" fmla="*/ 13 h 27"/>
                  <a:gd name="T4" fmla="*/ 13 w 27"/>
                  <a:gd name="T5" fmla="*/ 0 h 27"/>
                  <a:gd name="T6" fmla="*/ 27 w 27"/>
                  <a:gd name="T7" fmla="*/ 13 h 27"/>
                  <a:gd name="T8" fmla="*/ 13 w 27"/>
                  <a:gd name="T9" fmla="*/ 27 h 27"/>
                  <a:gd name="T10" fmla="*/ 13 w 27"/>
                  <a:gd name="T11" fmla="*/ 3 h 27"/>
                  <a:gd name="T12" fmla="*/ 3 w 27"/>
                  <a:gd name="T13" fmla="*/ 13 h 27"/>
                  <a:gd name="T14" fmla="*/ 13 w 27"/>
                  <a:gd name="T15" fmla="*/ 24 h 27"/>
                  <a:gd name="T16" fmla="*/ 24 w 27"/>
                  <a:gd name="T17" fmla="*/ 13 h 27"/>
                  <a:gd name="T18" fmla="*/ 13 w 27"/>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3"/>
                    </a:cubicBezTo>
                    <a:cubicBezTo>
                      <a:pt x="0" y="6"/>
                      <a:pt x="6" y="0"/>
                      <a:pt x="13" y="0"/>
                    </a:cubicBezTo>
                    <a:cubicBezTo>
                      <a:pt x="20" y="0"/>
                      <a:pt x="27" y="6"/>
                      <a:pt x="27" y="13"/>
                    </a:cubicBezTo>
                    <a:cubicBezTo>
                      <a:pt x="27" y="21"/>
                      <a:pt x="20" y="27"/>
                      <a:pt x="13" y="27"/>
                    </a:cubicBezTo>
                    <a:close/>
                    <a:moveTo>
                      <a:pt x="13" y="3"/>
                    </a:moveTo>
                    <a:cubicBezTo>
                      <a:pt x="7" y="3"/>
                      <a:pt x="3" y="8"/>
                      <a:pt x="3" y="13"/>
                    </a:cubicBezTo>
                    <a:cubicBezTo>
                      <a:pt x="3" y="19"/>
                      <a:pt x="7" y="24"/>
                      <a:pt x="13" y="24"/>
                    </a:cubicBezTo>
                    <a:cubicBezTo>
                      <a:pt x="19" y="24"/>
                      <a:pt x="24" y="19"/>
                      <a:pt x="24" y="13"/>
                    </a:cubicBezTo>
                    <a:cubicBezTo>
                      <a:pt x="24" y="8"/>
                      <a:pt x="19" y="3"/>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697">
                <a:extLst>
                  <a:ext uri="{FF2B5EF4-FFF2-40B4-BE49-F238E27FC236}">
                    <a16:creationId xmlns:a16="http://schemas.microsoft.com/office/drawing/2014/main" id="{9793C493-F737-AD39-3042-A7D97BAB8538}"/>
                  </a:ext>
                </a:extLst>
              </p:cNvPr>
              <p:cNvSpPr>
                <a:spLocks noEditPoints="1"/>
              </p:cNvSpPr>
              <p:nvPr/>
            </p:nvSpPr>
            <p:spPr bwMode="auto">
              <a:xfrm>
                <a:off x="6916426" y="4635500"/>
                <a:ext cx="39688" cy="39688"/>
              </a:xfrm>
              <a:custGeom>
                <a:avLst/>
                <a:gdLst>
                  <a:gd name="T0" fmla="*/ 13 w 27"/>
                  <a:gd name="T1" fmla="*/ 27 h 27"/>
                  <a:gd name="T2" fmla="*/ 0 w 27"/>
                  <a:gd name="T3" fmla="*/ 13 h 27"/>
                  <a:gd name="T4" fmla="*/ 13 w 27"/>
                  <a:gd name="T5" fmla="*/ 0 h 27"/>
                  <a:gd name="T6" fmla="*/ 27 w 27"/>
                  <a:gd name="T7" fmla="*/ 13 h 27"/>
                  <a:gd name="T8" fmla="*/ 13 w 27"/>
                  <a:gd name="T9" fmla="*/ 27 h 27"/>
                  <a:gd name="T10" fmla="*/ 13 w 27"/>
                  <a:gd name="T11" fmla="*/ 3 h 27"/>
                  <a:gd name="T12" fmla="*/ 3 w 27"/>
                  <a:gd name="T13" fmla="*/ 13 h 27"/>
                  <a:gd name="T14" fmla="*/ 13 w 27"/>
                  <a:gd name="T15" fmla="*/ 24 h 27"/>
                  <a:gd name="T16" fmla="*/ 24 w 27"/>
                  <a:gd name="T17" fmla="*/ 13 h 27"/>
                  <a:gd name="T18" fmla="*/ 13 w 27"/>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3"/>
                    </a:cubicBezTo>
                    <a:cubicBezTo>
                      <a:pt x="0" y="6"/>
                      <a:pt x="6" y="0"/>
                      <a:pt x="13" y="0"/>
                    </a:cubicBezTo>
                    <a:cubicBezTo>
                      <a:pt x="20" y="0"/>
                      <a:pt x="27" y="6"/>
                      <a:pt x="27" y="13"/>
                    </a:cubicBezTo>
                    <a:cubicBezTo>
                      <a:pt x="27" y="21"/>
                      <a:pt x="20" y="27"/>
                      <a:pt x="13" y="27"/>
                    </a:cubicBezTo>
                    <a:close/>
                    <a:moveTo>
                      <a:pt x="13" y="3"/>
                    </a:moveTo>
                    <a:cubicBezTo>
                      <a:pt x="7" y="3"/>
                      <a:pt x="3" y="8"/>
                      <a:pt x="3" y="13"/>
                    </a:cubicBezTo>
                    <a:cubicBezTo>
                      <a:pt x="3" y="19"/>
                      <a:pt x="7" y="24"/>
                      <a:pt x="13" y="24"/>
                    </a:cubicBezTo>
                    <a:cubicBezTo>
                      <a:pt x="19" y="24"/>
                      <a:pt x="24" y="19"/>
                      <a:pt x="24" y="13"/>
                    </a:cubicBezTo>
                    <a:cubicBezTo>
                      <a:pt x="24" y="8"/>
                      <a:pt x="19" y="3"/>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98">
                <a:extLst>
                  <a:ext uri="{FF2B5EF4-FFF2-40B4-BE49-F238E27FC236}">
                    <a16:creationId xmlns:a16="http://schemas.microsoft.com/office/drawing/2014/main" id="{6F09A954-2126-EBE8-02F4-E548AF320593}"/>
                  </a:ext>
                </a:extLst>
              </p:cNvPr>
              <p:cNvSpPr>
                <a:spLocks noEditPoints="1"/>
              </p:cNvSpPr>
              <p:nvPr/>
            </p:nvSpPr>
            <p:spPr bwMode="auto">
              <a:xfrm>
                <a:off x="7037076" y="4454525"/>
                <a:ext cx="39688" cy="39688"/>
              </a:xfrm>
              <a:custGeom>
                <a:avLst/>
                <a:gdLst>
                  <a:gd name="T0" fmla="*/ 13 w 27"/>
                  <a:gd name="T1" fmla="*/ 27 h 27"/>
                  <a:gd name="T2" fmla="*/ 0 w 27"/>
                  <a:gd name="T3" fmla="*/ 13 h 27"/>
                  <a:gd name="T4" fmla="*/ 13 w 27"/>
                  <a:gd name="T5" fmla="*/ 0 h 27"/>
                  <a:gd name="T6" fmla="*/ 27 w 27"/>
                  <a:gd name="T7" fmla="*/ 13 h 27"/>
                  <a:gd name="T8" fmla="*/ 13 w 27"/>
                  <a:gd name="T9" fmla="*/ 27 h 27"/>
                  <a:gd name="T10" fmla="*/ 13 w 27"/>
                  <a:gd name="T11" fmla="*/ 3 h 27"/>
                  <a:gd name="T12" fmla="*/ 3 w 27"/>
                  <a:gd name="T13" fmla="*/ 13 h 27"/>
                  <a:gd name="T14" fmla="*/ 13 w 27"/>
                  <a:gd name="T15" fmla="*/ 24 h 27"/>
                  <a:gd name="T16" fmla="*/ 24 w 27"/>
                  <a:gd name="T17" fmla="*/ 13 h 27"/>
                  <a:gd name="T18" fmla="*/ 13 w 27"/>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3"/>
                    </a:cubicBezTo>
                    <a:cubicBezTo>
                      <a:pt x="0" y="6"/>
                      <a:pt x="6" y="0"/>
                      <a:pt x="13" y="0"/>
                    </a:cubicBezTo>
                    <a:cubicBezTo>
                      <a:pt x="20" y="0"/>
                      <a:pt x="27" y="6"/>
                      <a:pt x="27" y="13"/>
                    </a:cubicBezTo>
                    <a:cubicBezTo>
                      <a:pt x="27" y="21"/>
                      <a:pt x="20" y="27"/>
                      <a:pt x="13" y="27"/>
                    </a:cubicBezTo>
                    <a:close/>
                    <a:moveTo>
                      <a:pt x="13" y="3"/>
                    </a:moveTo>
                    <a:cubicBezTo>
                      <a:pt x="7" y="3"/>
                      <a:pt x="3" y="8"/>
                      <a:pt x="3" y="13"/>
                    </a:cubicBezTo>
                    <a:cubicBezTo>
                      <a:pt x="3" y="19"/>
                      <a:pt x="7" y="24"/>
                      <a:pt x="13" y="24"/>
                    </a:cubicBezTo>
                    <a:cubicBezTo>
                      <a:pt x="19" y="24"/>
                      <a:pt x="24" y="19"/>
                      <a:pt x="24" y="13"/>
                    </a:cubicBezTo>
                    <a:cubicBezTo>
                      <a:pt x="24" y="8"/>
                      <a:pt x="19" y="3"/>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699">
                <a:extLst>
                  <a:ext uri="{FF2B5EF4-FFF2-40B4-BE49-F238E27FC236}">
                    <a16:creationId xmlns:a16="http://schemas.microsoft.com/office/drawing/2014/main" id="{D56070A6-CB67-BE16-4E11-F58CC5C770AC}"/>
                  </a:ext>
                </a:extLst>
              </p:cNvPr>
              <p:cNvSpPr>
                <a:spLocks noEditPoints="1"/>
              </p:cNvSpPr>
              <p:nvPr/>
            </p:nvSpPr>
            <p:spPr bwMode="auto">
              <a:xfrm>
                <a:off x="7037076" y="4635500"/>
                <a:ext cx="39688" cy="39688"/>
              </a:xfrm>
              <a:custGeom>
                <a:avLst/>
                <a:gdLst>
                  <a:gd name="T0" fmla="*/ 13 w 27"/>
                  <a:gd name="T1" fmla="*/ 27 h 27"/>
                  <a:gd name="T2" fmla="*/ 0 w 27"/>
                  <a:gd name="T3" fmla="*/ 13 h 27"/>
                  <a:gd name="T4" fmla="*/ 13 w 27"/>
                  <a:gd name="T5" fmla="*/ 0 h 27"/>
                  <a:gd name="T6" fmla="*/ 27 w 27"/>
                  <a:gd name="T7" fmla="*/ 13 h 27"/>
                  <a:gd name="T8" fmla="*/ 13 w 27"/>
                  <a:gd name="T9" fmla="*/ 27 h 27"/>
                  <a:gd name="T10" fmla="*/ 13 w 27"/>
                  <a:gd name="T11" fmla="*/ 3 h 27"/>
                  <a:gd name="T12" fmla="*/ 3 w 27"/>
                  <a:gd name="T13" fmla="*/ 13 h 27"/>
                  <a:gd name="T14" fmla="*/ 13 w 27"/>
                  <a:gd name="T15" fmla="*/ 24 h 27"/>
                  <a:gd name="T16" fmla="*/ 24 w 27"/>
                  <a:gd name="T17" fmla="*/ 13 h 27"/>
                  <a:gd name="T18" fmla="*/ 13 w 27"/>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3"/>
                    </a:cubicBezTo>
                    <a:cubicBezTo>
                      <a:pt x="0" y="6"/>
                      <a:pt x="6" y="0"/>
                      <a:pt x="13" y="0"/>
                    </a:cubicBezTo>
                    <a:cubicBezTo>
                      <a:pt x="20" y="0"/>
                      <a:pt x="27" y="6"/>
                      <a:pt x="27" y="13"/>
                    </a:cubicBezTo>
                    <a:cubicBezTo>
                      <a:pt x="27" y="21"/>
                      <a:pt x="20" y="27"/>
                      <a:pt x="13" y="27"/>
                    </a:cubicBezTo>
                    <a:close/>
                    <a:moveTo>
                      <a:pt x="13" y="3"/>
                    </a:moveTo>
                    <a:cubicBezTo>
                      <a:pt x="7" y="3"/>
                      <a:pt x="3" y="8"/>
                      <a:pt x="3" y="13"/>
                    </a:cubicBezTo>
                    <a:cubicBezTo>
                      <a:pt x="3" y="19"/>
                      <a:pt x="7" y="24"/>
                      <a:pt x="13" y="24"/>
                    </a:cubicBezTo>
                    <a:cubicBezTo>
                      <a:pt x="19" y="24"/>
                      <a:pt x="24" y="19"/>
                      <a:pt x="24" y="13"/>
                    </a:cubicBezTo>
                    <a:cubicBezTo>
                      <a:pt x="24" y="8"/>
                      <a:pt x="19" y="3"/>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700">
                <a:extLst>
                  <a:ext uri="{FF2B5EF4-FFF2-40B4-BE49-F238E27FC236}">
                    <a16:creationId xmlns:a16="http://schemas.microsoft.com/office/drawing/2014/main" id="{7D01BF37-6E7F-DB2A-9EAD-58215B9D0884}"/>
                  </a:ext>
                </a:extLst>
              </p:cNvPr>
              <p:cNvSpPr>
                <a:spLocks noEditPoints="1"/>
              </p:cNvSpPr>
              <p:nvPr/>
            </p:nvSpPr>
            <p:spPr bwMode="auto">
              <a:xfrm>
                <a:off x="6916426" y="4441825"/>
                <a:ext cx="39688" cy="41275"/>
              </a:xfrm>
              <a:custGeom>
                <a:avLst/>
                <a:gdLst>
                  <a:gd name="T0" fmla="*/ 13 w 27"/>
                  <a:gd name="T1" fmla="*/ 27 h 27"/>
                  <a:gd name="T2" fmla="*/ 0 w 27"/>
                  <a:gd name="T3" fmla="*/ 13 h 27"/>
                  <a:gd name="T4" fmla="*/ 13 w 27"/>
                  <a:gd name="T5" fmla="*/ 0 h 27"/>
                  <a:gd name="T6" fmla="*/ 27 w 27"/>
                  <a:gd name="T7" fmla="*/ 13 h 27"/>
                  <a:gd name="T8" fmla="*/ 13 w 27"/>
                  <a:gd name="T9" fmla="*/ 27 h 27"/>
                  <a:gd name="T10" fmla="*/ 13 w 27"/>
                  <a:gd name="T11" fmla="*/ 3 h 27"/>
                  <a:gd name="T12" fmla="*/ 3 w 27"/>
                  <a:gd name="T13" fmla="*/ 13 h 27"/>
                  <a:gd name="T14" fmla="*/ 13 w 27"/>
                  <a:gd name="T15" fmla="*/ 24 h 27"/>
                  <a:gd name="T16" fmla="*/ 24 w 27"/>
                  <a:gd name="T17" fmla="*/ 13 h 27"/>
                  <a:gd name="T18" fmla="*/ 13 w 27"/>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3"/>
                    </a:cubicBezTo>
                    <a:cubicBezTo>
                      <a:pt x="0" y="6"/>
                      <a:pt x="6" y="0"/>
                      <a:pt x="13" y="0"/>
                    </a:cubicBezTo>
                    <a:cubicBezTo>
                      <a:pt x="20" y="0"/>
                      <a:pt x="27" y="6"/>
                      <a:pt x="27" y="13"/>
                    </a:cubicBezTo>
                    <a:cubicBezTo>
                      <a:pt x="27" y="21"/>
                      <a:pt x="20" y="27"/>
                      <a:pt x="13" y="27"/>
                    </a:cubicBezTo>
                    <a:close/>
                    <a:moveTo>
                      <a:pt x="13" y="3"/>
                    </a:moveTo>
                    <a:cubicBezTo>
                      <a:pt x="7" y="3"/>
                      <a:pt x="3" y="8"/>
                      <a:pt x="3" y="13"/>
                    </a:cubicBezTo>
                    <a:cubicBezTo>
                      <a:pt x="3" y="19"/>
                      <a:pt x="7" y="24"/>
                      <a:pt x="13" y="24"/>
                    </a:cubicBezTo>
                    <a:cubicBezTo>
                      <a:pt x="19" y="24"/>
                      <a:pt x="24" y="19"/>
                      <a:pt x="24" y="13"/>
                    </a:cubicBezTo>
                    <a:cubicBezTo>
                      <a:pt x="24" y="8"/>
                      <a:pt x="19" y="3"/>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701">
                <a:extLst>
                  <a:ext uri="{FF2B5EF4-FFF2-40B4-BE49-F238E27FC236}">
                    <a16:creationId xmlns:a16="http://schemas.microsoft.com/office/drawing/2014/main" id="{0713B629-EFAF-D78C-1914-BBD582AFEED4}"/>
                  </a:ext>
                </a:extLst>
              </p:cNvPr>
              <p:cNvSpPr>
                <a:spLocks noEditPoints="1"/>
              </p:cNvSpPr>
              <p:nvPr/>
            </p:nvSpPr>
            <p:spPr bwMode="auto">
              <a:xfrm>
                <a:off x="6795776" y="4441825"/>
                <a:ext cx="39688" cy="41275"/>
              </a:xfrm>
              <a:custGeom>
                <a:avLst/>
                <a:gdLst>
                  <a:gd name="T0" fmla="*/ 13 w 27"/>
                  <a:gd name="T1" fmla="*/ 27 h 27"/>
                  <a:gd name="T2" fmla="*/ 0 w 27"/>
                  <a:gd name="T3" fmla="*/ 13 h 27"/>
                  <a:gd name="T4" fmla="*/ 13 w 27"/>
                  <a:gd name="T5" fmla="*/ 0 h 27"/>
                  <a:gd name="T6" fmla="*/ 27 w 27"/>
                  <a:gd name="T7" fmla="*/ 13 h 27"/>
                  <a:gd name="T8" fmla="*/ 13 w 27"/>
                  <a:gd name="T9" fmla="*/ 27 h 27"/>
                  <a:gd name="T10" fmla="*/ 13 w 27"/>
                  <a:gd name="T11" fmla="*/ 3 h 27"/>
                  <a:gd name="T12" fmla="*/ 3 w 27"/>
                  <a:gd name="T13" fmla="*/ 13 h 27"/>
                  <a:gd name="T14" fmla="*/ 13 w 27"/>
                  <a:gd name="T15" fmla="*/ 24 h 27"/>
                  <a:gd name="T16" fmla="*/ 24 w 27"/>
                  <a:gd name="T17" fmla="*/ 13 h 27"/>
                  <a:gd name="T18" fmla="*/ 13 w 27"/>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3"/>
                    </a:cubicBezTo>
                    <a:cubicBezTo>
                      <a:pt x="0" y="6"/>
                      <a:pt x="6" y="0"/>
                      <a:pt x="13" y="0"/>
                    </a:cubicBezTo>
                    <a:cubicBezTo>
                      <a:pt x="20" y="0"/>
                      <a:pt x="27" y="6"/>
                      <a:pt x="27" y="13"/>
                    </a:cubicBezTo>
                    <a:cubicBezTo>
                      <a:pt x="27" y="21"/>
                      <a:pt x="20" y="27"/>
                      <a:pt x="13" y="27"/>
                    </a:cubicBezTo>
                    <a:close/>
                    <a:moveTo>
                      <a:pt x="13" y="3"/>
                    </a:moveTo>
                    <a:cubicBezTo>
                      <a:pt x="7" y="3"/>
                      <a:pt x="3" y="8"/>
                      <a:pt x="3" y="13"/>
                    </a:cubicBezTo>
                    <a:cubicBezTo>
                      <a:pt x="3" y="19"/>
                      <a:pt x="7" y="24"/>
                      <a:pt x="13" y="24"/>
                    </a:cubicBezTo>
                    <a:cubicBezTo>
                      <a:pt x="19" y="24"/>
                      <a:pt x="24" y="19"/>
                      <a:pt x="24" y="13"/>
                    </a:cubicBezTo>
                    <a:cubicBezTo>
                      <a:pt x="24" y="8"/>
                      <a:pt x="19" y="3"/>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702">
                <a:extLst>
                  <a:ext uri="{FF2B5EF4-FFF2-40B4-BE49-F238E27FC236}">
                    <a16:creationId xmlns:a16="http://schemas.microsoft.com/office/drawing/2014/main" id="{1414F353-E10D-CE5F-891E-66BDD5E66833}"/>
                  </a:ext>
                </a:extLst>
              </p:cNvPr>
              <p:cNvSpPr>
                <a:spLocks/>
              </p:cNvSpPr>
              <p:nvPr/>
            </p:nvSpPr>
            <p:spPr bwMode="auto">
              <a:xfrm>
                <a:off x="6746564" y="4706938"/>
                <a:ext cx="330200" cy="4763"/>
              </a:xfrm>
              <a:custGeom>
                <a:avLst/>
                <a:gdLst>
                  <a:gd name="T0" fmla="*/ 217 w 219"/>
                  <a:gd name="T1" fmla="*/ 3 h 3"/>
                  <a:gd name="T2" fmla="*/ 1 w 219"/>
                  <a:gd name="T3" fmla="*/ 3 h 3"/>
                  <a:gd name="T4" fmla="*/ 0 w 219"/>
                  <a:gd name="T5" fmla="*/ 1 h 3"/>
                  <a:gd name="T6" fmla="*/ 1 w 219"/>
                  <a:gd name="T7" fmla="*/ 0 h 3"/>
                  <a:gd name="T8" fmla="*/ 217 w 219"/>
                  <a:gd name="T9" fmla="*/ 0 h 3"/>
                  <a:gd name="T10" fmla="*/ 219 w 219"/>
                  <a:gd name="T11" fmla="*/ 1 h 3"/>
                  <a:gd name="T12" fmla="*/ 217 w 219"/>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19" h="3">
                    <a:moveTo>
                      <a:pt x="217" y="3"/>
                    </a:moveTo>
                    <a:cubicBezTo>
                      <a:pt x="1" y="3"/>
                      <a:pt x="1" y="3"/>
                      <a:pt x="1" y="3"/>
                    </a:cubicBezTo>
                    <a:cubicBezTo>
                      <a:pt x="0" y="3"/>
                      <a:pt x="0" y="2"/>
                      <a:pt x="0" y="1"/>
                    </a:cubicBezTo>
                    <a:cubicBezTo>
                      <a:pt x="0" y="1"/>
                      <a:pt x="0" y="0"/>
                      <a:pt x="1" y="0"/>
                    </a:cubicBezTo>
                    <a:cubicBezTo>
                      <a:pt x="217" y="0"/>
                      <a:pt x="217" y="0"/>
                      <a:pt x="217" y="0"/>
                    </a:cubicBezTo>
                    <a:cubicBezTo>
                      <a:pt x="218" y="0"/>
                      <a:pt x="219" y="1"/>
                      <a:pt x="219" y="1"/>
                    </a:cubicBezTo>
                    <a:cubicBezTo>
                      <a:pt x="219" y="2"/>
                      <a:pt x="218" y="3"/>
                      <a:pt x="2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703">
                <a:extLst>
                  <a:ext uri="{FF2B5EF4-FFF2-40B4-BE49-F238E27FC236}">
                    <a16:creationId xmlns:a16="http://schemas.microsoft.com/office/drawing/2014/main" id="{817B4233-7A43-6645-EEE5-D403B75E8B25}"/>
                  </a:ext>
                </a:extLst>
              </p:cNvPr>
              <p:cNvSpPr>
                <a:spLocks/>
              </p:cNvSpPr>
              <p:nvPr/>
            </p:nvSpPr>
            <p:spPr bwMode="auto">
              <a:xfrm>
                <a:off x="6746564" y="4670425"/>
                <a:ext cx="17463" cy="4763"/>
              </a:xfrm>
              <a:custGeom>
                <a:avLst/>
                <a:gdLst>
                  <a:gd name="T0" fmla="*/ 9 w 11"/>
                  <a:gd name="T1" fmla="*/ 3 h 3"/>
                  <a:gd name="T2" fmla="*/ 1 w 11"/>
                  <a:gd name="T3" fmla="*/ 3 h 3"/>
                  <a:gd name="T4" fmla="*/ 0 w 11"/>
                  <a:gd name="T5" fmla="*/ 1 h 3"/>
                  <a:gd name="T6" fmla="*/ 1 w 11"/>
                  <a:gd name="T7" fmla="*/ 0 h 3"/>
                  <a:gd name="T8" fmla="*/ 9 w 11"/>
                  <a:gd name="T9" fmla="*/ 0 h 3"/>
                  <a:gd name="T10" fmla="*/ 11 w 11"/>
                  <a:gd name="T11" fmla="*/ 1 h 3"/>
                  <a:gd name="T12" fmla="*/ 9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9" y="3"/>
                    </a:moveTo>
                    <a:cubicBezTo>
                      <a:pt x="1" y="3"/>
                      <a:pt x="1" y="3"/>
                      <a:pt x="1" y="3"/>
                    </a:cubicBezTo>
                    <a:cubicBezTo>
                      <a:pt x="0" y="3"/>
                      <a:pt x="0" y="2"/>
                      <a:pt x="0" y="1"/>
                    </a:cubicBezTo>
                    <a:cubicBezTo>
                      <a:pt x="0" y="1"/>
                      <a:pt x="0" y="0"/>
                      <a:pt x="1" y="0"/>
                    </a:cubicBezTo>
                    <a:cubicBezTo>
                      <a:pt x="9" y="0"/>
                      <a:pt x="9" y="0"/>
                      <a:pt x="9" y="0"/>
                    </a:cubicBezTo>
                    <a:cubicBezTo>
                      <a:pt x="10" y="0"/>
                      <a:pt x="11" y="1"/>
                      <a:pt x="11" y="1"/>
                    </a:cubicBezTo>
                    <a:cubicBezTo>
                      <a:pt x="11" y="2"/>
                      <a:pt x="10"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704">
                <a:extLst>
                  <a:ext uri="{FF2B5EF4-FFF2-40B4-BE49-F238E27FC236}">
                    <a16:creationId xmlns:a16="http://schemas.microsoft.com/office/drawing/2014/main" id="{C2A7883A-74D2-DDF1-6DEE-759A16C89A60}"/>
                  </a:ext>
                </a:extLst>
              </p:cNvPr>
              <p:cNvSpPr>
                <a:spLocks/>
              </p:cNvSpPr>
              <p:nvPr/>
            </p:nvSpPr>
            <p:spPr bwMode="auto">
              <a:xfrm>
                <a:off x="6795776" y="4706938"/>
                <a:ext cx="4763" cy="17463"/>
              </a:xfrm>
              <a:custGeom>
                <a:avLst/>
                <a:gdLst>
                  <a:gd name="T0" fmla="*/ 1 w 3"/>
                  <a:gd name="T1" fmla="*/ 11 h 11"/>
                  <a:gd name="T2" fmla="*/ 0 w 3"/>
                  <a:gd name="T3" fmla="*/ 9 h 11"/>
                  <a:gd name="T4" fmla="*/ 0 w 3"/>
                  <a:gd name="T5" fmla="*/ 1 h 11"/>
                  <a:gd name="T6" fmla="*/ 1 w 3"/>
                  <a:gd name="T7" fmla="*/ 0 h 11"/>
                  <a:gd name="T8" fmla="*/ 3 w 3"/>
                  <a:gd name="T9" fmla="*/ 1 h 11"/>
                  <a:gd name="T10" fmla="*/ 3 w 3"/>
                  <a:gd name="T11" fmla="*/ 9 h 11"/>
                  <a:gd name="T12" fmla="*/ 1 w 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1" y="11"/>
                    </a:moveTo>
                    <a:cubicBezTo>
                      <a:pt x="0" y="11"/>
                      <a:pt x="0" y="10"/>
                      <a:pt x="0" y="9"/>
                    </a:cubicBezTo>
                    <a:cubicBezTo>
                      <a:pt x="0" y="1"/>
                      <a:pt x="0" y="1"/>
                      <a:pt x="0" y="1"/>
                    </a:cubicBezTo>
                    <a:cubicBezTo>
                      <a:pt x="0" y="1"/>
                      <a:pt x="0" y="0"/>
                      <a:pt x="1" y="0"/>
                    </a:cubicBezTo>
                    <a:cubicBezTo>
                      <a:pt x="2" y="0"/>
                      <a:pt x="3" y="1"/>
                      <a:pt x="3" y="1"/>
                    </a:cubicBezTo>
                    <a:cubicBezTo>
                      <a:pt x="3" y="9"/>
                      <a:pt x="3" y="9"/>
                      <a:pt x="3" y="9"/>
                    </a:cubicBezTo>
                    <a:cubicBezTo>
                      <a:pt x="3" y="10"/>
                      <a:pt x="2"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705">
                <a:extLst>
                  <a:ext uri="{FF2B5EF4-FFF2-40B4-BE49-F238E27FC236}">
                    <a16:creationId xmlns:a16="http://schemas.microsoft.com/office/drawing/2014/main" id="{C2481E54-79E1-2915-6D46-C5DD57DF46D7}"/>
                  </a:ext>
                </a:extLst>
              </p:cNvPr>
              <p:cNvSpPr>
                <a:spLocks/>
              </p:cNvSpPr>
              <p:nvPr/>
            </p:nvSpPr>
            <p:spPr bwMode="auto">
              <a:xfrm>
                <a:off x="6832289" y="4706938"/>
                <a:ext cx="3175" cy="17463"/>
              </a:xfrm>
              <a:custGeom>
                <a:avLst/>
                <a:gdLst>
                  <a:gd name="T0" fmla="*/ 1 w 3"/>
                  <a:gd name="T1" fmla="*/ 11 h 11"/>
                  <a:gd name="T2" fmla="*/ 0 w 3"/>
                  <a:gd name="T3" fmla="*/ 9 h 11"/>
                  <a:gd name="T4" fmla="*/ 0 w 3"/>
                  <a:gd name="T5" fmla="*/ 1 h 11"/>
                  <a:gd name="T6" fmla="*/ 1 w 3"/>
                  <a:gd name="T7" fmla="*/ 0 h 11"/>
                  <a:gd name="T8" fmla="*/ 3 w 3"/>
                  <a:gd name="T9" fmla="*/ 1 h 11"/>
                  <a:gd name="T10" fmla="*/ 3 w 3"/>
                  <a:gd name="T11" fmla="*/ 9 h 11"/>
                  <a:gd name="T12" fmla="*/ 1 w 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1" y="11"/>
                    </a:moveTo>
                    <a:cubicBezTo>
                      <a:pt x="0" y="11"/>
                      <a:pt x="0" y="10"/>
                      <a:pt x="0" y="9"/>
                    </a:cubicBezTo>
                    <a:cubicBezTo>
                      <a:pt x="0" y="1"/>
                      <a:pt x="0" y="1"/>
                      <a:pt x="0" y="1"/>
                    </a:cubicBezTo>
                    <a:cubicBezTo>
                      <a:pt x="0" y="1"/>
                      <a:pt x="0" y="0"/>
                      <a:pt x="1" y="0"/>
                    </a:cubicBezTo>
                    <a:cubicBezTo>
                      <a:pt x="2" y="0"/>
                      <a:pt x="3" y="1"/>
                      <a:pt x="3" y="1"/>
                    </a:cubicBezTo>
                    <a:cubicBezTo>
                      <a:pt x="3" y="9"/>
                      <a:pt x="3" y="9"/>
                      <a:pt x="3" y="9"/>
                    </a:cubicBezTo>
                    <a:cubicBezTo>
                      <a:pt x="3" y="10"/>
                      <a:pt x="2"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06">
                <a:extLst>
                  <a:ext uri="{FF2B5EF4-FFF2-40B4-BE49-F238E27FC236}">
                    <a16:creationId xmlns:a16="http://schemas.microsoft.com/office/drawing/2014/main" id="{2FB0E118-86E2-2700-BE14-1A33984C6EA3}"/>
                  </a:ext>
                </a:extLst>
              </p:cNvPr>
              <p:cNvSpPr>
                <a:spLocks/>
              </p:cNvSpPr>
              <p:nvPr/>
            </p:nvSpPr>
            <p:spPr bwMode="auto">
              <a:xfrm>
                <a:off x="6867214" y="4706938"/>
                <a:ext cx="4763" cy="17463"/>
              </a:xfrm>
              <a:custGeom>
                <a:avLst/>
                <a:gdLst>
                  <a:gd name="T0" fmla="*/ 1 w 3"/>
                  <a:gd name="T1" fmla="*/ 11 h 11"/>
                  <a:gd name="T2" fmla="*/ 0 w 3"/>
                  <a:gd name="T3" fmla="*/ 9 h 11"/>
                  <a:gd name="T4" fmla="*/ 0 w 3"/>
                  <a:gd name="T5" fmla="*/ 1 h 11"/>
                  <a:gd name="T6" fmla="*/ 1 w 3"/>
                  <a:gd name="T7" fmla="*/ 0 h 11"/>
                  <a:gd name="T8" fmla="*/ 3 w 3"/>
                  <a:gd name="T9" fmla="*/ 1 h 11"/>
                  <a:gd name="T10" fmla="*/ 3 w 3"/>
                  <a:gd name="T11" fmla="*/ 9 h 11"/>
                  <a:gd name="T12" fmla="*/ 1 w 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1" y="11"/>
                    </a:moveTo>
                    <a:cubicBezTo>
                      <a:pt x="0" y="11"/>
                      <a:pt x="0" y="10"/>
                      <a:pt x="0" y="9"/>
                    </a:cubicBezTo>
                    <a:cubicBezTo>
                      <a:pt x="0" y="1"/>
                      <a:pt x="0" y="1"/>
                      <a:pt x="0" y="1"/>
                    </a:cubicBezTo>
                    <a:cubicBezTo>
                      <a:pt x="0" y="1"/>
                      <a:pt x="0" y="0"/>
                      <a:pt x="1" y="0"/>
                    </a:cubicBezTo>
                    <a:cubicBezTo>
                      <a:pt x="2" y="0"/>
                      <a:pt x="3" y="1"/>
                      <a:pt x="3" y="1"/>
                    </a:cubicBezTo>
                    <a:cubicBezTo>
                      <a:pt x="3" y="9"/>
                      <a:pt x="3" y="9"/>
                      <a:pt x="3" y="9"/>
                    </a:cubicBezTo>
                    <a:cubicBezTo>
                      <a:pt x="3" y="10"/>
                      <a:pt x="2"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707">
                <a:extLst>
                  <a:ext uri="{FF2B5EF4-FFF2-40B4-BE49-F238E27FC236}">
                    <a16:creationId xmlns:a16="http://schemas.microsoft.com/office/drawing/2014/main" id="{25272A2A-F8EC-D983-B72C-082EE8D5615B}"/>
                  </a:ext>
                </a:extLst>
              </p:cNvPr>
              <p:cNvSpPr>
                <a:spLocks/>
              </p:cNvSpPr>
              <p:nvPr/>
            </p:nvSpPr>
            <p:spPr bwMode="auto">
              <a:xfrm>
                <a:off x="6903726" y="4706938"/>
                <a:ext cx="4763" cy="17463"/>
              </a:xfrm>
              <a:custGeom>
                <a:avLst/>
                <a:gdLst>
                  <a:gd name="T0" fmla="*/ 1 w 3"/>
                  <a:gd name="T1" fmla="*/ 11 h 11"/>
                  <a:gd name="T2" fmla="*/ 0 w 3"/>
                  <a:gd name="T3" fmla="*/ 9 h 11"/>
                  <a:gd name="T4" fmla="*/ 0 w 3"/>
                  <a:gd name="T5" fmla="*/ 1 h 11"/>
                  <a:gd name="T6" fmla="*/ 1 w 3"/>
                  <a:gd name="T7" fmla="*/ 0 h 11"/>
                  <a:gd name="T8" fmla="*/ 3 w 3"/>
                  <a:gd name="T9" fmla="*/ 1 h 11"/>
                  <a:gd name="T10" fmla="*/ 3 w 3"/>
                  <a:gd name="T11" fmla="*/ 9 h 11"/>
                  <a:gd name="T12" fmla="*/ 1 w 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1" y="11"/>
                    </a:moveTo>
                    <a:cubicBezTo>
                      <a:pt x="0" y="11"/>
                      <a:pt x="0" y="10"/>
                      <a:pt x="0" y="9"/>
                    </a:cubicBezTo>
                    <a:cubicBezTo>
                      <a:pt x="0" y="1"/>
                      <a:pt x="0" y="1"/>
                      <a:pt x="0" y="1"/>
                    </a:cubicBezTo>
                    <a:cubicBezTo>
                      <a:pt x="0" y="1"/>
                      <a:pt x="0" y="0"/>
                      <a:pt x="1" y="0"/>
                    </a:cubicBezTo>
                    <a:cubicBezTo>
                      <a:pt x="2" y="0"/>
                      <a:pt x="3" y="1"/>
                      <a:pt x="3" y="1"/>
                    </a:cubicBezTo>
                    <a:cubicBezTo>
                      <a:pt x="3" y="9"/>
                      <a:pt x="3" y="9"/>
                      <a:pt x="3" y="9"/>
                    </a:cubicBezTo>
                    <a:cubicBezTo>
                      <a:pt x="3" y="10"/>
                      <a:pt x="2"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08">
                <a:extLst>
                  <a:ext uri="{FF2B5EF4-FFF2-40B4-BE49-F238E27FC236}">
                    <a16:creationId xmlns:a16="http://schemas.microsoft.com/office/drawing/2014/main" id="{196A1BC6-6152-0399-27EA-C4AC02434233}"/>
                  </a:ext>
                </a:extLst>
              </p:cNvPr>
              <p:cNvSpPr>
                <a:spLocks/>
              </p:cNvSpPr>
              <p:nvPr/>
            </p:nvSpPr>
            <p:spPr bwMode="auto">
              <a:xfrm>
                <a:off x="6940239" y="4706938"/>
                <a:ext cx="4763" cy="17463"/>
              </a:xfrm>
              <a:custGeom>
                <a:avLst/>
                <a:gdLst>
                  <a:gd name="T0" fmla="*/ 1 w 3"/>
                  <a:gd name="T1" fmla="*/ 11 h 11"/>
                  <a:gd name="T2" fmla="*/ 0 w 3"/>
                  <a:gd name="T3" fmla="*/ 9 h 11"/>
                  <a:gd name="T4" fmla="*/ 0 w 3"/>
                  <a:gd name="T5" fmla="*/ 1 h 11"/>
                  <a:gd name="T6" fmla="*/ 1 w 3"/>
                  <a:gd name="T7" fmla="*/ 0 h 11"/>
                  <a:gd name="T8" fmla="*/ 3 w 3"/>
                  <a:gd name="T9" fmla="*/ 1 h 11"/>
                  <a:gd name="T10" fmla="*/ 3 w 3"/>
                  <a:gd name="T11" fmla="*/ 9 h 11"/>
                  <a:gd name="T12" fmla="*/ 1 w 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1" y="11"/>
                    </a:moveTo>
                    <a:cubicBezTo>
                      <a:pt x="0" y="11"/>
                      <a:pt x="0" y="10"/>
                      <a:pt x="0" y="9"/>
                    </a:cubicBezTo>
                    <a:cubicBezTo>
                      <a:pt x="0" y="1"/>
                      <a:pt x="0" y="1"/>
                      <a:pt x="0" y="1"/>
                    </a:cubicBezTo>
                    <a:cubicBezTo>
                      <a:pt x="0" y="1"/>
                      <a:pt x="0" y="0"/>
                      <a:pt x="1" y="0"/>
                    </a:cubicBezTo>
                    <a:cubicBezTo>
                      <a:pt x="2" y="0"/>
                      <a:pt x="3" y="1"/>
                      <a:pt x="3" y="1"/>
                    </a:cubicBezTo>
                    <a:cubicBezTo>
                      <a:pt x="3" y="9"/>
                      <a:pt x="3" y="9"/>
                      <a:pt x="3" y="9"/>
                    </a:cubicBezTo>
                    <a:cubicBezTo>
                      <a:pt x="3" y="10"/>
                      <a:pt x="2"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09">
                <a:extLst>
                  <a:ext uri="{FF2B5EF4-FFF2-40B4-BE49-F238E27FC236}">
                    <a16:creationId xmlns:a16="http://schemas.microsoft.com/office/drawing/2014/main" id="{F1F4C735-8889-95D2-01B8-638048D3BF27}"/>
                  </a:ext>
                </a:extLst>
              </p:cNvPr>
              <p:cNvSpPr>
                <a:spLocks/>
              </p:cNvSpPr>
              <p:nvPr/>
            </p:nvSpPr>
            <p:spPr bwMode="auto">
              <a:xfrm>
                <a:off x="6976751" y="4706938"/>
                <a:ext cx="4763" cy="17463"/>
              </a:xfrm>
              <a:custGeom>
                <a:avLst/>
                <a:gdLst>
                  <a:gd name="T0" fmla="*/ 1 w 3"/>
                  <a:gd name="T1" fmla="*/ 11 h 11"/>
                  <a:gd name="T2" fmla="*/ 0 w 3"/>
                  <a:gd name="T3" fmla="*/ 9 h 11"/>
                  <a:gd name="T4" fmla="*/ 0 w 3"/>
                  <a:gd name="T5" fmla="*/ 1 h 11"/>
                  <a:gd name="T6" fmla="*/ 1 w 3"/>
                  <a:gd name="T7" fmla="*/ 0 h 11"/>
                  <a:gd name="T8" fmla="*/ 3 w 3"/>
                  <a:gd name="T9" fmla="*/ 1 h 11"/>
                  <a:gd name="T10" fmla="*/ 3 w 3"/>
                  <a:gd name="T11" fmla="*/ 9 h 11"/>
                  <a:gd name="T12" fmla="*/ 1 w 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1" y="11"/>
                    </a:moveTo>
                    <a:cubicBezTo>
                      <a:pt x="0" y="11"/>
                      <a:pt x="0" y="10"/>
                      <a:pt x="0" y="9"/>
                    </a:cubicBezTo>
                    <a:cubicBezTo>
                      <a:pt x="0" y="1"/>
                      <a:pt x="0" y="1"/>
                      <a:pt x="0" y="1"/>
                    </a:cubicBezTo>
                    <a:cubicBezTo>
                      <a:pt x="0" y="1"/>
                      <a:pt x="0" y="0"/>
                      <a:pt x="1" y="0"/>
                    </a:cubicBezTo>
                    <a:cubicBezTo>
                      <a:pt x="2" y="0"/>
                      <a:pt x="3" y="1"/>
                      <a:pt x="3" y="1"/>
                    </a:cubicBezTo>
                    <a:cubicBezTo>
                      <a:pt x="3" y="9"/>
                      <a:pt x="3" y="9"/>
                      <a:pt x="3" y="9"/>
                    </a:cubicBezTo>
                    <a:cubicBezTo>
                      <a:pt x="3" y="10"/>
                      <a:pt x="2"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710">
                <a:extLst>
                  <a:ext uri="{FF2B5EF4-FFF2-40B4-BE49-F238E27FC236}">
                    <a16:creationId xmlns:a16="http://schemas.microsoft.com/office/drawing/2014/main" id="{C67CEDF1-0676-4B61-A092-673E62122A45}"/>
                  </a:ext>
                </a:extLst>
              </p:cNvPr>
              <p:cNvSpPr>
                <a:spLocks/>
              </p:cNvSpPr>
              <p:nvPr/>
            </p:nvSpPr>
            <p:spPr bwMode="auto">
              <a:xfrm>
                <a:off x="7013264" y="4706938"/>
                <a:ext cx="3175" cy="17463"/>
              </a:xfrm>
              <a:custGeom>
                <a:avLst/>
                <a:gdLst>
                  <a:gd name="T0" fmla="*/ 1 w 3"/>
                  <a:gd name="T1" fmla="*/ 11 h 11"/>
                  <a:gd name="T2" fmla="*/ 0 w 3"/>
                  <a:gd name="T3" fmla="*/ 9 h 11"/>
                  <a:gd name="T4" fmla="*/ 0 w 3"/>
                  <a:gd name="T5" fmla="*/ 1 h 11"/>
                  <a:gd name="T6" fmla="*/ 1 w 3"/>
                  <a:gd name="T7" fmla="*/ 0 h 11"/>
                  <a:gd name="T8" fmla="*/ 3 w 3"/>
                  <a:gd name="T9" fmla="*/ 1 h 11"/>
                  <a:gd name="T10" fmla="*/ 3 w 3"/>
                  <a:gd name="T11" fmla="*/ 9 h 11"/>
                  <a:gd name="T12" fmla="*/ 1 w 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1" y="11"/>
                    </a:moveTo>
                    <a:cubicBezTo>
                      <a:pt x="0" y="11"/>
                      <a:pt x="0" y="10"/>
                      <a:pt x="0" y="9"/>
                    </a:cubicBezTo>
                    <a:cubicBezTo>
                      <a:pt x="0" y="1"/>
                      <a:pt x="0" y="1"/>
                      <a:pt x="0" y="1"/>
                    </a:cubicBezTo>
                    <a:cubicBezTo>
                      <a:pt x="0" y="1"/>
                      <a:pt x="0" y="0"/>
                      <a:pt x="1" y="0"/>
                    </a:cubicBezTo>
                    <a:cubicBezTo>
                      <a:pt x="2" y="0"/>
                      <a:pt x="3" y="1"/>
                      <a:pt x="3" y="1"/>
                    </a:cubicBezTo>
                    <a:cubicBezTo>
                      <a:pt x="3" y="9"/>
                      <a:pt x="3" y="9"/>
                      <a:pt x="3" y="9"/>
                    </a:cubicBezTo>
                    <a:cubicBezTo>
                      <a:pt x="3" y="10"/>
                      <a:pt x="2"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711">
                <a:extLst>
                  <a:ext uri="{FF2B5EF4-FFF2-40B4-BE49-F238E27FC236}">
                    <a16:creationId xmlns:a16="http://schemas.microsoft.com/office/drawing/2014/main" id="{CD137B26-C108-6003-A64B-8361FA91B95B}"/>
                  </a:ext>
                </a:extLst>
              </p:cNvPr>
              <p:cNvSpPr>
                <a:spLocks/>
              </p:cNvSpPr>
              <p:nvPr/>
            </p:nvSpPr>
            <p:spPr bwMode="auto">
              <a:xfrm>
                <a:off x="7048189" y="4706938"/>
                <a:ext cx="4763" cy="17463"/>
              </a:xfrm>
              <a:custGeom>
                <a:avLst/>
                <a:gdLst>
                  <a:gd name="T0" fmla="*/ 1 w 3"/>
                  <a:gd name="T1" fmla="*/ 11 h 11"/>
                  <a:gd name="T2" fmla="*/ 0 w 3"/>
                  <a:gd name="T3" fmla="*/ 9 h 11"/>
                  <a:gd name="T4" fmla="*/ 0 w 3"/>
                  <a:gd name="T5" fmla="*/ 1 h 11"/>
                  <a:gd name="T6" fmla="*/ 1 w 3"/>
                  <a:gd name="T7" fmla="*/ 0 h 11"/>
                  <a:gd name="T8" fmla="*/ 3 w 3"/>
                  <a:gd name="T9" fmla="*/ 1 h 11"/>
                  <a:gd name="T10" fmla="*/ 3 w 3"/>
                  <a:gd name="T11" fmla="*/ 9 h 11"/>
                  <a:gd name="T12" fmla="*/ 1 w 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1" y="11"/>
                    </a:moveTo>
                    <a:cubicBezTo>
                      <a:pt x="0" y="11"/>
                      <a:pt x="0" y="10"/>
                      <a:pt x="0" y="9"/>
                    </a:cubicBezTo>
                    <a:cubicBezTo>
                      <a:pt x="0" y="1"/>
                      <a:pt x="0" y="1"/>
                      <a:pt x="0" y="1"/>
                    </a:cubicBezTo>
                    <a:cubicBezTo>
                      <a:pt x="0" y="1"/>
                      <a:pt x="0" y="0"/>
                      <a:pt x="1" y="0"/>
                    </a:cubicBezTo>
                    <a:cubicBezTo>
                      <a:pt x="2" y="0"/>
                      <a:pt x="3" y="1"/>
                      <a:pt x="3" y="1"/>
                    </a:cubicBezTo>
                    <a:cubicBezTo>
                      <a:pt x="3" y="9"/>
                      <a:pt x="3" y="9"/>
                      <a:pt x="3" y="9"/>
                    </a:cubicBezTo>
                    <a:cubicBezTo>
                      <a:pt x="3" y="10"/>
                      <a:pt x="2"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12">
                <a:extLst>
                  <a:ext uri="{FF2B5EF4-FFF2-40B4-BE49-F238E27FC236}">
                    <a16:creationId xmlns:a16="http://schemas.microsoft.com/office/drawing/2014/main" id="{98BB07EF-6CA5-13A2-F7BB-6708A359A796}"/>
                  </a:ext>
                </a:extLst>
              </p:cNvPr>
              <p:cNvSpPr>
                <a:spLocks/>
              </p:cNvSpPr>
              <p:nvPr/>
            </p:nvSpPr>
            <p:spPr bwMode="auto">
              <a:xfrm>
                <a:off x="6746564" y="4635500"/>
                <a:ext cx="17463" cy="3175"/>
              </a:xfrm>
              <a:custGeom>
                <a:avLst/>
                <a:gdLst>
                  <a:gd name="T0" fmla="*/ 9 w 11"/>
                  <a:gd name="T1" fmla="*/ 3 h 3"/>
                  <a:gd name="T2" fmla="*/ 1 w 11"/>
                  <a:gd name="T3" fmla="*/ 3 h 3"/>
                  <a:gd name="T4" fmla="*/ 0 w 11"/>
                  <a:gd name="T5" fmla="*/ 1 h 3"/>
                  <a:gd name="T6" fmla="*/ 1 w 11"/>
                  <a:gd name="T7" fmla="*/ 0 h 3"/>
                  <a:gd name="T8" fmla="*/ 9 w 11"/>
                  <a:gd name="T9" fmla="*/ 0 h 3"/>
                  <a:gd name="T10" fmla="*/ 11 w 11"/>
                  <a:gd name="T11" fmla="*/ 1 h 3"/>
                  <a:gd name="T12" fmla="*/ 9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9" y="3"/>
                    </a:moveTo>
                    <a:cubicBezTo>
                      <a:pt x="1" y="3"/>
                      <a:pt x="1" y="3"/>
                      <a:pt x="1" y="3"/>
                    </a:cubicBezTo>
                    <a:cubicBezTo>
                      <a:pt x="0" y="3"/>
                      <a:pt x="0" y="2"/>
                      <a:pt x="0" y="1"/>
                    </a:cubicBezTo>
                    <a:cubicBezTo>
                      <a:pt x="0" y="1"/>
                      <a:pt x="0" y="0"/>
                      <a:pt x="1" y="0"/>
                    </a:cubicBezTo>
                    <a:cubicBezTo>
                      <a:pt x="9" y="0"/>
                      <a:pt x="9" y="0"/>
                      <a:pt x="9" y="0"/>
                    </a:cubicBezTo>
                    <a:cubicBezTo>
                      <a:pt x="10" y="0"/>
                      <a:pt x="11" y="1"/>
                      <a:pt x="11" y="1"/>
                    </a:cubicBezTo>
                    <a:cubicBezTo>
                      <a:pt x="11" y="2"/>
                      <a:pt x="10"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713">
                <a:extLst>
                  <a:ext uri="{FF2B5EF4-FFF2-40B4-BE49-F238E27FC236}">
                    <a16:creationId xmlns:a16="http://schemas.microsoft.com/office/drawing/2014/main" id="{7A18061F-868E-1151-83A7-C97D0DC7EA0D}"/>
                  </a:ext>
                </a:extLst>
              </p:cNvPr>
              <p:cNvSpPr>
                <a:spLocks/>
              </p:cNvSpPr>
              <p:nvPr/>
            </p:nvSpPr>
            <p:spPr bwMode="auto">
              <a:xfrm>
                <a:off x="6746564" y="4598988"/>
                <a:ext cx="17463" cy="4763"/>
              </a:xfrm>
              <a:custGeom>
                <a:avLst/>
                <a:gdLst>
                  <a:gd name="T0" fmla="*/ 9 w 11"/>
                  <a:gd name="T1" fmla="*/ 3 h 3"/>
                  <a:gd name="T2" fmla="*/ 1 w 11"/>
                  <a:gd name="T3" fmla="*/ 3 h 3"/>
                  <a:gd name="T4" fmla="*/ 0 w 11"/>
                  <a:gd name="T5" fmla="*/ 1 h 3"/>
                  <a:gd name="T6" fmla="*/ 1 w 11"/>
                  <a:gd name="T7" fmla="*/ 0 h 3"/>
                  <a:gd name="T8" fmla="*/ 9 w 11"/>
                  <a:gd name="T9" fmla="*/ 0 h 3"/>
                  <a:gd name="T10" fmla="*/ 11 w 11"/>
                  <a:gd name="T11" fmla="*/ 1 h 3"/>
                  <a:gd name="T12" fmla="*/ 9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9" y="3"/>
                    </a:moveTo>
                    <a:cubicBezTo>
                      <a:pt x="1" y="3"/>
                      <a:pt x="1" y="3"/>
                      <a:pt x="1" y="3"/>
                    </a:cubicBezTo>
                    <a:cubicBezTo>
                      <a:pt x="0" y="3"/>
                      <a:pt x="0" y="2"/>
                      <a:pt x="0" y="1"/>
                    </a:cubicBezTo>
                    <a:cubicBezTo>
                      <a:pt x="0" y="1"/>
                      <a:pt x="0" y="0"/>
                      <a:pt x="1" y="0"/>
                    </a:cubicBezTo>
                    <a:cubicBezTo>
                      <a:pt x="9" y="0"/>
                      <a:pt x="9" y="0"/>
                      <a:pt x="9" y="0"/>
                    </a:cubicBezTo>
                    <a:cubicBezTo>
                      <a:pt x="10" y="0"/>
                      <a:pt x="11" y="1"/>
                      <a:pt x="11" y="1"/>
                    </a:cubicBezTo>
                    <a:cubicBezTo>
                      <a:pt x="11" y="2"/>
                      <a:pt x="10"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14">
                <a:extLst>
                  <a:ext uri="{FF2B5EF4-FFF2-40B4-BE49-F238E27FC236}">
                    <a16:creationId xmlns:a16="http://schemas.microsoft.com/office/drawing/2014/main" id="{B8131473-9708-A3E6-5EFD-259C99FB7907}"/>
                  </a:ext>
                </a:extLst>
              </p:cNvPr>
              <p:cNvSpPr>
                <a:spLocks/>
              </p:cNvSpPr>
              <p:nvPr/>
            </p:nvSpPr>
            <p:spPr bwMode="auto">
              <a:xfrm>
                <a:off x="6746564" y="4562475"/>
                <a:ext cx="17463" cy="4763"/>
              </a:xfrm>
              <a:custGeom>
                <a:avLst/>
                <a:gdLst>
                  <a:gd name="T0" fmla="*/ 9 w 11"/>
                  <a:gd name="T1" fmla="*/ 3 h 3"/>
                  <a:gd name="T2" fmla="*/ 1 w 11"/>
                  <a:gd name="T3" fmla="*/ 3 h 3"/>
                  <a:gd name="T4" fmla="*/ 0 w 11"/>
                  <a:gd name="T5" fmla="*/ 1 h 3"/>
                  <a:gd name="T6" fmla="*/ 1 w 11"/>
                  <a:gd name="T7" fmla="*/ 0 h 3"/>
                  <a:gd name="T8" fmla="*/ 9 w 11"/>
                  <a:gd name="T9" fmla="*/ 0 h 3"/>
                  <a:gd name="T10" fmla="*/ 11 w 11"/>
                  <a:gd name="T11" fmla="*/ 1 h 3"/>
                  <a:gd name="T12" fmla="*/ 9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9" y="3"/>
                    </a:moveTo>
                    <a:cubicBezTo>
                      <a:pt x="1" y="3"/>
                      <a:pt x="1" y="3"/>
                      <a:pt x="1" y="3"/>
                    </a:cubicBezTo>
                    <a:cubicBezTo>
                      <a:pt x="0" y="3"/>
                      <a:pt x="0" y="2"/>
                      <a:pt x="0" y="1"/>
                    </a:cubicBezTo>
                    <a:cubicBezTo>
                      <a:pt x="0" y="1"/>
                      <a:pt x="0" y="0"/>
                      <a:pt x="1" y="0"/>
                    </a:cubicBezTo>
                    <a:cubicBezTo>
                      <a:pt x="9" y="0"/>
                      <a:pt x="9" y="0"/>
                      <a:pt x="9" y="0"/>
                    </a:cubicBezTo>
                    <a:cubicBezTo>
                      <a:pt x="10" y="0"/>
                      <a:pt x="11" y="1"/>
                      <a:pt x="11" y="1"/>
                    </a:cubicBezTo>
                    <a:cubicBezTo>
                      <a:pt x="11" y="2"/>
                      <a:pt x="10"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715">
                <a:extLst>
                  <a:ext uri="{FF2B5EF4-FFF2-40B4-BE49-F238E27FC236}">
                    <a16:creationId xmlns:a16="http://schemas.microsoft.com/office/drawing/2014/main" id="{0965327A-6456-3FA8-35AB-E0DE15343ED3}"/>
                  </a:ext>
                </a:extLst>
              </p:cNvPr>
              <p:cNvSpPr>
                <a:spLocks/>
              </p:cNvSpPr>
              <p:nvPr/>
            </p:nvSpPr>
            <p:spPr bwMode="auto">
              <a:xfrm>
                <a:off x="6746564" y="4525963"/>
                <a:ext cx="17463" cy="4763"/>
              </a:xfrm>
              <a:custGeom>
                <a:avLst/>
                <a:gdLst>
                  <a:gd name="T0" fmla="*/ 9 w 11"/>
                  <a:gd name="T1" fmla="*/ 3 h 3"/>
                  <a:gd name="T2" fmla="*/ 1 w 11"/>
                  <a:gd name="T3" fmla="*/ 3 h 3"/>
                  <a:gd name="T4" fmla="*/ 0 w 11"/>
                  <a:gd name="T5" fmla="*/ 1 h 3"/>
                  <a:gd name="T6" fmla="*/ 1 w 11"/>
                  <a:gd name="T7" fmla="*/ 0 h 3"/>
                  <a:gd name="T8" fmla="*/ 9 w 11"/>
                  <a:gd name="T9" fmla="*/ 0 h 3"/>
                  <a:gd name="T10" fmla="*/ 11 w 11"/>
                  <a:gd name="T11" fmla="*/ 1 h 3"/>
                  <a:gd name="T12" fmla="*/ 9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9" y="3"/>
                    </a:moveTo>
                    <a:cubicBezTo>
                      <a:pt x="1" y="3"/>
                      <a:pt x="1" y="3"/>
                      <a:pt x="1" y="3"/>
                    </a:cubicBezTo>
                    <a:cubicBezTo>
                      <a:pt x="0" y="3"/>
                      <a:pt x="0" y="2"/>
                      <a:pt x="0" y="1"/>
                    </a:cubicBezTo>
                    <a:cubicBezTo>
                      <a:pt x="0" y="1"/>
                      <a:pt x="0" y="0"/>
                      <a:pt x="1" y="0"/>
                    </a:cubicBezTo>
                    <a:cubicBezTo>
                      <a:pt x="9" y="0"/>
                      <a:pt x="9" y="0"/>
                      <a:pt x="9" y="0"/>
                    </a:cubicBezTo>
                    <a:cubicBezTo>
                      <a:pt x="10" y="0"/>
                      <a:pt x="11" y="1"/>
                      <a:pt x="11" y="1"/>
                    </a:cubicBezTo>
                    <a:cubicBezTo>
                      <a:pt x="11" y="2"/>
                      <a:pt x="10"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716">
                <a:extLst>
                  <a:ext uri="{FF2B5EF4-FFF2-40B4-BE49-F238E27FC236}">
                    <a16:creationId xmlns:a16="http://schemas.microsoft.com/office/drawing/2014/main" id="{A83D9326-4A51-96B9-266F-3BF07EE06774}"/>
                  </a:ext>
                </a:extLst>
              </p:cNvPr>
              <p:cNvSpPr>
                <a:spLocks/>
              </p:cNvSpPr>
              <p:nvPr/>
            </p:nvSpPr>
            <p:spPr bwMode="auto">
              <a:xfrm>
                <a:off x="6746564" y="4491038"/>
                <a:ext cx="17463" cy="3175"/>
              </a:xfrm>
              <a:custGeom>
                <a:avLst/>
                <a:gdLst>
                  <a:gd name="T0" fmla="*/ 9 w 11"/>
                  <a:gd name="T1" fmla="*/ 3 h 3"/>
                  <a:gd name="T2" fmla="*/ 1 w 11"/>
                  <a:gd name="T3" fmla="*/ 3 h 3"/>
                  <a:gd name="T4" fmla="*/ 0 w 11"/>
                  <a:gd name="T5" fmla="*/ 1 h 3"/>
                  <a:gd name="T6" fmla="*/ 1 w 11"/>
                  <a:gd name="T7" fmla="*/ 0 h 3"/>
                  <a:gd name="T8" fmla="*/ 9 w 11"/>
                  <a:gd name="T9" fmla="*/ 0 h 3"/>
                  <a:gd name="T10" fmla="*/ 11 w 11"/>
                  <a:gd name="T11" fmla="*/ 1 h 3"/>
                  <a:gd name="T12" fmla="*/ 9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9" y="3"/>
                    </a:moveTo>
                    <a:cubicBezTo>
                      <a:pt x="1" y="3"/>
                      <a:pt x="1" y="3"/>
                      <a:pt x="1" y="3"/>
                    </a:cubicBezTo>
                    <a:cubicBezTo>
                      <a:pt x="0" y="3"/>
                      <a:pt x="0" y="2"/>
                      <a:pt x="0" y="1"/>
                    </a:cubicBezTo>
                    <a:cubicBezTo>
                      <a:pt x="0" y="1"/>
                      <a:pt x="0" y="0"/>
                      <a:pt x="1" y="0"/>
                    </a:cubicBezTo>
                    <a:cubicBezTo>
                      <a:pt x="9" y="0"/>
                      <a:pt x="9" y="0"/>
                      <a:pt x="9" y="0"/>
                    </a:cubicBezTo>
                    <a:cubicBezTo>
                      <a:pt x="10" y="0"/>
                      <a:pt x="11" y="1"/>
                      <a:pt x="11" y="1"/>
                    </a:cubicBezTo>
                    <a:cubicBezTo>
                      <a:pt x="11" y="2"/>
                      <a:pt x="10"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717">
                <a:extLst>
                  <a:ext uri="{FF2B5EF4-FFF2-40B4-BE49-F238E27FC236}">
                    <a16:creationId xmlns:a16="http://schemas.microsoft.com/office/drawing/2014/main" id="{A7102B27-742C-B666-8773-1B0D35EFCFF5}"/>
                  </a:ext>
                </a:extLst>
              </p:cNvPr>
              <p:cNvSpPr>
                <a:spLocks/>
              </p:cNvSpPr>
              <p:nvPr/>
            </p:nvSpPr>
            <p:spPr bwMode="auto">
              <a:xfrm>
                <a:off x="6746564" y="4454525"/>
                <a:ext cx="17463" cy="4763"/>
              </a:xfrm>
              <a:custGeom>
                <a:avLst/>
                <a:gdLst>
                  <a:gd name="T0" fmla="*/ 9 w 11"/>
                  <a:gd name="T1" fmla="*/ 3 h 3"/>
                  <a:gd name="T2" fmla="*/ 1 w 11"/>
                  <a:gd name="T3" fmla="*/ 3 h 3"/>
                  <a:gd name="T4" fmla="*/ 0 w 11"/>
                  <a:gd name="T5" fmla="*/ 1 h 3"/>
                  <a:gd name="T6" fmla="*/ 1 w 11"/>
                  <a:gd name="T7" fmla="*/ 0 h 3"/>
                  <a:gd name="T8" fmla="*/ 9 w 11"/>
                  <a:gd name="T9" fmla="*/ 0 h 3"/>
                  <a:gd name="T10" fmla="*/ 11 w 11"/>
                  <a:gd name="T11" fmla="*/ 1 h 3"/>
                  <a:gd name="T12" fmla="*/ 9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9" y="3"/>
                    </a:moveTo>
                    <a:cubicBezTo>
                      <a:pt x="1" y="3"/>
                      <a:pt x="1" y="3"/>
                      <a:pt x="1" y="3"/>
                    </a:cubicBezTo>
                    <a:cubicBezTo>
                      <a:pt x="0" y="3"/>
                      <a:pt x="0" y="2"/>
                      <a:pt x="0" y="1"/>
                    </a:cubicBezTo>
                    <a:cubicBezTo>
                      <a:pt x="0" y="1"/>
                      <a:pt x="0" y="0"/>
                      <a:pt x="1" y="0"/>
                    </a:cubicBezTo>
                    <a:cubicBezTo>
                      <a:pt x="9" y="0"/>
                      <a:pt x="9" y="0"/>
                      <a:pt x="9" y="0"/>
                    </a:cubicBezTo>
                    <a:cubicBezTo>
                      <a:pt x="10" y="0"/>
                      <a:pt x="11" y="1"/>
                      <a:pt x="11" y="1"/>
                    </a:cubicBezTo>
                    <a:cubicBezTo>
                      <a:pt x="11" y="2"/>
                      <a:pt x="10"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718">
                <a:extLst>
                  <a:ext uri="{FF2B5EF4-FFF2-40B4-BE49-F238E27FC236}">
                    <a16:creationId xmlns:a16="http://schemas.microsoft.com/office/drawing/2014/main" id="{13B70B44-BDF3-ED01-F5B0-2E18F47771C1}"/>
                  </a:ext>
                </a:extLst>
              </p:cNvPr>
              <p:cNvSpPr>
                <a:spLocks/>
              </p:cNvSpPr>
              <p:nvPr/>
            </p:nvSpPr>
            <p:spPr bwMode="auto">
              <a:xfrm>
                <a:off x="6746564" y="4405313"/>
                <a:ext cx="17463" cy="4763"/>
              </a:xfrm>
              <a:custGeom>
                <a:avLst/>
                <a:gdLst>
                  <a:gd name="T0" fmla="*/ 9 w 11"/>
                  <a:gd name="T1" fmla="*/ 3 h 3"/>
                  <a:gd name="T2" fmla="*/ 1 w 11"/>
                  <a:gd name="T3" fmla="*/ 3 h 3"/>
                  <a:gd name="T4" fmla="*/ 0 w 11"/>
                  <a:gd name="T5" fmla="*/ 1 h 3"/>
                  <a:gd name="T6" fmla="*/ 1 w 11"/>
                  <a:gd name="T7" fmla="*/ 0 h 3"/>
                  <a:gd name="T8" fmla="*/ 9 w 11"/>
                  <a:gd name="T9" fmla="*/ 0 h 3"/>
                  <a:gd name="T10" fmla="*/ 11 w 11"/>
                  <a:gd name="T11" fmla="*/ 1 h 3"/>
                  <a:gd name="T12" fmla="*/ 9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9" y="3"/>
                    </a:moveTo>
                    <a:cubicBezTo>
                      <a:pt x="1" y="3"/>
                      <a:pt x="1" y="3"/>
                      <a:pt x="1" y="3"/>
                    </a:cubicBezTo>
                    <a:cubicBezTo>
                      <a:pt x="0" y="3"/>
                      <a:pt x="0" y="2"/>
                      <a:pt x="0" y="1"/>
                    </a:cubicBezTo>
                    <a:cubicBezTo>
                      <a:pt x="0" y="1"/>
                      <a:pt x="0" y="0"/>
                      <a:pt x="1" y="0"/>
                    </a:cubicBezTo>
                    <a:cubicBezTo>
                      <a:pt x="9" y="0"/>
                      <a:pt x="9" y="0"/>
                      <a:pt x="9" y="0"/>
                    </a:cubicBezTo>
                    <a:cubicBezTo>
                      <a:pt x="10" y="0"/>
                      <a:pt x="11" y="1"/>
                      <a:pt x="11" y="1"/>
                    </a:cubicBezTo>
                    <a:cubicBezTo>
                      <a:pt x="11" y="2"/>
                      <a:pt x="10"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19">
                <a:extLst>
                  <a:ext uri="{FF2B5EF4-FFF2-40B4-BE49-F238E27FC236}">
                    <a16:creationId xmlns:a16="http://schemas.microsoft.com/office/drawing/2014/main" id="{D2B3DD5E-60EA-2870-F911-5097B1578DAA}"/>
                  </a:ext>
                </a:extLst>
              </p:cNvPr>
              <p:cNvSpPr>
                <a:spLocks/>
              </p:cNvSpPr>
              <p:nvPr/>
            </p:nvSpPr>
            <p:spPr bwMode="auto">
              <a:xfrm>
                <a:off x="6759264" y="4394200"/>
                <a:ext cx="4763" cy="330200"/>
              </a:xfrm>
              <a:custGeom>
                <a:avLst/>
                <a:gdLst>
                  <a:gd name="T0" fmla="*/ 1 w 3"/>
                  <a:gd name="T1" fmla="*/ 219 h 219"/>
                  <a:gd name="T2" fmla="*/ 0 w 3"/>
                  <a:gd name="T3" fmla="*/ 217 h 219"/>
                  <a:gd name="T4" fmla="*/ 0 w 3"/>
                  <a:gd name="T5" fmla="*/ 1 h 219"/>
                  <a:gd name="T6" fmla="*/ 1 w 3"/>
                  <a:gd name="T7" fmla="*/ 0 h 219"/>
                  <a:gd name="T8" fmla="*/ 3 w 3"/>
                  <a:gd name="T9" fmla="*/ 1 h 219"/>
                  <a:gd name="T10" fmla="*/ 3 w 3"/>
                  <a:gd name="T11" fmla="*/ 217 h 219"/>
                  <a:gd name="T12" fmla="*/ 1 w 3"/>
                  <a:gd name="T13" fmla="*/ 219 h 219"/>
                </a:gdLst>
                <a:ahLst/>
                <a:cxnLst>
                  <a:cxn ang="0">
                    <a:pos x="T0" y="T1"/>
                  </a:cxn>
                  <a:cxn ang="0">
                    <a:pos x="T2" y="T3"/>
                  </a:cxn>
                  <a:cxn ang="0">
                    <a:pos x="T4" y="T5"/>
                  </a:cxn>
                  <a:cxn ang="0">
                    <a:pos x="T6" y="T7"/>
                  </a:cxn>
                  <a:cxn ang="0">
                    <a:pos x="T8" y="T9"/>
                  </a:cxn>
                  <a:cxn ang="0">
                    <a:pos x="T10" y="T11"/>
                  </a:cxn>
                  <a:cxn ang="0">
                    <a:pos x="T12" y="T13"/>
                  </a:cxn>
                </a:cxnLst>
                <a:rect l="0" t="0" r="r" b="b"/>
                <a:pathLst>
                  <a:path w="3" h="219">
                    <a:moveTo>
                      <a:pt x="1" y="219"/>
                    </a:moveTo>
                    <a:cubicBezTo>
                      <a:pt x="0" y="219"/>
                      <a:pt x="0" y="218"/>
                      <a:pt x="0" y="217"/>
                    </a:cubicBezTo>
                    <a:cubicBezTo>
                      <a:pt x="0" y="1"/>
                      <a:pt x="0" y="1"/>
                      <a:pt x="0" y="1"/>
                    </a:cubicBezTo>
                    <a:cubicBezTo>
                      <a:pt x="0" y="1"/>
                      <a:pt x="0" y="0"/>
                      <a:pt x="1" y="0"/>
                    </a:cubicBezTo>
                    <a:cubicBezTo>
                      <a:pt x="2" y="0"/>
                      <a:pt x="3" y="1"/>
                      <a:pt x="3" y="1"/>
                    </a:cubicBezTo>
                    <a:cubicBezTo>
                      <a:pt x="3" y="217"/>
                      <a:pt x="3" y="217"/>
                      <a:pt x="3" y="217"/>
                    </a:cubicBezTo>
                    <a:cubicBezTo>
                      <a:pt x="3" y="218"/>
                      <a:pt x="2" y="219"/>
                      <a:pt x="1"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20">
                <a:extLst>
                  <a:ext uri="{FF2B5EF4-FFF2-40B4-BE49-F238E27FC236}">
                    <a16:creationId xmlns:a16="http://schemas.microsoft.com/office/drawing/2014/main" id="{24E47B24-A2B6-9528-E6D6-D219B9B1B16F}"/>
                  </a:ext>
                </a:extLst>
              </p:cNvPr>
              <p:cNvSpPr>
                <a:spLocks/>
              </p:cNvSpPr>
              <p:nvPr/>
            </p:nvSpPr>
            <p:spPr bwMode="auto">
              <a:xfrm>
                <a:off x="6757676" y="4594225"/>
                <a:ext cx="47625" cy="57150"/>
              </a:xfrm>
              <a:custGeom>
                <a:avLst/>
                <a:gdLst>
                  <a:gd name="T0" fmla="*/ 2 w 32"/>
                  <a:gd name="T1" fmla="*/ 38 h 38"/>
                  <a:gd name="T2" fmla="*/ 1 w 32"/>
                  <a:gd name="T3" fmla="*/ 38 h 38"/>
                  <a:gd name="T4" fmla="*/ 1 w 32"/>
                  <a:gd name="T5" fmla="*/ 35 h 38"/>
                  <a:gd name="T6" fmla="*/ 29 w 32"/>
                  <a:gd name="T7" fmla="*/ 1 h 38"/>
                  <a:gd name="T8" fmla="*/ 31 w 32"/>
                  <a:gd name="T9" fmla="*/ 0 h 38"/>
                  <a:gd name="T10" fmla="*/ 32 w 32"/>
                  <a:gd name="T11" fmla="*/ 3 h 38"/>
                  <a:gd name="T12" fmla="*/ 3 w 32"/>
                  <a:gd name="T13" fmla="*/ 37 h 38"/>
                  <a:gd name="T14" fmla="*/ 2 w 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8">
                    <a:moveTo>
                      <a:pt x="2" y="38"/>
                    </a:moveTo>
                    <a:cubicBezTo>
                      <a:pt x="2" y="38"/>
                      <a:pt x="1" y="38"/>
                      <a:pt x="1" y="38"/>
                    </a:cubicBezTo>
                    <a:cubicBezTo>
                      <a:pt x="0" y="37"/>
                      <a:pt x="0" y="36"/>
                      <a:pt x="1" y="35"/>
                    </a:cubicBezTo>
                    <a:cubicBezTo>
                      <a:pt x="29" y="1"/>
                      <a:pt x="29" y="1"/>
                      <a:pt x="29" y="1"/>
                    </a:cubicBezTo>
                    <a:cubicBezTo>
                      <a:pt x="30" y="0"/>
                      <a:pt x="31" y="0"/>
                      <a:pt x="31" y="0"/>
                    </a:cubicBezTo>
                    <a:cubicBezTo>
                      <a:pt x="32" y="1"/>
                      <a:pt x="32" y="2"/>
                      <a:pt x="32" y="3"/>
                    </a:cubicBezTo>
                    <a:cubicBezTo>
                      <a:pt x="3" y="37"/>
                      <a:pt x="3" y="37"/>
                      <a:pt x="3" y="37"/>
                    </a:cubicBezTo>
                    <a:cubicBezTo>
                      <a:pt x="3" y="38"/>
                      <a:pt x="2" y="38"/>
                      <a:pt x="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721">
                <a:extLst>
                  <a:ext uri="{FF2B5EF4-FFF2-40B4-BE49-F238E27FC236}">
                    <a16:creationId xmlns:a16="http://schemas.microsoft.com/office/drawing/2014/main" id="{287B554F-17B5-5C28-C36B-981830ED0F21}"/>
                  </a:ext>
                </a:extLst>
              </p:cNvPr>
              <p:cNvSpPr>
                <a:spLocks/>
              </p:cNvSpPr>
              <p:nvPr/>
            </p:nvSpPr>
            <p:spPr bwMode="auto">
              <a:xfrm>
                <a:off x="6829114" y="4589463"/>
                <a:ext cx="93663" cy="58738"/>
              </a:xfrm>
              <a:custGeom>
                <a:avLst/>
                <a:gdLst>
                  <a:gd name="T0" fmla="*/ 61 w 62"/>
                  <a:gd name="T1" fmla="*/ 39 h 39"/>
                  <a:gd name="T2" fmla="*/ 60 w 62"/>
                  <a:gd name="T3" fmla="*/ 39 h 39"/>
                  <a:gd name="T4" fmla="*/ 0 w 62"/>
                  <a:gd name="T5" fmla="*/ 3 h 39"/>
                  <a:gd name="T6" fmla="*/ 0 w 62"/>
                  <a:gd name="T7" fmla="*/ 1 h 39"/>
                  <a:gd name="T8" fmla="*/ 2 w 62"/>
                  <a:gd name="T9" fmla="*/ 0 h 39"/>
                  <a:gd name="T10" fmla="*/ 62 w 62"/>
                  <a:gd name="T11" fmla="*/ 36 h 39"/>
                  <a:gd name="T12" fmla="*/ 62 w 62"/>
                  <a:gd name="T13" fmla="*/ 38 h 39"/>
                  <a:gd name="T14" fmla="*/ 61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61" y="39"/>
                    </a:moveTo>
                    <a:cubicBezTo>
                      <a:pt x="60" y="39"/>
                      <a:pt x="60" y="39"/>
                      <a:pt x="60" y="39"/>
                    </a:cubicBezTo>
                    <a:cubicBezTo>
                      <a:pt x="0" y="3"/>
                      <a:pt x="0" y="3"/>
                      <a:pt x="0" y="3"/>
                    </a:cubicBezTo>
                    <a:cubicBezTo>
                      <a:pt x="0" y="2"/>
                      <a:pt x="0" y="1"/>
                      <a:pt x="0" y="1"/>
                    </a:cubicBezTo>
                    <a:cubicBezTo>
                      <a:pt x="0" y="0"/>
                      <a:pt x="1" y="0"/>
                      <a:pt x="2" y="0"/>
                    </a:cubicBezTo>
                    <a:cubicBezTo>
                      <a:pt x="62" y="36"/>
                      <a:pt x="62" y="36"/>
                      <a:pt x="62" y="36"/>
                    </a:cubicBezTo>
                    <a:cubicBezTo>
                      <a:pt x="62" y="36"/>
                      <a:pt x="62" y="37"/>
                      <a:pt x="62" y="38"/>
                    </a:cubicBezTo>
                    <a:cubicBezTo>
                      <a:pt x="62" y="38"/>
                      <a:pt x="61" y="39"/>
                      <a:pt x="6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22">
                <a:extLst>
                  <a:ext uri="{FF2B5EF4-FFF2-40B4-BE49-F238E27FC236}">
                    <a16:creationId xmlns:a16="http://schemas.microsoft.com/office/drawing/2014/main" id="{AAD74DD3-7CCE-F603-BCE8-9F1DC0002B6F}"/>
                  </a:ext>
                </a:extLst>
              </p:cNvPr>
              <p:cNvSpPr>
                <a:spLocks/>
              </p:cNvSpPr>
              <p:nvPr/>
            </p:nvSpPr>
            <p:spPr bwMode="auto">
              <a:xfrm>
                <a:off x="6943414" y="4487863"/>
                <a:ext cx="104775" cy="153988"/>
              </a:xfrm>
              <a:custGeom>
                <a:avLst/>
                <a:gdLst>
                  <a:gd name="T0" fmla="*/ 2 w 70"/>
                  <a:gd name="T1" fmla="*/ 103 h 103"/>
                  <a:gd name="T2" fmla="*/ 1 w 70"/>
                  <a:gd name="T3" fmla="*/ 103 h 103"/>
                  <a:gd name="T4" fmla="*/ 0 w 70"/>
                  <a:gd name="T5" fmla="*/ 101 h 103"/>
                  <a:gd name="T6" fmla="*/ 67 w 70"/>
                  <a:gd name="T7" fmla="*/ 1 h 103"/>
                  <a:gd name="T8" fmla="*/ 69 w 70"/>
                  <a:gd name="T9" fmla="*/ 0 h 103"/>
                  <a:gd name="T10" fmla="*/ 70 w 70"/>
                  <a:gd name="T11" fmla="*/ 2 h 103"/>
                  <a:gd name="T12" fmla="*/ 3 w 70"/>
                  <a:gd name="T13" fmla="*/ 102 h 103"/>
                  <a:gd name="T14" fmla="*/ 2 w 70"/>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03">
                    <a:moveTo>
                      <a:pt x="2" y="103"/>
                    </a:moveTo>
                    <a:cubicBezTo>
                      <a:pt x="1" y="103"/>
                      <a:pt x="1" y="103"/>
                      <a:pt x="1" y="103"/>
                    </a:cubicBezTo>
                    <a:cubicBezTo>
                      <a:pt x="0" y="102"/>
                      <a:pt x="0" y="101"/>
                      <a:pt x="0" y="101"/>
                    </a:cubicBezTo>
                    <a:cubicBezTo>
                      <a:pt x="67" y="1"/>
                      <a:pt x="67" y="1"/>
                      <a:pt x="67" y="1"/>
                    </a:cubicBezTo>
                    <a:cubicBezTo>
                      <a:pt x="68" y="0"/>
                      <a:pt x="69" y="0"/>
                      <a:pt x="69" y="0"/>
                    </a:cubicBezTo>
                    <a:cubicBezTo>
                      <a:pt x="70" y="1"/>
                      <a:pt x="70" y="1"/>
                      <a:pt x="70" y="2"/>
                    </a:cubicBezTo>
                    <a:cubicBezTo>
                      <a:pt x="3" y="102"/>
                      <a:pt x="3" y="102"/>
                      <a:pt x="3" y="102"/>
                    </a:cubicBezTo>
                    <a:cubicBezTo>
                      <a:pt x="3" y="103"/>
                      <a:pt x="2" y="103"/>
                      <a:pt x="2"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723">
                <a:extLst>
                  <a:ext uri="{FF2B5EF4-FFF2-40B4-BE49-F238E27FC236}">
                    <a16:creationId xmlns:a16="http://schemas.microsoft.com/office/drawing/2014/main" id="{A1766620-2EF5-DB8D-F1A9-8A42E0A62420}"/>
                  </a:ext>
                </a:extLst>
              </p:cNvPr>
              <p:cNvSpPr>
                <a:spLocks/>
              </p:cNvSpPr>
              <p:nvPr/>
            </p:nvSpPr>
            <p:spPr bwMode="auto">
              <a:xfrm>
                <a:off x="6757676" y="4473575"/>
                <a:ext cx="47625" cy="57150"/>
              </a:xfrm>
              <a:custGeom>
                <a:avLst/>
                <a:gdLst>
                  <a:gd name="T0" fmla="*/ 2 w 32"/>
                  <a:gd name="T1" fmla="*/ 38 h 38"/>
                  <a:gd name="T2" fmla="*/ 1 w 32"/>
                  <a:gd name="T3" fmla="*/ 38 h 38"/>
                  <a:gd name="T4" fmla="*/ 1 w 32"/>
                  <a:gd name="T5" fmla="*/ 35 h 38"/>
                  <a:gd name="T6" fmla="*/ 29 w 32"/>
                  <a:gd name="T7" fmla="*/ 1 h 38"/>
                  <a:gd name="T8" fmla="*/ 31 w 32"/>
                  <a:gd name="T9" fmla="*/ 0 h 38"/>
                  <a:gd name="T10" fmla="*/ 32 w 32"/>
                  <a:gd name="T11" fmla="*/ 3 h 38"/>
                  <a:gd name="T12" fmla="*/ 3 w 32"/>
                  <a:gd name="T13" fmla="*/ 37 h 38"/>
                  <a:gd name="T14" fmla="*/ 2 w 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8">
                    <a:moveTo>
                      <a:pt x="2" y="38"/>
                    </a:moveTo>
                    <a:cubicBezTo>
                      <a:pt x="2" y="38"/>
                      <a:pt x="1" y="38"/>
                      <a:pt x="1" y="38"/>
                    </a:cubicBezTo>
                    <a:cubicBezTo>
                      <a:pt x="0" y="37"/>
                      <a:pt x="0" y="36"/>
                      <a:pt x="1" y="35"/>
                    </a:cubicBezTo>
                    <a:cubicBezTo>
                      <a:pt x="29" y="1"/>
                      <a:pt x="29" y="1"/>
                      <a:pt x="29" y="1"/>
                    </a:cubicBezTo>
                    <a:cubicBezTo>
                      <a:pt x="30" y="0"/>
                      <a:pt x="31" y="0"/>
                      <a:pt x="31" y="0"/>
                    </a:cubicBezTo>
                    <a:cubicBezTo>
                      <a:pt x="32" y="1"/>
                      <a:pt x="32" y="2"/>
                      <a:pt x="32" y="3"/>
                    </a:cubicBezTo>
                    <a:cubicBezTo>
                      <a:pt x="3" y="37"/>
                      <a:pt x="3" y="37"/>
                      <a:pt x="3" y="37"/>
                    </a:cubicBezTo>
                    <a:cubicBezTo>
                      <a:pt x="3" y="38"/>
                      <a:pt x="2" y="38"/>
                      <a:pt x="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724">
                <a:extLst>
                  <a:ext uri="{FF2B5EF4-FFF2-40B4-BE49-F238E27FC236}">
                    <a16:creationId xmlns:a16="http://schemas.microsoft.com/office/drawing/2014/main" id="{D5C6133C-23FC-35E3-B90D-C53F2B2DB081}"/>
                  </a:ext>
                </a:extLst>
              </p:cNvPr>
              <p:cNvSpPr>
                <a:spLocks/>
              </p:cNvSpPr>
              <p:nvPr/>
            </p:nvSpPr>
            <p:spPr bwMode="auto">
              <a:xfrm>
                <a:off x="6832289" y="4460875"/>
                <a:ext cx="88900" cy="3175"/>
              </a:xfrm>
              <a:custGeom>
                <a:avLst/>
                <a:gdLst>
                  <a:gd name="T0" fmla="*/ 57 w 59"/>
                  <a:gd name="T1" fmla="*/ 3 h 3"/>
                  <a:gd name="T2" fmla="*/ 1 w 59"/>
                  <a:gd name="T3" fmla="*/ 3 h 3"/>
                  <a:gd name="T4" fmla="*/ 0 w 59"/>
                  <a:gd name="T5" fmla="*/ 1 h 3"/>
                  <a:gd name="T6" fmla="*/ 1 w 59"/>
                  <a:gd name="T7" fmla="*/ 0 h 3"/>
                  <a:gd name="T8" fmla="*/ 57 w 59"/>
                  <a:gd name="T9" fmla="*/ 0 h 3"/>
                  <a:gd name="T10" fmla="*/ 59 w 59"/>
                  <a:gd name="T11" fmla="*/ 1 h 3"/>
                  <a:gd name="T12" fmla="*/ 57 w 59"/>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59" h="3">
                    <a:moveTo>
                      <a:pt x="57" y="3"/>
                    </a:moveTo>
                    <a:cubicBezTo>
                      <a:pt x="1" y="3"/>
                      <a:pt x="1" y="3"/>
                      <a:pt x="1" y="3"/>
                    </a:cubicBezTo>
                    <a:cubicBezTo>
                      <a:pt x="0" y="3"/>
                      <a:pt x="0" y="2"/>
                      <a:pt x="0" y="1"/>
                    </a:cubicBezTo>
                    <a:cubicBezTo>
                      <a:pt x="0" y="1"/>
                      <a:pt x="0" y="0"/>
                      <a:pt x="1" y="0"/>
                    </a:cubicBezTo>
                    <a:cubicBezTo>
                      <a:pt x="57" y="0"/>
                      <a:pt x="57" y="0"/>
                      <a:pt x="57" y="0"/>
                    </a:cubicBezTo>
                    <a:cubicBezTo>
                      <a:pt x="58" y="0"/>
                      <a:pt x="59" y="1"/>
                      <a:pt x="59" y="1"/>
                    </a:cubicBezTo>
                    <a:cubicBezTo>
                      <a:pt x="59" y="2"/>
                      <a:pt x="58" y="3"/>
                      <a:pt x="5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725">
                <a:extLst>
                  <a:ext uri="{FF2B5EF4-FFF2-40B4-BE49-F238E27FC236}">
                    <a16:creationId xmlns:a16="http://schemas.microsoft.com/office/drawing/2014/main" id="{E3B8374C-C111-AB71-B3FB-7C25CB3DC646}"/>
                  </a:ext>
                </a:extLst>
              </p:cNvPr>
              <p:cNvSpPr>
                <a:spLocks/>
              </p:cNvSpPr>
              <p:nvPr/>
            </p:nvSpPr>
            <p:spPr bwMode="auto">
              <a:xfrm>
                <a:off x="6943414" y="4475163"/>
                <a:ext cx="42863" cy="66675"/>
              </a:xfrm>
              <a:custGeom>
                <a:avLst/>
                <a:gdLst>
                  <a:gd name="T0" fmla="*/ 27 w 29"/>
                  <a:gd name="T1" fmla="*/ 44 h 44"/>
                  <a:gd name="T2" fmla="*/ 26 w 29"/>
                  <a:gd name="T3" fmla="*/ 43 h 44"/>
                  <a:gd name="T4" fmla="*/ 0 w 29"/>
                  <a:gd name="T5" fmla="*/ 2 h 44"/>
                  <a:gd name="T6" fmla="*/ 1 w 29"/>
                  <a:gd name="T7" fmla="*/ 0 h 44"/>
                  <a:gd name="T8" fmla="*/ 3 w 29"/>
                  <a:gd name="T9" fmla="*/ 1 h 44"/>
                  <a:gd name="T10" fmla="*/ 28 w 29"/>
                  <a:gd name="T11" fmla="*/ 42 h 44"/>
                  <a:gd name="T12" fmla="*/ 28 w 29"/>
                  <a:gd name="T13" fmla="*/ 44 h 44"/>
                  <a:gd name="T14" fmla="*/ 27 w 2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7" y="44"/>
                    </a:moveTo>
                    <a:cubicBezTo>
                      <a:pt x="26" y="44"/>
                      <a:pt x="26" y="44"/>
                      <a:pt x="26" y="43"/>
                    </a:cubicBezTo>
                    <a:cubicBezTo>
                      <a:pt x="0" y="2"/>
                      <a:pt x="0" y="2"/>
                      <a:pt x="0" y="2"/>
                    </a:cubicBezTo>
                    <a:cubicBezTo>
                      <a:pt x="0" y="2"/>
                      <a:pt x="0" y="1"/>
                      <a:pt x="1" y="0"/>
                    </a:cubicBezTo>
                    <a:cubicBezTo>
                      <a:pt x="1" y="0"/>
                      <a:pt x="2" y="0"/>
                      <a:pt x="3" y="1"/>
                    </a:cubicBezTo>
                    <a:cubicBezTo>
                      <a:pt x="28" y="42"/>
                      <a:pt x="28" y="42"/>
                      <a:pt x="28" y="42"/>
                    </a:cubicBezTo>
                    <a:cubicBezTo>
                      <a:pt x="29" y="42"/>
                      <a:pt x="28" y="43"/>
                      <a:pt x="28" y="44"/>
                    </a:cubicBezTo>
                    <a:cubicBezTo>
                      <a:pt x="28" y="44"/>
                      <a:pt x="27" y="44"/>
                      <a:pt x="27"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726">
                <a:extLst>
                  <a:ext uri="{FF2B5EF4-FFF2-40B4-BE49-F238E27FC236}">
                    <a16:creationId xmlns:a16="http://schemas.microsoft.com/office/drawing/2014/main" id="{BE308543-98E1-D201-E0F1-C7A0969EC753}"/>
                  </a:ext>
                </a:extLst>
              </p:cNvPr>
              <p:cNvSpPr>
                <a:spLocks/>
              </p:cNvSpPr>
              <p:nvPr/>
            </p:nvSpPr>
            <p:spPr bwMode="auto">
              <a:xfrm>
                <a:off x="7010089" y="4581525"/>
                <a:ext cx="38100" cy="60325"/>
              </a:xfrm>
              <a:custGeom>
                <a:avLst/>
                <a:gdLst>
                  <a:gd name="T0" fmla="*/ 25 w 26"/>
                  <a:gd name="T1" fmla="*/ 40 h 40"/>
                  <a:gd name="T2" fmla="*/ 23 w 26"/>
                  <a:gd name="T3" fmla="*/ 39 h 40"/>
                  <a:gd name="T4" fmla="*/ 0 w 26"/>
                  <a:gd name="T5" fmla="*/ 2 h 40"/>
                  <a:gd name="T6" fmla="*/ 1 w 26"/>
                  <a:gd name="T7" fmla="*/ 0 h 40"/>
                  <a:gd name="T8" fmla="*/ 3 w 26"/>
                  <a:gd name="T9" fmla="*/ 1 h 40"/>
                  <a:gd name="T10" fmla="*/ 26 w 26"/>
                  <a:gd name="T11" fmla="*/ 37 h 40"/>
                  <a:gd name="T12" fmla="*/ 25 w 26"/>
                  <a:gd name="T13" fmla="*/ 39 h 40"/>
                  <a:gd name="T14" fmla="*/ 25 w 26"/>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25" y="40"/>
                    </a:moveTo>
                    <a:cubicBezTo>
                      <a:pt x="24" y="40"/>
                      <a:pt x="24" y="39"/>
                      <a:pt x="23" y="39"/>
                    </a:cubicBezTo>
                    <a:cubicBezTo>
                      <a:pt x="0" y="2"/>
                      <a:pt x="0" y="2"/>
                      <a:pt x="0" y="2"/>
                    </a:cubicBezTo>
                    <a:cubicBezTo>
                      <a:pt x="0" y="1"/>
                      <a:pt x="0" y="0"/>
                      <a:pt x="1" y="0"/>
                    </a:cubicBezTo>
                    <a:cubicBezTo>
                      <a:pt x="2" y="0"/>
                      <a:pt x="2" y="0"/>
                      <a:pt x="3" y="1"/>
                    </a:cubicBezTo>
                    <a:cubicBezTo>
                      <a:pt x="26" y="37"/>
                      <a:pt x="26" y="37"/>
                      <a:pt x="26" y="37"/>
                    </a:cubicBezTo>
                    <a:cubicBezTo>
                      <a:pt x="26" y="38"/>
                      <a:pt x="26" y="39"/>
                      <a:pt x="25" y="39"/>
                    </a:cubicBezTo>
                    <a:cubicBezTo>
                      <a:pt x="25" y="40"/>
                      <a:pt x="25" y="40"/>
                      <a:pt x="2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a:extLst>
                <a:ext uri="{FF2B5EF4-FFF2-40B4-BE49-F238E27FC236}">
                  <a16:creationId xmlns:a16="http://schemas.microsoft.com/office/drawing/2014/main" id="{42DBE4C7-FE86-170E-B55A-9B85072F12F1}"/>
                </a:ext>
              </a:extLst>
            </p:cNvPr>
            <p:cNvGrpSpPr/>
            <p:nvPr/>
          </p:nvGrpSpPr>
          <p:grpSpPr>
            <a:xfrm>
              <a:off x="2691937" y="2547265"/>
              <a:ext cx="436120" cy="581556"/>
              <a:chOff x="3471863" y="6508751"/>
              <a:chExt cx="261938" cy="360362"/>
            </a:xfrm>
            <a:solidFill>
              <a:srgbClr val="F9423A"/>
            </a:solidFill>
          </p:grpSpPr>
          <p:sp>
            <p:nvSpPr>
              <p:cNvPr id="106" name="Freeform 1897">
                <a:extLst>
                  <a:ext uri="{FF2B5EF4-FFF2-40B4-BE49-F238E27FC236}">
                    <a16:creationId xmlns:a16="http://schemas.microsoft.com/office/drawing/2014/main" id="{86CB59E5-66DD-8A0A-ADCF-2E8DB691F26D}"/>
                  </a:ext>
                </a:extLst>
              </p:cNvPr>
              <p:cNvSpPr>
                <a:spLocks/>
              </p:cNvSpPr>
              <p:nvPr/>
            </p:nvSpPr>
            <p:spPr bwMode="auto">
              <a:xfrm>
                <a:off x="3543300" y="6654801"/>
                <a:ext cx="117475" cy="117475"/>
              </a:xfrm>
              <a:custGeom>
                <a:avLst/>
                <a:gdLst>
                  <a:gd name="T0" fmla="*/ 26 w 76"/>
                  <a:gd name="T1" fmla="*/ 76 h 76"/>
                  <a:gd name="T2" fmla="*/ 25 w 76"/>
                  <a:gd name="T3" fmla="*/ 75 h 76"/>
                  <a:gd name="T4" fmla="*/ 1 w 76"/>
                  <a:gd name="T5" fmla="*/ 47 h 76"/>
                  <a:gd name="T6" fmla="*/ 1 w 76"/>
                  <a:gd name="T7" fmla="*/ 45 h 76"/>
                  <a:gd name="T8" fmla="*/ 3 w 76"/>
                  <a:gd name="T9" fmla="*/ 45 h 76"/>
                  <a:gd name="T10" fmla="*/ 26 w 76"/>
                  <a:gd name="T11" fmla="*/ 72 h 76"/>
                  <a:gd name="T12" fmla="*/ 73 w 76"/>
                  <a:gd name="T13" fmla="*/ 1 h 76"/>
                  <a:gd name="T14" fmla="*/ 75 w 76"/>
                  <a:gd name="T15" fmla="*/ 1 h 76"/>
                  <a:gd name="T16" fmla="*/ 75 w 76"/>
                  <a:gd name="T17" fmla="*/ 3 h 76"/>
                  <a:gd name="T18" fmla="*/ 27 w 76"/>
                  <a:gd name="T19" fmla="*/ 75 h 76"/>
                  <a:gd name="T20" fmla="*/ 26 w 76"/>
                  <a:gd name="T21" fmla="*/ 75 h 76"/>
                  <a:gd name="T22" fmla="*/ 26 w 76"/>
                  <a:gd name="T2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26" y="76"/>
                    </a:moveTo>
                    <a:cubicBezTo>
                      <a:pt x="26" y="76"/>
                      <a:pt x="25" y="75"/>
                      <a:pt x="25" y="75"/>
                    </a:cubicBezTo>
                    <a:cubicBezTo>
                      <a:pt x="1" y="47"/>
                      <a:pt x="1" y="47"/>
                      <a:pt x="1" y="47"/>
                    </a:cubicBezTo>
                    <a:cubicBezTo>
                      <a:pt x="0" y="46"/>
                      <a:pt x="0" y="45"/>
                      <a:pt x="1" y="45"/>
                    </a:cubicBezTo>
                    <a:cubicBezTo>
                      <a:pt x="2" y="44"/>
                      <a:pt x="3" y="44"/>
                      <a:pt x="3" y="45"/>
                    </a:cubicBezTo>
                    <a:cubicBezTo>
                      <a:pt x="26" y="72"/>
                      <a:pt x="26" y="72"/>
                      <a:pt x="26" y="72"/>
                    </a:cubicBezTo>
                    <a:cubicBezTo>
                      <a:pt x="73" y="1"/>
                      <a:pt x="73" y="1"/>
                      <a:pt x="73" y="1"/>
                    </a:cubicBezTo>
                    <a:cubicBezTo>
                      <a:pt x="73" y="0"/>
                      <a:pt x="74" y="0"/>
                      <a:pt x="75" y="1"/>
                    </a:cubicBezTo>
                    <a:cubicBezTo>
                      <a:pt x="76" y="1"/>
                      <a:pt x="76" y="2"/>
                      <a:pt x="75" y="3"/>
                    </a:cubicBezTo>
                    <a:cubicBezTo>
                      <a:pt x="27" y="75"/>
                      <a:pt x="27" y="75"/>
                      <a:pt x="27" y="75"/>
                    </a:cubicBezTo>
                    <a:cubicBezTo>
                      <a:pt x="27" y="75"/>
                      <a:pt x="27" y="75"/>
                      <a:pt x="26" y="75"/>
                    </a:cubicBezTo>
                    <a:cubicBezTo>
                      <a:pt x="26" y="76"/>
                      <a:pt x="26" y="76"/>
                      <a:pt x="2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898">
                <a:extLst>
                  <a:ext uri="{FF2B5EF4-FFF2-40B4-BE49-F238E27FC236}">
                    <a16:creationId xmlns:a16="http://schemas.microsoft.com/office/drawing/2014/main" id="{A40AC5DD-EA5A-CFB5-736B-D7F03F21AD25}"/>
                  </a:ext>
                </a:extLst>
              </p:cNvPr>
              <p:cNvSpPr>
                <a:spLocks noEditPoints="1"/>
              </p:cNvSpPr>
              <p:nvPr/>
            </p:nvSpPr>
            <p:spPr bwMode="auto">
              <a:xfrm>
                <a:off x="3471863" y="6557963"/>
                <a:ext cx="261938" cy="311150"/>
              </a:xfrm>
              <a:custGeom>
                <a:avLst/>
                <a:gdLst>
                  <a:gd name="T0" fmla="*/ 169 w 171"/>
                  <a:gd name="T1" fmla="*/ 203 h 203"/>
                  <a:gd name="T2" fmla="*/ 1 w 171"/>
                  <a:gd name="T3" fmla="*/ 203 h 203"/>
                  <a:gd name="T4" fmla="*/ 0 w 171"/>
                  <a:gd name="T5" fmla="*/ 201 h 203"/>
                  <a:gd name="T6" fmla="*/ 0 w 171"/>
                  <a:gd name="T7" fmla="*/ 1 h 203"/>
                  <a:gd name="T8" fmla="*/ 1 w 171"/>
                  <a:gd name="T9" fmla="*/ 0 h 203"/>
                  <a:gd name="T10" fmla="*/ 41 w 171"/>
                  <a:gd name="T11" fmla="*/ 0 h 203"/>
                  <a:gd name="T12" fmla="*/ 43 w 171"/>
                  <a:gd name="T13" fmla="*/ 1 h 203"/>
                  <a:gd name="T14" fmla="*/ 43 w 171"/>
                  <a:gd name="T15" fmla="*/ 24 h 203"/>
                  <a:gd name="T16" fmla="*/ 128 w 171"/>
                  <a:gd name="T17" fmla="*/ 24 h 203"/>
                  <a:gd name="T18" fmla="*/ 128 w 171"/>
                  <a:gd name="T19" fmla="*/ 1 h 203"/>
                  <a:gd name="T20" fmla="*/ 129 w 171"/>
                  <a:gd name="T21" fmla="*/ 0 h 203"/>
                  <a:gd name="T22" fmla="*/ 169 w 171"/>
                  <a:gd name="T23" fmla="*/ 0 h 203"/>
                  <a:gd name="T24" fmla="*/ 171 w 171"/>
                  <a:gd name="T25" fmla="*/ 1 h 203"/>
                  <a:gd name="T26" fmla="*/ 171 w 171"/>
                  <a:gd name="T27" fmla="*/ 201 h 203"/>
                  <a:gd name="T28" fmla="*/ 169 w 171"/>
                  <a:gd name="T29" fmla="*/ 203 h 203"/>
                  <a:gd name="T30" fmla="*/ 3 w 171"/>
                  <a:gd name="T31" fmla="*/ 200 h 203"/>
                  <a:gd name="T32" fmla="*/ 168 w 171"/>
                  <a:gd name="T33" fmla="*/ 200 h 203"/>
                  <a:gd name="T34" fmla="*/ 168 w 171"/>
                  <a:gd name="T35" fmla="*/ 3 h 203"/>
                  <a:gd name="T36" fmla="*/ 131 w 171"/>
                  <a:gd name="T37" fmla="*/ 3 h 203"/>
                  <a:gd name="T38" fmla="*/ 131 w 171"/>
                  <a:gd name="T39" fmla="*/ 25 h 203"/>
                  <a:gd name="T40" fmla="*/ 129 w 171"/>
                  <a:gd name="T41" fmla="*/ 27 h 203"/>
                  <a:gd name="T42" fmla="*/ 41 w 171"/>
                  <a:gd name="T43" fmla="*/ 27 h 203"/>
                  <a:gd name="T44" fmla="*/ 40 w 171"/>
                  <a:gd name="T45" fmla="*/ 25 h 203"/>
                  <a:gd name="T46" fmla="*/ 40 w 171"/>
                  <a:gd name="T47" fmla="*/ 3 h 203"/>
                  <a:gd name="T48" fmla="*/ 3 w 171"/>
                  <a:gd name="T49" fmla="*/ 3 h 203"/>
                  <a:gd name="T50" fmla="*/ 3 w 171"/>
                  <a:gd name="T51" fmla="*/ 20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1" h="203">
                    <a:moveTo>
                      <a:pt x="169" y="203"/>
                    </a:moveTo>
                    <a:cubicBezTo>
                      <a:pt x="1" y="203"/>
                      <a:pt x="1" y="203"/>
                      <a:pt x="1" y="203"/>
                    </a:cubicBezTo>
                    <a:cubicBezTo>
                      <a:pt x="0" y="203"/>
                      <a:pt x="0" y="202"/>
                      <a:pt x="0" y="201"/>
                    </a:cubicBezTo>
                    <a:cubicBezTo>
                      <a:pt x="0" y="1"/>
                      <a:pt x="0" y="1"/>
                      <a:pt x="0" y="1"/>
                    </a:cubicBezTo>
                    <a:cubicBezTo>
                      <a:pt x="0" y="0"/>
                      <a:pt x="0" y="0"/>
                      <a:pt x="1" y="0"/>
                    </a:cubicBezTo>
                    <a:cubicBezTo>
                      <a:pt x="41" y="0"/>
                      <a:pt x="41" y="0"/>
                      <a:pt x="41" y="0"/>
                    </a:cubicBezTo>
                    <a:cubicBezTo>
                      <a:pt x="42" y="0"/>
                      <a:pt x="43" y="0"/>
                      <a:pt x="43" y="1"/>
                    </a:cubicBezTo>
                    <a:cubicBezTo>
                      <a:pt x="43" y="24"/>
                      <a:pt x="43" y="24"/>
                      <a:pt x="43" y="24"/>
                    </a:cubicBezTo>
                    <a:cubicBezTo>
                      <a:pt x="128" y="24"/>
                      <a:pt x="128" y="24"/>
                      <a:pt x="128" y="24"/>
                    </a:cubicBezTo>
                    <a:cubicBezTo>
                      <a:pt x="128" y="1"/>
                      <a:pt x="128" y="1"/>
                      <a:pt x="128" y="1"/>
                    </a:cubicBezTo>
                    <a:cubicBezTo>
                      <a:pt x="128" y="0"/>
                      <a:pt x="128" y="0"/>
                      <a:pt x="129" y="0"/>
                    </a:cubicBezTo>
                    <a:cubicBezTo>
                      <a:pt x="169" y="0"/>
                      <a:pt x="169" y="0"/>
                      <a:pt x="169" y="0"/>
                    </a:cubicBezTo>
                    <a:cubicBezTo>
                      <a:pt x="170" y="0"/>
                      <a:pt x="171" y="0"/>
                      <a:pt x="171" y="1"/>
                    </a:cubicBezTo>
                    <a:cubicBezTo>
                      <a:pt x="171" y="201"/>
                      <a:pt x="171" y="201"/>
                      <a:pt x="171" y="201"/>
                    </a:cubicBezTo>
                    <a:cubicBezTo>
                      <a:pt x="171" y="202"/>
                      <a:pt x="170" y="203"/>
                      <a:pt x="169" y="203"/>
                    </a:cubicBezTo>
                    <a:close/>
                    <a:moveTo>
                      <a:pt x="3" y="200"/>
                    </a:moveTo>
                    <a:cubicBezTo>
                      <a:pt x="168" y="200"/>
                      <a:pt x="168" y="200"/>
                      <a:pt x="168" y="200"/>
                    </a:cubicBezTo>
                    <a:cubicBezTo>
                      <a:pt x="168" y="3"/>
                      <a:pt x="168" y="3"/>
                      <a:pt x="168" y="3"/>
                    </a:cubicBezTo>
                    <a:cubicBezTo>
                      <a:pt x="131" y="3"/>
                      <a:pt x="131" y="3"/>
                      <a:pt x="131" y="3"/>
                    </a:cubicBezTo>
                    <a:cubicBezTo>
                      <a:pt x="131" y="25"/>
                      <a:pt x="131" y="25"/>
                      <a:pt x="131" y="25"/>
                    </a:cubicBezTo>
                    <a:cubicBezTo>
                      <a:pt x="131" y="26"/>
                      <a:pt x="130" y="27"/>
                      <a:pt x="129" y="27"/>
                    </a:cubicBezTo>
                    <a:cubicBezTo>
                      <a:pt x="41" y="27"/>
                      <a:pt x="41" y="27"/>
                      <a:pt x="41" y="27"/>
                    </a:cubicBezTo>
                    <a:cubicBezTo>
                      <a:pt x="40" y="27"/>
                      <a:pt x="40" y="26"/>
                      <a:pt x="40" y="25"/>
                    </a:cubicBezTo>
                    <a:cubicBezTo>
                      <a:pt x="40" y="3"/>
                      <a:pt x="40" y="3"/>
                      <a:pt x="40" y="3"/>
                    </a:cubicBezTo>
                    <a:cubicBezTo>
                      <a:pt x="3" y="3"/>
                      <a:pt x="3" y="3"/>
                      <a:pt x="3" y="3"/>
                    </a:cubicBezTo>
                    <a:lnTo>
                      <a:pt x="3"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899">
                <a:extLst>
                  <a:ext uri="{FF2B5EF4-FFF2-40B4-BE49-F238E27FC236}">
                    <a16:creationId xmlns:a16="http://schemas.microsoft.com/office/drawing/2014/main" id="{CD0A3C3C-082B-1F96-093A-FD96A092217D}"/>
                  </a:ext>
                </a:extLst>
              </p:cNvPr>
              <p:cNvSpPr>
                <a:spLocks noEditPoints="1"/>
              </p:cNvSpPr>
              <p:nvPr/>
            </p:nvSpPr>
            <p:spPr bwMode="auto">
              <a:xfrm>
                <a:off x="3533775" y="6546851"/>
                <a:ext cx="138113" cy="52388"/>
              </a:xfrm>
              <a:custGeom>
                <a:avLst/>
                <a:gdLst>
                  <a:gd name="T0" fmla="*/ 89 w 91"/>
                  <a:gd name="T1" fmla="*/ 35 h 35"/>
                  <a:gd name="T2" fmla="*/ 1 w 91"/>
                  <a:gd name="T3" fmla="*/ 35 h 35"/>
                  <a:gd name="T4" fmla="*/ 0 w 91"/>
                  <a:gd name="T5" fmla="*/ 33 h 35"/>
                  <a:gd name="T6" fmla="*/ 0 w 91"/>
                  <a:gd name="T7" fmla="*/ 9 h 35"/>
                  <a:gd name="T8" fmla="*/ 9 w 91"/>
                  <a:gd name="T9" fmla="*/ 0 h 35"/>
                  <a:gd name="T10" fmla="*/ 81 w 91"/>
                  <a:gd name="T11" fmla="*/ 0 h 35"/>
                  <a:gd name="T12" fmla="*/ 91 w 91"/>
                  <a:gd name="T13" fmla="*/ 9 h 35"/>
                  <a:gd name="T14" fmla="*/ 91 w 91"/>
                  <a:gd name="T15" fmla="*/ 33 h 35"/>
                  <a:gd name="T16" fmla="*/ 89 w 91"/>
                  <a:gd name="T17" fmla="*/ 35 h 35"/>
                  <a:gd name="T18" fmla="*/ 3 w 91"/>
                  <a:gd name="T19" fmla="*/ 32 h 35"/>
                  <a:gd name="T20" fmla="*/ 88 w 91"/>
                  <a:gd name="T21" fmla="*/ 32 h 35"/>
                  <a:gd name="T22" fmla="*/ 88 w 91"/>
                  <a:gd name="T23" fmla="*/ 9 h 35"/>
                  <a:gd name="T24" fmla="*/ 81 w 91"/>
                  <a:gd name="T25" fmla="*/ 3 h 35"/>
                  <a:gd name="T26" fmla="*/ 9 w 91"/>
                  <a:gd name="T27" fmla="*/ 3 h 35"/>
                  <a:gd name="T28" fmla="*/ 3 w 91"/>
                  <a:gd name="T29" fmla="*/ 9 h 35"/>
                  <a:gd name="T30" fmla="*/ 3 w 91"/>
                  <a:gd name="T31"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35">
                    <a:moveTo>
                      <a:pt x="89" y="35"/>
                    </a:moveTo>
                    <a:cubicBezTo>
                      <a:pt x="1" y="35"/>
                      <a:pt x="1" y="35"/>
                      <a:pt x="1" y="35"/>
                    </a:cubicBezTo>
                    <a:cubicBezTo>
                      <a:pt x="0" y="35"/>
                      <a:pt x="0" y="34"/>
                      <a:pt x="0" y="33"/>
                    </a:cubicBezTo>
                    <a:cubicBezTo>
                      <a:pt x="0" y="9"/>
                      <a:pt x="0" y="9"/>
                      <a:pt x="0" y="9"/>
                    </a:cubicBezTo>
                    <a:cubicBezTo>
                      <a:pt x="0" y="4"/>
                      <a:pt x="4" y="0"/>
                      <a:pt x="9" y="0"/>
                    </a:cubicBezTo>
                    <a:cubicBezTo>
                      <a:pt x="81" y="0"/>
                      <a:pt x="81" y="0"/>
                      <a:pt x="81" y="0"/>
                    </a:cubicBezTo>
                    <a:cubicBezTo>
                      <a:pt x="86" y="0"/>
                      <a:pt x="91" y="4"/>
                      <a:pt x="91" y="9"/>
                    </a:cubicBezTo>
                    <a:cubicBezTo>
                      <a:pt x="91" y="33"/>
                      <a:pt x="91" y="33"/>
                      <a:pt x="91" y="33"/>
                    </a:cubicBezTo>
                    <a:cubicBezTo>
                      <a:pt x="91" y="34"/>
                      <a:pt x="90" y="35"/>
                      <a:pt x="89" y="35"/>
                    </a:cubicBezTo>
                    <a:close/>
                    <a:moveTo>
                      <a:pt x="3" y="32"/>
                    </a:moveTo>
                    <a:cubicBezTo>
                      <a:pt x="88" y="32"/>
                      <a:pt x="88" y="32"/>
                      <a:pt x="88" y="32"/>
                    </a:cubicBezTo>
                    <a:cubicBezTo>
                      <a:pt x="88" y="9"/>
                      <a:pt x="88" y="9"/>
                      <a:pt x="88" y="9"/>
                    </a:cubicBezTo>
                    <a:cubicBezTo>
                      <a:pt x="88" y="5"/>
                      <a:pt x="85" y="3"/>
                      <a:pt x="81" y="3"/>
                    </a:cubicBezTo>
                    <a:cubicBezTo>
                      <a:pt x="9" y="3"/>
                      <a:pt x="9" y="3"/>
                      <a:pt x="9" y="3"/>
                    </a:cubicBezTo>
                    <a:cubicBezTo>
                      <a:pt x="5" y="3"/>
                      <a:pt x="3" y="5"/>
                      <a:pt x="3" y="9"/>
                    </a:cubicBezTo>
                    <a:lnTo>
                      <a:pt x="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900">
                <a:extLst>
                  <a:ext uri="{FF2B5EF4-FFF2-40B4-BE49-F238E27FC236}">
                    <a16:creationId xmlns:a16="http://schemas.microsoft.com/office/drawing/2014/main" id="{627609D1-5F30-C8D4-4F1A-8359090D5AE5}"/>
                  </a:ext>
                </a:extLst>
              </p:cNvPr>
              <p:cNvSpPr>
                <a:spLocks noEditPoints="1"/>
              </p:cNvSpPr>
              <p:nvPr/>
            </p:nvSpPr>
            <p:spPr bwMode="auto">
              <a:xfrm>
                <a:off x="3495675" y="6583363"/>
                <a:ext cx="214313" cy="261938"/>
              </a:xfrm>
              <a:custGeom>
                <a:avLst/>
                <a:gdLst>
                  <a:gd name="T0" fmla="*/ 137 w 139"/>
                  <a:gd name="T1" fmla="*/ 171 h 171"/>
                  <a:gd name="T2" fmla="*/ 1 w 139"/>
                  <a:gd name="T3" fmla="*/ 171 h 171"/>
                  <a:gd name="T4" fmla="*/ 0 w 139"/>
                  <a:gd name="T5" fmla="*/ 169 h 171"/>
                  <a:gd name="T6" fmla="*/ 0 w 139"/>
                  <a:gd name="T7" fmla="*/ 1 h 171"/>
                  <a:gd name="T8" fmla="*/ 1 w 139"/>
                  <a:gd name="T9" fmla="*/ 0 h 171"/>
                  <a:gd name="T10" fmla="*/ 25 w 139"/>
                  <a:gd name="T11" fmla="*/ 0 h 171"/>
                  <a:gd name="T12" fmla="*/ 27 w 139"/>
                  <a:gd name="T13" fmla="*/ 1 h 171"/>
                  <a:gd name="T14" fmla="*/ 27 w 139"/>
                  <a:gd name="T15" fmla="*/ 8 h 171"/>
                  <a:gd name="T16" fmla="*/ 112 w 139"/>
                  <a:gd name="T17" fmla="*/ 8 h 171"/>
                  <a:gd name="T18" fmla="*/ 112 w 139"/>
                  <a:gd name="T19" fmla="*/ 1 h 171"/>
                  <a:gd name="T20" fmla="*/ 113 w 139"/>
                  <a:gd name="T21" fmla="*/ 0 h 171"/>
                  <a:gd name="T22" fmla="*/ 137 w 139"/>
                  <a:gd name="T23" fmla="*/ 0 h 171"/>
                  <a:gd name="T24" fmla="*/ 139 w 139"/>
                  <a:gd name="T25" fmla="*/ 1 h 171"/>
                  <a:gd name="T26" fmla="*/ 139 w 139"/>
                  <a:gd name="T27" fmla="*/ 169 h 171"/>
                  <a:gd name="T28" fmla="*/ 137 w 139"/>
                  <a:gd name="T29" fmla="*/ 171 h 171"/>
                  <a:gd name="T30" fmla="*/ 3 w 139"/>
                  <a:gd name="T31" fmla="*/ 168 h 171"/>
                  <a:gd name="T32" fmla="*/ 136 w 139"/>
                  <a:gd name="T33" fmla="*/ 168 h 171"/>
                  <a:gd name="T34" fmla="*/ 136 w 139"/>
                  <a:gd name="T35" fmla="*/ 3 h 171"/>
                  <a:gd name="T36" fmla="*/ 115 w 139"/>
                  <a:gd name="T37" fmla="*/ 3 h 171"/>
                  <a:gd name="T38" fmla="*/ 115 w 139"/>
                  <a:gd name="T39" fmla="*/ 9 h 171"/>
                  <a:gd name="T40" fmla="*/ 113 w 139"/>
                  <a:gd name="T41" fmla="*/ 11 h 171"/>
                  <a:gd name="T42" fmla="*/ 25 w 139"/>
                  <a:gd name="T43" fmla="*/ 11 h 171"/>
                  <a:gd name="T44" fmla="*/ 24 w 139"/>
                  <a:gd name="T45" fmla="*/ 9 h 171"/>
                  <a:gd name="T46" fmla="*/ 24 w 139"/>
                  <a:gd name="T47" fmla="*/ 3 h 171"/>
                  <a:gd name="T48" fmla="*/ 3 w 139"/>
                  <a:gd name="T49" fmla="*/ 3 h 171"/>
                  <a:gd name="T50" fmla="*/ 3 w 139"/>
                  <a:gd name="T51" fmla="*/ 16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171">
                    <a:moveTo>
                      <a:pt x="137" y="171"/>
                    </a:moveTo>
                    <a:cubicBezTo>
                      <a:pt x="1" y="171"/>
                      <a:pt x="1" y="171"/>
                      <a:pt x="1" y="171"/>
                    </a:cubicBezTo>
                    <a:cubicBezTo>
                      <a:pt x="0" y="171"/>
                      <a:pt x="0" y="170"/>
                      <a:pt x="0" y="169"/>
                    </a:cubicBezTo>
                    <a:cubicBezTo>
                      <a:pt x="0" y="1"/>
                      <a:pt x="0" y="1"/>
                      <a:pt x="0" y="1"/>
                    </a:cubicBezTo>
                    <a:cubicBezTo>
                      <a:pt x="0" y="0"/>
                      <a:pt x="0" y="0"/>
                      <a:pt x="1" y="0"/>
                    </a:cubicBezTo>
                    <a:cubicBezTo>
                      <a:pt x="25" y="0"/>
                      <a:pt x="25" y="0"/>
                      <a:pt x="25" y="0"/>
                    </a:cubicBezTo>
                    <a:cubicBezTo>
                      <a:pt x="26" y="0"/>
                      <a:pt x="27" y="0"/>
                      <a:pt x="27" y="1"/>
                    </a:cubicBezTo>
                    <a:cubicBezTo>
                      <a:pt x="27" y="8"/>
                      <a:pt x="27" y="8"/>
                      <a:pt x="27" y="8"/>
                    </a:cubicBezTo>
                    <a:cubicBezTo>
                      <a:pt x="112" y="8"/>
                      <a:pt x="112" y="8"/>
                      <a:pt x="112" y="8"/>
                    </a:cubicBezTo>
                    <a:cubicBezTo>
                      <a:pt x="112" y="1"/>
                      <a:pt x="112" y="1"/>
                      <a:pt x="112" y="1"/>
                    </a:cubicBezTo>
                    <a:cubicBezTo>
                      <a:pt x="112" y="0"/>
                      <a:pt x="112" y="0"/>
                      <a:pt x="113" y="0"/>
                    </a:cubicBezTo>
                    <a:cubicBezTo>
                      <a:pt x="137" y="0"/>
                      <a:pt x="137" y="0"/>
                      <a:pt x="137" y="0"/>
                    </a:cubicBezTo>
                    <a:cubicBezTo>
                      <a:pt x="138" y="0"/>
                      <a:pt x="139" y="0"/>
                      <a:pt x="139" y="1"/>
                    </a:cubicBezTo>
                    <a:cubicBezTo>
                      <a:pt x="139" y="169"/>
                      <a:pt x="139" y="169"/>
                      <a:pt x="139" y="169"/>
                    </a:cubicBezTo>
                    <a:cubicBezTo>
                      <a:pt x="139" y="170"/>
                      <a:pt x="138" y="171"/>
                      <a:pt x="137" y="171"/>
                    </a:cubicBezTo>
                    <a:close/>
                    <a:moveTo>
                      <a:pt x="3" y="168"/>
                    </a:moveTo>
                    <a:cubicBezTo>
                      <a:pt x="136" y="168"/>
                      <a:pt x="136" y="168"/>
                      <a:pt x="136" y="168"/>
                    </a:cubicBezTo>
                    <a:cubicBezTo>
                      <a:pt x="136" y="3"/>
                      <a:pt x="136" y="3"/>
                      <a:pt x="136" y="3"/>
                    </a:cubicBezTo>
                    <a:cubicBezTo>
                      <a:pt x="115" y="3"/>
                      <a:pt x="115" y="3"/>
                      <a:pt x="115" y="3"/>
                    </a:cubicBezTo>
                    <a:cubicBezTo>
                      <a:pt x="115" y="9"/>
                      <a:pt x="115" y="9"/>
                      <a:pt x="115" y="9"/>
                    </a:cubicBezTo>
                    <a:cubicBezTo>
                      <a:pt x="115" y="10"/>
                      <a:pt x="114" y="11"/>
                      <a:pt x="113" y="11"/>
                    </a:cubicBezTo>
                    <a:cubicBezTo>
                      <a:pt x="25" y="11"/>
                      <a:pt x="25" y="11"/>
                      <a:pt x="25" y="11"/>
                    </a:cubicBezTo>
                    <a:cubicBezTo>
                      <a:pt x="24" y="11"/>
                      <a:pt x="24" y="10"/>
                      <a:pt x="24" y="9"/>
                    </a:cubicBezTo>
                    <a:cubicBezTo>
                      <a:pt x="24" y="3"/>
                      <a:pt x="24" y="3"/>
                      <a:pt x="24" y="3"/>
                    </a:cubicBezTo>
                    <a:cubicBezTo>
                      <a:pt x="3" y="3"/>
                      <a:pt x="3" y="3"/>
                      <a:pt x="3" y="3"/>
                    </a:cubicBezTo>
                    <a:lnTo>
                      <a:pt x="3"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901">
                <a:extLst>
                  <a:ext uri="{FF2B5EF4-FFF2-40B4-BE49-F238E27FC236}">
                    <a16:creationId xmlns:a16="http://schemas.microsoft.com/office/drawing/2014/main" id="{B6702A65-FBDC-8003-B8B0-FB6A1F44EE89}"/>
                  </a:ext>
                </a:extLst>
              </p:cNvPr>
              <p:cNvSpPr>
                <a:spLocks/>
              </p:cNvSpPr>
              <p:nvPr/>
            </p:nvSpPr>
            <p:spPr bwMode="auto">
              <a:xfrm>
                <a:off x="3598863" y="6526213"/>
                <a:ext cx="6350" cy="6350"/>
              </a:xfrm>
              <a:custGeom>
                <a:avLst/>
                <a:gdLst>
                  <a:gd name="T0" fmla="*/ 2 w 4"/>
                  <a:gd name="T1" fmla="*/ 4 h 4"/>
                  <a:gd name="T2" fmla="*/ 1 w 4"/>
                  <a:gd name="T3" fmla="*/ 3 h 4"/>
                  <a:gd name="T4" fmla="*/ 0 w 4"/>
                  <a:gd name="T5" fmla="*/ 2 h 4"/>
                  <a:gd name="T6" fmla="*/ 1 w 4"/>
                  <a:gd name="T7" fmla="*/ 1 h 4"/>
                  <a:gd name="T8" fmla="*/ 1 w 4"/>
                  <a:gd name="T9" fmla="*/ 1 h 4"/>
                  <a:gd name="T10" fmla="*/ 1 w 4"/>
                  <a:gd name="T11" fmla="*/ 1 h 4"/>
                  <a:gd name="T12" fmla="*/ 3 w 4"/>
                  <a:gd name="T13" fmla="*/ 1 h 4"/>
                  <a:gd name="T14" fmla="*/ 3 w 4"/>
                  <a:gd name="T15" fmla="*/ 1 h 4"/>
                  <a:gd name="T16" fmla="*/ 4 w 4"/>
                  <a:gd name="T17" fmla="*/ 2 h 4"/>
                  <a:gd name="T18" fmla="*/ 3 w 4"/>
                  <a:gd name="T19" fmla="*/ 3 h 4"/>
                  <a:gd name="T20" fmla="*/ 2 w 4"/>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2" y="4"/>
                    </a:moveTo>
                    <a:cubicBezTo>
                      <a:pt x="2" y="4"/>
                      <a:pt x="1" y="3"/>
                      <a:pt x="1" y="3"/>
                    </a:cubicBezTo>
                    <a:cubicBezTo>
                      <a:pt x="1" y="3"/>
                      <a:pt x="0" y="2"/>
                      <a:pt x="0" y="2"/>
                    </a:cubicBezTo>
                    <a:cubicBezTo>
                      <a:pt x="0" y="2"/>
                      <a:pt x="1" y="2"/>
                      <a:pt x="1" y="1"/>
                    </a:cubicBezTo>
                    <a:cubicBezTo>
                      <a:pt x="1" y="1"/>
                      <a:pt x="1" y="1"/>
                      <a:pt x="1" y="1"/>
                    </a:cubicBezTo>
                    <a:cubicBezTo>
                      <a:pt x="1" y="1"/>
                      <a:pt x="1" y="1"/>
                      <a:pt x="1" y="1"/>
                    </a:cubicBezTo>
                    <a:cubicBezTo>
                      <a:pt x="2" y="0"/>
                      <a:pt x="3" y="1"/>
                      <a:pt x="3" y="1"/>
                    </a:cubicBezTo>
                    <a:cubicBezTo>
                      <a:pt x="3" y="1"/>
                      <a:pt x="3" y="1"/>
                      <a:pt x="3" y="1"/>
                    </a:cubicBezTo>
                    <a:cubicBezTo>
                      <a:pt x="3" y="2"/>
                      <a:pt x="4" y="2"/>
                      <a:pt x="4" y="2"/>
                    </a:cubicBezTo>
                    <a:cubicBezTo>
                      <a:pt x="4" y="2"/>
                      <a:pt x="3" y="3"/>
                      <a:pt x="3" y="3"/>
                    </a:cubicBezTo>
                    <a:cubicBezTo>
                      <a:pt x="3" y="3"/>
                      <a:pt x="2"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902">
                <a:extLst>
                  <a:ext uri="{FF2B5EF4-FFF2-40B4-BE49-F238E27FC236}">
                    <a16:creationId xmlns:a16="http://schemas.microsoft.com/office/drawing/2014/main" id="{2201B5A0-34DB-E8CD-05CD-AA3A99D05CBD}"/>
                  </a:ext>
                </a:extLst>
              </p:cNvPr>
              <p:cNvSpPr>
                <a:spLocks noEditPoints="1"/>
              </p:cNvSpPr>
              <p:nvPr/>
            </p:nvSpPr>
            <p:spPr bwMode="auto">
              <a:xfrm>
                <a:off x="3570288" y="6508751"/>
                <a:ext cx="65088" cy="42863"/>
              </a:xfrm>
              <a:custGeom>
                <a:avLst/>
                <a:gdLst>
                  <a:gd name="T0" fmla="*/ 41 w 43"/>
                  <a:gd name="T1" fmla="*/ 27 h 27"/>
                  <a:gd name="T2" fmla="*/ 1 w 43"/>
                  <a:gd name="T3" fmla="*/ 27 h 27"/>
                  <a:gd name="T4" fmla="*/ 0 w 43"/>
                  <a:gd name="T5" fmla="*/ 25 h 27"/>
                  <a:gd name="T6" fmla="*/ 0 w 43"/>
                  <a:gd name="T7" fmla="*/ 21 h 27"/>
                  <a:gd name="T8" fmla="*/ 21 w 43"/>
                  <a:gd name="T9" fmla="*/ 0 h 27"/>
                  <a:gd name="T10" fmla="*/ 43 w 43"/>
                  <a:gd name="T11" fmla="*/ 21 h 27"/>
                  <a:gd name="T12" fmla="*/ 43 w 43"/>
                  <a:gd name="T13" fmla="*/ 25 h 27"/>
                  <a:gd name="T14" fmla="*/ 41 w 43"/>
                  <a:gd name="T15" fmla="*/ 27 h 27"/>
                  <a:gd name="T16" fmla="*/ 3 w 43"/>
                  <a:gd name="T17" fmla="*/ 24 h 27"/>
                  <a:gd name="T18" fmla="*/ 40 w 43"/>
                  <a:gd name="T19" fmla="*/ 24 h 27"/>
                  <a:gd name="T20" fmla="*/ 40 w 43"/>
                  <a:gd name="T21" fmla="*/ 21 h 27"/>
                  <a:gd name="T22" fmla="*/ 21 w 43"/>
                  <a:gd name="T23" fmla="*/ 3 h 27"/>
                  <a:gd name="T24" fmla="*/ 3 w 43"/>
                  <a:gd name="T25" fmla="*/ 21 h 27"/>
                  <a:gd name="T26" fmla="*/ 3 w 43"/>
                  <a:gd name="T2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7">
                    <a:moveTo>
                      <a:pt x="41" y="27"/>
                    </a:moveTo>
                    <a:cubicBezTo>
                      <a:pt x="1" y="27"/>
                      <a:pt x="1" y="27"/>
                      <a:pt x="1" y="27"/>
                    </a:cubicBezTo>
                    <a:cubicBezTo>
                      <a:pt x="0" y="27"/>
                      <a:pt x="0" y="26"/>
                      <a:pt x="0" y="25"/>
                    </a:cubicBezTo>
                    <a:cubicBezTo>
                      <a:pt x="0" y="21"/>
                      <a:pt x="0" y="21"/>
                      <a:pt x="0" y="21"/>
                    </a:cubicBezTo>
                    <a:cubicBezTo>
                      <a:pt x="0" y="9"/>
                      <a:pt x="9" y="0"/>
                      <a:pt x="21" y="0"/>
                    </a:cubicBezTo>
                    <a:cubicBezTo>
                      <a:pt x="33" y="0"/>
                      <a:pt x="43" y="9"/>
                      <a:pt x="43" y="21"/>
                    </a:cubicBezTo>
                    <a:cubicBezTo>
                      <a:pt x="43" y="25"/>
                      <a:pt x="43" y="25"/>
                      <a:pt x="43" y="25"/>
                    </a:cubicBezTo>
                    <a:cubicBezTo>
                      <a:pt x="43" y="26"/>
                      <a:pt x="42" y="27"/>
                      <a:pt x="41" y="27"/>
                    </a:cubicBezTo>
                    <a:close/>
                    <a:moveTo>
                      <a:pt x="3" y="24"/>
                    </a:moveTo>
                    <a:cubicBezTo>
                      <a:pt x="40" y="24"/>
                      <a:pt x="40" y="24"/>
                      <a:pt x="40" y="24"/>
                    </a:cubicBezTo>
                    <a:cubicBezTo>
                      <a:pt x="40" y="21"/>
                      <a:pt x="40" y="21"/>
                      <a:pt x="40" y="21"/>
                    </a:cubicBezTo>
                    <a:cubicBezTo>
                      <a:pt x="40" y="11"/>
                      <a:pt x="31" y="3"/>
                      <a:pt x="21" y="3"/>
                    </a:cubicBezTo>
                    <a:cubicBezTo>
                      <a:pt x="11" y="3"/>
                      <a:pt x="3" y="11"/>
                      <a:pt x="3" y="21"/>
                    </a:cubicBezTo>
                    <a:lnTo>
                      <a:pt x="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18666286-2E93-A33E-5DE1-AE77087B15AC}"/>
                </a:ext>
              </a:extLst>
            </p:cNvPr>
            <p:cNvGrpSpPr/>
            <p:nvPr/>
          </p:nvGrpSpPr>
          <p:grpSpPr>
            <a:xfrm>
              <a:off x="4387170" y="2547259"/>
              <a:ext cx="604864" cy="596192"/>
              <a:chOff x="357188" y="2702924"/>
              <a:chExt cx="657225" cy="668338"/>
            </a:xfrm>
          </p:grpSpPr>
          <p:sp>
            <p:nvSpPr>
              <p:cNvPr id="91" name="Freeform 107">
                <a:extLst>
                  <a:ext uri="{FF2B5EF4-FFF2-40B4-BE49-F238E27FC236}">
                    <a16:creationId xmlns:a16="http://schemas.microsoft.com/office/drawing/2014/main" id="{479F6933-B118-A579-B8C9-B94274C3903C}"/>
                  </a:ext>
                </a:extLst>
              </p:cNvPr>
              <p:cNvSpPr>
                <a:spLocks/>
              </p:cNvSpPr>
              <p:nvPr/>
            </p:nvSpPr>
            <p:spPr bwMode="auto">
              <a:xfrm>
                <a:off x="696913" y="2763249"/>
                <a:ext cx="38100" cy="38100"/>
              </a:xfrm>
              <a:custGeom>
                <a:avLst/>
                <a:gdLst>
                  <a:gd name="T0" fmla="*/ 22 w 24"/>
                  <a:gd name="T1" fmla="*/ 24 h 24"/>
                  <a:gd name="T2" fmla="*/ 0 w 24"/>
                  <a:gd name="T3" fmla="*/ 5 h 24"/>
                  <a:gd name="T4" fmla="*/ 5 w 24"/>
                  <a:gd name="T5" fmla="*/ 0 h 24"/>
                  <a:gd name="T6" fmla="*/ 24 w 24"/>
                  <a:gd name="T7" fmla="*/ 19 h 24"/>
                  <a:gd name="T8" fmla="*/ 22 w 24"/>
                  <a:gd name="T9" fmla="*/ 24 h 24"/>
                </a:gdLst>
                <a:ahLst/>
                <a:cxnLst>
                  <a:cxn ang="0">
                    <a:pos x="T0" y="T1"/>
                  </a:cxn>
                  <a:cxn ang="0">
                    <a:pos x="T2" y="T3"/>
                  </a:cxn>
                  <a:cxn ang="0">
                    <a:pos x="T4" y="T5"/>
                  </a:cxn>
                  <a:cxn ang="0">
                    <a:pos x="T6" y="T7"/>
                  </a:cxn>
                  <a:cxn ang="0">
                    <a:pos x="T8" y="T9"/>
                  </a:cxn>
                </a:cxnLst>
                <a:rect l="0" t="0" r="r" b="b"/>
                <a:pathLst>
                  <a:path w="24" h="24">
                    <a:moveTo>
                      <a:pt x="22" y="24"/>
                    </a:moveTo>
                    <a:lnTo>
                      <a:pt x="0" y="5"/>
                    </a:lnTo>
                    <a:lnTo>
                      <a:pt x="5" y="0"/>
                    </a:lnTo>
                    <a:lnTo>
                      <a:pt x="24" y="19"/>
                    </a:lnTo>
                    <a:lnTo>
                      <a:pt x="22" y="24"/>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08">
                <a:extLst>
                  <a:ext uri="{FF2B5EF4-FFF2-40B4-BE49-F238E27FC236}">
                    <a16:creationId xmlns:a16="http://schemas.microsoft.com/office/drawing/2014/main" id="{36578FC1-F7B6-53E1-AE6C-AB88A0CDBF5F}"/>
                  </a:ext>
                </a:extLst>
              </p:cNvPr>
              <p:cNvSpPr>
                <a:spLocks noEditPoints="1"/>
              </p:cNvSpPr>
              <p:nvPr/>
            </p:nvSpPr>
            <p:spPr bwMode="auto">
              <a:xfrm>
                <a:off x="490538" y="2702924"/>
                <a:ext cx="312738" cy="306388"/>
              </a:xfrm>
              <a:custGeom>
                <a:avLst/>
                <a:gdLst>
                  <a:gd name="T0" fmla="*/ 0 w 83"/>
                  <a:gd name="T1" fmla="*/ 81 h 81"/>
                  <a:gd name="T2" fmla="*/ 7 w 83"/>
                  <a:gd name="T3" fmla="*/ 68 h 81"/>
                  <a:gd name="T4" fmla="*/ 16 w 83"/>
                  <a:gd name="T5" fmla="*/ 55 h 81"/>
                  <a:gd name="T6" fmla="*/ 69 w 83"/>
                  <a:gd name="T7" fmla="*/ 2 h 81"/>
                  <a:gd name="T8" fmla="*/ 75 w 83"/>
                  <a:gd name="T9" fmla="*/ 0 h 81"/>
                  <a:gd name="T10" fmla="*/ 75 w 83"/>
                  <a:gd name="T11" fmla="*/ 0 h 81"/>
                  <a:gd name="T12" fmla="*/ 80 w 83"/>
                  <a:gd name="T13" fmla="*/ 2 h 81"/>
                  <a:gd name="T14" fmla="*/ 80 w 83"/>
                  <a:gd name="T15" fmla="*/ 2 h 81"/>
                  <a:gd name="T16" fmla="*/ 80 w 83"/>
                  <a:gd name="T17" fmla="*/ 12 h 81"/>
                  <a:gd name="T18" fmla="*/ 26 w 83"/>
                  <a:gd name="T19" fmla="*/ 65 h 81"/>
                  <a:gd name="T20" fmla="*/ 13 w 83"/>
                  <a:gd name="T21" fmla="*/ 75 h 81"/>
                  <a:gd name="T22" fmla="*/ 0 w 83"/>
                  <a:gd name="T23" fmla="*/ 81 h 81"/>
                  <a:gd name="T24" fmla="*/ 75 w 83"/>
                  <a:gd name="T25" fmla="*/ 2 h 81"/>
                  <a:gd name="T26" fmla="*/ 71 w 83"/>
                  <a:gd name="T27" fmla="*/ 4 h 81"/>
                  <a:gd name="T28" fmla="*/ 18 w 83"/>
                  <a:gd name="T29" fmla="*/ 57 h 81"/>
                  <a:gd name="T30" fmla="*/ 9 w 83"/>
                  <a:gd name="T31" fmla="*/ 69 h 81"/>
                  <a:gd name="T32" fmla="*/ 6 w 83"/>
                  <a:gd name="T33" fmla="*/ 76 h 81"/>
                  <a:gd name="T34" fmla="*/ 12 w 83"/>
                  <a:gd name="T35" fmla="*/ 73 h 81"/>
                  <a:gd name="T36" fmla="*/ 25 w 83"/>
                  <a:gd name="T37" fmla="*/ 64 h 81"/>
                  <a:gd name="T38" fmla="*/ 78 w 83"/>
                  <a:gd name="T39" fmla="*/ 10 h 81"/>
                  <a:gd name="T40" fmla="*/ 78 w 83"/>
                  <a:gd name="T41" fmla="*/ 4 h 81"/>
                  <a:gd name="T42" fmla="*/ 75 w 83"/>
                  <a:gd name="T43" fmla="*/ 2 h 81"/>
                  <a:gd name="T44" fmla="*/ 75 w 83"/>
                  <a:gd name="T45" fmla="*/ 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81">
                    <a:moveTo>
                      <a:pt x="0" y="81"/>
                    </a:moveTo>
                    <a:cubicBezTo>
                      <a:pt x="7" y="68"/>
                      <a:pt x="7" y="68"/>
                      <a:pt x="7" y="68"/>
                    </a:cubicBezTo>
                    <a:cubicBezTo>
                      <a:pt x="9" y="63"/>
                      <a:pt x="12" y="59"/>
                      <a:pt x="16" y="55"/>
                    </a:cubicBezTo>
                    <a:cubicBezTo>
                      <a:pt x="69" y="2"/>
                      <a:pt x="69" y="2"/>
                      <a:pt x="69" y="2"/>
                    </a:cubicBezTo>
                    <a:cubicBezTo>
                      <a:pt x="71" y="0"/>
                      <a:pt x="73" y="0"/>
                      <a:pt x="75" y="0"/>
                    </a:cubicBezTo>
                    <a:cubicBezTo>
                      <a:pt x="75" y="0"/>
                      <a:pt x="75" y="0"/>
                      <a:pt x="75" y="0"/>
                    </a:cubicBezTo>
                    <a:cubicBezTo>
                      <a:pt x="77" y="0"/>
                      <a:pt x="78" y="0"/>
                      <a:pt x="80" y="2"/>
                    </a:cubicBezTo>
                    <a:cubicBezTo>
                      <a:pt x="80" y="2"/>
                      <a:pt x="80" y="2"/>
                      <a:pt x="80" y="2"/>
                    </a:cubicBezTo>
                    <a:cubicBezTo>
                      <a:pt x="83" y="5"/>
                      <a:pt x="83" y="9"/>
                      <a:pt x="80" y="12"/>
                    </a:cubicBezTo>
                    <a:cubicBezTo>
                      <a:pt x="26" y="65"/>
                      <a:pt x="26" y="65"/>
                      <a:pt x="26" y="65"/>
                    </a:cubicBezTo>
                    <a:cubicBezTo>
                      <a:pt x="23" y="69"/>
                      <a:pt x="18" y="72"/>
                      <a:pt x="13" y="75"/>
                    </a:cubicBezTo>
                    <a:lnTo>
                      <a:pt x="0" y="81"/>
                    </a:lnTo>
                    <a:close/>
                    <a:moveTo>
                      <a:pt x="75" y="2"/>
                    </a:moveTo>
                    <a:cubicBezTo>
                      <a:pt x="73" y="2"/>
                      <a:pt x="72" y="3"/>
                      <a:pt x="71" y="4"/>
                    </a:cubicBezTo>
                    <a:cubicBezTo>
                      <a:pt x="18" y="57"/>
                      <a:pt x="18" y="57"/>
                      <a:pt x="18" y="57"/>
                    </a:cubicBezTo>
                    <a:cubicBezTo>
                      <a:pt x="14" y="60"/>
                      <a:pt x="11" y="65"/>
                      <a:pt x="9" y="69"/>
                    </a:cubicBezTo>
                    <a:cubicBezTo>
                      <a:pt x="6" y="76"/>
                      <a:pt x="6" y="76"/>
                      <a:pt x="6" y="76"/>
                    </a:cubicBezTo>
                    <a:cubicBezTo>
                      <a:pt x="12" y="73"/>
                      <a:pt x="12" y="73"/>
                      <a:pt x="12" y="73"/>
                    </a:cubicBezTo>
                    <a:cubicBezTo>
                      <a:pt x="17" y="70"/>
                      <a:pt x="21" y="67"/>
                      <a:pt x="25" y="64"/>
                    </a:cubicBezTo>
                    <a:cubicBezTo>
                      <a:pt x="78" y="10"/>
                      <a:pt x="78" y="10"/>
                      <a:pt x="78" y="10"/>
                    </a:cubicBezTo>
                    <a:cubicBezTo>
                      <a:pt x="80" y="8"/>
                      <a:pt x="80" y="5"/>
                      <a:pt x="78" y="4"/>
                    </a:cubicBezTo>
                    <a:cubicBezTo>
                      <a:pt x="77" y="3"/>
                      <a:pt x="76" y="2"/>
                      <a:pt x="75" y="2"/>
                    </a:cubicBezTo>
                    <a:cubicBezTo>
                      <a:pt x="75" y="2"/>
                      <a:pt x="75" y="2"/>
                      <a:pt x="75" y="2"/>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09">
                <a:extLst>
                  <a:ext uri="{FF2B5EF4-FFF2-40B4-BE49-F238E27FC236}">
                    <a16:creationId xmlns:a16="http://schemas.microsoft.com/office/drawing/2014/main" id="{7A35162E-2420-11D7-A6BE-E08334D99588}"/>
                  </a:ext>
                </a:extLst>
              </p:cNvPr>
              <p:cNvSpPr>
                <a:spLocks noEditPoints="1"/>
              </p:cNvSpPr>
              <p:nvPr/>
            </p:nvSpPr>
            <p:spPr bwMode="auto">
              <a:xfrm>
                <a:off x="436563" y="3095036"/>
                <a:ext cx="65088" cy="65088"/>
              </a:xfrm>
              <a:custGeom>
                <a:avLst/>
                <a:gdLst>
                  <a:gd name="T0" fmla="*/ 41 w 41"/>
                  <a:gd name="T1" fmla="*/ 41 h 41"/>
                  <a:gd name="T2" fmla="*/ 0 w 41"/>
                  <a:gd name="T3" fmla="*/ 41 h 41"/>
                  <a:gd name="T4" fmla="*/ 0 w 41"/>
                  <a:gd name="T5" fmla="*/ 0 h 41"/>
                  <a:gd name="T6" fmla="*/ 41 w 41"/>
                  <a:gd name="T7" fmla="*/ 0 h 41"/>
                  <a:gd name="T8" fmla="*/ 41 w 41"/>
                  <a:gd name="T9" fmla="*/ 41 h 41"/>
                  <a:gd name="T10" fmla="*/ 7 w 41"/>
                  <a:gd name="T11" fmla="*/ 36 h 41"/>
                  <a:gd name="T12" fmla="*/ 34 w 41"/>
                  <a:gd name="T13" fmla="*/ 36 h 41"/>
                  <a:gd name="T14" fmla="*/ 34 w 41"/>
                  <a:gd name="T15" fmla="*/ 8 h 41"/>
                  <a:gd name="T16" fmla="*/ 7 w 41"/>
                  <a:gd name="T17" fmla="*/ 8 h 41"/>
                  <a:gd name="T18" fmla="*/ 7 w 41"/>
                  <a:gd name="T19"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1">
                    <a:moveTo>
                      <a:pt x="41" y="41"/>
                    </a:moveTo>
                    <a:lnTo>
                      <a:pt x="0" y="41"/>
                    </a:lnTo>
                    <a:lnTo>
                      <a:pt x="0" y="0"/>
                    </a:lnTo>
                    <a:lnTo>
                      <a:pt x="41" y="0"/>
                    </a:lnTo>
                    <a:lnTo>
                      <a:pt x="41" y="41"/>
                    </a:lnTo>
                    <a:close/>
                    <a:moveTo>
                      <a:pt x="7" y="36"/>
                    </a:moveTo>
                    <a:lnTo>
                      <a:pt x="34" y="36"/>
                    </a:lnTo>
                    <a:lnTo>
                      <a:pt x="34" y="8"/>
                    </a:lnTo>
                    <a:lnTo>
                      <a:pt x="7" y="8"/>
                    </a:lnTo>
                    <a:lnTo>
                      <a:pt x="7" y="36"/>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10">
                <a:extLst>
                  <a:ext uri="{FF2B5EF4-FFF2-40B4-BE49-F238E27FC236}">
                    <a16:creationId xmlns:a16="http://schemas.microsoft.com/office/drawing/2014/main" id="{76C4B799-1ADF-50D7-32A6-140F0C53A48C}"/>
                  </a:ext>
                </a:extLst>
              </p:cNvPr>
              <p:cNvSpPr>
                <a:spLocks noEditPoints="1"/>
              </p:cNvSpPr>
              <p:nvPr/>
            </p:nvSpPr>
            <p:spPr bwMode="auto">
              <a:xfrm>
                <a:off x="436563" y="3193461"/>
                <a:ext cx="65088" cy="65088"/>
              </a:xfrm>
              <a:custGeom>
                <a:avLst/>
                <a:gdLst>
                  <a:gd name="T0" fmla="*/ 41 w 41"/>
                  <a:gd name="T1" fmla="*/ 41 h 41"/>
                  <a:gd name="T2" fmla="*/ 0 w 41"/>
                  <a:gd name="T3" fmla="*/ 41 h 41"/>
                  <a:gd name="T4" fmla="*/ 0 w 41"/>
                  <a:gd name="T5" fmla="*/ 0 h 41"/>
                  <a:gd name="T6" fmla="*/ 41 w 41"/>
                  <a:gd name="T7" fmla="*/ 0 h 41"/>
                  <a:gd name="T8" fmla="*/ 41 w 41"/>
                  <a:gd name="T9" fmla="*/ 41 h 41"/>
                  <a:gd name="T10" fmla="*/ 7 w 41"/>
                  <a:gd name="T11" fmla="*/ 36 h 41"/>
                  <a:gd name="T12" fmla="*/ 34 w 41"/>
                  <a:gd name="T13" fmla="*/ 36 h 41"/>
                  <a:gd name="T14" fmla="*/ 34 w 41"/>
                  <a:gd name="T15" fmla="*/ 7 h 41"/>
                  <a:gd name="T16" fmla="*/ 7 w 41"/>
                  <a:gd name="T17" fmla="*/ 7 h 41"/>
                  <a:gd name="T18" fmla="*/ 7 w 41"/>
                  <a:gd name="T19"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1">
                    <a:moveTo>
                      <a:pt x="41" y="41"/>
                    </a:moveTo>
                    <a:lnTo>
                      <a:pt x="0" y="41"/>
                    </a:lnTo>
                    <a:lnTo>
                      <a:pt x="0" y="0"/>
                    </a:lnTo>
                    <a:lnTo>
                      <a:pt x="41" y="0"/>
                    </a:lnTo>
                    <a:lnTo>
                      <a:pt x="41" y="41"/>
                    </a:lnTo>
                    <a:close/>
                    <a:moveTo>
                      <a:pt x="7" y="36"/>
                    </a:moveTo>
                    <a:lnTo>
                      <a:pt x="34" y="36"/>
                    </a:lnTo>
                    <a:lnTo>
                      <a:pt x="34" y="7"/>
                    </a:lnTo>
                    <a:lnTo>
                      <a:pt x="7" y="7"/>
                    </a:lnTo>
                    <a:lnTo>
                      <a:pt x="7" y="36"/>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11">
                <a:extLst>
                  <a:ext uri="{FF2B5EF4-FFF2-40B4-BE49-F238E27FC236}">
                    <a16:creationId xmlns:a16="http://schemas.microsoft.com/office/drawing/2014/main" id="{E977DC63-7FDD-D3E3-3655-3BF5683AF4CA}"/>
                  </a:ext>
                </a:extLst>
              </p:cNvPr>
              <p:cNvSpPr>
                <a:spLocks/>
              </p:cNvSpPr>
              <p:nvPr/>
            </p:nvSpPr>
            <p:spPr bwMode="auto">
              <a:xfrm>
                <a:off x="357188" y="2941049"/>
                <a:ext cx="223838" cy="400050"/>
              </a:xfrm>
              <a:custGeom>
                <a:avLst/>
                <a:gdLst>
                  <a:gd name="T0" fmla="*/ 141 w 141"/>
                  <a:gd name="T1" fmla="*/ 252 h 252"/>
                  <a:gd name="T2" fmla="*/ 0 w 141"/>
                  <a:gd name="T3" fmla="*/ 252 h 252"/>
                  <a:gd name="T4" fmla="*/ 0 w 141"/>
                  <a:gd name="T5" fmla="*/ 0 h 252"/>
                  <a:gd name="T6" fmla="*/ 8 w 141"/>
                  <a:gd name="T7" fmla="*/ 0 h 252"/>
                  <a:gd name="T8" fmla="*/ 8 w 141"/>
                  <a:gd name="T9" fmla="*/ 247 h 252"/>
                  <a:gd name="T10" fmla="*/ 133 w 141"/>
                  <a:gd name="T11" fmla="*/ 247 h 252"/>
                  <a:gd name="T12" fmla="*/ 133 w 141"/>
                  <a:gd name="T13" fmla="*/ 71 h 252"/>
                  <a:gd name="T14" fmla="*/ 84 w 141"/>
                  <a:gd name="T15" fmla="*/ 43 h 252"/>
                  <a:gd name="T16" fmla="*/ 86 w 141"/>
                  <a:gd name="T17" fmla="*/ 38 h 252"/>
                  <a:gd name="T18" fmla="*/ 141 w 141"/>
                  <a:gd name="T19" fmla="*/ 66 h 252"/>
                  <a:gd name="T20" fmla="*/ 141 w 141"/>
                  <a:gd name="T21"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252">
                    <a:moveTo>
                      <a:pt x="141" y="252"/>
                    </a:moveTo>
                    <a:lnTo>
                      <a:pt x="0" y="252"/>
                    </a:lnTo>
                    <a:lnTo>
                      <a:pt x="0" y="0"/>
                    </a:lnTo>
                    <a:lnTo>
                      <a:pt x="8" y="0"/>
                    </a:lnTo>
                    <a:lnTo>
                      <a:pt x="8" y="247"/>
                    </a:lnTo>
                    <a:lnTo>
                      <a:pt x="133" y="247"/>
                    </a:lnTo>
                    <a:lnTo>
                      <a:pt x="133" y="71"/>
                    </a:lnTo>
                    <a:lnTo>
                      <a:pt x="84" y="43"/>
                    </a:lnTo>
                    <a:lnTo>
                      <a:pt x="86" y="38"/>
                    </a:lnTo>
                    <a:lnTo>
                      <a:pt x="141" y="66"/>
                    </a:lnTo>
                    <a:lnTo>
                      <a:pt x="141" y="252"/>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12">
                <a:extLst>
                  <a:ext uri="{FF2B5EF4-FFF2-40B4-BE49-F238E27FC236}">
                    <a16:creationId xmlns:a16="http://schemas.microsoft.com/office/drawing/2014/main" id="{62A0F2EF-FB62-5EF0-2896-3498888D3DCF}"/>
                  </a:ext>
                </a:extLst>
              </p:cNvPr>
              <p:cNvSpPr>
                <a:spLocks noEditPoints="1"/>
              </p:cNvSpPr>
              <p:nvPr/>
            </p:nvSpPr>
            <p:spPr bwMode="auto">
              <a:xfrm>
                <a:off x="754063" y="3095036"/>
                <a:ext cx="55563" cy="139700"/>
              </a:xfrm>
              <a:custGeom>
                <a:avLst/>
                <a:gdLst>
                  <a:gd name="T0" fmla="*/ 35 w 35"/>
                  <a:gd name="T1" fmla="*/ 88 h 88"/>
                  <a:gd name="T2" fmla="*/ 0 w 35"/>
                  <a:gd name="T3" fmla="*/ 88 h 88"/>
                  <a:gd name="T4" fmla="*/ 0 w 35"/>
                  <a:gd name="T5" fmla="*/ 0 h 88"/>
                  <a:gd name="T6" fmla="*/ 35 w 35"/>
                  <a:gd name="T7" fmla="*/ 0 h 88"/>
                  <a:gd name="T8" fmla="*/ 35 w 35"/>
                  <a:gd name="T9" fmla="*/ 88 h 88"/>
                  <a:gd name="T10" fmla="*/ 5 w 35"/>
                  <a:gd name="T11" fmla="*/ 84 h 88"/>
                  <a:gd name="T12" fmla="*/ 28 w 35"/>
                  <a:gd name="T13" fmla="*/ 84 h 88"/>
                  <a:gd name="T14" fmla="*/ 28 w 35"/>
                  <a:gd name="T15" fmla="*/ 8 h 88"/>
                  <a:gd name="T16" fmla="*/ 5 w 35"/>
                  <a:gd name="T17" fmla="*/ 8 h 88"/>
                  <a:gd name="T18" fmla="*/ 5 w 35"/>
                  <a:gd name="T19"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88">
                    <a:moveTo>
                      <a:pt x="35" y="88"/>
                    </a:moveTo>
                    <a:lnTo>
                      <a:pt x="0" y="88"/>
                    </a:lnTo>
                    <a:lnTo>
                      <a:pt x="0" y="0"/>
                    </a:lnTo>
                    <a:lnTo>
                      <a:pt x="35" y="0"/>
                    </a:lnTo>
                    <a:lnTo>
                      <a:pt x="35" y="88"/>
                    </a:lnTo>
                    <a:close/>
                    <a:moveTo>
                      <a:pt x="5" y="84"/>
                    </a:moveTo>
                    <a:lnTo>
                      <a:pt x="28" y="84"/>
                    </a:lnTo>
                    <a:lnTo>
                      <a:pt x="28" y="8"/>
                    </a:lnTo>
                    <a:lnTo>
                      <a:pt x="5" y="8"/>
                    </a:lnTo>
                    <a:lnTo>
                      <a:pt x="5" y="84"/>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13">
                <a:extLst>
                  <a:ext uri="{FF2B5EF4-FFF2-40B4-BE49-F238E27FC236}">
                    <a16:creationId xmlns:a16="http://schemas.microsoft.com/office/drawing/2014/main" id="{DFA807E4-A4F4-1ED6-5DF2-3816E8B79B67}"/>
                  </a:ext>
                </a:extLst>
              </p:cNvPr>
              <p:cNvSpPr>
                <a:spLocks noEditPoints="1"/>
              </p:cNvSpPr>
              <p:nvPr/>
            </p:nvSpPr>
            <p:spPr bwMode="auto">
              <a:xfrm>
                <a:off x="833438" y="3028361"/>
                <a:ext cx="60325" cy="206375"/>
              </a:xfrm>
              <a:custGeom>
                <a:avLst/>
                <a:gdLst>
                  <a:gd name="T0" fmla="*/ 38 w 38"/>
                  <a:gd name="T1" fmla="*/ 130 h 130"/>
                  <a:gd name="T2" fmla="*/ 0 w 38"/>
                  <a:gd name="T3" fmla="*/ 130 h 130"/>
                  <a:gd name="T4" fmla="*/ 0 w 38"/>
                  <a:gd name="T5" fmla="*/ 0 h 130"/>
                  <a:gd name="T6" fmla="*/ 38 w 38"/>
                  <a:gd name="T7" fmla="*/ 0 h 130"/>
                  <a:gd name="T8" fmla="*/ 38 w 38"/>
                  <a:gd name="T9" fmla="*/ 130 h 130"/>
                  <a:gd name="T10" fmla="*/ 7 w 38"/>
                  <a:gd name="T11" fmla="*/ 126 h 130"/>
                  <a:gd name="T12" fmla="*/ 31 w 38"/>
                  <a:gd name="T13" fmla="*/ 126 h 130"/>
                  <a:gd name="T14" fmla="*/ 31 w 38"/>
                  <a:gd name="T15" fmla="*/ 4 h 130"/>
                  <a:gd name="T16" fmla="*/ 7 w 38"/>
                  <a:gd name="T17" fmla="*/ 4 h 130"/>
                  <a:gd name="T18" fmla="*/ 7 w 38"/>
                  <a:gd name="T19"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0">
                    <a:moveTo>
                      <a:pt x="38" y="130"/>
                    </a:moveTo>
                    <a:lnTo>
                      <a:pt x="0" y="130"/>
                    </a:lnTo>
                    <a:lnTo>
                      <a:pt x="0" y="0"/>
                    </a:lnTo>
                    <a:lnTo>
                      <a:pt x="38" y="0"/>
                    </a:lnTo>
                    <a:lnTo>
                      <a:pt x="38" y="130"/>
                    </a:lnTo>
                    <a:close/>
                    <a:moveTo>
                      <a:pt x="7" y="126"/>
                    </a:moveTo>
                    <a:lnTo>
                      <a:pt x="31" y="126"/>
                    </a:lnTo>
                    <a:lnTo>
                      <a:pt x="31" y="4"/>
                    </a:lnTo>
                    <a:lnTo>
                      <a:pt x="7" y="4"/>
                    </a:lnTo>
                    <a:lnTo>
                      <a:pt x="7" y="126"/>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14">
                <a:extLst>
                  <a:ext uri="{FF2B5EF4-FFF2-40B4-BE49-F238E27FC236}">
                    <a16:creationId xmlns:a16="http://schemas.microsoft.com/office/drawing/2014/main" id="{AD9ACF7A-48D1-1752-3845-6BC84805C7B6}"/>
                  </a:ext>
                </a:extLst>
              </p:cNvPr>
              <p:cNvSpPr>
                <a:spLocks noEditPoints="1"/>
              </p:cNvSpPr>
              <p:nvPr/>
            </p:nvSpPr>
            <p:spPr bwMode="auto">
              <a:xfrm>
                <a:off x="915988" y="3064874"/>
                <a:ext cx="57150" cy="169863"/>
              </a:xfrm>
              <a:custGeom>
                <a:avLst/>
                <a:gdLst>
                  <a:gd name="T0" fmla="*/ 36 w 36"/>
                  <a:gd name="T1" fmla="*/ 107 h 107"/>
                  <a:gd name="T2" fmla="*/ 0 w 36"/>
                  <a:gd name="T3" fmla="*/ 107 h 107"/>
                  <a:gd name="T4" fmla="*/ 0 w 36"/>
                  <a:gd name="T5" fmla="*/ 0 h 107"/>
                  <a:gd name="T6" fmla="*/ 36 w 36"/>
                  <a:gd name="T7" fmla="*/ 0 h 107"/>
                  <a:gd name="T8" fmla="*/ 36 w 36"/>
                  <a:gd name="T9" fmla="*/ 107 h 107"/>
                  <a:gd name="T10" fmla="*/ 5 w 36"/>
                  <a:gd name="T11" fmla="*/ 103 h 107"/>
                  <a:gd name="T12" fmla="*/ 28 w 36"/>
                  <a:gd name="T13" fmla="*/ 103 h 107"/>
                  <a:gd name="T14" fmla="*/ 28 w 36"/>
                  <a:gd name="T15" fmla="*/ 8 h 107"/>
                  <a:gd name="T16" fmla="*/ 5 w 36"/>
                  <a:gd name="T17" fmla="*/ 8 h 107"/>
                  <a:gd name="T18" fmla="*/ 5 w 36"/>
                  <a:gd name="T19"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07">
                    <a:moveTo>
                      <a:pt x="36" y="107"/>
                    </a:moveTo>
                    <a:lnTo>
                      <a:pt x="0" y="107"/>
                    </a:lnTo>
                    <a:lnTo>
                      <a:pt x="0" y="0"/>
                    </a:lnTo>
                    <a:lnTo>
                      <a:pt x="36" y="0"/>
                    </a:lnTo>
                    <a:lnTo>
                      <a:pt x="36" y="107"/>
                    </a:lnTo>
                    <a:close/>
                    <a:moveTo>
                      <a:pt x="5" y="103"/>
                    </a:moveTo>
                    <a:lnTo>
                      <a:pt x="28" y="103"/>
                    </a:lnTo>
                    <a:lnTo>
                      <a:pt x="28" y="8"/>
                    </a:lnTo>
                    <a:lnTo>
                      <a:pt x="5" y="8"/>
                    </a:lnTo>
                    <a:lnTo>
                      <a:pt x="5" y="103"/>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15">
                <a:extLst>
                  <a:ext uri="{FF2B5EF4-FFF2-40B4-BE49-F238E27FC236}">
                    <a16:creationId xmlns:a16="http://schemas.microsoft.com/office/drawing/2014/main" id="{C3E65825-6CEA-8310-6AF2-13A0222E257B}"/>
                  </a:ext>
                </a:extLst>
              </p:cNvPr>
              <p:cNvSpPr>
                <a:spLocks/>
              </p:cNvSpPr>
              <p:nvPr/>
            </p:nvSpPr>
            <p:spPr bwMode="auto">
              <a:xfrm>
                <a:off x="715963" y="2998199"/>
                <a:ext cx="298450" cy="236538"/>
              </a:xfrm>
              <a:custGeom>
                <a:avLst/>
                <a:gdLst>
                  <a:gd name="T0" fmla="*/ 188 w 188"/>
                  <a:gd name="T1" fmla="*/ 149 h 149"/>
                  <a:gd name="T2" fmla="*/ 0 w 188"/>
                  <a:gd name="T3" fmla="*/ 149 h 149"/>
                  <a:gd name="T4" fmla="*/ 0 w 188"/>
                  <a:gd name="T5" fmla="*/ 0 h 149"/>
                  <a:gd name="T6" fmla="*/ 5 w 188"/>
                  <a:gd name="T7" fmla="*/ 0 h 149"/>
                  <a:gd name="T8" fmla="*/ 5 w 188"/>
                  <a:gd name="T9" fmla="*/ 145 h 149"/>
                  <a:gd name="T10" fmla="*/ 188 w 188"/>
                  <a:gd name="T11" fmla="*/ 145 h 149"/>
                  <a:gd name="T12" fmla="*/ 188 w 188"/>
                  <a:gd name="T13" fmla="*/ 149 h 149"/>
                </a:gdLst>
                <a:ahLst/>
                <a:cxnLst>
                  <a:cxn ang="0">
                    <a:pos x="T0" y="T1"/>
                  </a:cxn>
                  <a:cxn ang="0">
                    <a:pos x="T2" y="T3"/>
                  </a:cxn>
                  <a:cxn ang="0">
                    <a:pos x="T4" y="T5"/>
                  </a:cxn>
                  <a:cxn ang="0">
                    <a:pos x="T6" y="T7"/>
                  </a:cxn>
                  <a:cxn ang="0">
                    <a:pos x="T8" y="T9"/>
                  </a:cxn>
                  <a:cxn ang="0">
                    <a:pos x="T10" y="T11"/>
                  </a:cxn>
                  <a:cxn ang="0">
                    <a:pos x="T12" y="T13"/>
                  </a:cxn>
                </a:cxnLst>
                <a:rect l="0" t="0" r="r" b="b"/>
                <a:pathLst>
                  <a:path w="188" h="149">
                    <a:moveTo>
                      <a:pt x="188" y="149"/>
                    </a:moveTo>
                    <a:lnTo>
                      <a:pt x="0" y="149"/>
                    </a:lnTo>
                    <a:lnTo>
                      <a:pt x="0" y="0"/>
                    </a:lnTo>
                    <a:lnTo>
                      <a:pt x="5" y="0"/>
                    </a:lnTo>
                    <a:lnTo>
                      <a:pt x="5" y="145"/>
                    </a:lnTo>
                    <a:lnTo>
                      <a:pt x="188" y="145"/>
                    </a:lnTo>
                    <a:lnTo>
                      <a:pt x="188" y="149"/>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16">
                <a:extLst>
                  <a:ext uri="{FF2B5EF4-FFF2-40B4-BE49-F238E27FC236}">
                    <a16:creationId xmlns:a16="http://schemas.microsoft.com/office/drawing/2014/main" id="{31C88932-A37D-A1B3-C4E1-08BA05DB1464}"/>
                  </a:ext>
                </a:extLst>
              </p:cNvPr>
              <p:cNvSpPr>
                <a:spLocks/>
              </p:cNvSpPr>
              <p:nvPr/>
            </p:nvSpPr>
            <p:spPr bwMode="auto">
              <a:xfrm>
                <a:off x="749300" y="2842624"/>
                <a:ext cx="117475" cy="117475"/>
              </a:xfrm>
              <a:custGeom>
                <a:avLst/>
                <a:gdLst>
                  <a:gd name="T0" fmla="*/ 29 w 31"/>
                  <a:gd name="T1" fmla="*/ 31 h 31"/>
                  <a:gd name="T2" fmla="*/ 0 w 31"/>
                  <a:gd name="T3" fmla="*/ 3 h 31"/>
                  <a:gd name="T4" fmla="*/ 0 w 31"/>
                  <a:gd name="T5" fmla="*/ 0 h 31"/>
                  <a:gd name="T6" fmla="*/ 31 w 31"/>
                  <a:gd name="T7" fmla="*/ 31 h 31"/>
                  <a:gd name="T8" fmla="*/ 29 w 31"/>
                  <a:gd name="T9" fmla="*/ 31 h 31"/>
                </a:gdLst>
                <a:ahLst/>
                <a:cxnLst>
                  <a:cxn ang="0">
                    <a:pos x="T0" y="T1"/>
                  </a:cxn>
                  <a:cxn ang="0">
                    <a:pos x="T2" y="T3"/>
                  </a:cxn>
                  <a:cxn ang="0">
                    <a:pos x="T4" y="T5"/>
                  </a:cxn>
                  <a:cxn ang="0">
                    <a:pos x="T6" y="T7"/>
                  </a:cxn>
                  <a:cxn ang="0">
                    <a:pos x="T8" y="T9"/>
                  </a:cxn>
                </a:cxnLst>
                <a:rect l="0" t="0" r="r" b="b"/>
                <a:pathLst>
                  <a:path w="31" h="31">
                    <a:moveTo>
                      <a:pt x="29" y="31"/>
                    </a:moveTo>
                    <a:cubicBezTo>
                      <a:pt x="26" y="16"/>
                      <a:pt x="14" y="5"/>
                      <a:pt x="0" y="3"/>
                    </a:cubicBezTo>
                    <a:cubicBezTo>
                      <a:pt x="0" y="0"/>
                      <a:pt x="0" y="0"/>
                      <a:pt x="0" y="0"/>
                    </a:cubicBezTo>
                    <a:cubicBezTo>
                      <a:pt x="16" y="3"/>
                      <a:pt x="28" y="15"/>
                      <a:pt x="31" y="31"/>
                    </a:cubicBezTo>
                    <a:lnTo>
                      <a:pt x="29" y="31"/>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17">
                <a:extLst>
                  <a:ext uri="{FF2B5EF4-FFF2-40B4-BE49-F238E27FC236}">
                    <a16:creationId xmlns:a16="http://schemas.microsoft.com/office/drawing/2014/main" id="{3DDACEAD-6225-90B1-522B-6F998184653F}"/>
                  </a:ext>
                </a:extLst>
              </p:cNvPr>
              <p:cNvSpPr>
                <a:spLocks/>
              </p:cNvSpPr>
              <p:nvPr/>
            </p:nvSpPr>
            <p:spPr bwMode="auto">
              <a:xfrm>
                <a:off x="866775" y="2891836"/>
                <a:ext cx="19050" cy="68263"/>
              </a:xfrm>
              <a:custGeom>
                <a:avLst/>
                <a:gdLst>
                  <a:gd name="T0" fmla="*/ 7 w 12"/>
                  <a:gd name="T1" fmla="*/ 43 h 43"/>
                  <a:gd name="T2" fmla="*/ 0 w 12"/>
                  <a:gd name="T3" fmla="*/ 43 h 43"/>
                  <a:gd name="T4" fmla="*/ 7 w 12"/>
                  <a:gd name="T5" fmla="*/ 0 h 43"/>
                  <a:gd name="T6" fmla="*/ 12 w 12"/>
                  <a:gd name="T7" fmla="*/ 0 h 43"/>
                  <a:gd name="T8" fmla="*/ 7 w 12"/>
                  <a:gd name="T9" fmla="*/ 43 h 43"/>
                </a:gdLst>
                <a:ahLst/>
                <a:cxnLst>
                  <a:cxn ang="0">
                    <a:pos x="T0" y="T1"/>
                  </a:cxn>
                  <a:cxn ang="0">
                    <a:pos x="T2" y="T3"/>
                  </a:cxn>
                  <a:cxn ang="0">
                    <a:pos x="T4" y="T5"/>
                  </a:cxn>
                  <a:cxn ang="0">
                    <a:pos x="T6" y="T7"/>
                  </a:cxn>
                  <a:cxn ang="0">
                    <a:pos x="T8" y="T9"/>
                  </a:cxn>
                </a:cxnLst>
                <a:rect l="0" t="0" r="r" b="b"/>
                <a:pathLst>
                  <a:path w="12" h="43">
                    <a:moveTo>
                      <a:pt x="7" y="43"/>
                    </a:moveTo>
                    <a:lnTo>
                      <a:pt x="0" y="43"/>
                    </a:lnTo>
                    <a:lnTo>
                      <a:pt x="7" y="0"/>
                    </a:lnTo>
                    <a:lnTo>
                      <a:pt x="12" y="0"/>
                    </a:lnTo>
                    <a:lnTo>
                      <a:pt x="7" y="43"/>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18">
                <a:extLst>
                  <a:ext uri="{FF2B5EF4-FFF2-40B4-BE49-F238E27FC236}">
                    <a16:creationId xmlns:a16="http://schemas.microsoft.com/office/drawing/2014/main" id="{E7310F81-D3C4-E292-1489-46BD47903878}"/>
                  </a:ext>
                </a:extLst>
              </p:cNvPr>
              <p:cNvSpPr>
                <a:spLocks/>
              </p:cNvSpPr>
              <p:nvPr/>
            </p:nvSpPr>
            <p:spPr bwMode="auto">
              <a:xfrm>
                <a:off x="803275" y="2944224"/>
                <a:ext cx="66675" cy="19050"/>
              </a:xfrm>
              <a:custGeom>
                <a:avLst/>
                <a:gdLst>
                  <a:gd name="T0" fmla="*/ 42 w 42"/>
                  <a:gd name="T1" fmla="*/ 12 h 12"/>
                  <a:gd name="T2" fmla="*/ 0 w 42"/>
                  <a:gd name="T3" fmla="*/ 7 h 12"/>
                  <a:gd name="T4" fmla="*/ 0 w 42"/>
                  <a:gd name="T5" fmla="*/ 0 h 12"/>
                  <a:gd name="T6" fmla="*/ 42 w 42"/>
                  <a:gd name="T7" fmla="*/ 7 h 12"/>
                  <a:gd name="T8" fmla="*/ 42 w 42"/>
                  <a:gd name="T9" fmla="*/ 12 h 12"/>
                </a:gdLst>
                <a:ahLst/>
                <a:cxnLst>
                  <a:cxn ang="0">
                    <a:pos x="T0" y="T1"/>
                  </a:cxn>
                  <a:cxn ang="0">
                    <a:pos x="T2" y="T3"/>
                  </a:cxn>
                  <a:cxn ang="0">
                    <a:pos x="T4" y="T5"/>
                  </a:cxn>
                  <a:cxn ang="0">
                    <a:pos x="T6" y="T7"/>
                  </a:cxn>
                  <a:cxn ang="0">
                    <a:pos x="T8" y="T9"/>
                  </a:cxn>
                </a:cxnLst>
                <a:rect l="0" t="0" r="r" b="b"/>
                <a:pathLst>
                  <a:path w="42" h="12">
                    <a:moveTo>
                      <a:pt x="42" y="12"/>
                    </a:moveTo>
                    <a:lnTo>
                      <a:pt x="0" y="7"/>
                    </a:lnTo>
                    <a:lnTo>
                      <a:pt x="0" y="0"/>
                    </a:lnTo>
                    <a:lnTo>
                      <a:pt x="42" y="7"/>
                    </a:lnTo>
                    <a:lnTo>
                      <a:pt x="42" y="12"/>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19">
                <a:extLst>
                  <a:ext uri="{FF2B5EF4-FFF2-40B4-BE49-F238E27FC236}">
                    <a16:creationId xmlns:a16="http://schemas.microsoft.com/office/drawing/2014/main" id="{213BDAF0-C8F4-80DB-3978-5E57577D4E0C}"/>
                  </a:ext>
                </a:extLst>
              </p:cNvPr>
              <p:cNvSpPr>
                <a:spLocks/>
              </p:cNvSpPr>
              <p:nvPr/>
            </p:nvSpPr>
            <p:spPr bwMode="auto">
              <a:xfrm>
                <a:off x="641350" y="3280774"/>
                <a:ext cx="161925" cy="52388"/>
              </a:xfrm>
              <a:custGeom>
                <a:avLst/>
                <a:gdLst>
                  <a:gd name="T0" fmla="*/ 15 w 43"/>
                  <a:gd name="T1" fmla="*/ 14 h 14"/>
                  <a:gd name="T2" fmla="*/ 0 w 43"/>
                  <a:gd name="T3" fmla="*/ 10 h 14"/>
                  <a:gd name="T4" fmla="*/ 1 w 43"/>
                  <a:gd name="T5" fmla="*/ 8 h 14"/>
                  <a:gd name="T6" fmla="*/ 41 w 43"/>
                  <a:gd name="T7" fmla="*/ 0 h 14"/>
                  <a:gd name="T8" fmla="*/ 43 w 43"/>
                  <a:gd name="T9" fmla="*/ 2 h 14"/>
                  <a:gd name="T10" fmla="*/ 15 w 43"/>
                  <a:gd name="T11" fmla="*/ 14 h 14"/>
                </a:gdLst>
                <a:ahLst/>
                <a:cxnLst>
                  <a:cxn ang="0">
                    <a:pos x="T0" y="T1"/>
                  </a:cxn>
                  <a:cxn ang="0">
                    <a:pos x="T2" y="T3"/>
                  </a:cxn>
                  <a:cxn ang="0">
                    <a:pos x="T4" y="T5"/>
                  </a:cxn>
                  <a:cxn ang="0">
                    <a:pos x="T6" y="T7"/>
                  </a:cxn>
                  <a:cxn ang="0">
                    <a:pos x="T8" y="T9"/>
                  </a:cxn>
                  <a:cxn ang="0">
                    <a:pos x="T10" y="T11"/>
                  </a:cxn>
                </a:cxnLst>
                <a:rect l="0" t="0" r="r" b="b"/>
                <a:pathLst>
                  <a:path w="43" h="14">
                    <a:moveTo>
                      <a:pt x="15" y="14"/>
                    </a:moveTo>
                    <a:cubicBezTo>
                      <a:pt x="10" y="14"/>
                      <a:pt x="5" y="12"/>
                      <a:pt x="0" y="10"/>
                    </a:cubicBezTo>
                    <a:cubicBezTo>
                      <a:pt x="1" y="8"/>
                      <a:pt x="1" y="8"/>
                      <a:pt x="1" y="8"/>
                    </a:cubicBezTo>
                    <a:cubicBezTo>
                      <a:pt x="14" y="14"/>
                      <a:pt x="30" y="11"/>
                      <a:pt x="41" y="0"/>
                    </a:cubicBezTo>
                    <a:cubicBezTo>
                      <a:pt x="43" y="2"/>
                      <a:pt x="43" y="2"/>
                      <a:pt x="43" y="2"/>
                    </a:cubicBezTo>
                    <a:cubicBezTo>
                      <a:pt x="35" y="9"/>
                      <a:pt x="25" y="14"/>
                      <a:pt x="15" y="14"/>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20">
                <a:extLst>
                  <a:ext uri="{FF2B5EF4-FFF2-40B4-BE49-F238E27FC236}">
                    <a16:creationId xmlns:a16="http://schemas.microsoft.com/office/drawing/2014/main" id="{276F0CB7-AFBD-6C50-B692-9A6E4982EA2B}"/>
                  </a:ext>
                </a:extLst>
              </p:cNvPr>
              <p:cNvSpPr>
                <a:spLocks/>
              </p:cNvSpPr>
              <p:nvPr/>
            </p:nvSpPr>
            <p:spPr bwMode="auto">
              <a:xfrm>
                <a:off x="633413" y="3318874"/>
                <a:ext cx="55563" cy="52388"/>
              </a:xfrm>
              <a:custGeom>
                <a:avLst/>
                <a:gdLst>
                  <a:gd name="T0" fmla="*/ 31 w 35"/>
                  <a:gd name="T1" fmla="*/ 33 h 33"/>
                  <a:gd name="T2" fmla="*/ 0 w 35"/>
                  <a:gd name="T3" fmla="*/ 2 h 33"/>
                  <a:gd name="T4" fmla="*/ 5 w 35"/>
                  <a:gd name="T5" fmla="*/ 0 h 33"/>
                  <a:gd name="T6" fmla="*/ 35 w 35"/>
                  <a:gd name="T7" fmla="*/ 28 h 33"/>
                  <a:gd name="T8" fmla="*/ 31 w 35"/>
                  <a:gd name="T9" fmla="*/ 33 h 33"/>
                </a:gdLst>
                <a:ahLst/>
                <a:cxnLst>
                  <a:cxn ang="0">
                    <a:pos x="T0" y="T1"/>
                  </a:cxn>
                  <a:cxn ang="0">
                    <a:pos x="T2" y="T3"/>
                  </a:cxn>
                  <a:cxn ang="0">
                    <a:pos x="T4" y="T5"/>
                  </a:cxn>
                  <a:cxn ang="0">
                    <a:pos x="T6" y="T7"/>
                  </a:cxn>
                  <a:cxn ang="0">
                    <a:pos x="T8" y="T9"/>
                  </a:cxn>
                </a:cxnLst>
                <a:rect l="0" t="0" r="r" b="b"/>
                <a:pathLst>
                  <a:path w="35" h="33">
                    <a:moveTo>
                      <a:pt x="31" y="33"/>
                    </a:moveTo>
                    <a:lnTo>
                      <a:pt x="0" y="2"/>
                    </a:lnTo>
                    <a:lnTo>
                      <a:pt x="5" y="0"/>
                    </a:lnTo>
                    <a:lnTo>
                      <a:pt x="35" y="28"/>
                    </a:lnTo>
                    <a:lnTo>
                      <a:pt x="31" y="33"/>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21">
                <a:extLst>
                  <a:ext uri="{FF2B5EF4-FFF2-40B4-BE49-F238E27FC236}">
                    <a16:creationId xmlns:a16="http://schemas.microsoft.com/office/drawing/2014/main" id="{0A1A9B34-F77C-5540-4228-F4A8FC886A7E}"/>
                  </a:ext>
                </a:extLst>
              </p:cNvPr>
              <p:cNvSpPr>
                <a:spLocks/>
              </p:cNvSpPr>
              <p:nvPr/>
            </p:nvSpPr>
            <p:spPr bwMode="auto">
              <a:xfrm>
                <a:off x="633413" y="3266486"/>
                <a:ext cx="52388" cy="55563"/>
              </a:xfrm>
              <a:custGeom>
                <a:avLst/>
                <a:gdLst>
                  <a:gd name="T0" fmla="*/ 5 w 33"/>
                  <a:gd name="T1" fmla="*/ 35 h 35"/>
                  <a:gd name="T2" fmla="*/ 0 w 33"/>
                  <a:gd name="T3" fmla="*/ 33 h 35"/>
                  <a:gd name="T4" fmla="*/ 28 w 33"/>
                  <a:gd name="T5" fmla="*/ 0 h 35"/>
                  <a:gd name="T6" fmla="*/ 33 w 33"/>
                  <a:gd name="T7" fmla="*/ 4 h 35"/>
                  <a:gd name="T8" fmla="*/ 5 w 33"/>
                  <a:gd name="T9" fmla="*/ 35 h 35"/>
                </a:gdLst>
                <a:ahLst/>
                <a:cxnLst>
                  <a:cxn ang="0">
                    <a:pos x="T0" y="T1"/>
                  </a:cxn>
                  <a:cxn ang="0">
                    <a:pos x="T2" y="T3"/>
                  </a:cxn>
                  <a:cxn ang="0">
                    <a:pos x="T4" y="T5"/>
                  </a:cxn>
                  <a:cxn ang="0">
                    <a:pos x="T6" y="T7"/>
                  </a:cxn>
                  <a:cxn ang="0">
                    <a:pos x="T8" y="T9"/>
                  </a:cxn>
                </a:cxnLst>
                <a:rect l="0" t="0" r="r" b="b"/>
                <a:pathLst>
                  <a:path w="33" h="35">
                    <a:moveTo>
                      <a:pt x="5" y="35"/>
                    </a:moveTo>
                    <a:lnTo>
                      <a:pt x="0" y="33"/>
                    </a:lnTo>
                    <a:lnTo>
                      <a:pt x="28" y="0"/>
                    </a:lnTo>
                    <a:lnTo>
                      <a:pt x="33" y="4"/>
                    </a:lnTo>
                    <a:lnTo>
                      <a:pt x="5" y="35"/>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D024022D-EC29-78D5-1398-E39A9E59EFD1}"/>
                </a:ext>
              </a:extLst>
            </p:cNvPr>
            <p:cNvGrpSpPr/>
            <p:nvPr/>
          </p:nvGrpSpPr>
          <p:grpSpPr>
            <a:xfrm>
              <a:off x="8534372" y="2538368"/>
              <a:ext cx="647035" cy="579451"/>
              <a:chOff x="4999038" y="1547813"/>
              <a:chExt cx="563562" cy="520699"/>
            </a:xfrm>
          </p:grpSpPr>
          <p:sp>
            <p:nvSpPr>
              <p:cNvPr id="72" name="Freeform 12">
                <a:extLst>
                  <a:ext uri="{FF2B5EF4-FFF2-40B4-BE49-F238E27FC236}">
                    <a16:creationId xmlns:a16="http://schemas.microsoft.com/office/drawing/2014/main" id="{07B258F7-02E7-DF10-90E4-C996CF4702A8}"/>
                  </a:ext>
                </a:extLst>
              </p:cNvPr>
              <p:cNvSpPr>
                <a:spLocks/>
              </p:cNvSpPr>
              <p:nvPr/>
            </p:nvSpPr>
            <p:spPr bwMode="auto">
              <a:xfrm>
                <a:off x="4999038" y="1914525"/>
                <a:ext cx="427038" cy="153987"/>
              </a:xfrm>
              <a:custGeom>
                <a:avLst/>
                <a:gdLst>
                  <a:gd name="T0" fmla="*/ 74 w 149"/>
                  <a:gd name="T1" fmla="*/ 53 h 53"/>
                  <a:gd name="T2" fmla="*/ 7 w 149"/>
                  <a:gd name="T3" fmla="*/ 47 h 53"/>
                  <a:gd name="T4" fmla="*/ 0 w 149"/>
                  <a:gd name="T5" fmla="*/ 41 h 53"/>
                  <a:gd name="T6" fmla="*/ 3 w 149"/>
                  <a:gd name="T7" fmla="*/ 32 h 53"/>
                  <a:gd name="T8" fmla="*/ 43 w 149"/>
                  <a:gd name="T9" fmla="*/ 16 h 53"/>
                  <a:gd name="T10" fmla="*/ 45 w 149"/>
                  <a:gd name="T11" fmla="*/ 13 h 53"/>
                  <a:gd name="T12" fmla="*/ 46 w 149"/>
                  <a:gd name="T13" fmla="*/ 1 h 53"/>
                  <a:gd name="T14" fmla="*/ 49 w 149"/>
                  <a:gd name="T15" fmla="*/ 0 h 53"/>
                  <a:gd name="T16" fmla="*/ 48 w 149"/>
                  <a:gd name="T17" fmla="*/ 15 h 53"/>
                  <a:gd name="T18" fmla="*/ 43 w 149"/>
                  <a:gd name="T19" fmla="*/ 18 h 53"/>
                  <a:gd name="T20" fmla="*/ 5 w 149"/>
                  <a:gd name="T21" fmla="*/ 35 h 53"/>
                  <a:gd name="T22" fmla="*/ 3 w 149"/>
                  <a:gd name="T23" fmla="*/ 40 h 53"/>
                  <a:gd name="T24" fmla="*/ 8 w 149"/>
                  <a:gd name="T25" fmla="*/ 44 h 53"/>
                  <a:gd name="T26" fmla="*/ 74 w 149"/>
                  <a:gd name="T27" fmla="*/ 50 h 53"/>
                  <a:gd name="T28" fmla="*/ 141 w 149"/>
                  <a:gd name="T29" fmla="*/ 44 h 53"/>
                  <a:gd name="T30" fmla="*/ 145 w 149"/>
                  <a:gd name="T31" fmla="*/ 40 h 53"/>
                  <a:gd name="T32" fmla="*/ 143 w 149"/>
                  <a:gd name="T33" fmla="*/ 35 h 53"/>
                  <a:gd name="T34" fmla="*/ 104 w 149"/>
                  <a:gd name="T35" fmla="*/ 19 h 53"/>
                  <a:gd name="T36" fmla="*/ 100 w 149"/>
                  <a:gd name="T37" fmla="*/ 15 h 53"/>
                  <a:gd name="T38" fmla="*/ 98 w 149"/>
                  <a:gd name="T39" fmla="*/ 0 h 53"/>
                  <a:gd name="T40" fmla="*/ 101 w 149"/>
                  <a:gd name="T41" fmla="*/ 1 h 53"/>
                  <a:gd name="T42" fmla="*/ 103 w 149"/>
                  <a:gd name="T43" fmla="*/ 14 h 53"/>
                  <a:gd name="T44" fmla="*/ 105 w 149"/>
                  <a:gd name="T45" fmla="*/ 16 h 53"/>
                  <a:gd name="T46" fmla="*/ 145 w 149"/>
                  <a:gd name="T47" fmla="*/ 32 h 53"/>
                  <a:gd name="T48" fmla="*/ 148 w 149"/>
                  <a:gd name="T49" fmla="*/ 41 h 53"/>
                  <a:gd name="T50" fmla="*/ 141 w 149"/>
                  <a:gd name="T51" fmla="*/ 47 h 53"/>
                  <a:gd name="T52" fmla="*/ 74 w 149"/>
                  <a:gd name="T5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9" h="53">
                    <a:moveTo>
                      <a:pt x="74" y="53"/>
                    </a:moveTo>
                    <a:cubicBezTo>
                      <a:pt x="44" y="53"/>
                      <a:pt x="21" y="50"/>
                      <a:pt x="7" y="47"/>
                    </a:cubicBezTo>
                    <a:cubicBezTo>
                      <a:pt x="4" y="46"/>
                      <a:pt x="1" y="44"/>
                      <a:pt x="0" y="41"/>
                    </a:cubicBezTo>
                    <a:cubicBezTo>
                      <a:pt x="0" y="38"/>
                      <a:pt x="1" y="34"/>
                      <a:pt x="3" y="32"/>
                    </a:cubicBezTo>
                    <a:cubicBezTo>
                      <a:pt x="13" y="24"/>
                      <a:pt x="26" y="18"/>
                      <a:pt x="43" y="16"/>
                    </a:cubicBezTo>
                    <a:cubicBezTo>
                      <a:pt x="43" y="15"/>
                      <a:pt x="44" y="15"/>
                      <a:pt x="45" y="13"/>
                    </a:cubicBezTo>
                    <a:cubicBezTo>
                      <a:pt x="47" y="11"/>
                      <a:pt x="48" y="6"/>
                      <a:pt x="46" y="1"/>
                    </a:cubicBezTo>
                    <a:cubicBezTo>
                      <a:pt x="49" y="0"/>
                      <a:pt x="49" y="0"/>
                      <a:pt x="49" y="0"/>
                    </a:cubicBezTo>
                    <a:cubicBezTo>
                      <a:pt x="51" y="6"/>
                      <a:pt x="50" y="12"/>
                      <a:pt x="48" y="15"/>
                    </a:cubicBezTo>
                    <a:cubicBezTo>
                      <a:pt x="46" y="17"/>
                      <a:pt x="45" y="18"/>
                      <a:pt x="43" y="18"/>
                    </a:cubicBezTo>
                    <a:cubicBezTo>
                      <a:pt x="27" y="21"/>
                      <a:pt x="15" y="27"/>
                      <a:pt x="5" y="35"/>
                    </a:cubicBezTo>
                    <a:cubicBezTo>
                      <a:pt x="3" y="36"/>
                      <a:pt x="3" y="38"/>
                      <a:pt x="3" y="40"/>
                    </a:cubicBezTo>
                    <a:cubicBezTo>
                      <a:pt x="4" y="42"/>
                      <a:pt x="5" y="44"/>
                      <a:pt x="8" y="44"/>
                    </a:cubicBezTo>
                    <a:cubicBezTo>
                      <a:pt x="21" y="47"/>
                      <a:pt x="44" y="50"/>
                      <a:pt x="74" y="50"/>
                    </a:cubicBezTo>
                    <a:cubicBezTo>
                      <a:pt x="103" y="50"/>
                      <a:pt x="126" y="47"/>
                      <a:pt x="141" y="44"/>
                    </a:cubicBezTo>
                    <a:cubicBezTo>
                      <a:pt x="143" y="44"/>
                      <a:pt x="144" y="42"/>
                      <a:pt x="145" y="40"/>
                    </a:cubicBezTo>
                    <a:cubicBezTo>
                      <a:pt x="145" y="38"/>
                      <a:pt x="145" y="36"/>
                      <a:pt x="143" y="35"/>
                    </a:cubicBezTo>
                    <a:cubicBezTo>
                      <a:pt x="134" y="26"/>
                      <a:pt x="121" y="21"/>
                      <a:pt x="104" y="19"/>
                    </a:cubicBezTo>
                    <a:cubicBezTo>
                      <a:pt x="103" y="18"/>
                      <a:pt x="102" y="17"/>
                      <a:pt x="100" y="15"/>
                    </a:cubicBezTo>
                    <a:cubicBezTo>
                      <a:pt x="98" y="12"/>
                      <a:pt x="97" y="7"/>
                      <a:pt x="98" y="0"/>
                    </a:cubicBezTo>
                    <a:cubicBezTo>
                      <a:pt x="101" y="1"/>
                      <a:pt x="101" y="1"/>
                      <a:pt x="101" y="1"/>
                    </a:cubicBezTo>
                    <a:cubicBezTo>
                      <a:pt x="100" y="7"/>
                      <a:pt x="101" y="11"/>
                      <a:pt x="103" y="14"/>
                    </a:cubicBezTo>
                    <a:cubicBezTo>
                      <a:pt x="104" y="15"/>
                      <a:pt x="104" y="15"/>
                      <a:pt x="105" y="16"/>
                    </a:cubicBezTo>
                    <a:cubicBezTo>
                      <a:pt x="122" y="18"/>
                      <a:pt x="135" y="24"/>
                      <a:pt x="145" y="32"/>
                    </a:cubicBezTo>
                    <a:cubicBezTo>
                      <a:pt x="148" y="34"/>
                      <a:pt x="149" y="38"/>
                      <a:pt x="148" y="41"/>
                    </a:cubicBezTo>
                    <a:cubicBezTo>
                      <a:pt x="147" y="44"/>
                      <a:pt x="144" y="46"/>
                      <a:pt x="141" y="47"/>
                    </a:cubicBezTo>
                    <a:cubicBezTo>
                      <a:pt x="127" y="50"/>
                      <a:pt x="104" y="53"/>
                      <a:pt x="74" y="53"/>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3">
                <a:extLst>
                  <a:ext uri="{FF2B5EF4-FFF2-40B4-BE49-F238E27FC236}">
                    <a16:creationId xmlns:a16="http://schemas.microsoft.com/office/drawing/2014/main" id="{287D3332-A6EC-79F0-81C0-6D74A85721CA}"/>
                  </a:ext>
                </a:extLst>
              </p:cNvPr>
              <p:cNvSpPr>
                <a:spLocks/>
              </p:cNvSpPr>
              <p:nvPr/>
            </p:nvSpPr>
            <p:spPr bwMode="auto">
              <a:xfrm>
                <a:off x="5081588" y="1757363"/>
                <a:ext cx="258763" cy="203200"/>
              </a:xfrm>
              <a:custGeom>
                <a:avLst/>
                <a:gdLst>
                  <a:gd name="T0" fmla="*/ 50 w 90"/>
                  <a:gd name="T1" fmla="*/ 70 h 70"/>
                  <a:gd name="T2" fmla="*/ 50 w 90"/>
                  <a:gd name="T3" fmla="*/ 70 h 70"/>
                  <a:gd name="T4" fmla="*/ 49 w 90"/>
                  <a:gd name="T5" fmla="*/ 70 h 70"/>
                  <a:gd name="T6" fmla="*/ 45 w 90"/>
                  <a:gd name="T7" fmla="*/ 69 h 70"/>
                  <a:gd name="T8" fmla="*/ 42 w 90"/>
                  <a:gd name="T9" fmla="*/ 70 h 70"/>
                  <a:gd name="T10" fmla="*/ 41 w 90"/>
                  <a:gd name="T11" fmla="*/ 70 h 70"/>
                  <a:gd name="T12" fmla="*/ 18 w 90"/>
                  <a:gd name="T13" fmla="*/ 56 h 70"/>
                  <a:gd name="T14" fmla="*/ 18 w 90"/>
                  <a:gd name="T15" fmla="*/ 55 h 70"/>
                  <a:gd name="T16" fmla="*/ 7 w 90"/>
                  <a:gd name="T17" fmla="*/ 26 h 70"/>
                  <a:gd name="T18" fmla="*/ 0 w 90"/>
                  <a:gd name="T19" fmla="*/ 6 h 70"/>
                  <a:gd name="T20" fmla="*/ 2 w 90"/>
                  <a:gd name="T21" fmla="*/ 0 h 70"/>
                  <a:gd name="T22" fmla="*/ 5 w 90"/>
                  <a:gd name="T23" fmla="*/ 2 h 70"/>
                  <a:gd name="T24" fmla="*/ 3 w 90"/>
                  <a:gd name="T25" fmla="*/ 6 h 70"/>
                  <a:gd name="T26" fmla="*/ 9 w 90"/>
                  <a:gd name="T27" fmla="*/ 24 h 70"/>
                  <a:gd name="T28" fmla="*/ 10 w 90"/>
                  <a:gd name="T29" fmla="*/ 24 h 70"/>
                  <a:gd name="T30" fmla="*/ 10 w 90"/>
                  <a:gd name="T31" fmla="*/ 25 h 70"/>
                  <a:gd name="T32" fmla="*/ 20 w 90"/>
                  <a:gd name="T33" fmla="*/ 54 h 70"/>
                  <a:gd name="T34" fmla="*/ 41 w 90"/>
                  <a:gd name="T35" fmla="*/ 67 h 70"/>
                  <a:gd name="T36" fmla="*/ 45 w 90"/>
                  <a:gd name="T37" fmla="*/ 66 h 70"/>
                  <a:gd name="T38" fmla="*/ 50 w 90"/>
                  <a:gd name="T39" fmla="*/ 67 h 70"/>
                  <a:gd name="T40" fmla="*/ 70 w 90"/>
                  <a:gd name="T41" fmla="*/ 54 h 70"/>
                  <a:gd name="T42" fmla="*/ 80 w 90"/>
                  <a:gd name="T43" fmla="*/ 25 h 70"/>
                  <a:gd name="T44" fmla="*/ 80 w 90"/>
                  <a:gd name="T45" fmla="*/ 24 h 70"/>
                  <a:gd name="T46" fmla="*/ 80 w 90"/>
                  <a:gd name="T47" fmla="*/ 24 h 70"/>
                  <a:gd name="T48" fmla="*/ 87 w 90"/>
                  <a:gd name="T49" fmla="*/ 6 h 70"/>
                  <a:gd name="T50" fmla="*/ 85 w 90"/>
                  <a:gd name="T51" fmla="*/ 2 h 70"/>
                  <a:gd name="T52" fmla="*/ 87 w 90"/>
                  <a:gd name="T53" fmla="*/ 0 h 70"/>
                  <a:gd name="T54" fmla="*/ 90 w 90"/>
                  <a:gd name="T55" fmla="*/ 6 h 70"/>
                  <a:gd name="T56" fmla="*/ 83 w 90"/>
                  <a:gd name="T57" fmla="*/ 26 h 70"/>
                  <a:gd name="T58" fmla="*/ 72 w 90"/>
                  <a:gd name="T59" fmla="*/ 55 h 70"/>
                  <a:gd name="T60" fmla="*/ 72 w 90"/>
                  <a:gd name="T61" fmla="*/ 56 h 70"/>
                  <a:gd name="T62" fmla="*/ 50 w 90"/>
                  <a:gd name="T6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70">
                    <a:moveTo>
                      <a:pt x="50" y="70"/>
                    </a:moveTo>
                    <a:cubicBezTo>
                      <a:pt x="50" y="70"/>
                      <a:pt x="50" y="70"/>
                      <a:pt x="50" y="70"/>
                    </a:cubicBezTo>
                    <a:cubicBezTo>
                      <a:pt x="49" y="70"/>
                      <a:pt x="49" y="70"/>
                      <a:pt x="49" y="70"/>
                    </a:cubicBezTo>
                    <a:cubicBezTo>
                      <a:pt x="49" y="69"/>
                      <a:pt x="47" y="69"/>
                      <a:pt x="45" y="69"/>
                    </a:cubicBezTo>
                    <a:cubicBezTo>
                      <a:pt x="44" y="69"/>
                      <a:pt x="42" y="69"/>
                      <a:pt x="42" y="70"/>
                    </a:cubicBezTo>
                    <a:cubicBezTo>
                      <a:pt x="41" y="70"/>
                      <a:pt x="41" y="70"/>
                      <a:pt x="41" y="70"/>
                    </a:cubicBezTo>
                    <a:cubicBezTo>
                      <a:pt x="36" y="70"/>
                      <a:pt x="28" y="65"/>
                      <a:pt x="18" y="56"/>
                    </a:cubicBezTo>
                    <a:cubicBezTo>
                      <a:pt x="18" y="55"/>
                      <a:pt x="18" y="55"/>
                      <a:pt x="18" y="55"/>
                    </a:cubicBezTo>
                    <a:cubicBezTo>
                      <a:pt x="17" y="55"/>
                      <a:pt x="8" y="38"/>
                      <a:pt x="7" y="26"/>
                    </a:cubicBezTo>
                    <a:cubicBezTo>
                      <a:pt x="0" y="22"/>
                      <a:pt x="0" y="8"/>
                      <a:pt x="0" y="6"/>
                    </a:cubicBezTo>
                    <a:cubicBezTo>
                      <a:pt x="0" y="4"/>
                      <a:pt x="1" y="2"/>
                      <a:pt x="2" y="0"/>
                    </a:cubicBezTo>
                    <a:cubicBezTo>
                      <a:pt x="5" y="2"/>
                      <a:pt x="5" y="2"/>
                      <a:pt x="5" y="2"/>
                    </a:cubicBezTo>
                    <a:cubicBezTo>
                      <a:pt x="3" y="4"/>
                      <a:pt x="3" y="5"/>
                      <a:pt x="3" y="6"/>
                    </a:cubicBezTo>
                    <a:cubicBezTo>
                      <a:pt x="3" y="12"/>
                      <a:pt x="4" y="21"/>
                      <a:pt x="9" y="24"/>
                    </a:cubicBezTo>
                    <a:cubicBezTo>
                      <a:pt x="10" y="24"/>
                      <a:pt x="10" y="24"/>
                      <a:pt x="10" y="24"/>
                    </a:cubicBezTo>
                    <a:cubicBezTo>
                      <a:pt x="10" y="25"/>
                      <a:pt x="10" y="25"/>
                      <a:pt x="10" y="25"/>
                    </a:cubicBezTo>
                    <a:cubicBezTo>
                      <a:pt x="11" y="35"/>
                      <a:pt x="19" y="52"/>
                      <a:pt x="20" y="54"/>
                    </a:cubicBezTo>
                    <a:cubicBezTo>
                      <a:pt x="33" y="65"/>
                      <a:pt x="39" y="67"/>
                      <a:pt x="41" y="67"/>
                    </a:cubicBezTo>
                    <a:cubicBezTo>
                      <a:pt x="41" y="66"/>
                      <a:pt x="43" y="66"/>
                      <a:pt x="45" y="66"/>
                    </a:cubicBezTo>
                    <a:cubicBezTo>
                      <a:pt x="48" y="66"/>
                      <a:pt x="50" y="67"/>
                      <a:pt x="50" y="67"/>
                    </a:cubicBezTo>
                    <a:cubicBezTo>
                      <a:pt x="51" y="67"/>
                      <a:pt x="62" y="61"/>
                      <a:pt x="70" y="54"/>
                    </a:cubicBezTo>
                    <a:cubicBezTo>
                      <a:pt x="71" y="52"/>
                      <a:pt x="79" y="36"/>
                      <a:pt x="80" y="25"/>
                    </a:cubicBezTo>
                    <a:cubicBezTo>
                      <a:pt x="80" y="24"/>
                      <a:pt x="80" y="24"/>
                      <a:pt x="80" y="24"/>
                    </a:cubicBezTo>
                    <a:cubicBezTo>
                      <a:pt x="80" y="24"/>
                      <a:pt x="80" y="24"/>
                      <a:pt x="80" y="24"/>
                    </a:cubicBezTo>
                    <a:cubicBezTo>
                      <a:pt x="86" y="21"/>
                      <a:pt x="87" y="12"/>
                      <a:pt x="87" y="6"/>
                    </a:cubicBezTo>
                    <a:cubicBezTo>
                      <a:pt x="87" y="5"/>
                      <a:pt x="86" y="4"/>
                      <a:pt x="85" y="2"/>
                    </a:cubicBezTo>
                    <a:cubicBezTo>
                      <a:pt x="87" y="0"/>
                      <a:pt x="87" y="0"/>
                      <a:pt x="87" y="0"/>
                    </a:cubicBezTo>
                    <a:cubicBezTo>
                      <a:pt x="89" y="2"/>
                      <a:pt x="90" y="4"/>
                      <a:pt x="90" y="6"/>
                    </a:cubicBezTo>
                    <a:cubicBezTo>
                      <a:pt x="90" y="9"/>
                      <a:pt x="90" y="21"/>
                      <a:pt x="83" y="26"/>
                    </a:cubicBezTo>
                    <a:cubicBezTo>
                      <a:pt x="82" y="38"/>
                      <a:pt x="73" y="55"/>
                      <a:pt x="72" y="55"/>
                    </a:cubicBezTo>
                    <a:cubicBezTo>
                      <a:pt x="72" y="56"/>
                      <a:pt x="72" y="56"/>
                      <a:pt x="72" y="56"/>
                    </a:cubicBezTo>
                    <a:cubicBezTo>
                      <a:pt x="64" y="64"/>
                      <a:pt x="52" y="70"/>
                      <a:pt x="50" y="70"/>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4">
                <a:extLst>
                  <a:ext uri="{FF2B5EF4-FFF2-40B4-BE49-F238E27FC236}">
                    <a16:creationId xmlns:a16="http://schemas.microsoft.com/office/drawing/2014/main" id="{C39007EF-E31A-0185-0ACB-F58DA44DA697}"/>
                  </a:ext>
                </a:extLst>
              </p:cNvPr>
              <p:cNvSpPr>
                <a:spLocks/>
              </p:cNvSpPr>
              <p:nvPr/>
            </p:nvSpPr>
            <p:spPr bwMode="auto">
              <a:xfrm>
                <a:off x="5245100" y="1571625"/>
                <a:ext cx="114300" cy="133350"/>
              </a:xfrm>
              <a:custGeom>
                <a:avLst/>
                <a:gdLst>
                  <a:gd name="T0" fmla="*/ 37 w 40"/>
                  <a:gd name="T1" fmla="*/ 46 h 46"/>
                  <a:gd name="T2" fmla="*/ 0 w 40"/>
                  <a:gd name="T3" fmla="*/ 3 h 46"/>
                  <a:gd name="T4" fmla="*/ 0 w 40"/>
                  <a:gd name="T5" fmla="*/ 0 h 46"/>
                  <a:gd name="T6" fmla="*/ 40 w 40"/>
                  <a:gd name="T7" fmla="*/ 46 h 46"/>
                  <a:gd name="T8" fmla="*/ 37 w 40"/>
                  <a:gd name="T9" fmla="*/ 46 h 46"/>
                </a:gdLst>
                <a:ahLst/>
                <a:cxnLst>
                  <a:cxn ang="0">
                    <a:pos x="T0" y="T1"/>
                  </a:cxn>
                  <a:cxn ang="0">
                    <a:pos x="T2" y="T3"/>
                  </a:cxn>
                  <a:cxn ang="0">
                    <a:pos x="T4" y="T5"/>
                  </a:cxn>
                  <a:cxn ang="0">
                    <a:pos x="T6" y="T7"/>
                  </a:cxn>
                  <a:cxn ang="0">
                    <a:pos x="T8" y="T9"/>
                  </a:cxn>
                </a:cxnLst>
                <a:rect l="0" t="0" r="r" b="b"/>
                <a:pathLst>
                  <a:path w="40" h="46">
                    <a:moveTo>
                      <a:pt x="37" y="46"/>
                    </a:moveTo>
                    <a:cubicBezTo>
                      <a:pt x="34" y="25"/>
                      <a:pt x="19" y="8"/>
                      <a:pt x="0" y="3"/>
                    </a:cubicBezTo>
                    <a:cubicBezTo>
                      <a:pt x="0" y="0"/>
                      <a:pt x="0" y="0"/>
                      <a:pt x="0" y="0"/>
                    </a:cubicBezTo>
                    <a:cubicBezTo>
                      <a:pt x="21" y="5"/>
                      <a:pt x="37" y="23"/>
                      <a:pt x="40" y="46"/>
                    </a:cubicBezTo>
                    <a:lnTo>
                      <a:pt x="37" y="46"/>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5">
                <a:extLst>
                  <a:ext uri="{FF2B5EF4-FFF2-40B4-BE49-F238E27FC236}">
                    <a16:creationId xmlns:a16="http://schemas.microsoft.com/office/drawing/2014/main" id="{BAE78A57-8B3F-4F85-812F-5847760772D0}"/>
                  </a:ext>
                </a:extLst>
              </p:cNvPr>
              <p:cNvSpPr>
                <a:spLocks/>
              </p:cNvSpPr>
              <p:nvPr/>
            </p:nvSpPr>
            <p:spPr bwMode="auto">
              <a:xfrm>
                <a:off x="5059363" y="1571625"/>
                <a:ext cx="117475" cy="133350"/>
              </a:xfrm>
              <a:custGeom>
                <a:avLst/>
                <a:gdLst>
                  <a:gd name="T0" fmla="*/ 3 w 41"/>
                  <a:gd name="T1" fmla="*/ 46 h 46"/>
                  <a:gd name="T2" fmla="*/ 0 w 41"/>
                  <a:gd name="T3" fmla="*/ 46 h 46"/>
                  <a:gd name="T4" fmla="*/ 40 w 41"/>
                  <a:gd name="T5" fmla="*/ 0 h 46"/>
                  <a:gd name="T6" fmla="*/ 41 w 41"/>
                  <a:gd name="T7" fmla="*/ 3 h 46"/>
                  <a:gd name="T8" fmla="*/ 3 w 41"/>
                  <a:gd name="T9" fmla="*/ 46 h 46"/>
                </a:gdLst>
                <a:ahLst/>
                <a:cxnLst>
                  <a:cxn ang="0">
                    <a:pos x="T0" y="T1"/>
                  </a:cxn>
                  <a:cxn ang="0">
                    <a:pos x="T2" y="T3"/>
                  </a:cxn>
                  <a:cxn ang="0">
                    <a:pos x="T4" y="T5"/>
                  </a:cxn>
                  <a:cxn ang="0">
                    <a:pos x="T6" y="T7"/>
                  </a:cxn>
                  <a:cxn ang="0">
                    <a:pos x="T8" y="T9"/>
                  </a:cxn>
                </a:cxnLst>
                <a:rect l="0" t="0" r="r" b="b"/>
                <a:pathLst>
                  <a:path w="41" h="46">
                    <a:moveTo>
                      <a:pt x="3" y="46"/>
                    </a:moveTo>
                    <a:cubicBezTo>
                      <a:pt x="0" y="46"/>
                      <a:pt x="0" y="46"/>
                      <a:pt x="0" y="46"/>
                    </a:cubicBezTo>
                    <a:cubicBezTo>
                      <a:pt x="4" y="23"/>
                      <a:pt x="19" y="5"/>
                      <a:pt x="40" y="0"/>
                    </a:cubicBezTo>
                    <a:cubicBezTo>
                      <a:pt x="41" y="3"/>
                      <a:pt x="41" y="3"/>
                      <a:pt x="41" y="3"/>
                    </a:cubicBezTo>
                    <a:cubicBezTo>
                      <a:pt x="21" y="8"/>
                      <a:pt x="7" y="25"/>
                      <a:pt x="3" y="46"/>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6">
                <a:extLst>
                  <a:ext uri="{FF2B5EF4-FFF2-40B4-BE49-F238E27FC236}">
                    <a16:creationId xmlns:a16="http://schemas.microsoft.com/office/drawing/2014/main" id="{79688BA8-B9F1-371A-A554-B3A906C6BFA8}"/>
                  </a:ext>
                </a:extLst>
              </p:cNvPr>
              <p:cNvSpPr>
                <a:spLocks/>
              </p:cNvSpPr>
              <p:nvPr/>
            </p:nvSpPr>
            <p:spPr bwMode="auto">
              <a:xfrm>
                <a:off x="5060950" y="1698625"/>
                <a:ext cx="38100" cy="31750"/>
              </a:xfrm>
              <a:custGeom>
                <a:avLst/>
                <a:gdLst>
                  <a:gd name="T0" fmla="*/ 12 w 13"/>
                  <a:gd name="T1" fmla="*/ 11 h 11"/>
                  <a:gd name="T2" fmla="*/ 0 w 13"/>
                  <a:gd name="T3" fmla="*/ 0 h 11"/>
                  <a:gd name="T4" fmla="*/ 3 w 13"/>
                  <a:gd name="T5" fmla="*/ 0 h 11"/>
                  <a:gd name="T6" fmla="*/ 13 w 13"/>
                  <a:gd name="T7" fmla="*/ 8 h 11"/>
                  <a:gd name="T8" fmla="*/ 12 w 13"/>
                  <a:gd name="T9" fmla="*/ 11 h 11"/>
                </a:gdLst>
                <a:ahLst/>
                <a:cxnLst>
                  <a:cxn ang="0">
                    <a:pos x="T0" y="T1"/>
                  </a:cxn>
                  <a:cxn ang="0">
                    <a:pos x="T2" y="T3"/>
                  </a:cxn>
                  <a:cxn ang="0">
                    <a:pos x="T4" y="T5"/>
                  </a:cxn>
                  <a:cxn ang="0">
                    <a:pos x="T6" y="T7"/>
                  </a:cxn>
                  <a:cxn ang="0">
                    <a:pos x="T8" y="T9"/>
                  </a:cxn>
                </a:cxnLst>
                <a:rect l="0" t="0" r="r" b="b"/>
                <a:pathLst>
                  <a:path w="13" h="11">
                    <a:moveTo>
                      <a:pt x="12" y="11"/>
                    </a:moveTo>
                    <a:cubicBezTo>
                      <a:pt x="4" y="9"/>
                      <a:pt x="0" y="5"/>
                      <a:pt x="0" y="0"/>
                    </a:cubicBezTo>
                    <a:cubicBezTo>
                      <a:pt x="3" y="0"/>
                      <a:pt x="3" y="0"/>
                      <a:pt x="3" y="0"/>
                    </a:cubicBezTo>
                    <a:cubicBezTo>
                      <a:pt x="3" y="4"/>
                      <a:pt x="6" y="6"/>
                      <a:pt x="13" y="8"/>
                    </a:cubicBezTo>
                    <a:lnTo>
                      <a:pt x="12" y="11"/>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7">
                <a:extLst>
                  <a:ext uri="{FF2B5EF4-FFF2-40B4-BE49-F238E27FC236}">
                    <a16:creationId xmlns:a16="http://schemas.microsoft.com/office/drawing/2014/main" id="{70FF295E-BDA3-E00A-00E3-DC8082E5E8A6}"/>
                  </a:ext>
                </a:extLst>
              </p:cNvPr>
              <p:cNvSpPr>
                <a:spLocks/>
              </p:cNvSpPr>
              <p:nvPr/>
            </p:nvSpPr>
            <p:spPr bwMode="auto">
              <a:xfrm>
                <a:off x="5121275" y="1698625"/>
                <a:ext cx="238125" cy="44450"/>
              </a:xfrm>
              <a:custGeom>
                <a:avLst/>
                <a:gdLst>
                  <a:gd name="T0" fmla="*/ 31 w 83"/>
                  <a:gd name="T1" fmla="*/ 15 h 15"/>
                  <a:gd name="T2" fmla="*/ 0 w 83"/>
                  <a:gd name="T3" fmla="*/ 13 h 15"/>
                  <a:gd name="T4" fmla="*/ 1 w 83"/>
                  <a:gd name="T5" fmla="*/ 10 h 15"/>
                  <a:gd name="T6" fmla="*/ 31 w 83"/>
                  <a:gd name="T7" fmla="*/ 12 h 15"/>
                  <a:gd name="T8" fmla="*/ 80 w 83"/>
                  <a:gd name="T9" fmla="*/ 0 h 15"/>
                  <a:gd name="T10" fmla="*/ 83 w 83"/>
                  <a:gd name="T11" fmla="*/ 0 h 15"/>
                  <a:gd name="T12" fmla="*/ 31 w 83"/>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83" h="15">
                    <a:moveTo>
                      <a:pt x="31" y="15"/>
                    </a:moveTo>
                    <a:cubicBezTo>
                      <a:pt x="18" y="15"/>
                      <a:pt x="8" y="15"/>
                      <a:pt x="0" y="13"/>
                    </a:cubicBezTo>
                    <a:cubicBezTo>
                      <a:pt x="1" y="10"/>
                      <a:pt x="1" y="10"/>
                      <a:pt x="1" y="10"/>
                    </a:cubicBezTo>
                    <a:cubicBezTo>
                      <a:pt x="8" y="12"/>
                      <a:pt x="18" y="12"/>
                      <a:pt x="31" y="12"/>
                    </a:cubicBezTo>
                    <a:cubicBezTo>
                      <a:pt x="64" y="12"/>
                      <a:pt x="80" y="8"/>
                      <a:pt x="80" y="0"/>
                    </a:cubicBezTo>
                    <a:cubicBezTo>
                      <a:pt x="83" y="0"/>
                      <a:pt x="83" y="0"/>
                      <a:pt x="83" y="0"/>
                    </a:cubicBezTo>
                    <a:cubicBezTo>
                      <a:pt x="83" y="13"/>
                      <a:pt x="55" y="15"/>
                      <a:pt x="31" y="15"/>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8">
                <a:extLst>
                  <a:ext uri="{FF2B5EF4-FFF2-40B4-BE49-F238E27FC236}">
                    <a16:creationId xmlns:a16="http://schemas.microsoft.com/office/drawing/2014/main" id="{DE3CE34D-51FC-4B88-8D7B-D9BED3F41BC6}"/>
                  </a:ext>
                </a:extLst>
              </p:cNvPr>
              <p:cNvSpPr>
                <a:spLocks/>
              </p:cNvSpPr>
              <p:nvPr/>
            </p:nvSpPr>
            <p:spPr bwMode="auto">
              <a:xfrm>
                <a:off x="5170488" y="1547813"/>
                <a:ext cx="80963" cy="66675"/>
              </a:xfrm>
              <a:custGeom>
                <a:avLst/>
                <a:gdLst>
                  <a:gd name="T0" fmla="*/ 28 w 28"/>
                  <a:gd name="T1" fmla="*/ 23 h 23"/>
                  <a:gd name="T2" fmla="*/ 25 w 28"/>
                  <a:gd name="T3" fmla="*/ 23 h 23"/>
                  <a:gd name="T4" fmla="*/ 25 w 28"/>
                  <a:gd name="T5" fmla="*/ 6 h 23"/>
                  <a:gd name="T6" fmla="*/ 14 w 28"/>
                  <a:gd name="T7" fmla="*/ 3 h 23"/>
                  <a:gd name="T8" fmla="*/ 3 w 28"/>
                  <a:gd name="T9" fmla="*/ 6 h 23"/>
                  <a:gd name="T10" fmla="*/ 3 w 28"/>
                  <a:gd name="T11" fmla="*/ 23 h 23"/>
                  <a:gd name="T12" fmla="*/ 0 w 28"/>
                  <a:gd name="T13" fmla="*/ 23 h 23"/>
                  <a:gd name="T14" fmla="*/ 0 w 28"/>
                  <a:gd name="T15" fmla="*/ 4 h 23"/>
                  <a:gd name="T16" fmla="*/ 1 w 28"/>
                  <a:gd name="T17" fmla="*/ 4 h 23"/>
                  <a:gd name="T18" fmla="*/ 14 w 28"/>
                  <a:gd name="T19" fmla="*/ 0 h 23"/>
                  <a:gd name="T20" fmla="*/ 27 w 28"/>
                  <a:gd name="T21" fmla="*/ 4 h 23"/>
                  <a:gd name="T22" fmla="*/ 28 w 28"/>
                  <a:gd name="T23" fmla="*/ 5 h 23"/>
                  <a:gd name="T24" fmla="*/ 28 w 28"/>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3">
                    <a:moveTo>
                      <a:pt x="28" y="23"/>
                    </a:moveTo>
                    <a:cubicBezTo>
                      <a:pt x="25" y="23"/>
                      <a:pt x="25" y="23"/>
                      <a:pt x="25" y="23"/>
                    </a:cubicBezTo>
                    <a:cubicBezTo>
                      <a:pt x="25" y="6"/>
                      <a:pt x="25" y="6"/>
                      <a:pt x="25" y="6"/>
                    </a:cubicBezTo>
                    <a:cubicBezTo>
                      <a:pt x="24" y="5"/>
                      <a:pt x="21" y="3"/>
                      <a:pt x="14" y="3"/>
                    </a:cubicBezTo>
                    <a:cubicBezTo>
                      <a:pt x="8" y="3"/>
                      <a:pt x="5" y="5"/>
                      <a:pt x="3" y="6"/>
                    </a:cubicBezTo>
                    <a:cubicBezTo>
                      <a:pt x="3" y="23"/>
                      <a:pt x="3" y="23"/>
                      <a:pt x="3" y="23"/>
                    </a:cubicBezTo>
                    <a:cubicBezTo>
                      <a:pt x="0" y="23"/>
                      <a:pt x="0" y="23"/>
                      <a:pt x="0" y="23"/>
                    </a:cubicBezTo>
                    <a:cubicBezTo>
                      <a:pt x="0" y="4"/>
                      <a:pt x="0" y="4"/>
                      <a:pt x="0" y="4"/>
                    </a:cubicBezTo>
                    <a:cubicBezTo>
                      <a:pt x="1" y="4"/>
                      <a:pt x="1" y="4"/>
                      <a:pt x="1" y="4"/>
                    </a:cubicBezTo>
                    <a:cubicBezTo>
                      <a:pt x="1" y="4"/>
                      <a:pt x="5" y="0"/>
                      <a:pt x="14" y="0"/>
                    </a:cubicBezTo>
                    <a:cubicBezTo>
                      <a:pt x="25" y="0"/>
                      <a:pt x="27" y="4"/>
                      <a:pt x="27" y="4"/>
                    </a:cubicBezTo>
                    <a:cubicBezTo>
                      <a:pt x="28" y="5"/>
                      <a:pt x="28" y="5"/>
                      <a:pt x="28" y="5"/>
                    </a:cubicBezTo>
                    <a:lnTo>
                      <a:pt x="28" y="23"/>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19">
                <a:extLst>
                  <a:ext uri="{FF2B5EF4-FFF2-40B4-BE49-F238E27FC236}">
                    <a16:creationId xmlns:a16="http://schemas.microsoft.com/office/drawing/2014/main" id="{3D226B31-0CA4-BECA-AA95-15B80F7CA858}"/>
                  </a:ext>
                </a:extLst>
              </p:cNvPr>
              <p:cNvSpPr>
                <a:spLocks noChangeArrowheads="1"/>
              </p:cNvSpPr>
              <p:nvPr/>
            </p:nvSpPr>
            <p:spPr bwMode="auto">
              <a:xfrm>
                <a:off x="5205413" y="1739900"/>
                <a:ext cx="7938" cy="34925"/>
              </a:xfrm>
              <a:prstGeom prst="rect">
                <a:avLst/>
              </a:prstGeom>
              <a:solidFill>
                <a:srgbClr val="EF46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20">
                <a:extLst>
                  <a:ext uri="{FF2B5EF4-FFF2-40B4-BE49-F238E27FC236}">
                    <a16:creationId xmlns:a16="http://schemas.microsoft.com/office/drawing/2014/main" id="{4E569467-CA9E-5359-B95A-7341AE3CE33D}"/>
                  </a:ext>
                </a:extLst>
              </p:cNvPr>
              <p:cNvSpPr>
                <a:spLocks noChangeArrowheads="1"/>
              </p:cNvSpPr>
              <p:nvPr/>
            </p:nvSpPr>
            <p:spPr bwMode="auto">
              <a:xfrm>
                <a:off x="5170488" y="1739900"/>
                <a:ext cx="7938" cy="31750"/>
              </a:xfrm>
              <a:prstGeom prst="rect">
                <a:avLst/>
              </a:prstGeom>
              <a:solidFill>
                <a:srgbClr val="EF46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21">
                <a:extLst>
                  <a:ext uri="{FF2B5EF4-FFF2-40B4-BE49-F238E27FC236}">
                    <a16:creationId xmlns:a16="http://schemas.microsoft.com/office/drawing/2014/main" id="{ECC6298C-7766-2808-2DDE-519BBA045AB1}"/>
                  </a:ext>
                </a:extLst>
              </p:cNvPr>
              <p:cNvSpPr>
                <a:spLocks noChangeArrowheads="1"/>
              </p:cNvSpPr>
              <p:nvPr/>
            </p:nvSpPr>
            <p:spPr bwMode="auto">
              <a:xfrm>
                <a:off x="5241925" y="1739900"/>
                <a:ext cx="9525" cy="31750"/>
              </a:xfrm>
              <a:prstGeom prst="rect">
                <a:avLst/>
              </a:prstGeom>
              <a:solidFill>
                <a:srgbClr val="EF46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2">
                <a:extLst>
                  <a:ext uri="{FF2B5EF4-FFF2-40B4-BE49-F238E27FC236}">
                    <a16:creationId xmlns:a16="http://schemas.microsoft.com/office/drawing/2014/main" id="{A01F72F8-CDDC-FD06-9796-1B47745032D8}"/>
                  </a:ext>
                </a:extLst>
              </p:cNvPr>
              <p:cNvSpPr>
                <a:spLocks/>
              </p:cNvSpPr>
              <p:nvPr/>
            </p:nvSpPr>
            <p:spPr bwMode="auto">
              <a:xfrm>
                <a:off x="5049838" y="1704975"/>
                <a:ext cx="319088" cy="73025"/>
              </a:xfrm>
              <a:custGeom>
                <a:avLst/>
                <a:gdLst>
                  <a:gd name="T0" fmla="*/ 55 w 111"/>
                  <a:gd name="T1" fmla="*/ 25 h 25"/>
                  <a:gd name="T2" fmla="*/ 0 w 111"/>
                  <a:gd name="T3" fmla="*/ 10 h 25"/>
                  <a:gd name="T4" fmla="*/ 0 w 111"/>
                  <a:gd name="T5" fmla="*/ 9 h 25"/>
                  <a:gd name="T6" fmla="*/ 0 w 111"/>
                  <a:gd name="T7" fmla="*/ 9 h 25"/>
                  <a:gd name="T8" fmla="*/ 3 w 111"/>
                  <a:gd name="T9" fmla="*/ 2 h 25"/>
                  <a:gd name="T10" fmla="*/ 3 w 111"/>
                  <a:gd name="T11" fmla="*/ 0 h 25"/>
                  <a:gd name="T12" fmla="*/ 6 w 111"/>
                  <a:gd name="T13" fmla="*/ 0 h 25"/>
                  <a:gd name="T14" fmla="*/ 6 w 111"/>
                  <a:gd name="T15" fmla="*/ 3 h 25"/>
                  <a:gd name="T16" fmla="*/ 3 w 111"/>
                  <a:gd name="T17" fmla="*/ 11 h 25"/>
                  <a:gd name="T18" fmla="*/ 55 w 111"/>
                  <a:gd name="T19" fmla="*/ 22 h 25"/>
                  <a:gd name="T20" fmla="*/ 108 w 111"/>
                  <a:gd name="T21" fmla="*/ 11 h 25"/>
                  <a:gd name="T22" fmla="*/ 106 w 111"/>
                  <a:gd name="T23" fmla="*/ 2 h 25"/>
                  <a:gd name="T24" fmla="*/ 105 w 111"/>
                  <a:gd name="T25" fmla="*/ 0 h 25"/>
                  <a:gd name="T26" fmla="*/ 108 w 111"/>
                  <a:gd name="T27" fmla="*/ 0 h 25"/>
                  <a:gd name="T28" fmla="*/ 109 w 111"/>
                  <a:gd name="T29" fmla="*/ 2 h 25"/>
                  <a:gd name="T30" fmla="*/ 111 w 111"/>
                  <a:gd name="T31" fmla="*/ 9 h 25"/>
                  <a:gd name="T32" fmla="*/ 111 w 111"/>
                  <a:gd name="T33" fmla="*/ 9 h 25"/>
                  <a:gd name="T34" fmla="*/ 111 w 111"/>
                  <a:gd name="T35" fmla="*/ 10 h 25"/>
                  <a:gd name="T36" fmla="*/ 55 w 111"/>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25">
                    <a:moveTo>
                      <a:pt x="55" y="25"/>
                    </a:moveTo>
                    <a:cubicBezTo>
                      <a:pt x="28" y="25"/>
                      <a:pt x="0" y="20"/>
                      <a:pt x="0" y="10"/>
                    </a:cubicBezTo>
                    <a:cubicBezTo>
                      <a:pt x="0" y="9"/>
                      <a:pt x="0" y="9"/>
                      <a:pt x="0" y="9"/>
                    </a:cubicBezTo>
                    <a:cubicBezTo>
                      <a:pt x="0" y="9"/>
                      <a:pt x="0" y="9"/>
                      <a:pt x="0" y="9"/>
                    </a:cubicBezTo>
                    <a:cubicBezTo>
                      <a:pt x="2" y="7"/>
                      <a:pt x="2" y="5"/>
                      <a:pt x="3" y="2"/>
                    </a:cubicBezTo>
                    <a:cubicBezTo>
                      <a:pt x="3" y="1"/>
                      <a:pt x="3" y="1"/>
                      <a:pt x="3" y="0"/>
                    </a:cubicBezTo>
                    <a:cubicBezTo>
                      <a:pt x="6" y="0"/>
                      <a:pt x="6" y="0"/>
                      <a:pt x="6" y="0"/>
                    </a:cubicBezTo>
                    <a:cubicBezTo>
                      <a:pt x="6" y="1"/>
                      <a:pt x="6" y="2"/>
                      <a:pt x="6" y="3"/>
                    </a:cubicBezTo>
                    <a:cubicBezTo>
                      <a:pt x="5" y="6"/>
                      <a:pt x="5" y="8"/>
                      <a:pt x="3" y="11"/>
                    </a:cubicBezTo>
                    <a:cubicBezTo>
                      <a:pt x="4" y="16"/>
                      <a:pt x="25" y="22"/>
                      <a:pt x="55" y="22"/>
                    </a:cubicBezTo>
                    <a:cubicBezTo>
                      <a:pt x="86" y="22"/>
                      <a:pt x="107" y="16"/>
                      <a:pt x="108" y="11"/>
                    </a:cubicBezTo>
                    <a:cubicBezTo>
                      <a:pt x="106" y="8"/>
                      <a:pt x="106" y="5"/>
                      <a:pt x="106" y="2"/>
                    </a:cubicBezTo>
                    <a:cubicBezTo>
                      <a:pt x="105" y="2"/>
                      <a:pt x="105" y="1"/>
                      <a:pt x="105" y="0"/>
                    </a:cubicBezTo>
                    <a:cubicBezTo>
                      <a:pt x="108" y="0"/>
                      <a:pt x="108" y="0"/>
                      <a:pt x="108" y="0"/>
                    </a:cubicBezTo>
                    <a:cubicBezTo>
                      <a:pt x="108" y="0"/>
                      <a:pt x="108" y="1"/>
                      <a:pt x="109" y="2"/>
                    </a:cubicBezTo>
                    <a:cubicBezTo>
                      <a:pt x="109" y="6"/>
                      <a:pt x="109" y="7"/>
                      <a:pt x="111" y="9"/>
                    </a:cubicBezTo>
                    <a:cubicBezTo>
                      <a:pt x="111" y="9"/>
                      <a:pt x="111" y="9"/>
                      <a:pt x="111" y="9"/>
                    </a:cubicBezTo>
                    <a:cubicBezTo>
                      <a:pt x="111" y="10"/>
                      <a:pt x="111" y="10"/>
                      <a:pt x="111" y="10"/>
                    </a:cubicBezTo>
                    <a:cubicBezTo>
                      <a:pt x="111" y="20"/>
                      <a:pt x="83" y="25"/>
                      <a:pt x="55" y="25"/>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23">
                <a:extLst>
                  <a:ext uri="{FF2B5EF4-FFF2-40B4-BE49-F238E27FC236}">
                    <a16:creationId xmlns:a16="http://schemas.microsoft.com/office/drawing/2014/main" id="{E866F2A3-4E5B-0A38-A9D6-BFAF64F7974F}"/>
                  </a:ext>
                </a:extLst>
              </p:cNvPr>
              <p:cNvSpPr>
                <a:spLocks noChangeArrowheads="1"/>
              </p:cNvSpPr>
              <p:nvPr/>
            </p:nvSpPr>
            <p:spPr bwMode="auto">
              <a:xfrm>
                <a:off x="5075238" y="1974850"/>
                <a:ext cx="9525" cy="80962"/>
              </a:xfrm>
              <a:prstGeom prst="rect">
                <a:avLst/>
              </a:prstGeom>
              <a:solidFill>
                <a:srgbClr val="EF46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24">
                <a:extLst>
                  <a:ext uri="{FF2B5EF4-FFF2-40B4-BE49-F238E27FC236}">
                    <a16:creationId xmlns:a16="http://schemas.microsoft.com/office/drawing/2014/main" id="{A89FB064-52FA-3891-03BA-A604D6DCFF35}"/>
                  </a:ext>
                </a:extLst>
              </p:cNvPr>
              <p:cNvSpPr>
                <a:spLocks noChangeArrowheads="1"/>
              </p:cNvSpPr>
              <p:nvPr/>
            </p:nvSpPr>
            <p:spPr bwMode="auto">
              <a:xfrm>
                <a:off x="5337175" y="1974850"/>
                <a:ext cx="7938" cy="80962"/>
              </a:xfrm>
              <a:prstGeom prst="rect">
                <a:avLst/>
              </a:prstGeom>
              <a:solidFill>
                <a:srgbClr val="EF46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25">
                <a:extLst>
                  <a:ext uri="{FF2B5EF4-FFF2-40B4-BE49-F238E27FC236}">
                    <a16:creationId xmlns:a16="http://schemas.microsoft.com/office/drawing/2014/main" id="{E0B44841-D4A8-0A9A-9068-2DBD822AB54C}"/>
                  </a:ext>
                </a:extLst>
              </p:cNvPr>
              <p:cNvSpPr>
                <a:spLocks noChangeArrowheads="1"/>
              </p:cNvSpPr>
              <p:nvPr/>
            </p:nvSpPr>
            <p:spPr bwMode="auto">
              <a:xfrm>
                <a:off x="5205413" y="1554163"/>
                <a:ext cx="7938" cy="77787"/>
              </a:xfrm>
              <a:prstGeom prst="rect">
                <a:avLst/>
              </a:prstGeom>
              <a:solidFill>
                <a:srgbClr val="EF46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6">
                <a:extLst>
                  <a:ext uri="{FF2B5EF4-FFF2-40B4-BE49-F238E27FC236}">
                    <a16:creationId xmlns:a16="http://schemas.microsoft.com/office/drawing/2014/main" id="{09783BF5-3F1F-2A25-C3DA-26EC46852A03}"/>
                  </a:ext>
                </a:extLst>
              </p:cNvPr>
              <p:cNvSpPr>
                <a:spLocks/>
              </p:cNvSpPr>
              <p:nvPr/>
            </p:nvSpPr>
            <p:spPr bwMode="auto">
              <a:xfrm>
                <a:off x="5127625" y="1957388"/>
                <a:ext cx="166688" cy="49212"/>
              </a:xfrm>
              <a:custGeom>
                <a:avLst/>
                <a:gdLst>
                  <a:gd name="T0" fmla="*/ 29 w 58"/>
                  <a:gd name="T1" fmla="*/ 17 h 17"/>
                  <a:gd name="T2" fmla="*/ 0 w 58"/>
                  <a:gd name="T3" fmla="*/ 1 h 17"/>
                  <a:gd name="T4" fmla="*/ 3 w 58"/>
                  <a:gd name="T5" fmla="*/ 0 h 17"/>
                  <a:gd name="T6" fmla="*/ 29 w 58"/>
                  <a:gd name="T7" fmla="*/ 14 h 17"/>
                  <a:gd name="T8" fmla="*/ 55 w 58"/>
                  <a:gd name="T9" fmla="*/ 0 h 17"/>
                  <a:gd name="T10" fmla="*/ 58 w 58"/>
                  <a:gd name="T11" fmla="*/ 1 h 17"/>
                  <a:gd name="T12" fmla="*/ 29 w 5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8" h="17">
                    <a:moveTo>
                      <a:pt x="29" y="17"/>
                    </a:moveTo>
                    <a:cubicBezTo>
                      <a:pt x="13" y="17"/>
                      <a:pt x="1" y="7"/>
                      <a:pt x="0" y="1"/>
                    </a:cubicBezTo>
                    <a:cubicBezTo>
                      <a:pt x="3" y="0"/>
                      <a:pt x="3" y="0"/>
                      <a:pt x="3" y="0"/>
                    </a:cubicBezTo>
                    <a:cubicBezTo>
                      <a:pt x="4" y="4"/>
                      <a:pt x="14" y="14"/>
                      <a:pt x="29" y="14"/>
                    </a:cubicBezTo>
                    <a:cubicBezTo>
                      <a:pt x="43" y="14"/>
                      <a:pt x="53" y="5"/>
                      <a:pt x="55" y="0"/>
                    </a:cubicBezTo>
                    <a:cubicBezTo>
                      <a:pt x="58" y="1"/>
                      <a:pt x="58" y="1"/>
                      <a:pt x="58" y="1"/>
                    </a:cubicBezTo>
                    <a:cubicBezTo>
                      <a:pt x="56" y="7"/>
                      <a:pt x="45" y="17"/>
                      <a:pt x="29" y="17"/>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7">
                <a:extLst>
                  <a:ext uri="{FF2B5EF4-FFF2-40B4-BE49-F238E27FC236}">
                    <a16:creationId xmlns:a16="http://schemas.microsoft.com/office/drawing/2014/main" id="{76EDF24C-1873-589A-95DF-B2A8148BEBF6}"/>
                  </a:ext>
                </a:extLst>
              </p:cNvPr>
              <p:cNvSpPr>
                <a:spLocks/>
              </p:cNvSpPr>
              <p:nvPr/>
            </p:nvSpPr>
            <p:spPr bwMode="auto">
              <a:xfrm>
                <a:off x="5322888" y="1701800"/>
                <a:ext cx="134938" cy="179387"/>
              </a:xfrm>
              <a:custGeom>
                <a:avLst/>
                <a:gdLst>
                  <a:gd name="T0" fmla="*/ 16 w 47"/>
                  <a:gd name="T1" fmla="*/ 62 h 62"/>
                  <a:gd name="T2" fmla="*/ 1 w 47"/>
                  <a:gd name="T3" fmla="*/ 58 h 62"/>
                  <a:gd name="T4" fmla="*/ 0 w 47"/>
                  <a:gd name="T5" fmla="*/ 57 h 62"/>
                  <a:gd name="T6" fmla="*/ 1 w 47"/>
                  <a:gd name="T7" fmla="*/ 55 h 62"/>
                  <a:gd name="T8" fmla="*/ 2 w 47"/>
                  <a:gd name="T9" fmla="*/ 55 h 62"/>
                  <a:gd name="T10" fmla="*/ 16 w 47"/>
                  <a:gd name="T11" fmla="*/ 59 h 62"/>
                  <a:gd name="T12" fmla="*/ 44 w 47"/>
                  <a:gd name="T13" fmla="*/ 31 h 62"/>
                  <a:gd name="T14" fmla="*/ 18 w 47"/>
                  <a:gd name="T15" fmla="*/ 3 h 62"/>
                  <a:gd name="T16" fmla="*/ 18 w 47"/>
                  <a:gd name="T17" fmla="*/ 0 h 62"/>
                  <a:gd name="T18" fmla="*/ 47 w 47"/>
                  <a:gd name="T19" fmla="*/ 31 h 62"/>
                  <a:gd name="T20" fmla="*/ 16 w 47"/>
                  <a:gd name="T2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2">
                    <a:moveTo>
                      <a:pt x="16" y="62"/>
                    </a:moveTo>
                    <a:cubicBezTo>
                      <a:pt x="9" y="62"/>
                      <a:pt x="4" y="59"/>
                      <a:pt x="1" y="58"/>
                    </a:cubicBezTo>
                    <a:cubicBezTo>
                      <a:pt x="0" y="58"/>
                      <a:pt x="0" y="57"/>
                      <a:pt x="0" y="57"/>
                    </a:cubicBezTo>
                    <a:cubicBezTo>
                      <a:pt x="1" y="55"/>
                      <a:pt x="1" y="55"/>
                      <a:pt x="1" y="55"/>
                    </a:cubicBezTo>
                    <a:cubicBezTo>
                      <a:pt x="1" y="55"/>
                      <a:pt x="2" y="55"/>
                      <a:pt x="2" y="55"/>
                    </a:cubicBezTo>
                    <a:cubicBezTo>
                      <a:pt x="5" y="57"/>
                      <a:pt x="10" y="59"/>
                      <a:pt x="16" y="59"/>
                    </a:cubicBezTo>
                    <a:cubicBezTo>
                      <a:pt x="32" y="59"/>
                      <a:pt x="44" y="46"/>
                      <a:pt x="44" y="31"/>
                    </a:cubicBezTo>
                    <a:cubicBezTo>
                      <a:pt x="44" y="16"/>
                      <a:pt x="32" y="4"/>
                      <a:pt x="18" y="3"/>
                    </a:cubicBezTo>
                    <a:cubicBezTo>
                      <a:pt x="18" y="0"/>
                      <a:pt x="18" y="0"/>
                      <a:pt x="18" y="0"/>
                    </a:cubicBezTo>
                    <a:cubicBezTo>
                      <a:pt x="34" y="1"/>
                      <a:pt x="47" y="15"/>
                      <a:pt x="47" y="31"/>
                    </a:cubicBezTo>
                    <a:cubicBezTo>
                      <a:pt x="47" y="48"/>
                      <a:pt x="33" y="62"/>
                      <a:pt x="16" y="62"/>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8">
                <a:extLst>
                  <a:ext uri="{FF2B5EF4-FFF2-40B4-BE49-F238E27FC236}">
                    <a16:creationId xmlns:a16="http://schemas.microsoft.com/office/drawing/2014/main" id="{A53965EF-18DC-5ED4-72B6-245881B83305}"/>
                  </a:ext>
                </a:extLst>
              </p:cNvPr>
              <p:cNvSpPr>
                <a:spLocks/>
              </p:cNvSpPr>
              <p:nvPr/>
            </p:nvSpPr>
            <p:spPr bwMode="auto">
              <a:xfrm>
                <a:off x="5340350" y="1744663"/>
                <a:ext cx="74613" cy="93662"/>
              </a:xfrm>
              <a:custGeom>
                <a:avLst/>
                <a:gdLst>
                  <a:gd name="T0" fmla="*/ 10 w 26"/>
                  <a:gd name="T1" fmla="*/ 32 h 32"/>
                  <a:gd name="T2" fmla="*/ 0 w 26"/>
                  <a:gd name="T3" fmla="*/ 28 h 32"/>
                  <a:gd name="T4" fmla="*/ 2 w 26"/>
                  <a:gd name="T5" fmla="*/ 26 h 32"/>
                  <a:gd name="T6" fmla="*/ 10 w 26"/>
                  <a:gd name="T7" fmla="*/ 29 h 32"/>
                  <a:gd name="T8" fmla="*/ 23 w 26"/>
                  <a:gd name="T9" fmla="*/ 16 h 32"/>
                  <a:gd name="T10" fmla="*/ 13 w 26"/>
                  <a:gd name="T11" fmla="*/ 3 h 32"/>
                  <a:gd name="T12" fmla="*/ 12 w 26"/>
                  <a:gd name="T13" fmla="*/ 3 h 32"/>
                  <a:gd name="T14" fmla="*/ 12 w 26"/>
                  <a:gd name="T15" fmla="*/ 0 h 32"/>
                  <a:gd name="T16" fmla="*/ 13 w 26"/>
                  <a:gd name="T17" fmla="*/ 0 h 32"/>
                  <a:gd name="T18" fmla="*/ 26 w 26"/>
                  <a:gd name="T19" fmla="*/ 16 h 32"/>
                  <a:gd name="T20" fmla="*/ 10 w 26"/>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2">
                    <a:moveTo>
                      <a:pt x="10" y="32"/>
                    </a:moveTo>
                    <a:cubicBezTo>
                      <a:pt x="6" y="32"/>
                      <a:pt x="2" y="31"/>
                      <a:pt x="0" y="28"/>
                    </a:cubicBezTo>
                    <a:cubicBezTo>
                      <a:pt x="2" y="26"/>
                      <a:pt x="2" y="26"/>
                      <a:pt x="2" y="26"/>
                    </a:cubicBezTo>
                    <a:cubicBezTo>
                      <a:pt x="4" y="28"/>
                      <a:pt x="7" y="29"/>
                      <a:pt x="10" y="29"/>
                    </a:cubicBezTo>
                    <a:cubicBezTo>
                      <a:pt x="17" y="29"/>
                      <a:pt x="23" y="23"/>
                      <a:pt x="23" y="16"/>
                    </a:cubicBezTo>
                    <a:cubicBezTo>
                      <a:pt x="23" y="10"/>
                      <a:pt x="19" y="4"/>
                      <a:pt x="13" y="3"/>
                    </a:cubicBezTo>
                    <a:cubicBezTo>
                      <a:pt x="13" y="3"/>
                      <a:pt x="12" y="3"/>
                      <a:pt x="12" y="3"/>
                    </a:cubicBezTo>
                    <a:cubicBezTo>
                      <a:pt x="12" y="0"/>
                      <a:pt x="12" y="0"/>
                      <a:pt x="12" y="0"/>
                    </a:cubicBezTo>
                    <a:cubicBezTo>
                      <a:pt x="13" y="0"/>
                      <a:pt x="13" y="0"/>
                      <a:pt x="13" y="0"/>
                    </a:cubicBezTo>
                    <a:cubicBezTo>
                      <a:pt x="21" y="2"/>
                      <a:pt x="26" y="8"/>
                      <a:pt x="26" y="16"/>
                    </a:cubicBezTo>
                    <a:cubicBezTo>
                      <a:pt x="26" y="25"/>
                      <a:pt x="19" y="32"/>
                      <a:pt x="10" y="32"/>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9">
                <a:extLst>
                  <a:ext uri="{FF2B5EF4-FFF2-40B4-BE49-F238E27FC236}">
                    <a16:creationId xmlns:a16="http://schemas.microsoft.com/office/drawing/2014/main" id="{07FA4686-9273-BEFA-A797-F9EC522A88CF}"/>
                  </a:ext>
                </a:extLst>
              </p:cNvPr>
              <p:cNvSpPr>
                <a:spLocks/>
              </p:cNvSpPr>
              <p:nvPr/>
            </p:nvSpPr>
            <p:spPr bwMode="auto">
              <a:xfrm>
                <a:off x="5330825" y="1597025"/>
                <a:ext cx="231775" cy="387350"/>
              </a:xfrm>
              <a:custGeom>
                <a:avLst/>
                <a:gdLst>
                  <a:gd name="T0" fmla="*/ 25 w 81"/>
                  <a:gd name="T1" fmla="*/ 133 h 133"/>
                  <a:gd name="T2" fmla="*/ 22 w 81"/>
                  <a:gd name="T3" fmla="*/ 132 h 133"/>
                  <a:gd name="T4" fmla="*/ 27 w 81"/>
                  <a:gd name="T5" fmla="*/ 115 h 133"/>
                  <a:gd name="T6" fmla="*/ 28 w 81"/>
                  <a:gd name="T7" fmla="*/ 115 h 133"/>
                  <a:gd name="T8" fmla="*/ 36 w 81"/>
                  <a:gd name="T9" fmla="*/ 111 h 133"/>
                  <a:gd name="T10" fmla="*/ 37 w 81"/>
                  <a:gd name="T11" fmla="*/ 111 h 133"/>
                  <a:gd name="T12" fmla="*/ 53 w 81"/>
                  <a:gd name="T13" fmla="*/ 119 h 133"/>
                  <a:gd name="T14" fmla="*/ 65 w 81"/>
                  <a:gd name="T15" fmla="*/ 107 h 133"/>
                  <a:gd name="T16" fmla="*/ 57 w 81"/>
                  <a:gd name="T17" fmla="*/ 91 h 133"/>
                  <a:gd name="T18" fmla="*/ 57 w 81"/>
                  <a:gd name="T19" fmla="*/ 90 h 133"/>
                  <a:gd name="T20" fmla="*/ 61 w 81"/>
                  <a:gd name="T21" fmla="*/ 82 h 133"/>
                  <a:gd name="T22" fmla="*/ 61 w 81"/>
                  <a:gd name="T23" fmla="*/ 81 h 133"/>
                  <a:gd name="T24" fmla="*/ 78 w 81"/>
                  <a:gd name="T25" fmla="*/ 76 h 133"/>
                  <a:gd name="T26" fmla="*/ 78 w 81"/>
                  <a:gd name="T27" fmla="*/ 58 h 133"/>
                  <a:gd name="T28" fmla="*/ 61 w 81"/>
                  <a:gd name="T29" fmla="*/ 53 h 133"/>
                  <a:gd name="T30" fmla="*/ 61 w 81"/>
                  <a:gd name="T31" fmla="*/ 52 h 133"/>
                  <a:gd name="T32" fmla="*/ 57 w 81"/>
                  <a:gd name="T33" fmla="*/ 44 h 133"/>
                  <a:gd name="T34" fmla="*/ 57 w 81"/>
                  <a:gd name="T35" fmla="*/ 43 h 133"/>
                  <a:gd name="T36" fmla="*/ 65 w 81"/>
                  <a:gd name="T37" fmla="*/ 28 h 133"/>
                  <a:gd name="T38" fmla="*/ 53 w 81"/>
                  <a:gd name="T39" fmla="*/ 15 h 133"/>
                  <a:gd name="T40" fmla="*/ 37 w 81"/>
                  <a:gd name="T41" fmla="*/ 23 h 133"/>
                  <a:gd name="T42" fmla="*/ 36 w 81"/>
                  <a:gd name="T43" fmla="*/ 23 h 133"/>
                  <a:gd name="T44" fmla="*/ 28 w 81"/>
                  <a:gd name="T45" fmla="*/ 20 h 133"/>
                  <a:gd name="T46" fmla="*/ 27 w 81"/>
                  <a:gd name="T47" fmla="*/ 19 h 133"/>
                  <a:gd name="T48" fmla="*/ 22 w 81"/>
                  <a:gd name="T49" fmla="*/ 3 h 133"/>
                  <a:gd name="T50" fmla="*/ 4 w 81"/>
                  <a:gd name="T51" fmla="*/ 3 h 133"/>
                  <a:gd name="T52" fmla="*/ 3 w 81"/>
                  <a:gd name="T53" fmla="*/ 6 h 133"/>
                  <a:gd name="T54" fmla="*/ 0 w 81"/>
                  <a:gd name="T55" fmla="*/ 5 h 133"/>
                  <a:gd name="T56" fmla="*/ 2 w 81"/>
                  <a:gd name="T57" fmla="*/ 0 h 133"/>
                  <a:gd name="T58" fmla="*/ 24 w 81"/>
                  <a:gd name="T59" fmla="*/ 0 h 133"/>
                  <a:gd name="T60" fmla="*/ 30 w 81"/>
                  <a:gd name="T61" fmla="*/ 17 h 133"/>
                  <a:gd name="T62" fmla="*/ 37 w 81"/>
                  <a:gd name="T63" fmla="*/ 20 h 133"/>
                  <a:gd name="T64" fmla="*/ 53 w 81"/>
                  <a:gd name="T65" fmla="*/ 12 h 133"/>
                  <a:gd name="T66" fmla="*/ 69 w 81"/>
                  <a:gd name="T67" fmla="*/ 27 h 133"/>
                  <a:gd name="T68" fmla="*/ 60 w 81"/>
                  <a:gd name="T69" fmla="*/ 43 h 133"/>
                  <a:gd name="T70" fmla="*/ 63 w 81"/>
                  <a:gd name="T71" fmla="*/ 50 h 133"/>
                  <a:gd name="T72" fmla="*/ 81 w 81"/>
                  <a:gd name="T73" fmla="*/ 56 h 133"/>
                  <a:gd name="T74" fmla="*/ 81 w 81"/>
                  <a:gd name="T75" fmla="*/ 78 h 133"/>
                  <a:gd name="T76" fmla="*/ 63 w 81"/>
                  <a:gd name="T77" fmla="*/ 84 h 133"/>
                  <a:gd name="T78" fmla="*/ 60 w 81"/>
                  <a:gd name="T79" fmla="*/ 91 h 133"/>
                  <a:gd name="T80" fmla="*/ 69 w 81"/>
                  <a:gd name="T81" fmla="*/ 107 h 133"/>
                  <a:gd name="T82" fmla="*/ 53 w 81"/>
                  <a:gd name="T83" fmla="*/ 123 h 133"/>
                  <a:gd name="T84" fmla="*/ 37 w 81"/>
                  <a:gd name="T85" fmla="*/ 114 h 133"/>
                  <a:gd name="T86" fmla="*/ 30 w 81"/>
                  <a:gd name="T87" fmla="*/ 117 h 133"/>
                  <a:gd name="T88" fmla="*/ 25 w 81"/>
                  <a:gd name="T8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 h="133">
                    <a:moveTo>
                      <a:pt x="25" y="133"/>
                    </a:moveTo>
                    <a:cubicBezTo>
                      <a:pt x="22" y="132"/>
                      <a:pt x="22" y="132"/>
                      <a:pt x="22" y="132"/>
                    </a:cubicBezTo>
                    <a:cubicBezTo>
                      <a:pt x="27" y="115"/>
                      <a:pt x="27" y="115"/>
                      <a:pt x="27" y="115"/>
                    </a:cubicBezTo>
                    <a:cubicBezTo>
                      <a:pt x="28" y="115"/>
                      <a:pt x="28" y="115"/>
                      <a:pt x="28" y="115"/>
                    </a:cubicBezTo>
                    <a:cubicBezTo>
                      <a:pt x="31" y="114"/>
                      <a:pt x="33" y="113"/>
                      <a:pt x="36" y="111"/>
                    </a:cubicBezTo>
                    <a:cubicBezTo>
                      <a:pt x="37" y="111"/>
                      <a:pt x="37" y="111"/>
                      <a:pt x="37" y="111"/>
                    </a:cubicBezTo>
                    <a:cubicBezTo>
                      <a:pt x="53" y="119"/>
                      <a:pt x="53" y="119"/>
                      <a:pt x="53" y="119"/>
                    </a:cubicBezTo>
                    <a:cubicBezTo>
                      <a:pt x="65" y="107"/>
                      <a:pt x="65" y="107"/>
                      <a:pt x="65" y="107"/>
                    </a:cubicBezTo>
                    <a:cubicBezTo>
                      <a:pt x="57" y="91"/>
                      <a:pt x="57" y="91"/>
                      <a:pt x="57" y="91"/>
                    </a:cubicBezTo>
                    <a:cubicBezTo>
                      <a:pt x="57" y="90"/>
                      <a:pt x="57" y="90"/>
                      <a:pt x="57" y="90"/>
                    </a:cubicBezTo>
                    <a:cubicBezTo>
                      <a:pt x="59" y="87"/>
                      <a:pt x="60" y="85"/>
                      <a:pt x="61" y="82"/>
                    </a:cubicBezTo>
                    <a:cubicBezTo>
                      <a:pt x="61" y="81"/>
                      <a:pt x="61" y="81"/>
                      <a:pt x="61" y="81"/>
                    </a:cubicBezTo>
                    <a:cubicBezTo>
                      <a:pt x="78" y="76"/>
                      <a:pt x="78" y="76"/>
                      <a:pt x="78" y="76"/>
                    </a:cubicBezTo>
                    <a:cubicBezTo>
                      <a:pt x="78" y="58"/>
                      <a:pt x="78" y="58"/>
                      <a:pt x="78" y="58"/>
                    </a:cubicBezTo>
                    <a:cubicBezTo>
                      <a:pt x="61" y="53"/>
                      <a:pt x="61" y="53"/>
                      <a:pt x="61" y="53"/>
                    </a:cubicBezTo>
                    <a:cubicBezTo>
                      <a:pt x="61" y="52"/>
                      <a:pt x="61" y="52"/>
                      <a:pt x="61" y="52"/>
                    </a:cubicBezTo>
                    <a:cubicBezTo>
                      <a:pt x="60" y="49"/>
                      <a:pt x="59" y="47"/>
                      <a:pt x="57" y="44"/>
                    </a:cubicBezTo>
                    <a:cubicBezTo>
                      <a:pt x="57" y="43"/>
                      <a:pt x="57" y="43"/>
                      <a:pt x="57" y="43"/>
                    </a:cubicBezTo>
                    <a:cubicBezTo>
                      <a:pt x="65" y="28"/>
                      <a:pt x="65" y="28"/>
                      <a:pt x="65" y="28"/>
                    </a:cubicBezTo>
                    <a:cubicBezTo>
                      <a:pt x="53" y="15"/>
                      <a:pt x="53" y="15"/>
                      <a:pt x="53" y="15"/>
                    </a:cubicBezTo>
                    <a:cubicBezTo>
                      <a:pt x="37" y="23"/>
                      <a:pt x="37" y="23"/>
                      <a:pt x="37" y="23"/>
                    </a:cubicBezTo>
                    <a:cubicBezTo>
                      <a:pt x="36" y="23"/>
                      <a:pt x="36" y="23"/>
                      <a:pt x="36" y="23"/>
                    </a:cubicBezTo>
                    <a:cubicBezTo>
                      <a:pt x="34" y="21"/>
                      <a:pt x="31" y="20"/>
                      <a:pt x="28" y="20"/>
                    </a:cubicBezTo>
                    <a:cubicBezTo>
                      <a:pt x="27" y="19"/>
                      <a:pt x="27" y="19"/>
                      <a:pt x="27" y="19"/>
                    </a:cubicBezTo>
                    <a:cubicBezTo>
                      <a:pt x="22" y="3"/>
                      <a:pt x="22" y="3"/>
                      <a:pt x="22" y="3"/>
                    </a:cubicBezTo>
                    <a:cubicBezTo>
                      <a:pt x="4" y="3"/>
                      <a:pt x="4" y="3"/>
                      <a:pt x="4" y="3"/>
                    </a:cubicBezTo>
                    <a:cubicBezTo>
                      <a:pt x="3" y="6"/>
                      <a:pt x="3" y="6"/>
                      <a:pt x="3" y="6"/>
                    </a:cubicBezTo>
                    <a:cubicBezTo>
                      <a:pt x="0" y="5"/>
                      <a:pt x="0" y="5"/>
                      <a:pt x="0" y="5"/>
                    </a:cubicBezTo>
                    <a:cubicBezTo>
                      <a:pt x="2" y="0"/>
                      <a:pt x="2" y="0"/>
                      <a:pt x="2" y="0"/>
                    </a:cubicBezTo>
                    <a:cubicBezTo>
                      <a:pt x="24" y="0"/>
                      <a:pt x="24" y="0"/>
                      <a:pt x="24" y="0"/>
                    </a:cubicBezTo>
                    <a:cubicBezTo>
                      <a:pt x="30" y="17"/>
                      <a:pt x="30" y="17"/>
                      <a:pt x="30" y="17"/>
                    </a:cubicBezTo>
                    <a:cubicBezTo>
                      <a:pt x="32" y="18"/>
                      <a:pt x="35" y="19"/>
                      <a:pt x="37" y="20"/>
                    </a:cubicBezTo>
                    <a:cubicBezTo>
                      <a:pt x="53" y="12"/>
                      <a:pt x="53" y="12"/>
                      <a:pt x="53" y="12"/>
                    </a:cubicBezTo>
                    <a:cubicBezTo>
                      <a:pt x="69" y="27"/>
                      <a:pt x="69" y="27"/>
                      <a:pt x="69" y="27"/>
                    </a:cubicBezTo>
                    <a:cubicBezTo>
                      <a:pt x="60" y="43"/>
                      <a:pt x="60" y="43"/>
                      <a:pt x="60" y="43"/>
                    </a:cubicBezTo>
                    <a:cubicBezTo>
                      <a:pt x="62" y="46"/>
                      <a:pt x="63" y="48"/>
                      <a:pt x="63" y="50"/>
                    </a:cubicBezTo>
                    <a:cubicBezTo>
                      <a:pt x="81" y="56"/>
                      <a:pt x="81" y="56"/>
                      <a:pt x="81" y="56"/>
                    </a:cubicBezTo>
                    <a:cubicBezTo>
                      <a:pt x="81" y="78"/>
                      <a:pt x="81" y="78"/>
                      <a:pt x="81" y="78"/>
                    </a:cubicBezTo>
                    <a:cubicBezTo>
                      <a:pt x="63" y="84"/>
                      <a:pt x="63" y="84"/>
                      <a:pt x="63" y="84"/>
                    </a:cubicBezTo>
                    <a:cubicBezTo>
                      <a:pt x="63" y="86"/>
                      <a:pt x="62" y="88"/>
                      <a:pt x="60" y="91"/>
                    </a:cubicBezTo>
                    <a:cubicBezTo>
                      <a:pt x="69" y="107"/>
                      <a:pt x="69" y="107"/>
                      <a:pt x="69" y="107"/>
                    </a:cubicBezTo>
                    <a:cubicBezTo>
                      <a:pt x="53" y="123"/>
                      <a:pt x="53" y="123"/>
                      <a:pt x="53" y="123"/>
                    </a:cubicBezTo>
                    <a:cubicBezTo>
                      <a:pt x="37" y="114"/>
                      <a:pt x="37" y="114"/>
                      <a:pt x="37" y="114"/>
                    </a:cubicBezTo>
                    <a:cubicBezTo>
                      <a:pt x="35" y="116"/>
                      <a:pt x="32" y="117"/>
                      <a:pt x="30" y="117"/>
                    </a:cubicBezTo>
                    <a:lnTo>
                      <a:pt x="25" y="133"/>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0">
                <a:extLst>
                  <a:ext uri="{FF2B5EF4-FFF2-40B4-BE49-F238E27FC236}">
                    <a16:creationId xmlns:a16="http://schemas.microsoft.com/office/drawing/2014/main" id="{292C314A-ED68-5194-246B-55C9DA8BA47E}"/>
                  </a:ext>
                </a:extLst>
              </p:cNvPr>
              <p:cNvSpPr>
                <a:spLocks/>
              </p:cNvSpPr>
              <p:nvPr/>
            </p:nvSpPr>
            <p:spPr bwMode="auto">
              <a:xfrm>
                <a:off x="5302250" y="1922463"/>
                <a:ext cx="34925" cy="34925"/>
              </a:xfrm>
              <a:custGeom>
                <a:avLst/>
                <a:gdLst>
                  <a:gd name="T0" fmla="*/ 9 w 12"/>
                  <a:gd name="T1" fmla="*/ 12 h 12"/>
                  <a:gd name="T2" fmla="*/ 6 w 12"/>
                  <a:gd name="T3" fmla="*/ 5 h 12"/>
                  <a:gd name="T4" fmla="*/ 0 w 12"/>
                  <a:gd name="T5" fmla="*/ 3 h 12"/>
                  <a:gd name="T6" fmla="*/ 2 w 12"/>
                  <a:gd name="T7" fmla="*/ 0 h 12"/>
                  <a:gd name="T8" fmla="*/ 8 w 12"/>
                  <a:gd name="T9" fmla="*/ 3 h 12"/>
                  <a:gd name="T10" fmla="*/ 9 w 12"/>
                  <a:gd name="T11" fmla="*/ 3 h 12"/>
                  <a:gd name="T12" fmla="*/ 12 w 12"/>
                  <a:gd name="T13" fmla="*/ 11 h 12"/>
                  <a:gd name="T14" fmla="*/ 9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9" y="12"/>
                    </a:moveTo>
                    <a:cubicBezTo>
                      <a:pt x="6" y="5"/>
                      <a:pt x="6" y="5"/>
                      <a:pt x="6" y="5"/>
                    </a:cubicBezTo>
                    <a:cubicBezTo>
                      <a:pt x="4" y="5"/>
                      <a:pt x="2" y="4"/>
                      <a:pt x="0" y="3"/>
                    </a:cubicBezTo>
                    <a:cubicBezTo>
                      <a:pt x="2" y="0"/>
                      <a:pt x="2" y="0"/>
                      <a:pt x="2" y="0"/>
                    </a:cubicBezTo>
                    <a:cubicBezTo>
                      <a:pt x="4" y="1"/>
                      <a:pt x="6" y="2"/>
                      <a:pt x="8" y="3"/>
                    </a:cubicBezTo>
                    <a:cubicBezTo>
                      <a:pt x="9" y="3"/>
                      <a:pt x="9" y="3"/>
                      <a:pt x="9" y="3"/>
                    </a:cubicBezTo>
                    <a:cubicBezTo>
                      <a:pt x="12" y="11"/>
                      <a:pt x="12" y="11"/>
                      <a:pt x="12" y="11"/>
                    </a:cubicBezTo>
                    <a:lnTo>
                      <a:pt x="9" y="12"/>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Freeform 5">
              <a:extLst>
                <a:ext uri="{FF2B5EF4-FFF2-40B4-BE49-F238E27FC236}">
                  <a16:creationId xmlns:a16="http://schemas.microsoft.com/office/drawing/2014/main" id="{609A47E8-4DF1-3550-B606-D869513C9321}"/>
                </a:ext>
              </a:extLst>
            </p:cNvPr>
            <p:cNvSpPr>
              <a:spLocks noEditPoints="1"/>
            </p:cNvSpPr>
            <p:nvPr/>
          </p:nvSpPr>
          <p:spPr bwMode="auto">
            <a:xfrm>
              <a:off x="10324358" y="2538373"/>
              <a:ext cx="572100" cy="588073"/>
            </a:xfrm>
            <a:custGeom>
              <a:avLst/>
              <a:gdLst>
                <a:gd name="T0" fmla="*/ 25 w 174"/>
                <a:gd name="T1" fmla="*/ 136 h 182"/>
                <a:gd name="T2" fmla="*/ 15 w 174"/>
                <a:gd name="T3" fmla="*/ 65 h 182"/>
                <a:gd name="T4" fmla="*/ 70 w 174"/>
                <a:gd name="T5" fmla="*/ 7 h 182"/>
                <a:gd name="T6" fmla="*/ 5 w 174"/>
                <a:gd name="T7" fmla="*/ 96 h 182"/>
                <a:gd name="T8" fmla="*/ 43 w 174"/>
                <a:gd name="T9" fmla="*/ 133 h 182"/>
                <a:gd name="T10" fmla="*/ 135 w 174"/>
                <a:gd name="T11" fmla="*/ 181 h 182"/>
                <a:gd name="T12" fmla="*/ 132 w 174"/>
                <a:gd name="T13" fmla="*/ 133 h 182"/>
                <a:gd name="T14" fmla="*/ 170 w 174"/>
                <a:gd name="T15" fmla="*/ 96 h 182"/>
                <a:gd name="T16" fmla="*/ 72 w 174"/>
                <a:gd name="T17" fmla="*/ 15 h 182"/>
                <a:gd name="T18" fmla="*/ 97 w 174"/>
                <a:gd name="T19" fmla="*/ 52 h 182"/>
                <a:gd name="T20" fmla="*/ 102 w 174"/>
                <a:gd name="T21" fmla="*/ 54 h 182"/>
                <a:gd name="T22" fmla="*/ 43 w 174"/>
                <a:gd name="T23" fmla="*/ 61 h 182"/>
                <a:gd name="T24" fmla="*/ 115 w 174"/>
                <a:gd name="T25" fmla="*/ 68 h 182"/>
                <a:gd name="T26" fmla="*/ 43 w 174"/>
                <a:gd name="T27" fmla="*/ 66 h 182"/>
                <a:gd name="T28" fmla="*/ 101 w 174"/>
                <a:gd name="T29" fmla="*/ 77 h 182"/>
                <a:gd name="T30" fmla="*/ 85 w 174"/>
                <a:gd name="T31" fmla="*/ 69 h 182"/>
                <a:gd name="T32" fmla="*/ 69 w 174"/>
                <a:gd name="T33" fmla="*/ 181 h 182"/>
                <a:gd name="T34" fmla="*/ 40 w 174"/>
                <a:gd name="T35" fmla="*/ 64 h 182"/>
                <a:gd name="T36" fmla="*/ 160 w 174"/>
                <a:gd name="T37" fmla="*/ 62 h 182"/>
                <a:gd name="T38" fmla="*/ 160 w 174"/>
                <a:gd name="T39" fmla="*/ 126 h 182"/>
                <a:gd name="T40" fmla="*/ 95 w 174"/>
                <a:gd name="T41" fmla="*/ 74 h 182"/>
                <a:gd name="T42" fmla="*/ 95 w 174"/>
                <a:gd name="T43" fmla="*/ 74 h 182"/>
                <a:gd name="T44" fmla="*/ 118 w 174"/>
                <a:gd name="T45" fmla="*/ 62 h 182"/>
                <a:gd name="T46" fmla="*/ 102 w 174"/>
                <a:gd name="T47" fmla="*/ 51 h 182"/>
                <a:gd name="T48" fmla="*/ 102 w 174"/>
                <a:gd name="T49" fmla="*/ 89 h 182"/>
                <a:gd name="T50" fmla="*/ 89 w 174"/>
                <a:gd name="T51" fmla="*/ 86 h 182"/>
                <a:gd name="T52" fmla="*/ 80 w 174"/>
                <a:gd name="T53" fmla="*/ 77 h 182"/>
                <a:gd name="T54" fmla="*/ 80 w 174"/>
                <a:gd name="T55" fmla="*/ 82 h 182"/>
                <a:gd name="T56" fmla="*/ 92 w 174"/>
                <a:gd name="T57" fmla="*/ 89 h 182"/>
                <a:gd name="T58" fmla="*/ 107 w 174"/>
                <a:gd name="T59" fmla="*/ 90 h 182"/>
                <a:gd name="T60" fmla="*/ 119 w 174"/>
                <a:gd name="T61" fmla="*/ 84 h 182"/>
                <a:gd name="T62" fmla="*/ 127 w 174"/>
                <a:gd name="T63" fmla="*/ 72 h 182"/>
                <a:gd name="T64" fmla="*/ 128 w 174"/>
                <a:gd name="T65" fmla="*/ 57 h 182"/>
                <a:gd name="T66" fmla="*/ 121 w 174"/>
                <a:gd name="T67" fmla="*/ 45 h 182"/>
                <a:gd name="T68" fmla="*/ 109 w 174"/>
                <a:gd name="T69" fmla="*/ 37 h 182"/>
                <a:gd name="T70" fmla="*/ 95 w 174"/>
                <a:gd name="T71" fmla="*/ 36 h 182"/>
                <a:gd name="T72" fmla="*/ 82 w 174"/>
                <a:gd name="T73" fmla="*/ 43 h 182"/>
                <a:gd name="T74" fmla="*/ 78 w 174"/>
                <a:gd name="T75" fmla="*/ 52 h 182"/>
                <a:gd name="T76" fmla="*/ 87 w 174"/>
                <a:gd name="T77" fmla="*/ 42 h 182"/>
                <a:gd name="T78" fmla="*/ 100 w 174"/>
                <a:gd name="T79" fmla="*/ 38 h 182"/>
                <a:gd name="T80" fmla="*/ 112 w 174"/>
                <a:gd name="T81" fmla="*/ 41 h 182"/>
                <a:gd name="T82" fmla="*/ 122 w 174"/>
                <a:gd name="T83" fmla="*/ 49 h 182"/>
                <a:gd name="T84" fmla="*/ 126 w 174"/>
                <a:gd name="T85" fmla="*/ 62 h 182"/>
                <a:gd name="T86" fmla="*/ 123 w 174"/>
                <a:gd name="T87" fmla="*/ 75 h 182"/>
                <a:gd name="T88" fmla="*/ 115 w 174"/>
                <a:gd name="T89" fmla="*/ 84 h 182"/>
                <a:gd name="T90" fmla="*/ 109 w 174"/>
                <a:gd name="T91" fmla="*/ 81 h 182"/>
                <a:gd name="T92" fmla="*/ 93 w 174"/>
                <a:gd name="T93" fmla="*/ 69 h 182"/>
                <a:gd name="T94" fmla="*/ 109 w 174"/>
                <a:gd name="T95" fmla="*/ 70 h 182"/>
                <a:gd name="T96" fmla="*/ 106 w 174"/>
                <a:gd name="T97" fmla="*/ 7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 h="182">
                  <a:moveTo>
                    <a:pt x="54" y="182"/>
                  </a:moveTo>
                  <a:cubicBezTo>
                    <a:pt x="40" y="182"/>
                    <a:pt x="40" y="182"/>
                    <a:pt x="40" y="182"/>
                  </a:cubicBezTo>
                  <a:cubicBezTo>
                    <a:pt x="40" y="136"/>
                    <a:pt x="40" y="136"/>
                    <a:pt x="40" y="136"/>
                  </a:cubicBezTo>
                  <a:cubicBezTo>
                    <a:pt x="25" y="136"/>
                    <a:pt x="25" y="136"/>
                    <a:pt x="25" y="136"/>
                  </a:cubicBezTo>
                  <a:cubicBezTo>
                    <a:pt x="19" y="136"/>
                    <a:pt x="15" y="131"/>
                    <a:pt x="15" y="126"/>
                  </a:cubicBezTo>
                  <a:cubicBezTo>
                    <a:pt x="15" y="99"/>
                    <a:pt x="15" y="99"/>
                    <a:pt x="15" y="99"/>
                  </a:cubicBezTo>
                  <a:cubicBezTo>
                    <a:pt x="0" y="99"/>
                    <a:pt x="0" y="99"/>
                    <a:pt x="0" y="99"/>
                  </a:cubicBezTo>
                  <a:cubicBezTo>
                    <a:pt x="15" y="65"/>
                    <a:pt x="15" y="65"/>
                    <a:pt x="15" y="65"/>
                  </a:cubicBezTo>
                  <a:cubicBezTo>
                    <a:pt x="15" y="62"/>
                    <a:pt x="15" y="62"/>
                    <a:pt x="15" y="62"/>
                  </a:cubicBezTo>
                  <a:cubicBezTo>
                    <a:pt x="15" y="43"/>
                    <a:pt x="24" y="26"/>
                    <a:pt x="39" y="15"/>
                  </a:cubicBezTo>
                  <a:cubicBezTo>
                    <a:pt x="48" y="8"/>
                    <a:pt x="59" y="4"/>
                    <a:pt x="70" y="4"/>
                  </a:cubicBezTo>
                  <a:cubicBezTo>
                    <a:pt x="70" y="7"/>
                    <a:pt x="70" y="7"/>
                    <a:pt x="70" y="7"/>
                  </a:cubicBezTo>
                  <a:cubicBezTo>
                    <a:pt x="60" y="7"/>
                    <a:pt x="49" y="11"/>
                    <a:pt x="41" y="17"/>
                  </a:cubicBezTo>
                  <a:cubicBezTo>
                    <a:pt x="26" y="27"/>
                    <a:pt x="18" y="44"/>
                    <a:pt x="18" y="62"/>
                  </a:cubicBezTo>
                  <a:cubicBezTo>
                    <a:pt x="18" y="66"/>
                    <a:pt x="18" y="66"/>
                    <a:pt x="18" y="66"/>
                  </a:cubicBezTo>
                  <a:cubicBezTo>
                    <a:pt x="5" y="96"/>
                    <a:pt x="5" y="96"/>
                    <a:pt x="5" y="96"/>
                  </a:cubicBezTo>
                  <a:cubicBezTo>
                    <a:pt x="18" y="96"/>
                    <a:pt x="18" y="96"/>
                    <a:pt x="18" y="96"/>
                  </a:cubicBezTo>
                  <a:cubicBezTo>
                    <a:pt x="18" y="126"/>
                    <a:pt x="18" y="126"/>
                    <a:pt x="18" y="126"/>
                  </a:cubicBezTo>
                  <a:cubicBezTo>
                    <a:pt x="18" y="130"/>
                    <a:pt x="21" y="133"/>
                    <a:pt x="25" y="133"/>
                  </a:cubicBezTo>
                  <a:cubicBezTo>
                    <a:pt x="43" y="133"/>
                    <a:pt x="43" y="133"/>
                    <a:pt x="43" y="133"/>
                  </a:cubicBezTo>
                  <a:cubicBezTo>
                    <a:pt x="43" y="179"/>
                    <a:pt x="43" y="179"/>
                    <a:pt x="43" y="179"/>
                  </a:cubicBezTo>
                  <a:cubicBezTo>
                    <a:pt x="54" y="179"/>
                    <a:pt x="54" y="179"/>
                    <a:pt x="54" y="179"/>
                  </a:cubicBezTo>
                  <a:lnTo>
                    <a:pt x="54" y="182"/>
                  </a:lnTo>
                  <a:close/>
                  <a:moveTo>
                    <a:pt x="135" y="181"/>
                  </a:moveTo>
                  <a:cubicBezTo>
                    <a:pt x="120" y="181"/>
                    <a:pt x="120" y="181"/>
                    <a:pt x="120" y="181"/>
                  </a:cubicBezTo>
                  <a:cubicBezTo>
                    <a:pt x="120" y="178"/>
                    <a:pt x="120" y="178"/>
                    <a:pt x="120" y="178"/>
                  </a:cubicBezTo>
                  <a:cubicBezTo>
                    <a:pt x="132" y="178"/>
                    <a:pt x="132" y="178"/>
                    <a:pt x="132" y="178"/>
                  </a:cubicBezTo>
                  <a:cubicBezTo>
                    <a:pt x="132" y="133"/>
                    <a:pt x="132" y="133"/>
                    <a:pt x="132" y="133"/>
                  </a:cubicBezTo>
                  <a:cubicBezTo>
                    <a:pt x="150" y="133"/>
                    <a:pt x="150" y="133"/>
                    <a:pt x="150" y="133"/>
                  </a:cubicBezTo>
                  <a:cubicBezTo>
                    <a:pt x="154" y="133"/>
                    <a:pt x="157" y="130"/>
                    <a:pt x="157" y="126"/>
                  </a:cubicBezTo>
                  <a:cubicBezTo>
                    <a:pt x="157" y="96"/>
                    <a:pt x="157" y="96"/>
                    <a:pt x="157" y="96"/>
                  </a:cubicBezTo>
                  <a:cubicBezTo>
                    <a:pt x="170" y="96"/>
                    <a:pt x="170" y="96"/>
                    <a:pt x="170" y="96"/>
                  </a:cubicBezTo>
                  <a:cubicBezTo>
                    <a:pt x="157" y="65"/>
                    <a:pt x="157" y="65"/>
                    <a:pt x="157" y="65"/>
                  </a:cubicBezTo>
                  <a:cubicBezTo>
                    <a:pt x="157" y="62"/>
                    <a:pt x="157" y="62"/>
                    <a:pt x="157" y="62"/>
                  </a:cubicBezTo>
                  <a:cubicBezTo>
                    <a:pt x="157" y="44"/>
                    <a:pt x="148" y="27"/>
                    <a:pt x="134" y="17"/>
                  </a:cubicBezTo>
                  <a:cubicBezTo>
                    <a:pt x="116" y="4"/>
                    <a:pt x="91" y="3"/>
                    <a:pt x="72" y="15"/>
                  </a:cubicBezTo>
                  <a:cubicBezTo>
                    <a:pt x="69" y="17"/>
                    <a:pt x="69" y="17"/>
                    <a:pt x="69" y="17"/>
                  </a:cubicBezTo>
                  <a:cubicBezTo>
                    <a:pt x="55" y="26"/>
                    <a:pt x="46" y="40"/>
                    <a:pt x="44" y="55"/>
                  </a:cubicBezTo>
                  <a:cubicBezTo>
                    <a:pt x="93" y="55"/>
                    <a:pt x="93" y="55"/>
                    <a:pt x="93" y="55"/>
                  </a:cubicBezTo>
                  <a:cubicBezTo>
                    <a:pt x="97" y="52"/>
                    <a:pt x="97" y="52"/>
                    <a:pt x="97" y="52"/>
                  </a:cubicBezTo>
                  <a:cubicBezTo>
                    <a:pt x="97" y="51"/>
                    <a:pt x="96" y="50"/>
                    <a:pt x="96" y="49"/>
                  </a:cubicBezTo>
                  <a:cubicBezTo>
                    <a:pt x="96" y="46"/>
                    <a:pt x="99" y="43"/>
                    <a:pt x="102" y="43"/>
                  </a:cubicBezTo>
                  <a:cubicBezTo>
                    <a:pt x="105" y="43"/>
                    <a:pt x="107" y="46"/>
                    <a:pt x="107" y="49"/>
                  </a:cubicBezTo>
                  <a:cubicBezTo>
                    <a:pt x="107" y="52"/>
                    <a:pt x="105" y="54"/>
                    <a:pt x="102" y="54"/>
                  </a:cubicBezTo>
                  <a:cubicBezTo>
                    <a:pt x="101" y="54"/>
                    <a:pt x="100" y="54"/>
                    <a:pt x="99" y="54"/>
                  </a:cubicBezTo>
                  <a:cubicBezTo>
                    <a:pt x="95" y="58"/>
                    <a:pt x="95" y="58"/>
                    <a:pt x="95" y="58"/>
                  </a:cubicBezTo>
                  <a:cubicBezTo>
                    <a:pt x="43" y="58"/>
                    <a:pt x="43" y="58"/>
                    <a:pt x="43" y="58"/>
                  </a:cubicBezTo>
                  <a:cubicBezTo>
                    <a:pt x="43" y="59"/>
                    <a:pt x="43" y="60"/>
                    <a:pt x="43" y="61"/>
                  </a:cubicBezTo>
                  <a:cubicBezTo>
                    <a:pt x="110" y="61"/>
                    <a:pt x="110" y="61"/>
                    <a:pt x="110" y="61"/>
                  </a:cubicBezTo>
                  <a:cubicBezTo>
                    <a:pt x="111" y="58"/>
                    <a:pt x="113" y="57"/>
                    <a:pt x="115" y="57"/>
                  </a:cubicBezTo>
                  <a:cubicBezTo>
                    <a:pt x="118" y="57"/>
                    <a:pt x="121" y="59"/>
                    <a:pt x="121" y="62"/>
                  </a:cubicBezTo>
                  <a:cubicBezTo>
                    <a:pt x="121" y="65"/>
                    <a:pt x="118" y="68"/>
                    <a:pt x="115" y="68"/>
                  </a:cubicBezTo>
                  <a:cubicBezTo>
                    <a:pt x="113" y="68"/>
                    <a:pt x="111" y="66"/>
                    <a:pt x="110" y="64"/>
                  </a:cubicBezTo>
                  <a:cubicBezTo>
                    <a:pt x="43" y="64"/>
                    <a:pt x="43" y="64"/>
                    <a:pt x="43" y="64"/>
                  </a:cubicBezTo>
                  <a:cubicBezTo>
                    <a:pt x="43" y="64"/>
                    <a:pt x="43" y="64"/>
                    <a:pt x="43" y="64"/>
                  </a:cubicBezTo>
                  <a:cubicBezTo>
                    <a:pt x="43" y="64"/>
                    <a:pt x="43" y="65"/>
                    <a:pt x="43" y="66"/>
                  </a:cubicBezTo>
                  <a:cubicBezTo>
                    <a:pt x="87" y="66"/>
                    <a:pt x="87" y="66"/>
                    <a:pt x="87" y="66"/>
                  </a:cubicBezTo>
                  <a:cubicBezTo>
                    <a:pt x="93" y="72"/>
                    <a:pt x="93" y="72"/>
                    <a:pt x="93" y="72"/>
                  </a:cubicBezTo>
                  <a:cubicBezTo>
                    <a:pt x="93" y="72"/>
                    <a:pt x="94" y="71"/>
                    <a:pt x="95" y="71"/>
                  </a:cubicBezTo>
                  <a:cubicBezTo>
                    <a:pt x="98" y="71"/>
                    <a:pt x="101" y="74"/>
                    <a:pt x="101" y="77"/>
                  </a:cubicBezTo>
                  <a:cubicBezTo>
                    <a:pt x="101" y="80"/>
                    <a:pt x="98" y="82"/>
                    <a:pt x="95" y="82"/>
                  </a:cubicBezTo>
                  <a:cubicBezTo>
                    <a:pt x="92" y="82"/>
                    <a:pt x="90" y="80"/>
                    <a:pt x="90" y="77"/>
                  </a:cubicBezTo>
                  <a:cubicBezTo>
                    <a:pt x="90" y="76"/>
                    <a:pt x="90" y="75"/>
                    <a:pt x="90" y="74"/>
                  </a:cubicBezTo>
                  <a:cubicBezTo>
                    <a:pt x="85" y="69"/>
                    <a:pt x="85" y="69"/>
                    <a:pt x="85" y="69"/>
                  </a:cubicBezTo>
                  <a:cubicBezTo>
                    <a:pt x="43" y="69"/>
                    <a:pt x="43" y="69"/>
                    <a:pt x="43" y="69"/>
                  </a:cubicBezTo>
                  <a:cubicBezTo>
                    <a:pt x="44" y="85"/>
                    <a:pt x="48" y="106"/>
                    <a:pt x="56" y="120"/>
                  </a:cubicBezTo>
                  <a:cubicBezTo>
                    <a:pt x="69" y="142"/>
                    <a:pt x="69" y="142"/>
                    <a:pt x="69" y="142"/>
                  </a:cubicBezTo>
                  <a:cubicBezTo>
                    <a:pt x="69" y="181"/>
                    <a:pt x="69" y="181"/>
                    <a:pt x="69" y="181"/>
                  </a:cubicBezTo>
                  <a:cubicBezTo>
                    <a:pt x="66" y="181"/>
                    <a:pt x="66" y="181"/>
                    <a:pt x="66" y="181"/>
                  </a:cubicBezTo>
                  <a:cubicBezTo>
                    <a:pt x="66" y="143"/>
                    <a:pt x="66" y="143"/>
                    <a:pt x="66" y="143"/>
                  </a:cubicBezTo>
                  <a:cubicBezTo>
                    <a:pt x="54" y="121"/>
                    <a:pt x="54" y="121"/>
                    <a:pt x="54" y="121"/>
                  </a:cubicBezTo>
                  <a:cubicBezTo>
                    <a:pt x="44" y="105"/>
                    <a:pt x="40" y="80"/>
                    <a:pt x="40" y="64"/>
                  </a:cubicBezTo>
                  <a:cubicBezTo>
                    <a:pt x="40" y="44"/>
                    <a:pt x="50" y="25"/>
                    <a:pt x="67" y="14"/>
                  </a:cubicBezTo>
                  <a:cubicBezTo>
                    <a:pt x="70" y="12"/>
                    <a:pt x="70" y="12"/>
                    <a:pt x="70" y="12"/>
                  </a:cubicBezTo>
                  <a:cubicBezTo>
                    <a:pt x="91" y="0"/>
                    <a:pt x="116" y="0"/>
                    <a:pt x="136" y="15"/>
                  </a:cubicBezTo>
                  <a:cubicBezTo>
                    <a:pt x="151" y="26"/>
                    <a:pt x="160" y="43"/>
                    <a:pt x="160" y="62"/>
                  </a:cubicBezTo>
                  <a:cubicBezTo>
                    <a:pt x="160" y="65"/>
                    <a:pt x="160" y="65"/>
                    <a:pt x="160" y="65"/>
                  </a:cubicBezTo>
                  <a:cubicBezTo>
                    <a:pt x="174" y="99"/>
                    <a:pt x="174" y="99"/>
                    <a:pt x="174" y="99"/>
                  </a:cubicBezTo>
                  <a:cubicBezTo>
                    <a:pt x="160" y="99"/>
                    <a:pt x="160" y="99"/>
                    <a:pt x="160" y="99"/>
                  </a:cubicBezTo>
                  <a:cubicBezTo>
                    <a:pt x="160" y="126"/>
                    <a:pt x="160" y="126"/>
                    <a:pt x="160" y="126"/>
                  </a:cubicBezTo>
                  <a:cubicBezTo>
                    <a:pt x="160" y="131"/>
                    <a:pt x="155" y="136"/>
                    <a:pt x="150" y="136"/>
                  </a:cubicBezTo>
                  <a:cubicBezTo>
                    <a:pt x="135" y="136"/>
                    <a:pt x="135" y="136"/>
                    <a:pt x="135" y="136"/>
                  </a:cubicBezTo>
                  <a:lnTo>
                    <a:pt x="135" y="181"/>
                  </a:lnTo>
                  <a:close/>
                  <a:moveTo>
                    <a:pt x="95" y="74"/>
                  </a:moveTo>
                  <a:cubicBezTo>
                    <a:pt x="94" y="74"/>
                    <a:pt x="93" y="75"/>
                    <a:pt x="93" y="77"/>
                  </a:cubicBezTo>
                  <a:cubicBezTo>
                    <a:pt x="93" y="78"/>
                    <a:pt x="94" y="79"/>
                    <a:pt x="95" y="79"/>
                  </a:cubicBezTo>
                  <a:cubicBezTo>
                    <a:pt x="97" y="79"/>
                    <a:pt x="98" y="78"/>
                    <a:pt x="98" y="77"/>
                  </a:cubicBezTo>
                  <a:cubicBezTo>
                    <a:pt x="98" y="75"/>
                    <a:pt x="97" y="74"/>
                    <a:pt x="95" y="74"/>
                  </a:cubicBezTo>
                  <a:close/>
                  <a:moveTo>
                    <a:pt x="115" y="60"/>
                  </a:moveTo>
                  <a:cubicBezTo>
                    <a:pt x="114" y="60"/>
                    <a:pt x="113" y="61"/>
                    <a:pt x="113" y="62"/>
                  </a:cubicBezTo>
                  <a:cubicBezTo>
                    <a:pt x="113" y="64"/>
                    <a:pt x="114" y="65"/>
                    <a:pt x="115" y="65"/>
                  </a:cubicBezTo>
                  <a:cubicBezTo>
                    <a:pt x="117" y="65"/>
                    <a:pt x="118" y="64"/>
                    <a:pt x="118" y="62"/>
                  </a:cubicBezTo>
                  <a:cubicBezTo>
                    <a:pt x="118" y="61"/>
                    <a:pt x="117" y="60"/>
                    <a:pt x="115" y="60"/>
                  </a:cubicBezTo>
                  <a:close/>
                  <a:moveTo>
                    <a:pt x="102" y="46"/>
                  </a:moveTo>
                  <a:cubicBezTo>
                    <a:pt x="101" y="46"/>
                    <a:pt x="99" y="47"/>
                    <a:pt x="99" y="49"/>
                  </a:cubicBezTo>
                  <a:cubicBezTo>
                    <a:pt x="99" y="50"/>
                    <a:pt x="101" y="51"/>
                    <a:pt x="102" y="51"/>
                  </a:cubicBezTo>
                  <a:cubicBezTo>
                    <a:pt x="103" y="51"/>
                    <a:pt x="104" y="50"/>
                    <a:pt x="104" y="49"/>
                  </a:cubicBezTo>
                  <a:cubicBezTo>
                    <a:pt x="104" y="47"/>
                    <a:pt x="103" y="46"/>
                    <a:pt x="102" y="46"/>
                  </a:cubicBezTo>
                  <a:close/>
                  <a:moveTo>
                    <a:pt x="105" y="94"/>
                  </a:moveTo>
                  <a:cubicBezTo>
                    <a:pt x="102" y="89"/>
                    <a:pt x="102" y="89"/>
                    <a:pt x="102" y="89"/>
                  </a:cubicBezTo>
                  <a:cubicBezTo>
                    <a:pt x="100" y="89"/>
                    <a:pt x="100" y="89"/>
                    <a:pt x="100" y="89"/>
                  </a:cubicBezTo>
                  <a:cubicBezTo>
                    <a:pt x="96" y="94"/>
                    <a:pt x="96" y="94"/>
                    <a:pt x="96" y="94"/>
                  </a:cubicBezTo>
                  <a:cubicBezTo>
                    <a:pt x="89" y="92"/>
                    <a:pt x="89" y="92"/>
                    <a:pt x="89" y="92"/>
                  </a:cubicBezTo>
                  <a:cubicBezTo>
                    <a:pt x="89" y="86"/>
                    <a:pt x="89" y="86"/>
                    <a:pt x="89" y="86"/>
                  </a:cubicBezTo>
                  <a:cubicBezTo>
                    <a:pt x="87" y="84"/>
                    <a:pt x="87" y="84"/>
                    <a:pt x="87" y="84"/>
                  </a:cubicBezTo>
                  <a:cubicBezTo>
                    <a:pt x="82" y="87"/>
                    <a:pt x="82" y="87"/>
                    <a:pt x="82" y="87"/>
                  </a:cubicBezTo>
                  <a:cubicBezTo>
                    <a:pt x="77" y="82"/>
                    <a:pt x="77" y="82"/>
                    <a:pt x="77" y="82"/>
                  </a:cubicBezTo>
                  <a:cubicBezTo>
                    <a:pt x="80" y="77"/>
                    <a:pt x="80" y="77"/>
                    <a:pt x="80" y="77"/>
                  </a:cubicBezTo>
                  <a:cubicBezTo>
                    <a:pt x="78" y="74"/>
                    <a:pt x="78" y="74"/>
                    <a:pt x="78" y="74"/>
                  </a:cubicBezTo>
                  <a:cubicBezTo>
                    <a:pt x="81" y="72"/>
                    <a:pt x="81" y="72"/>
                    <a:pt x="81" y="72"/>
                  </a:cubicBezTo>
                  <a:cubicBezTo>
                    <a:pt x="83" y="77"/>
                    <a:pt x="83" y="77"/>
                    <a:pt x="83" y="77"/>
                  </a:cubicBezTo>
                  <a:cubicBezTo>
                    <a:pt x="80" y="82"/>
                    <a:pt x="80" y="82"/>
                    <a:pt x="80" y="82"/>
                  </a:cubicBezTo>
                  <a:cubicBezTo>
                    <a:pt x="82" y="84"/>
                    <a:pt x="82" y="84"/>
                    <a:pt x="82" y="84"/>
                  </a:cubicBezTo>
                  <a:cubicBezTo>
                    <a:pt x="87" y="81"/>
                    <a:pt x="87" y="81"/>
                    <a:pt x="87" y="81"/>
                  </a:cubicBezTo>
                  <a:cubicBezTo>
                    <a:pt x="92" y="84"/>
                    <a:pt x="92" y="84"/>
                    <a:pt x="92" y="84"/>
                  </a:cubicBezTo>
                  <a:cubicBezTo>
                    <a:pt x="92" y="89"/>
                    <a:pt x="92" y="89"/>
                    <a:pt x="92" y="89"/>
                  </a:cubicBezTo>
                  <a:cubicBezTo>
                    <a:pt x="95" y="90"/>
                    <a:pt x="95" y="90"/>
                    <a:pt x="95" y="90"/>
                  </a:cubicBezTo>
                  <a:cubicBezTo>
                    <a:pt x="98" y="86"/>
                    <a:pt x="98" y="86"/>
                    <a:pt x="98" y="86"/>
                  </a:cubicBezTo>
                  <a:cubicBezTo>
                    <a:pt x="104" y="86"/>
                    <a:pt x="104" y="86"/>
                    <a:pt x="104" y="86"/>
                  </a:cubicBezTo>
                  <a:cubicBezTo>
                    <a:pt x="107" y="90"/>
                    <a:pt x="107" y="90"/>
                    <a:pt x="107" y="90"/>
                  </a:cubicBezTo>
                  <a:cubicBezTo>
                    <a:pt x="109" y="89"/>
                    <a:pt x="109" y="89"/>
                    <a:pt x="109" y="89"/>
                  </a:cubicBezTo>
                  <a:cubicBezTo>
                    <a:pt x="109" y="84"/>
                    <a:pt x="109" y="84"/>
                    <a:pt x="109" y="84"/>
                  </a:cubicBezTo>
                  <a:cubicBezTo>
                    <a:pt x="115" y="81"/>
                    <a:pt x="115" y="81"/>
                    <a:pt x="115" y="81"/>
                  </a:cubicBezTo>
                  <a:cubicBezTo>
                    <a:pt x="119" y="84"/>
                    <a:pt x="119" y="84"/>
                    <a:pt x="119" y="84"/>
                  </a:cubicBezTo>
                  <a:cubicBezTo>
                    <a:pt x="121" y="82"/>
                    <a:pt x="121" y="82"/>
                    <a:pt x="121" y="82"/>
                  </a:cubicBezTo>
                  <a:cubicBezTo>
                    <a:pt x="119" y="77"/>
                    <a:pt x="119" y="77"/>
                    <a:pt x="119" y="77"/>
                  </a:cubicBezTo>
                  <a:cubicBezTo>
                    <a:pt x="122" y="72"/>
                    <a:pt x="122" y="72"/>
                    <a:pt x="122" y="72"/>
                  </a:cubicBezTo>
                  <a:cubicBezTo>
                    <a:pt x="127" y="72"/>
                    <a:pt x="127" y="72"/>
                    <a:pt x="127" y="72"/>
                  </a:cubicBezTo>
                  <a:cubicBezTo>
                    <a:pt x="128" y="69"/>
                    <a:pt x="128" y="69"/>
                    <a:pt x="128" y="69"/>
                  </a:cubicBezTo>
                  <a:cubicBezTo>
                    <a:pt x="123" y="66"/>
                    <a:pt x="123" y="66"/>
                    <a:pt x="123" y="66"/>
                  </a:cubicBezTo>
                  <a:cubicBezTo>
                    <a:pt x="123" y="60"/>
                    <a:pt x="123" y="60"/>
                    <a:pt x="123" y="60"/>
                  </a:cubicBezTo>
                  <a:cubicBezTo>
                    <a:pt x="128" y="57"/>
                    <a:pt x="128" y="57"/>
                    <a:pt x="128" y="57"/>
                  </a:cubicBezTo>
                  <a:cubicBezTo>
                    <a:pt x="127" y="55"/>
                    <a:pt x="127" y="55"/>
                    <a:pt x="127" y="55"/>
                  </a:cubicBezTo>
                  <a:cubicBezTo>
                    <a:pt x="122" y="55"/>
                    <a:pt x="122" y="55"/>
                    <a:pt x="122" y="55"/>
                  </a:cubicBezTo>
                  <a:cubicBezTo>
                    <a:pt x="119" y="49"/>
                    <a:pt x="119" y="49"/>
                    <a:pt x="119" y="49"/>
                  </a:cubicBezTo>
                  <a:cubicBezTo>
                    <a:pt x="121" y="45"/>
                    <a:pt x="121" y="45"/>
                    <a:pt x="121" y="45"/>
                  </a:cubicBezTo>
                  <a:cubicBezTo>
                    <a:pt x="119" y="43"/>
                    <a:pt x="119" y="43"/>
                    <a:pt x="119" y="43"/>
                  </a:cubicBezTo>
                  <a:cubicBezTo>
                    <a:pt x="115" y="45"/>
                    <a:pt x="115" y="45"/>
                    <a:pt x="115" y="45"/>
                  </a:cubicBezTo>
                  <a:cubicBezTo>
                    <a:pt x="110" y="42"/>
                    <a:pt x="110" y="42"/>
                    <a:pt x="110" y="42"/>
                  </a:cubicBezTo>
                  <a:cubicBezTo>
                    <a:pt x="109" y="37"/>
                    <a:pt x="109" y="37"/>
                    <a:pt x="109" y="37"/>
                  </a:cubicBezTo>
                  <a:cubicBezTo>
                    <a:pt x="107" y="36"/>
                    <a:pt x="107" y="36"/>
                    <a:pt x="107" y="36"/>
                  </a:cubicBezTo>
                  <a:cubicBezTo>
                    <a:pt x="104" y="41"/>
                    <a:pt x="104" y="41"/>
                    <a:pt x="104" y="41"/>
                  </a:cubicBezTo>
                  <a:cubicBezTo>
                    <a:pt x="98" y="41"/>
                    <a:pt x="98" y="41"/>
                    <a:pt x="98" y="41"/>
                  </a:cubicBezTo>
                  <a:cubicBezTo>
                    <a:pt x="95" y="36"/>
                    <a:pt x="95" y="36"/>
                    <a:pt x="95" y="36"/>
                  </a:cubicBezTo>
                  <a:cubicBezTo>
                    <a:pt x="92" y="37"/>
                    <a:pt x="92" y="37"/>
                    <a:pt x="92" y="37"/>
                  </a:cubicBezTo>
                  <a:cubicBezTo>
                    <a:pt x="92" y="42"/>
                    <a:pt x="92" y="42"/>
                    <a:pt x="92" y="42"/>
                  </a:cubicBezTo>
                  <a:cubicBezTo>
                    <a:pt x="87" y="45"/>
                    <a:pt x="87" y="45"/>
                    <a:pt x="87" y="45"/>
                  </a:cubicBezTo>
                  <a:cubicBezTo>
                    <a:pt x="82" y="43"/>
                    <a:pt x="82" y="43"/>
                    <a:pt x="82" y="43"/>
                  </a:cubicBezTo>
                  <a:cubicBezTo>
                    <a:pt x="80" y="45"/>
                    <a:pt x="80" y="45"/>
                    <a:pt x="80" y="45"/>
                  </a:cubicBezTo>
                  <a:cubicBezTo>
                    <a:pt x="83" y="49"/>
                    <a:pt x="83" y="49"/>
                    <a:pt x="83" y="49"/>
                  </a:cubicBezTo>
                  <a:cubicBezTo>
                    <a:pt x="81" y="54"/>
                    <a:pt x="81" y="54"/>
                    <a:pt x="81" y="54"/>
                  </a:cubicBezTo>
                  <a:cubicBezTo>
                    <a:pt x="78" y="52"/>
                    <a:pt x="78" y="52"/>
                    <a:pt x="78" y="52"/>
                  </a:cubicBezTo>
                  <a:cubicBezTo>
                    <a:pt x="80" y="49"/>
                    <a:pt x="80" y="49"/>
                    <a:pt x="80" y="49"/>
                  </a:cubicBezTo>
                  <a:cubicBezTo>
                    <a:pt x="77" y="44"/>
                    <a:pt x="77" y="44"/>
                    <a:pt x="77" y="44"/>
                  </a:cubicBezTo>
                  <a:cubicBezTo>
                    <a:pt x="82" y="39"/>
                    <a:pt x="82" y="39"/>
                    <a:pt x="82" y="39"/>
                  </a:cubicBezTo>
                  <a:cubicBezTo>
                    <a:pt x="87" y="42"/>
                    <a:pt x="87" y="42"/>
                    <a:pt x="87" y="42"/>
                  </a:cubicBezTo>
                  <a:cubicBezTo>
                    <a:pt x="89" y="41"/>
                    <a:pt x="89" y="41"/>
                    <a:pt x="89" y="41"/>
                  </a:cubicBezTo>
                  <a:cubicBezTo>
                    <a:pt x="89" y="35"/>
                    <a:pt x="89" y="35"/>
                    <a:pt x="89" y="35"/>
                  </a:cubicBezTo>
                  <a:cubicBezTo>
                    <a:pt x="97" y="33"/>
                    <a:pt x="97" y="33"/>
                    <a:pt x="97" y="33"/>
                  </a:cubicBezTo>
                  <a:cubicBezTo>
                    <a:pt x="100" y="38"/>
                    <a:pt x="100" y="38"/>
                    <a:pt x="100" y="38"/>
                  </a:cubicBezTo>
                  <a:cubicBezTo>
                    <a:pt x="102" y="38"/>
                    <a:pt x="102" y="38"/>
                    <a:pt x="102" y="38"/>
                  </a:cubicBezTo>
                  <a:cubicBezTo>
                    <a:pt x="105" y="33"/>
                    <a:pt x="105" y="33"/>
                    <a:pt x="105" y="33"/>
                  </a:cubicBezTo>
                  <a:cubicBezTo>
                    <a:pt x="112" y="35"/>
                    <a:pt x="112" y="35"/>
                    <a:pt x="112" y="35"/>
                  </a:cubicBezTo>
                  <a:cubicBezTo>
                    <a:pt x="112" y="41"/>
                    <a:pt x="112" y="41"/>
                    <a:pt x="112" y="41"/>
                  </a:cubicBezTo>
                  <a:cubicBezTo>
                    <a:pt x="115" y="42"/>
                    <a:pt x="115" y="42"/>
                    <a:pt x="115" y="42"/>
                  </a:cubicBezTo>
                  <a:cubicBezTo>
                    <a:pt x="120" y="39"/>
                    <a:pt x="120" y="39"/>
                    <a:pt x="120" y="39"/>
                  </a:cubicBezTo>
                  <a:cubicBezTo>
                    <a:pt x="125" y="44"/>
                    <a:pt x="125" y="44"/>
                    <a:pt x="125" y="44"/>
                  </a:cubicBezTo>
                  <a:cubicBezTo>
                    <a:pt x="122" y="49"/>
                    <a:pt x="122" y="49"/>
                    <a:pt x="122" y="49"/>
                  </a:cubicBezTo>
                  <a:cubicBezTo>
                    <a:pt x="123" y="52"/>
                    <a:pt x="123" y="52"/>
                    <a:pt x="123" y="52"/>
                  </a:cubicBezTo>
                  <a:cubicBezTo>
                    <a:pt x="130" y="52"/>
                    <a:pt x="130" y="52"/>
                    <a:pt x="130" y="52"/>
                  </a:cubicBezTo>
                  <a:cubicBezTo>
                    <a:pt x="131" y="59"/>
                    <a:pt x="131" y="59"/>
                    <a:pt x="131" y="59"/>
                  </a:cubicBezTo>
                  <a:cubicBezTo>
                    <a:pt x="126" y="62"/>
                    <a:pt x="126" y="62"/>
                    <a:pt x="126" y="62"/>
                  </a:cubicBezTo>
                  <a:cubicBezTo>
                    <a:pt x="126" y="64"/>
                    <a:pt x="126" y="64"/>
                    <a:pt x="126" y="64"/>
                  </a:cubicBezTo>
                  <a:cubicBezTo>
                    <a:pt x="131" y="67"/>
                    <a:pt x="131" y="67"/>
                    <a:pt x="131" y="67"/>
                  </a:cubicBezTo>
                  <a:cubicBezTo>
                    <a:pt x="129" y="75"/>
                    <a:pt x="129" y="75"/>
                    <a:pt x="129" y="75"/>
                  </a:cubicBezTo>
                  <a:cubicBezTo>
                    <a:pt x="123" y="75"/>
                    <a:pt x="123" y="75"/>
                    <a:pt x="123" y="75"/>
                  </a:cubicBezTo>
                  <a:cubicBezTo>
                    <a:pt x="122" y="77"/>
                    <a:pt x="122" y="77"/>
                    <a:pt x="122" y="77"/>
                  </a:cubicBezTo>
                  <a:cubicBezTo>
                    <a:pt x="125" y="82"/>
                    <a:pt x="125" y="82"/>
                    <a:pt x="125" y="82"/>
                  </a:cubicBezTo>
                  <a:cubicBezTo>
                    <a:pt x="120" y="87"/>
                    <a:pt x="120" y="87"/>
                    <a:pt x="120" y="87"/>
                  </a:cubicBezTo>
                  <a:cubicBezTo>
                    <a:pt x="115" y="84"/>
                    <a:pt x="115" y="84"/>
                    <a:pt x="115" y="84"/>
                  </a:cubicBezTo>
                  <a:cubicBezTo>
                    <a:pt x="112" y="86"/>
                    <a:pt x="112" y="86"/>
                    <a:pt x="112" y="86"/>
                  </a:cubicBezTo>
                  <a:cubicBezTo>
                    <a:pt x="112" y="92"/>
                    <a:pt x="112" y="92"/>
                    <a:pt x="112" y="92"/>
                  </a:cubicBezTo>
                  <a:lnTo>
                    <a:pt x="105" y="94"/>
                  </a:lnTo>
                  <a:close/>
                  <a:moveTo>
                    <a:pt x="109" y="81"/>
                  </a:moveTo>
                  <a:cubicBezTo>
                    <a:pt x="106" y="81"/>
                    <a:pt x="103" y="78"/>
                    <a:pt x="103" y="75"/>
                  </a:cubicBezTo>
                  <a:cubicBezTo>
                    <a:pt x="103" y="74"/>
                    <a:pt x="103" y="74"/>
                    <a:pt x="104" y="73"/>
                  </a:cubicBezTo>
                  <a:cubicBezTo>
                    <a:pt x="100" y="69"/>
                    <a:pt x="100" y="69"/>
                    <a:pt x="100" y="69"/>
                  </a:cubicBezTo>
                  <a:cubicBezTo>
                    <a:pt x="93" y="69"/>
                    <a:pt x="93" y="69"/>
                    <a:pt x="93" y="69"/>
                  </a:cubicBezTo>
                  <a:cubicBezTo>
                    <a:pt x="93" y="66"/>
                    <a:pt x="93" y="66"/>
                    <a:pt x="93" y="66"/>
                  </a:cubicBezTo>
                  <a:cubicBezTo>
                    <a:pt x="101" y="66"/>
                    <a:pt x="101" y="66"/>
                    <a:pt x="101" y="66"/>
                  </a:cubicBezTo>
                  <a:cubicBezTo>
                    <a:pt x="106" y="71"/>
                    <a:pt x="106" y="71"/>
                    <a:pt x="106" y="71"/>
                  </a:cubicBezTo>
                  <a:cubicBezTo>
                    <a:pt x="107" y="70"/>
                    <a:pt x="108" y="70"/>
                    <a:pt x="109" y="70"/>
                  </a:cubicBezTo>
                  <a:cubicBezTo>
                    <a:pt x="112" y="70"/>
                    <a:pt x="114" y="72"/>
                    <a:pt x="114" y="75"/>
                  </a:cubicBezTo>
                  <a:cubicBezTo>
                    <a:pt x="114" y="78"/>
                    <a:pt x="112" y="81"/>
                    <a:pt x="109" y="81"/>
                  </a:cubicBezTo>
                  <a:close/>
                  <a:moveTo>
                    <a:pt x="109" y="73"/>
                  </a:moveTo>
                  <a:cubicBezTo>
                    <a:pt x="107" y="73"/>
                    <a:pt x="106" y="74"/>
                    <a:pt x="106" y="75"/>
                  </a:cubicBezTo>
                  <a:cubicBezTo>
                    <a:pt x="106" y="77"/>
                    <a:pt x="107" y="78"/>
                    <a:pt x="109" y="78"/>
                  </a:cubicBezTo>
                  <a:cubicBezTo>
                    <a:pt x="110" y="78"/>
                    <a:pt x="111" y="77"/>
                    <a:pt x="111" y="75"/>
                  </a:cubicBezTo>
                  <a:cubicBezTo>
                    <a:pt x="111" y="74"/>
                    <a:pt x="110" y="73"/>
                    <a:pt x="109" y="73"/>
                  </a:cubicBez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50">
              <a:extLst>
                <a:ext uri="{FF2B5EF4-FFF2-40B4-BE49-F238E27FC236}">
                  <a16:creationId xmlns:a16="http://schemas.microsoft.com/office/drawing/2014/main" id="{154B6193-AE73-4DD7-4341-F651A2CFE4F6}"/>
                </a:ext>
              </a:extLst>
            </p:cNvPr>
            <p:cNvSpPr>
              <a:spLocks noEditPoints="1"/>
            </p:cNvSpPr>
            <p:nvPr/>
          </p:nvSpPr>
          <p:spPr bwMode="auto">
            <a:xfrm>
              <a:off x="10318449" y="3978900"/>
              <a:ext cx="583915" cy="567747"/>
            </a:xfrm>
            <a:custGeom>
              <a:avLst/>
              <a:gdLst>
                <a:gd name="T0" fmla="*/ 35 w 133"/>
                <a:gd name="T1" fmla="*/ 133 h 133"/>
                <a:gd name="T2" fmla="*/ 71 w 133"/>
                <a:gd name="T3" fmla="*/ 0 h 133"/>
                <a:gd name="T4" fmla="*/ 82 w 133"/>
                <a:gd name="T5" fmla="*/ 67 h 133"/>
                <a:gd name="T6" fmla="*/ 84 w 133"/>
                <a:gd name="T7" fmla="*/ 44 h 133"/>
                <a:gd name="T8" fmla="*/ 98 w 133"/>
                <a:gd name="T9" fmla="*/ 67 h 133"/>
                <a:gd name="T10" fmla="*/ 71 w 133"/>
                <a:gd name="T11" fmla="*/ 130 h 133"/>
                <a:gd name="T12" fmla="*/ 95 w 133"/>
                <a:gd name="T13" fmla="*/ 69 h 133"/>
                <a:gd name="T14" fmla="*/ 71 w 133"/>
                <a:gd name="T15" fmla="*/ 130 h 133"/>
                <a:gd name="T16" fmla="*/ 68 w 133"/>
                <a:gd name="T17" fmla="*/ 130 h 133"/>
                <a:gd name="T18" fmla="*/ 38 w 133"/>
                <a:gd name="T19" fmla="*/ 2 h 133"/>
                <a:gd name="T20" fmla="*/ 90 w 133"/>
                <a:gd name="T21" fmla="*/ 97 h 133"/>
                <a:gd name="T22" fmla="*/ 76 w 133"/>
                <a:gd name="T23" fmla="*/ 82 h 133"/>
                <a:gd name="T24" fmla="*/ 90 w 133"/>
                <a:gd name="T25" fmla="*/ 97 h 133"/>
                <a:gd name="T26" fmla="*/ 87 w 133"/>
                <a:gd name="T27" fmla="*/ 95 h 133"/>
                <a:gd name="T28" fmla="*/ 79 w 133"/>
                <a:gd name="T29" fmla="*/ 85 h 133"/>
                <a:gd name="T30" fmla="*/ 60 w 133"/>
                <a:gd name="T31" fmla="*/ 97 h 133"/>
                <a:gd name="T32" fmla="*/ 46 w 133"/>
                <a:gd name="T33" fmla="*/ 82 h 133"/>
                <a:gd name="T34" fmla="*/ 60 w 133"/>
                <a:gd name="T35" fmla="*/ 97 h 133"/>
                <a:gd name="T36" fmla="*/ 57 w 133"/>
                <a:gd name="T37" fmla="*/ 95 h 133"/>
                <a:gd name="T38" fmla="*/ 49 w 133"/>
                <a:gd name="T39" fmla="*/ 85 h 133"/>
                <a:gd name="T40" fmla="*/ 60 w 133"/>
                <a:gd name="T41" fmla="*/ 74 h 133"/>
                <a:gd name="T42" fmla="*/ 46 w 133"/>
                <a:gd name="T43" fmla="*/ 59 h 133"/>
                <a:gd name="T44" fmla="*/ 60 w 133"/>
                <a:gd name="T45" fmla="*/ 74 h 133"/>
                <a:gd name="T46" fmla="*/ 57 w 133"/>
                <a:gd name="T47" fmla="*/ 72 h 133"/>
                <a:gd name="T48" fmla="*/ 49 w 133"/>
                <a:gd name="T49" fmla="*/ 61 h 133"/>
                <a:gd name="T50" fmla="*/ 120 w 133"/>
                <a:gd name="T51" fmla="*/ 72 h 133"/>
                <a:gd name="T52" fmla="*/ 130 w 133"/>
                <a:gd name="T53" fmla="*/ 43 h 133"/>
                <a:gd name="T54" fmla="*/ 120 w 133"/>
                <a:gd name="T55" fmla="*/ 14 h 133"/>
                <a:gd name="T56" fmla="*/ 120 w 133"/>
                <a:gd name="T57" fmla="*/ 72 h 133"/>
                <a:gd name="T58" fmla="*/ 0 w 133"/>
                <a:gd name="T59" fmla="*/ 43 h 133"/>
                <a:gd name="T60" fmla="*/ 15 w 133"/>
                <a:gd name="T61" fmla="*/ 16 h 133"/>
                <a:gd name="T62" fmla="*/ 15 w 133"/>
                <a:gd name="T63" fmla="*/ 70 h 133"/>
                <a:gd name="T64" fmla="*/ 114 w 133"/>
                <a:gd name="T65" fmla="*/ 61 h 133"/>
                <a:gd name="T66" fmla="*/ 120 w 133"/>
                <a:gd name="T67" fmla="*/ 43 h 133"/>
                <a:gd name="T68" fmla="*/ 114 w 133"/>
                <a:gd name="T69" fmla="*/ 25 h 133"/>
                <a:gd name="T70" fmla="*/ 114 w 133"/>
                <a:gd name="T71" fmla="*/ 61 h 133"/>
                <a:gd name="T72" fmla="*/ 11 w 133"/>
                <a:gd name="T73" fmla="*/ 43 h 133"/>
                <a:gd name="T74" fmla="*/ 21 w 133"/>
                <a:gd name="T75" fmla="*/ 28 h 133"/>
                <a:gd name="T76" fmla="*/ 21 w 133"/>
                <a:gd name="T77" fmla="*/ 59 h 133"/>
                <a:gd name="T78" fmla="*/ 60 w 133"/>
                <a:gd name="T79" fmla="*/ 51 h 133"/>
                <a:gd name="T80" fmla="*/ 46 w 133"/>
                <a:gd name="T81" fmla="*/ 36 h 133"/>
                <a:gd name="T82" fmla="*/ 60 w 133"/>
                <a:gd name="T83" fmla="*/ 51 h 133"/>
                <a:gd name="T84" fmla="*/ 57 w 133"/>
                <a:gd name="T85" fmla="*/ 48 h 133"/>
                <a:gd name="T86" fmla="*/ 49 w 133"/>
                <a:gd name="T87" fmla="*/ 38 h 133"/>
                <a:gd name="T88" fmla="*/ 60 w 133"/>
                <a:gd name="T89" fmla="*/ 28 h 133"/>
                <a:gd name="T90" fmla="*/ 46 w 133"/>
                <a:gd name="T91" fmla="*/ 12 h 133"/>
                <a:gd name="T92" fmla="*/ 60 w 133"/>
                <a:gd name="T93" fmla="*/ 28 h 133"/>
                <a:gd name="T94" fmla="*/ 57 w 133"/>
                <a:gd name="T95" fmla="*/ 25 h 133"/>
                <a:gd name="T96" fmla="*/ 49 w 133"/>
                <a:gd name="T97" fmla="*/ 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 h="133">
                  <a:moveTo>
                    <a:pt x="98" y="133"/>
                  </a:moveTo>
                  <a:cubicBezTo>
                    <a:pt x="35" y="133"/>
                    <a:pt x="35" y="133"/>
                    <a:pt x="35" y="133"/>
                  </a:cubicBezTo>
                  <a:cubicBezTo>
                    <a:pt x="35" y="0"/>
                    <a:pt x="35" y="0"/>
                    <a:pt x="35" y="0"/>
                  </a:cubicBezTo>
                  <a:cubicBezTo>
                    <a:pt x="71" y="0"/>
                    <a:pt x="71" y="0"/>
                    <a:pt x="71" y="0"/>
                  </a:cubicBezTo>
                  <a:cubicBezTo>
                    <a:pt x="71" y="67"/>
                    <a:pt x="71" y="67"/>
                    <a:pt x="71" y="67"/>
                  </a:cubicBezTo>
                  <a:cubicBezTo>
                    <a:pt x="82" y="67"/>
                    <a:pt x="82" y="67"/>
                    <a:pt x="82" y="67"/>
                  </a:cubicBezTo>
                  <a:cubicBezTo>
                    <a:pt x="82" y="44"/>
                    <a:pt x="82" y="44"/>
                    <a:pt x="82" y="44"/>
                  </a:cubicBezTo>
                  <a:cubicBezTo>
                    <a:pt x="84" y="44"/>
                    <a:pt x="84" y="44"/>
                    <a:pt x="84" y="44"/>
                  </a:cubicBezTo>
                  <a:cubicBezTo>
                    <a:pt x="84" y="67"/>
                    <a:pt x="84" y="67"/>
                    <a:pt x="84" y="67"/>
                  </a:cubicBezTo>
                  <a:cubicBezTo>
                    <a:pt x="98" y="67"/>
                    <a:pt x="98" y="67"/>
                    <a:pt x="98" y="67"/>
                  </a:cubicBezTo>
                  <a:lnTo>
                    <a:pt x="98" y="133"/>
                  </a:lnTo>
                  <a:close/>
                  <a:moveTo>
                    <a:pt x="71" y="130"/>
                  </a:moveTo>
                  <a:cubicBezTo>
                    <a:pt x="95" y="130"/>
                    <a:pt x="95" y="130"/>
                    <a:pt x="95" y="130"/>
                  </a:cubicBezTo>
                  <a:cubicBezTo>
                    <a:pt x="95" y="69"/>
                    <a:pt x="95" y="69"/>
                    <a:pt x="95" y="69"/>
                  </a:cubicBezTo>
                  <a:cubicBezTo>
                    <a:pt x="71" y="69"/>
                    <a:pt x="71" y="69"/>
                    <a:pt x="71" y="69"/>
                  </a:cubicBezTo>
                  <a:lnTo>
                    <a:pt x="71" y="130"/>
                  </a:lnTo>
                  <a:close/>
                  <a:moveTo>
                    <a:pt x="38" y="130"/>
                  </a:moveTo>
                  <a:cubicBezTo>
                    <a:pt x="68" y="130"/>
                    <a:pt x="68" y="130"/>
                    <a:pt x="68" y="130"/>
                  </a:cubicBezTo>
                  <a:cubicBezTo>
                    <a:pt x="68" y="2"/>
                    <a:pt x="68" y="2"/>
                    <a:pt x="68" y="2"/>
                  </a:cubicBezTo>
                  <a:cubicBezTo>
                    <a:pt x="38" y="2"/>
                    <a:pt x="38" y="2"/>
                    <a:pt x="38" y="2"/>
                  </a:cubicBezTo>
                  <a:lnTo>
                    <a:pt x="38" y="130"/>
                  </a:lnTo>
                  <a:close/>
                  <a:moveTo>
                    <a:pt x="90" y="97"/>
                  </a:moveTo>
                  <a:cubicBezTo>
                    <a:pt x="76" y="97"/>
                    <a:pt x="76" y="97"/>
                    <a:pt x="76" y="97"/>
                  </a:cubicBezTo>
                  <a:cubicBezTo>
                    <a:pt x="76" y="82"/>
                    <a:pt x="76" y="82"/>
                    <a:pt x="76" y="82"/>
                  </a:cubicBezTo>
                  <a:cubicBezTo>
                    <a:pt x="90" y="82"/>
                    <a:pt x="90" y="82"/>
                    <a:pt x="90" y="82"/>
                  </a:cubicBezTo>
                  <a:lnTo>
                    <a:pt x="90" y="97"/>
                  </a:lnTo>
                  <a:close/>
                  <a:moveTo>
                    <a:pt x="79" y="95"/>
                  </a:moveTo>
                  <a:cubicBezTo>
                    <a:pt x="87" y="95"/>
                    <a:pt x="87" y="95"/>
                    <a:pt x="87" y="95"/>
                  </a:cubicBezTo>
                  <a:cubicBezTo>
                    <a:pt x="87" y="85"/>
                    <a:pt x="87" y="85"/>
                    <a:pt x="87" y="85"/>
                  </a:cubicBezTo>
                  <a:cubicBezTo>
                    <a:pt x="79" y="85"/>
                    <a:pt x="79" y="85"/>
                    <a:pt x="79" y="85"/>
                  </a:cubicBezTo>
                  <a:lnTo>
                    <a:pt x="79" y="95"/>
                  </a:lnTo>
                  <a:close/>
                  <a:moveTo>
                    <a:pt x="60" y="97"/>
                  </a:moveTo>
                  <a:cubicBezTo>
                    <a:pt x="46" y="97"/>
                    <a:pt x="46" y="97"/>
                    <a:pt x="46" y="97"/>
                  </a:cubicBezTo>
                  <a:cubicBezTo>
                    <a:pt x="46" y="82"/>
                    <a:pt x="46" y="82"/>
                    <a:pt x="46" y="82"/>
                  </a:cubicBezTo>
                  <a:cubicBezTo>
                    <a:pt x="60" y="82"/>
                    <a:pt x="60" y="82"/>
                    <a:pt x="60" y="82"/>
                  </a:cubicBezTo>
                  <a:lnTo>
                    <a:pt x="60" y="97"/>
                  </a:lnTo>
                  <a:close/>
                  <a:moveTo>
                    <a:pt x="49" y="95"/>
                  </a:moveTo>
                  <a:cubicBezTo>
                    <a:pt x="57" y="95"/>
                    <a:pt x="57" y="95"/>
                    <a:pt x="57" y="95"/>
                  </a:cubicBezTo>
                  <a:cubicBezTo>
                    <a:pt x="57" y="85"/>
                    <a:pt x="57" y="85"/>
                    <a:pt x="57" y="85"/>
                  </a:cubicBezTo>
                  <a:cubicBezTo>
                    <a:pt x="49" y="85"/>
                    <a:pt x="49" y="85"/>
                    <a:pt x="49" y="85"/>
                  </a:cubicBezTo>
                  <a:lnTo>
                    <a:pt x="49" y="95"/>
                  </a:lnTo>
                  <a:close/>
                  <a:moveTo>
                    <a:pt x="60" y="74"/>
                  </a:moveTo>
                  <a:cubicBezTo>
                    <a:pt x="46" y="74"/>
                    <a:pt x="46" y="74"/>
                    <a:pt x="46" y="74"/>
                  </a:cubicBezTo>
                  <a:cubicBezTo>
                    <a:pt x="46" y="59"/>
                    <a:pt x="46" y="59"/>
                    <a:pt x="46" y="59"/>
                  </a:cubicBezTo>
                  <a:cubicBezTo>
                    <a:pt x="60" y="59"/>
                    <a:pt x="60" y="59"/>
                    <a:pt x="60" y="59"/>
                  </a:cubicBezTo>
                  <a:lnTo>
                    <a:pt x="60" y="74"/>
                  </a:lnTo>
                  <a:close/>
                  <a:moveTo>
                    <a:pt x="49" y="72"/>
                  </a:moveTo>
                  <a:cubicBezTo>
                    <a:pt x="57" y="72"/>
                    <a:pt x="57" y="72"/>
                    <a:pt x="57" y="72"/>
                  </a:cubicBezTo>
                  <a:cubicBezTo>
                    <a:pt x="57" y="61"/>
                    <a:pt x="57" y="61"/>
                    <a:pt x="57" y="61"/>
                  </a:cubicBezTo>
                  <a:cubicBezTo>
                    <a:pt x="49" y="61"/>
                    <a:pt x="49" y="61"/>
                    <a:pt x="49" y="61"/>
                  </a:cubicBezTo>
                  <a:lnTo>
                    <a:pt x="49" y="72"/>
                  </a:lnTo>
                  <a:close/>
                  <a:moveTo>
                    <a:pt x="120" y="72"/>
                  </a:moveTo>
                  <a:cubicBezTo>
                    <a:pt x="118" y="70"/>
                    <a:pt x="118" y="70"/>
                    <a:pt x="118" y="70"/>
                  </a:cubicBezTo>
                  <a:cubicBezTo>
                    <a:pt x="126" y="65"/>
                    <a:pt x="130" y="55"/>
                    <a:pt x="130" y="43"/>
                  </a:cubicBezTo>
                  <a:cubicBezTo>
                    <a:pt x="130" y="32"/>
                    <a:pt x="126" y="22"/>
                    <a:pt x="118" y="16"/>
                  </a:cubicBezTo>
                  <a:cubicBezTo>
                    <a:pt x="120" y="14"/>
                    <a:pt x="120" y="14"/>
                    <a:pt x="120" y="14"/>
                  </a:cubicBezTo>
                  <a:cubicBezTo>
                    <a:pt x="128" y="20"/>
                    <a:pt x="133" y="31"/>
                    <a:pt x="133" y="43"/>
                  </a:cubicBezTo>
                  <a:cubicBezTo>
                    <a:pt x="133" y="55"/>
                    <a:pt x="128" y="67"/>
                    <a:pt x="120" y="72"/>
                  </a:cubicBezTo>
                  <a:close/>
                  <a:moveTo>
                    <a:pt x="14" y="72"/>
                  </a:moveTo>
                  <a:cubicBezTo>
                    <a:pt x="5" y="67"/>
                    <a:pt x="0" y="55"/>
                    <a:pt x="0" y="43"/>
                  </a:cubicBezTo>
                  <a:cubicBezTo>
                    <a:pt x="0" y="31"/>
                    <a:pt x="5" y="20"/>
                    <a:pt x="14" y="14"/>
                  </a:cubicBezTo>
                  <a:cubicBezTo>
                    <a:pt x="15" y="16"/>
                    <a:pt x="15" y="16"/>
                    <a:pt x="15" y="16"/>
                  </a:cubicBezTo>
                  <a:cubicBezTo>
                    <a:pt x="7" y="22"/>
                    <a:pt x="3" y="32"/>
                    <a:pt x="3" y="43"/>
                  </a:cubicBezTo>
                  <a:cubicBezTo>
                    <a:pt x="3" y="55"/>
                    <a:pt x="7" y="65"/>
                    <a:pt x="15" y="70"/>
                  </a:cubicBezTo>
                  <a:lnTo>
                    <a:pt x="14" y="72"/>
                  </a:lnTo>
                  <a:close/>
                  <a:moveTo>
                    <a:pt x="114" y="61"/>
                  </a:moveTo>
                  <a:cubicBezTo>
                    <a:pt x="112" y="59"/>
                    <a:pt x="112" y="59"/>
                    <a:pt x="112" y="59"/>
                  </a:cubicBezTo>
                  <a:cubicBezTo>
                    <a:pt x="117" y="56"/>
                    <a:pt x="120" y="50"/>
                    <a:pt x="120" y="43"/>
                  </a:cubicBezTo>
                  <a:cubicBezTo>
                    <a:pt x="120" y="37"/>
                    <a:pt x="117" y="31"/>
                    <a:pt x="112" y="28"/>
                  </a:cubicBezTo>
                  <a:cubicBezTo>
                    <a:pt x="114" y="25"/>
                    <a:pt x="114" y="25"/>
                    <a:pt x="114" y="25"/>
                  </a:cubicBezTo>
                  <a:cubicBezTo>
                    <a:pt x="119" y="29"/>
                    <a:pt x="122" y="36"/>
                    <a:pt x="122" y="43"/>
                  </a:cubicBezTo>
                  <a:cubicBezTo>
                    <a:pt x="122" y="51"/>
                    <a:pt x="119" y="58"/>
                    <a:pt x="114" y="61"/>
                  </a:cubicBezTo>
                  <a:close/>
                  <a:moveTo>
                    <a:pt x="19" y="61"/>
                  </a:moveTo>
                  <a:cubicBezTo>
                    <a:pt x="14" y="58"/>
                    <a:pt x="11" y="51"/>
                    <a:pt x="11" y="43"/>
                  </a:cubicBezTo>
                  <a:cubicBezTo>
                    <a:pt x="11" y="36"/>
                    <a:pt x="14" y="29"/>
                    <a:pt x="19" y="25"/>
                  </a:cubicBezTo>
                  <a:cubicBezTo>
                    <a:pt x="21" y="28"/>
                    <a:pt x="21" y="28"/>
                    <a:pt x="21" y="28"/>
                  </a:cubicBezTo>
                  <a:cubicBezTo>
                    <a:pt x="16" y="31"/>
                    <a:pt x="13" y="37"/>
                    <a:pt x="13" y="43"/>
                  </a:cubicBezTo>
                  <a:cubicBezTo>
                    <a:pt x="13" y="50"/>
                    <a:pt x="16" y="56"/>
                    <a:pt x="21" y="59"/>
                  </a:cubicBezTo>
                  <a:lnTo>
                    <a:pt x="19" y="61"/>
                  </a:lnTo>
                  <a:close/>
                  <a:moveTo>
                    <a:pt x="60" y="51"/>
                  </a:moveTo>
                  <a:cubicBezTo>
                    <a:pt x="46" y="51"/>
                    <a:pt x="46" y="51"/>
                    <a:pt x="46" y="51"/>
                  </a:cubicBezTo>
                  <a:cubicBezTo>
                    <a:pt x="46" y="36"/>
                    <a:pt x="46" y="36"/>
                    <a:pt x="46" y="36"/>
                  </a:cubicBezTo>
                  <a:cubicBezTo>
                    <a:pt x="60" y="36"/>
                    <a:pt x="60" y="36"/>
                    <a:pt x="60" y="36"/>
                  </a:cubicBezTo>
                  <a:lnTo>
                    <a:pt x="60" y="51"/>
                  </a:lnTo>
                  <a:close/>
                  <a:moveTo>
                    <a:pt x="49" y="48"/>
                  </a:moveTo>
                  <a:cubicBezTo>
                    <a:pt x="57" y="48"/>
                    <a:pt x="57" y="48"/>
                    <a:pt x="57" y="48"/>
                  </a:cubicBezTo>
                  <a:cubicBezTo>
                    <a:pt x="57" y="38"/>
                    <a:pt x="57" y="38"/>
                    <a:pt x="57" y="38"/>
                  </a:cubicBezTo>
                  <a:cubicBezTo>
                    <a:pt x="49" y="38"/>
                    <a:pt x="49" y="38"/>
                    <a:pt x="49" y="38"/>
                  </a:cubicBezTo>
                  <a:lnTo>
                    <a:pt x="49" y="48"/>
                  </a:lnTo>
                  <a:close/>
                  <a:moveTo>
                    <a:pt x="60" y="28"/>
                  </a:moveTo>
                  <a:cubicBezTo>
                    <a:pt x="46" y="28"/>
                    <a:pt x="46" y="28"/>
                    <a:pt x="46" y="28"/>
                  </a:cubicBezTo>
                  <a:cubicBezTo>
                    <a:pt x="46" y="12"/>
                    <a:pt x="46" y="12"/>
                    <a:pt x="46" y="12"/>
                  </a:cubicBezTo>
                  <a:cubicBezTo>
                    <a:pt x="60" y="12"/>
                    <a:pt x="60" y="12"/>
                    <a:pt x="60" y="12"/>
                  </a:cubicBezTo>
                  <a:lnTo>
                    <a:pt x="60" y="28"/>
                  </a:lnTo>
                  <a:close/>
                  <a:moveTo>
                    <a:pt x="49" y="25"/>
                  </a:moveTo>
                  <a:cubicBezTo>
                    <a:pt x="57" y="25"/>
                    <a:pt x="57" y="25"/>
                    <a:pt x="57" y="25"/>
                  </a:cubicBezTo>
                  <a:cubicBezTo>
                    <a:pt x="57" y="15"/>
                    <a:pt x="57" y="15"/>
                    <a:pt x="57" y="15"/>
                  </a:cubicBezTo>
                  <a:cubicBezTo>
                    <a:pt x="49" y="15"/>
                    <a:pt x="49" y="15"/>
                    <a:pt x="49" y="15"/>
                  </a:cubicBezTo>
                  <a:lnTo>
                    <a:pt x="49" y="25"/>
                  </a:lnTo>
                  <a:close/>
                </a:path>
              </a:pathLst>
            </a:custGeom>
            <a:solidFill>
              <a:srgbClr val="EF4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8" name="Group 37">
              <a:extLst>
                <a:ext uri="{FF2B5EF4-FFF2-40B4-BE49-F238E27FC236}">
                  <a16:creationId xmlns:a16="http://schemas.microsoft.com/office/drawing/2014/main" id="{3606A085-5C08-C196-202E-3DE39CAF850F}"/>
                </a:ext>
              </a:extLst>
            </p:cNvPr>
            <p:cNvGrpSpPr/>
            <p:nvPr/>
          </p:nvGrpSpPr>
          <p:grpSpPr>
            <a:xfrm>
              <a:off x="9505370" y="5166248"/>
              <a:ext cx="707006" cy="585839"/>
              <a:chOff x="3135313" y="944563"/>
              <a:chExt cx="503238" cy="430213"/>
            </a:xfrm>
            <a:solidFill>
              <a:srgbClr val="F9423A"/>
            </a:solidFill>
          </p:grpSpPr>
          <p:sp>
            <p:nvSpPr>
              <p:cNvPr id="61" name="Freeform 1242">
                <a:extLst>
                  <a:ext uri="{FF2B5EF4-FFF2-40B4-BE49-F238E27FC236}">
                    <a16:creationId xmlns:a16="http://schemas.microsoft.com/office/drawing/2014/main" id="{16870999-017E-4A00-8854-090D6B2E1D3A}"/>
                  </a:ext>
                </a:extLst>
              </p:cNvPr>
              <p:cNvSpPr>
                <a:spLocks/>
              </p:cNvSpPr>
              <p:nvPr/>
            </p:nvSpPr>
            <p:spPr bwMode="auto">
              <a:xfrm>
                <a:off x="3346450" y="1171576"/>
                <a:ext cx="79375" cy="203200"/>
              </a:xfrm>
              <a:custGeom>
                <a:avLst/>
                <a:gdLst>
                  <a:gd name="T0" fmla="*/ 26 w 36"/>
                  <a:gd name="T1" fmla="*/ 92 h 92"/>
                  <a:gd name="T2" fmla="*/ 10 w 36"/>
                  <a:gd name="T3" fmla="*/ 92 h 92"/>
                  <a:gd name="T4" fmla="*/ 0 w 36"/>
                  <a:gd name="T5" fmla="*/ 82 h 92"/>
                  <a:gd name="T6" fmla="*/ 0 w 36"/>
                  <a:gd name="T7" fmla="*/ 2 h 92"/>
                  <a:gd name="T8" fmla="*/ 2 w 36"/>
                  <a:gd name="T9" fmla="*/ 0 h 92"/>
                  <a:gd name="T10" fmla="*/ 3 w 36"/>
                  <a:gd name="T11" fmla="*/ 2 h 92"/>
                  <a:gd name="T12" fmla="*/ 3 w 36"/>
                  <a:gd name="T13" fmla="*/ 82 h 92"/>
                  <a:gd name="T14" fmla="*/ 10 w 36"/>
                  <a:gd name="T15" fmla="*/ 89 h 92"/>
                  <a:gd name="T16" fmla="*/ 26 w 36"/>
                  <a:gd name="T17" fmla="*/ 89 h 92"/>
                  <a:gd name="T18" fmla="*/ 33 w 36"/>
                  <a:gd name="T19" fmla="*/ 82 h 92"/>
                  <a:gd name="T20" fmla="*/ 33 w 36"/>
                  <a:gd name="T21" fmla="*/ 2 h 92"/>
                  <a:gd name="T22" fmla="*/ 34 w 36"/>
                  <a:gd name="T23" fmla="*/ 0 h 92"/>
                  <a:gd name="T24" fmla="*/ 36 w 36"/>
                  <a:gd name="T25" fmla="*/ 2 h 92"/>
                  <a:gd name="T26" fmla="*/ 36 w 36"/>
                  <a:gd name="T27" fmla="*/ 82 h 92"/>
                  <a:gd name="T28" fmla="*/ 26 w 36"/>
                  <a:gd name="T2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92">
                    <a:moveTo>
                      <a:pt x="26" y="92"/>
                    </a:moveTo>
                    <a:cubicBezTo>
                      <a:pt x="10" y="92"/>
                      <a:pt x="10" y="92"/>
                      <a:pt x="10" y="92"/>
                    </a:cubicBezTo>
                    <a:cubicBezTo>
                      <a:pt x="5" y="92"/>
                      <a:pt x="0" y="87"/>
                      <a:pt x="0" y="82"/>
                    </a:cubicBezTo>
                    <a:cubicBezTo>
                      <a:pt x="0" y="2"/>
                      <a:pt x="0" y="2"/>
                      <a:pt x="0" y="2"/>
                    </a:cubicBezTo>
                    <a:cubicBezTo>
                      <a:pt x="0" y="1"/>
                      <a:pt x="1" y="0"/>
                      <a:pt x="2" y="0"/>
                    </a:cubicBezTo>
                    <a:cubicBezTo>
                      <a:pt x="3" y="0"/>
                      <a:pt x="3" y="1"/>
                      <a:pt x="3" y="2"/>
                    </a:cubicBezTo>
                    <a:cubicBezTo>
                      <a:pt x="3" y="82"/>
                      <a:pt x="3" y="82"/>
                      <a:pt x="3" y="82"/>
                    </a:cubicBezTo>
                    <a:cubicBezTo>
                      <a:pt x="3" y="86"/>
                      <a:pt x="6" y="89"/>
                      <a:pt x="10" y="89"/>
                    </a:cubicBezTo>
                    <a:cubicBezTo>
                      <a:pt x="26" y="89"/>
                      <a:pt x="26" y="89"/>
                      <a:pt x="26" y="89"/>
                    </a:cubicBezTo>
                    <a:cubicBezTo>
                      <a:pt x="30" y="89"/>
                      <a:pt x="33" y="86"/>
                      <a:pt x="33" y="82"/>
                    </a:cubicBezTo>
                    <a:cubicBezTo>
                      <a:pt x="33" y="2"/>
                      <a:pt x="33" y="2"/>
                      <a:pt x="33" y="2"/>
                    </a:cubicBezTo>
                    <a:cubicBezTo>
                      <a:pt x="33" y="1"/>
                      <a:pt x="33" y="0"/>
                      <a:pt x="34" y="0"/>
                    </a:cubicBezTo>
                    <a:cubicBezTo>
                      <a:pt x="35" y="0"/>
                      <a:pt x="36" y="1"/>
                      <a:pt x="36" y="2"/>
                    </a:cubicBezTo>
                    <a:cubicBezTo>
                      <a:pt x="36" y="82"/>
                      <a:pt x="36" y="82"/>
                      <a:pt x="36" y="82"/>
                    </a:cubicBezTo>
                    <a:cubicBezTo>
                      <a:pt x="36" y="87"/>
                      <a:pt x="31" y="92"/>
                      <a:pt x="26"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243">
                <a:extLst>
                  <a:ext uri="{FF2B5EF4-FFF2-40B4-BE49-F238E27FC236}">
                    <a16:creationId xmlns:a16="http://schemas.microsoft.com/office/drawing/2014/main" id="{38E0DF12-AE29-BAE0-E856-FA7E59AE457C}"/>
                  </a:ext>
                </a:extLst>
              </p:cNvPr>
              <p:cNvSpPr>
                <a:spLocks/>
              </p:cNvSpPr>
              <p:nvPr/>
            </p:nvSpPr>
            <p:spPr bwMode="auto">
              <a:xfrm>
                <a:off x="3384550" y="1255713"/>
                <a:ext cx="6350" cy="117475"/>
              </a:xfrm>
              <a:custGeom>
                <a:avLst/>
                <a:gdLst>
                  <a:gd name="T0" fmla="*/ 1 w 3"/>
                  <a:gd name="T1" fmla="*/ 53 h 53"/>
                  <a:gd name="T2" fmla="*/ 0 w 3"/>
                  <a:gd name="T3" fmla="*/ 52 h 53"/>
                  <a:gd name="T4" fmla="*/ 0 w 3"/>
                  <a:gd name="T5" fmla="*/ 2 h 53"/>
                  <a:gd name="T6" fmla="*/ 1 w 3"/>
                  <a:gd name="T7" fmla="*/ 0 h 53"/>
                  <a:gd name="T8" fmla="*/ 3 w 3"/>
                  <a:gd name="T9" fmla="*/ 2 h 53"/>
                  <a:gd name="T10" fmla="*/ 3 w 3"/>
                  <a:gd name="T11" fmla="*/ 52 h 53"/>
                  <a:gd name="T12" fmla="*/ 1 w 3"/>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3" h="53">
                    <a:moveTo>
                      <a:pt x="1" y="53"/>
                    </a:moveTo>
                    <a:cubicBezTo>
                      <a:pt x="0" y="53"/>
                      <a:pt x="0" y="53"/>
                      <a:pt x="0" y="52"/>
                    </a:cubicBezTo>
                    <a:cubicBezTo>
                      <a:pt x="0" y="2"/>
                      <a:pt x="0" y="2"/>
                      <a:pt x="0" y="2"/>
                    </a:cubicBezTo>
                    <a:cubicBezTo>
                      <a:pt x="0" y="1"/>
                      <a:pt x="0" y="0"/>
                      <a:pt x="1" y="0"/>
                    </a:cubicBezTo>
                    <a:cubicBezTo>
                      <a:pt x="2" y="0"/>
                      <a:pt x="3" y="1"/>
                      <a:pt x="3" y="2"/>
                    </a:cubicBezTo>
                    <a:cubicBezTo>
                      <a:pt x="3" y="52"/>
                      <a:pt x="3" y="52"/>
                      <a:pt x="3" y="52"/>
                    </a:cubicBezTo>
                    <a:cubicBezTo>
                      <a:pt x="3" y="53"/>
                      <a:pt x="2" y="53"/>
                      <a:pt x="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244">
                <a:extLst>
                  <a:ext uri="{FF2B5EF4-FFF2-40B4-BE49-F238E27FC236}">
                    <a16:creationId xmlns:a16="http://schemas.microsoft.com/office/drawing/2014/main" id="{7552257E-CB3E-C228-874D-5A78EC2C06EA}"/>
                  </a:ext>
                </a:extLst>
              </p:cNvPr>
              <p:cNvSpPr>
                <a:spLocks/>
              </p:cNvSpPr>
              <p:nvPr/>
            </p:nvSpPr>
            <p:spPr bwMode="auto">
              <a:xfrm>
                <a:off x="3311525" y="1058863"/>
                <a:ext cx="150813" cy="192088"/>
              </a:xfrm>
              <a:custGeom>
                <a:avLst/>
                <a:gdLst>
                  <a:gd name="T0" fmla="*/ 53 w 68"/>
                  <a:gd name="T1" fmla="*/ 87 h 87"/>
                  <a:gd name="T2" fmla="*/ 50 w 68"/>
                  <a:gd name="T3" fmla="*/ 87 h 87"/>
                  <a:gd name="T4" fmla="*/ 49 w 68"/>
                  <a:gd name="T5" fmla="*/ 85 h 87"/>
                  <a:gd name="T6" fmla="*/ 50 w 68"/>
                  <a:gd name="T7" fmla="*/ 84 h 87"/>
                  <a:gd name="T8" fmla="*/ 53 w 68"/>
                  <a:gd name="T9" fmla="*/ 84 h 87"/>
                  <a:gd name="T10" fmla="*/ 65 w 68"/>
                  <a:gd name="T11" fmla="*/ 72 h 87"/>
                  <a:gd name="T12" fmla="*/ 65 w 68"/>
                  <a:gd name="T13" fmla="*/ 49 h 87"/>
                  <a:gd name="T14" fmla="*/ 42 w 68"/>
                  <a:gd name="T15" fmla="*/ 33 h 87"/>
                  <a:gd name="T16" fmla="*/ 40 w 68"/>
                  <a:gd name="T17" fmla="*/ 31 h 87"/>
                  <a:gd name="T18" fmla="*/ 40 w 68"/>
                  <a:gd name="T19" fmla="*/ 29 h 87"/>
                  <a:gd name="T20" fmla="*/ 41 w 68"/>
                  <a:gd name="T21" fmla="*/ 28 h 87"/>
                  <a:gd name="T22" fmla="*/ 47 w 68"/>
                  <a:gd name="T23" fmla="*/ 16 h 87"/>
                  <a:gd name="T24" fmla="*/ 34 w 68"/>
                  <a:gd name="T25" fmla="*/ 3 h 87"/>
                  <a:gd name="T26" fmla="*/ 34 w 68"/>
                  <a:gd name="T27" fmla="*/ 3 h 87"/>
                  <a:gd name="T28" fmla="*/ 21 w 68"/>
                  <a:gd name="T29" fmla="*/ 16 h 87"/>
                  <a:gd name="T30" fmla="*/ 27 w 68"/>
                  <a:gd name="T31" fmla="*/ 28 h 87"/>
                  <a:gd name="T32" fmla="*/ 28 w 68"/>
                  <a:gd name="T33" fmla="*/ 29 h 87"/>
                  <a:gd name="T34" fmla="*/ 28 w 68"/>
                  <a:gd name="T35" fmla="*/ 31 h 87"/>
                  <a:gd name="T36" fmla="*/ 26 w 68"/>
                  <a:gd name="T37" fmla="*/ 33 h 87"/>
                  <a:gd name="T38" fmla="*/ 3 w 68"/>
                  <a:gd name="T39" fmla="*/ 49 h 87"/>
                  <a:gd name="T40" fmla="*/ 3 w 68"/>
                  <a:gd name="T41" fmla="*/ 72 h 87"/>
                  <a:gd name="T42" fmla="*/ 15 w 68"/>
                  <a:gd name="T43" fmla="*/ 84 h 87"/>
                  <a:gd name="T44" fmla="*/ 18 w 68"/>
                  <a:gd name="T45" fmla="*/ 84 h 87"/>
                  <a:gd name="T46" fmla="*/ 19 w 68"/>
                  <a:gd name="T47" fmla="*/ 85 h 87"/>
                  <a:gd name="T48" fmla="*/ 18 w 68"/>
                  <a:gd name="T49" fmla="*/ 87 h 87"/>
                  <a:gd name="T50" fmla="*/ 15 w 68"/>
                  <a:gd name="T51" fmla="*/ 87 h 87"/>
                  <a:gd name="T52" fmla="*/ 0 w 68"/>
                  <a:gd name="T53" fmla="*/ 72 h 87"/>
                  <a:gd name="T54" fmla="*/ 0 w 68"/>
                  <a:gd name="T55" fmla="*/ 49 h 87"/>
                  <a:gd name="T56" fmla="*/ 24 w 68"/>
                  <a:gd name="T57" fmla="*/ 30 h 87"/>
                  <a:gd name="T58" fmla="*/ 18 w 68"/>
                  <a:gd name="T59" fmla="*/ 16 h 87"/>
                  <a:gd name="T60" fmla="*/ 34 w 68"/>
                  <a:gd name="T61" fmla="*/ 0 h 87"/>
                  <a:gd name="T62" fmla="*/ 34 w 68"/>
                  <a:gd name="T63" fmla="*/ 0 h 87"/>
                  <a:gd name="T64" fmla="*/ 50 w 68"/>
                  <a:gd name="T65" fmla="*/ 16 h 87"/>
                  <a:gd name="T66" fmla="*/ 44 w 68"/>
                  <a:gd name="T67" fmla="*/ 30 h 87"/>
                  <a:gd name="T68" fmla="*/ 68 w 68"/>
                  <a:gd name="T69" fmla="*/ 49 h 87"/>
                  <a:gd name="T70" fmla="*/ 68 w 68"/>
                  <a:gd name="T71" fmla="*/ 72 h 87"/>
                  <a:gd name="T72" fmla="*/ 53 w 68"/>
                  <a:gd name="T7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87">
                    <a:moveTo>
                      <a:pt x="53" y="87"/>
                    </a:moveTo>
                    <a:cubicBezTo>
                      <a:pt x="50" y="87"/>
                      <a:pt x="50" y="87"/>
                      <a:pt x="50" y="87"/>
                    </a:cubicBezTo>
                    <a:cubicBezTo>
                      <a:pt x="49" y="87"/>
                      <a:pt x="49" y="86"/>
                      <a:pt x="49" y="85"/>
                    </a:cubicBezTo>
                    <a:cubicBezTo>
                      <a:pt x="49" y="84"/>
                      <a:pt x="49" y="84"/>
                      <a:pt x="50" y="84"/>
                    </a:cubicBezTo>
                    <a:cubicBezTo>
                      <a:pt x="53" y="84"/>
                      <a:pt x="53" y="84"/>
                      <a:pt x="53" y="84"/>
                    </a:cubicBezTo>
                    <a:cubicBezTo>
                      <a:pt x="53" y="84"/>
                      <a:pt x="65" y="83"/>
                      <a:pt x="65" y="72"/>
                    </a:cubicBezTo>
                    <a:cubicBezTo>
                      <a:pt x="65" y="49"/>
                      <a:pt x="65" y="49"/>
                      <a:pt x="65" y="49"/>
                    </a:cubicBezTo>
                    <a:cubicBezTo>
                      <a:pt x="65" y="39"/>
                      <a:pt x="57" y="34"/>
                      <a:pt x="42" y="33"/>
                    </a:cubicBezTo>
                    <a:cubicBezTo>
                      <a:pt x="41" y="33"/>
                      <a:pt x="40" y="32"/>
                      <a:pt x="40" y="31"/>
                    </a:cubicBezTo>
                    <a:cubicBezTo>
                      <a:pt x="40" y="29"/>
                      <a:pt x="40" y="29"/>
                      <a:pt x="40" y="29"/>
                    </a:cubicBezTo>
                    <a:cubicBezTo>
                      <a:pt x="40" y="29"/>
                      <a:pt x="41" y="28"/>
                      <a:pt x="41" y="28"/>
                    </a:cubicBezTo>
                    <a:cubicBezTo>
                      <a:pt x="45" y="26"/>
                      <a:pt x="47" y="22"/>
                      <a:pt x="47" y="16"/>
                    </a:cubicBezTo>
                    <a:cubicBezTo>
                      <a:pt x="47" y="9"/>
                      <a:pt x="41" y="3"/>
                      <a:pt x="34" y="3"/>
                    </a:cubicBezTo>
                    <a:cubicBezTo>
                      <a:pt x="34" y="3"/>
                      <a:pt x="34" y="3"/>
                      <a:pt x="34" y="3"/>
                    </a:cubicBezTo>
                    <a:cubicBezTo>
                      <a:pt x="27" y="3"/>
                      <a:pt x="21" y="9"/>
                      <a:pt x="21" y="16"/>
                    </a:cubicBezTo>
                    <a:cubicBezTo>
                      <a:pt x="21" y="22"/>
                      <a:pt x="23" y="26"/>
                      <a:pt x="27" y="28"/>
                    </a:cubicBezTo>
                    <a:cubicBezTo>
                      <a:pt x="27" y="28"/>
                      <a:pt x="28" y="29"/>
                      <a:pt x="28" y="29"/>
                    </a:cubicBezTo>
                    <a:cubicBezTo>
                      <a:pt x="28" y="31"/>
                      <a:pt x="28" y="31"/>
                      <a:pt x="28" y="31"/>
                    </a:cubicBezTo>
                    <a:cubicBezTo>
                      <a:pt x="28" y="32"/>
                      <a:pt x="27" y="33"/>
                      <a:pt x="26" y="33"/>
                    </a:cubicBezTo>
                    <a:cubicBezTo>
                      <a:pt x="11" y="34"/>
                      <a:pt x="3" y="39"/>
                      <a:pt x="3" y="49"/>
                    </a:cubicBezTo>
                    <a:cubicBezTo>
                      <a:pt x="3" y="72"/>
                      <a:pt x="3" y="72"/>
                      <a:pt x="3" y="72"/>
                    </a:cubicBezTo>
                    <a:cubicBezTo>
                      <a:pt x="3" y="83"/>
                      <a:pt x="15" y="84"/>
                      <a:pt x="15" y="84"/>
                    </a:cubicBezTo>
                    <a:cubicBezTo>
                      <a:pt x="18" y="84"/>
                      <a:pt x="18" y="84"/>
                      <a:pt x="18" y="84"/>
                    </a:cubicBezTo>
                    <a:cubicBezTo>
                      <a:pt x="19" y="84"/>
                      <a:pt x="19" y="84"/>
                      <a:pt x="19" y="85"/>
                    </a:cubicBezTo>
                    <a:cubicBezTo>
                      <a:pt x="19" y="86"/>
                      <a:pt x="19" y="87"/>
                      <a:pt x="18" y="87"/>
                    </a:cubicBezTo>
                    <a:cubicBezTo>
                      <a:pt x="15" y="87"/>
                      <a:pt x="15" y="87"/>
                      <a:pt x="15" y="87"/>
                    </a:cubicBezTo>
                    <a:cubicBezTo>
                      <a:pt x="12" y="87"/>
                      <a:pt x="0" y="84"/>
                      <a:pt x="0" y="72"/>
                    </a:cubicBezTo>
                    <a:cubicBezTo>
                      <a:pt x="0" y="49"/>
                      <a:pt x="0" y="49"/>
                      <a:pt x="0" y="49"/>
                    </a:cubicBezTo>
                    <a:cubicBezTo>
                      <a:pt x="0" y="38"/>
                      <a:pt x="8" y="31"/>
                      <a:pt x="24" y="30"/>
                    </a:cubicBezTo>
                    <a:cubicBezTo>
                      <a:pt x="20" y="27"/>
                      <a:pt x="18" y="23"/>
                      <a:pt x="18" y="16"/>
                    </a:cubicBezTo>
                    <a:cubicBezTo>
                      <a:pt x="18" y="7"/>
                      <a:pt x="25" y="0"/>
                      <a:pt x="34" y="0"/>
                    </a:cubicBezTo>
                    <a:cubicBezTo>
                      <a:pt x="34" y="0"/>
                      <a:pt x="34" y="0"/>
                      <a:pt x="34" y="0"/>
                    </a:cubicBezTo>
                    <a:cubicBezTo>
                      <a:pt x="43" y="0"/>
                      <a:pt x="50" y="7"/>
                      <a:pt x="50" y="16"/>
                    </a:cubicBezTo>
                    <a:cubicBezTo>
                      <a:pt x="50" y="23"/>
                      <a:pt x="48" y="27"/>
                      <a:pt x="44" y="30"/>
                    </a:cubicBezTo>
                    <a:cubicBezTo>
                      <a:pt x="60" y="31"/>
                      <a:pt x="68" y="38"/>
                      <a:pt x="68" y="49"/>
                    </a:cubicBezTo>
                    <a:cubicBezTo>
                      <a:pt x="68" y="72"/>
                      <a:pt x="68" y="72"/>
                      <a:pt x="68" y="72"/>
                    </a:cubicBezTo>
                    <a:cubicBezTo>
                      <a:pt x="68" y="84"/>
                      <a:pt x="56" y="87"/>
                      <a:pt x="53"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245">
                <a:extLst>
                  <a:ext uri="{FF2B5EF4-FFF2-40B4-BE49-F238E27FC236}">
                    <a16:creationId xmlns:a16="http://schemas.microsoft.com/office/drawing/2014/main" id="{B24FF4DD-00B0-1B10-4AFE-11FE3218795D}"/>
                  </a:ext>
                </a:extLst>
              </p:cNvPr>
              <p:cNvSpPr>
                <a:spLocks/>
              </p:cNvSpPr>
              <p:nvPr/>
            </p:nvSpPr>
            <p:spPr bwMode="auto">
              <a:xfrm>
                <a:off x="3170238" y="1171576"/>
                <a:ext cx="79375" cy="203200"/>
              </a:xfrm>
              <a:custGeom>
                <a:avLst/>
                <a:gdLst>
                  <a:gd name="T0" fmla="*/ 26 w 36"/>
                  <a:gd name="T1" fmla="*/ 92 h 92"/>
                  <a:gd name="T2" fmla="*/ 10 w 36"/>
                  <a:gd name="T3" fmla="*/ 92 h 92"/>
                  <a:gd name="T4" fmla="*/ 0 w 36"/>
                  <a:gd name="T5" fmla="*/ 82 h 92"/>
                  <a:gd name="T6" fmla="*/ 0 w 36"/>
                  <a:gd name="T7" fmla="*/ 2 h 92"/>
                  <a:gd name="T8" fmla="*/ 2 w 36"/>
                  <a:gd name="T9" fmla="*/ 0 h 92"/>
                  <a:gd name="T10" fmla="*/ 3 w 36"/>
                  <a:gd name="T11" fmla="*/ 2 h 92"/>
                  <a:gd name="T12" fmla="*/ 3 w 36"/>
                  <a:gd name="T13" fmla="*/ 82 h 92"/>
                  <a:gd name="T14" fmla="*/ 10 w 36"/>
                  <a:gd name="T15" fmla="*/ 89 h 92"/>
                  <a:gd name="T16" fmla="*/ 26 w 36"/>
                  <a:gd name="T17" fmla="*/ 89 h 92"/>
                  <a:gd name="T18" fmla="*/ 33 w 36"/>
                  <a:gd name="T19" fmla="*/ 82 h 92"/>
                  <a:gd name="T20" fmla="*/ 33 w 36"/>
                  <a:gd name="T21" fmla="*/ 2 h 92"/>
                  <a:gd name="T22" fmla="*/ 34 w 36"/>
                  <a:gd name="T23" fmla="*/ 0 h 92"/>
                  <a:gd name="T24" fmla="*/ 36 w 36"/>
                  <a:gd name="T25" fmla="*/ 2 h 92"/>
                  <a:gd name="T26" fmla="*/ 36 w 36"/>
                  <a:gd name="T27" fmla="*/ 82 h 92"/>
                  <a:gd name="T28" fmla="*/ 26 w 36"/>
                  <a:gd name="T2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92">
                    <a:moveTo>
                      <a:pt x="26" y="92"/>
                    </a:moveTo>
                    <a:cubicBezTo>
                      <a:pt x="10" y="92"/>
                      <a:pt x="10" y="92"/>
                      <a:pt x="10" y="92"/>
                    </a:cubicBezTo>
                    <a:cubicBezTo>
                      <a:pt x="5" y="92"/>
                      <a:pt x="0" y="87"/>
                      <a:pt x="0" y="82"/>
                    </a:cubicBezTo>
                    <a:cubicBezTo>
                      <a:pt x="0" y="2"/>
                      <a:pt x="0" y="2"/>
                      <a:pt x="0" y="2"/>
                    </a:cubicBezTo>
                    <a:cubicBezTo>
                      <a:pt x="0" y="1"/>
                      <a:pt x="1" y="0"/>
                      <a:pt x="2" y="0"/>
                    </a:cubicBezTo>
                    <a:cubicBezTo>
                      <a:pt x="3" y="0"/>
                      <a:pt x="3" y="1"/>
                      <a:pt x="3" y="2"/>
                    </a:cubicBezTo>
                    <a:cubicBezTo>
                      <a:pt x="3" y="82"/>
                      <a:pt x="3" y="82"/>
                      <a:pt x="3" y="82"/>
                    </a:cubicBezTo>
                    <a:cubicBezTo>
                      <a:pt x="3" y="86"/>
                      <a:pt x="6" y="89"/>
                      <a:pt x="10" y="89"/>
                    </a:cubicBezTo>
                    <a:cubicBezTo>
                      <a:pt x="26" y="89"/>
                      <a:pt x="26" y="89"/>
                      <a:pt x="26" y="89"/>
                    </a:cubicBezTo>
                    <a:cubicBezTo>
                      <a:pt x="30" y="89"/>
                      <a:pt x="33" y="86"/>
                      <a:pt x="33" y="82"/>
                    </a:cubicBezTo>
                    <a:cubicBezTo>
                      <a:pt x="33" y="2"/>
                      <a:pt x="33" y="2"/>
                      <a:pt x="33" y="2"/>
                    </a:cubicBezTo>
                    <a:cubicBezTo>
                      <a:pt x="33" y="1"/>
                      <a:pt x="33" y="0"/>
                      <a:pt x="34" y="0"/>
                    </a:cubicBezTo>
                    <a:cubicBezTo>
                      <a:pt x="35" y="0"/>
                      <a:pt x="36" y="1"/>
                      <a:pt x="36" y="2"/>
                    </a:cubicBezTo>
                    <a:cubicBezTo>
                      <a:pt x="36" y="82"/>
                      <a:pt x="36" y="82"/>
                      <a:pt x="36" y="82"/>
                    </a:cubicBezTo>
                    <a:cubicBezTo>
                      <a:pt x="36" y="87"/>
                      <a:pt x="31" y="92"/>
                      <a:pt x="26"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246">
                <a:extLst>
                  <a:ext uri="{FF2B5EF4-FFF2-40B4-BE49-F238E27FC236}">
                    <a16:creationId xmlns:a16="http://schemas.microsoft.com/office/drawing/2014/main" id="{2FDD505E-7618-EE56-09F5-043B9A89012C}"/>
                  </a:ext>
                </a:extLst>
              </p:cNvPr>
              <p:cNvSpPr>
                <a:spLocks/>
              </p:cNvSpPr>
              <p:nvPr/>
            </p:nvSpPr>
            <p:spPr bwMode="auto">
              <a:xfrm>
                <a:off x="3208338" y="1255713"/>
                <a:ext cx="6350" cy="117475"/>
              </a:xfrm>
              <a:custGeom>
                <a:avLst/>
                <a:gdLst>
                  <a:gd name="T0" fmla="*/ 1 w 3"/>
                  <a:gd name="T1" fmla="*/ 53 h 53"/>
                  <a:gd name="T2" fmla="*/ 0 w 3"/>
                  <a:gd name="T3" fmla="*/ 52 h 53"/>
                  <a:gd name="T4" fmla="*/ 0 w 3"/>
                  <a:gd name="T5" fmla="*/ 2 h 53"/>
                  <a:gd name="T6" fmla="*/ 1 w 3"/>
                  <a:gd name="T7" fmla="*/ 0 h 53"/>
                  <a:gd name="T8" fmla="*/ 3 w 3"/>
                  <a:gd name="T9" fmla="*/ 2 h 53"/>
                  <a:gd name="T10" fmla="*/ 3 w 3"/>
                  <a:gd name="T11" fmla="*/ 52 h 53"/>
                  <a:gd name="T12" fmla="*/ 1 w 3"/>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3" h="53">
                    <a:moveTo>
                      <a:pt x="1" y="53"/>
                    </a:moveTo>
                    <a:cubicBezTo>
                      <a:pt x="0" y="53"/>
                      <a:pt x="0" y="53"/>
                      <a:pt x="0" y="52"/>
                    </a:cubicBezTo>
                    <a:cubicBezTo>
                      <a:pt x="0" y="2"/>
                      <a:pt x="0" y="2"/>
                      <a:pt x="0" y="2"/>
                    </a:cubicBezTo>
                    <a:cubicBezTo>
                      <a:pt x="0" y="1"/>
                      <a:pt x="0" y="0"/>
                      <a:pt x="1" y="0"/>
                    </a:cubicBezTo>
                    <a:cubicBezTo>
                      <a:pt x="2" y="0"/>
                      <a:pt x="3" y="1"/>
                      <a:pt x="3" y="2"/>
                    </a:cubicBezTo>
                    <a:cubicBezTo>
                      <a:pt x="3" y="52"/>
                      <a:pt x="3" y="52"/>
                      <a:pt x="3" y="52"/>
                    </a:cubicBezTo>
                    <a:cubicBezTo>
                      <a:pt x="3" y="53"/>
                      <a:pt x="2" y="53"/>
                      <a:pt x="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247">
                <a:extLst>
                  <a:ext uri="{FF2B5EF4-FFF2-40B4-BE49-F238E27FC236}">
                    <a16:creationId xmlns:a16="http://schemas.microsoft.com/office/drawing/2014/main" id="{E1FF3F86-54D0-7AFF-1880-CBEC478BA31D}"/>
                  </a:ext>
                </a:extLst>
              </p:cNvPr>
              <p:cNvSpPr>
                <a:spLocks/>
              </p:cNvSpPr>
              <p:nvPr/>
            </p:nvSpPr>
            <p:spPr bwMode="auto">
              <a:xfrm>
                <a:off x="3135313" y="1058863"/>
                <a:ext cx="150813" cy="192088"/>
              </a:xfrm>
              <a:custGeom>
                <a:avLst/>
                <a:gdLst>
                  <a:gd name="T0" fmla="*/ 53 w 68"/>
                  <a:gd name="T1" fmla="*/ 87 h 87"/>
                  <a:gd name="T2" fmla="*/ 50 w 68"/>
                  <a:gd name="T3" fmla="*/ 87 h 87"/>
                  <a:gd name="T4" fmla="*/ 49 w 68"/>
                  <a:gd name="T5" fmla="*/ 85 h 87"/>
                  <a:gd name="T6" fmla="*/ 50 w 68"/>
                  <a:gd name="T7" fmla="*/ 84 h 87"/>
                  <a:gd name="T8" fmla="*/ 53 w 68"/>
                  <a:gd name="T9" fmla="*/ 84 h 87"/>
                  <a:gd name="T10" fmla="*/ 65 w 68"/>
                  <a:gd name="T11" fmla="*/ 72 h 87"/>
                  <a:gd name="T12" fmla="*/ 65 w 68"/>
                  <a:gd name="T13" fmla="*/ 49 h 87"/>
                  <a:gd name="T14" fmla="*/ 42 w 68"/>
                  <a:gd name="T15" fmla="*/ 33 h 87"/>
                  <a:gd name="T16" fmla="*/ 40 w 68"/>
                  <a:gd name="T17" fmla="*/ 31 h 87"/>
                  <a:gd name="T18" fmla="*/ 40 w 68"/>
                  <a:gd name="T19" fmla="*/ 29 h 87"/>
                  <a:gd name="T20" fmla="*/ 41 w 68"/>
                  <a:gd name="T21" fmla="*/ 28 h 87"/>
                  <a:gd name="T22" fmla="*/ 47 w 68"/>
                  <a:gd name="T23" fmla="*/ 16 h 87"/>
                  <a:gd name="T24" fmla="*/ 34 w 68"/>
                  <a:gd name="T25" fmla="*/ 3 h 87"/>
                  <a:gd name="T26" fmla="*/ 34 w 68"/>
                  <a:gd name="T27" fmla="*/ 3 h 87"/>
                  <a:gd name="T28" fmla="*/ 21 w 68"/>
                  <a:gd name="T29" fmla="*/ 16 h 87"/>
                  <a:gd name="T30" fmla="*/ 27 w 68"/>
                  <a:gd name="T31" fmla="*/ 28 h 87"/>
                  <a:gd name="T32" fmla="*/ 28 w 68"/>
                  <a:gd name="T33" fmla="*/ 29 h 87"/>
                  <a:gd name="T34" fmla="*/ 28 w 68"/>
                  <a:gd name="T35" fmla="*/ 31 h 87"/>
                  <a:gd name="T36" fmla="*/ 26 w 68"/>
                  <a:gd name="T37" fmla="*/ 33 h 87"/>
                  <a:gd name="T38" fmla="*/ 3 w 68"/>
                  <a:gd name="T39" fmla="*/ 49 h 87"/>
                  <a:gd name="T40" fmla="*/ 3 w 68"/>
                  <a:gd name="T41" fmla="*/ 72 h 87"/>
                  <a:gd name="T42" fmla="*/ 15 w 68"/>
                  <a:gd name="T43" fmla="*/ 84 h 87"/>
                  <a:gd name="T44" fmla="*/ 18 w 68"/>
                  <a:gd name="T45" fmla="*/ 84 h 87"/>
                  <a:gd name="T46" fmla="*/ 19 w 68"/>
                  <a:gd name="T47" fmla="*/ 85 h 87"/>
                  <a:gd name="T48" fmla="*/ 18 w 68"/>
                  <a:gd name="T49" fmla="*/ 87 h 87"/>
                  <a:gd name="T50" fmla="*/ 15 w 68"/>
                  <a:gd name="T51" fmla="*/ 87 h 87"/>
                  <a:gd name="T52" fmla="*/ 0 w 68"/>
                  <a:gd name="T53" fmla="*/ 72 h 87"/>
                  <a:gd name="T54" fmla="*/ 0 w 68"/>
                  <a:gd name="T55" fmla="*/ 49 h 87"/>
                  <a:gd name="T56" fmla="*/ 24 w 68"/>
                  <a:gd name="T57" fmla="*/ 30 h 87"/>
                  <a:gd name="T58" fmla="*/ 18 w 68"/>
                  <a:gd name="T59" fmla="*/ 16 h 87"/>
                  <a:gd name="T60" fmla="*/ 34 w 68"/>
                  <a:gd name="T61" fmla="*/ 0 h 87"/>
                  <a:gd name="T62" fmla="*/ 34 w 68"/>
                  <a:gd name="T63" fmla="*/ 0 h 87"/>
                  <a:gd name="T64" fmla="*/ 50 w 68"/>
                  <a:gd name="T65" fmla="*/ 16 h 87"/>
                  <a:gd name="T66" fmla="*/ 44 w 68"/>
                  <a:gd name="T67" fmla="*/ 30 h 87"/>
                  <a:gd name="T68" fmla="*/ 68 w 68"/>
                  <a:gd name="T69" fmla="*/ 49 h 87"/>
                  <a:gd name="T70" fmla="*/ 68 w 68"/>
                  <a:gd name="T71" fmla="*/ 72 h 87"/>
                  <a:gd name="T72" fmla="*/ 53 w 68"/>
                  <a:gd name="T7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87">
                    <a:moveTo>
                      <a:pt x="53" y="87"/>
                    </a:moveTo>
                    <a:cubicBezTo>
                      <a:pt x="50" y="87"/>
                      <a:pt x="50" y="87"/>
                      <a:pt x="50" y="87"/>
                    </a:cubicBezTo>
                    <a:cubicBezTo>
                      <a:pt x="49" y="87"/>
                      <a:pt x="49" y="86"/>
                      <a:pt x="49" y="85"/>
                    </a:cubicBezTo>
                    <a:cubicBezTo>
                      <a:pt x="49" y="84"/>
                      <a:pt x="49" y="84"/>
                      <a:pt x="50" y="84"/>
                    </a:cubicBezTo>
                    <a:cubicBezTo>
                      <a:pt x="53" y="84"/>
                      <a:pt x="53" y="84"/>
                      <a:pt x="53" y="84"/>
                    </a:cubicBezTo>
                    <a:cubicBezTo>
                      <a:pt x="53" y="84"/>
                      <a:pt x="65" y="83"/>
                      <a:pt x="65" y="72"/>
                    </a:cubicBezTo>
                    <a:cubicBezTo>
                      <a:pt x="65" y="49"/>
                      <a:pt x="65" y="49"/>
                      <a:pt x="65" y="49"/>
                    </a:cubicBezTo>
                    <a:cubicBezTo>
                      <a:pt x="65" y="39"/>
                      <a:pt x="57" y="34"/>
                      <a:pt x="42" y="33"/>
                    </a:cubicBezTo>
                    <a:cubicBezTo>
                      <a:pt x="41" y="33"/>
                      <a:pt x="40" y="32"/>
                      <a:pt x="40" y="31"/>
                    </a:cubicBezTo>
                    <a:cubicBezTo>
                      <a:pt x="40" y="29"/>
                      <a:pt x="40" y="29"/>
                      <a:pt x="40" y="29"/>
                    </a:cubicBezTo>
                    <a:cubicBezTo>
                      <a:pt x="40" y="29"/>
                      <a:pt x="41" y="28"/>
                      <a:pt x="41" y="28"/>
                    </a:cubicBezTo>
                    <a:cubicBezTo>
                      <a:pt x="45" y="26"/>
                      <a:pt x="47" y="22"/>
                      <a:pt x="47" y="16"/>
                    </a:cubicBezTo>
                    <a:cubicBezTo>
                      <a:pt x="47" y="9"/>
                      <a:pt x="41" y="3"/>
                      <a:pt x="34" y="3"/>
                    </a:cubicBezTo>
                    <a:cubicBezTo>
                      <a:pt x="34" y="3"/>
                      <a:pt x="34" y="3"/>
                      <a:pt x="34" y="3"/>
                    </a:cubicBezTo>
                    <a:cubicBezTo>
                      <a:pt x="27" y="3"/>
                      <a:pt x="21" y="9"/>
                      <a:pt x="21" y="16"/>
                    </a:cubicBezTo>
                    <a:cubicBezTo>
                      <a:pt x="21" y="22"/>
                      <a:pt x="23" y="26"/>
                      <a:pt x="27" y="28"/>
                    </a:cubicBezTo>
                    <a:cubicBezTo>
                      <a:pt x="27" y="28"/>
                      <a:pt x="28" y="29"/>
                      <a:pt x="28" y="29"/>
                    </a:cubicBezTo>
                    <a:cubicBezTo>
                      <a:pt x="28" y="31"/>
                      <a:pt x="28" y="31"/>
                      <a:pt x="28" y="31"/>
                    </a:cubicBezTo>
                    <a:cubicBezTo>
                      <a:pt x="28" y="32"/>
                      <a:pt x="27" y="33"/>
                      <a:pt x="26" y="33"/>
                    </a:cubicBezTo>
                    <a:cubicBezTo>
                      <a:pt x="11" y="34"/>
                      <a:pt x="3" y="39"/>
                      <a:pt x="3" y="49"/>
                    </a:cubicBezTo>
                    <a:cubicBezTo>
                      <a:pt x="3" y="72"/>
                      <a:pt x="3" y="72"/>
                      <a:pt x="3" y="72"/>
                    </a:cubicBezTo>
                    <a:cubicBezTo>
                      <a:pt x="3" y="83"/>
                      <a:pt x="15" y="84"/>
                      <a:pt x="15" y="84"/>
                    </a:cubicBezTo>
                    <a:cubicBezTo>
                      <a:pt x="18" y="84"/>
                      <a:pt x="18" y="84"/>
                      <a:pt x="18" y="84"/>
                    </a:cubicBezTo>
                    <a:cubicBezTo>
                      <a:pt x="19" y="84"/>
                      <a:pt x="19" y="84"/>
                      <a:pt x="19" y="85"/>
                    </a:cubicBezTo>
                    <a:cubicBezTo>
                      <a:pt x="19" y="86"/>
                      <a:pt x="19" y="87"/>
                      <a:pt x="18" y="87"/>
                    </a:cubicBezTo>
                    <a:cubicBezTo>
                      <a:pt x="15" y="87"/>
                      <a:pt x="15" y="87"/>
                      <a:pt x="15" y="87"/>
                    </a:cubicBezTo>
                    <a:cubicBezTo>
                      <a:pt x="12" y="87"/>
                      <a:pt x="0" y="84"/>
                      <a:pt x="0" y="72"/>
                    </a:cubicBezTo>
                    <a:cubicBezTo>
                      <a:pt x="0" y="49"/>
                      <a:pt x="0" y="49"/>
                      <a:pt x="0" y="49"/>
                    </a:cubicBezTo>
                    <a:cubicBezTo>
                      <a:pt x="0" y="38"/>
                      <a:pt x="8" y="31"/>
                      <a:pt x="24" y="30"/>
                    </a:cubicBezTo>
                    <a:cubicBezTo>
                      <a:pt x="20" y="27"/>
                      <a:pt x="18" y="23"/>
                      <a:pt x="18" y="16"/>
                    </a:cubicBezTo>
                    <a:cubicBezTo>
                      <a:pt x="18" y="7"/>
                      <a:pt x="25" y="0"/>
                      <a:pt x="34" y="0"/>
                    </a:cubicBezTo>
                    <a:cubicBezTo>
                      <a:pt x="34" y="0"/>
                      <a:pt x="34" y="0"/>
                      <a:pt x="34" y="0"/>
                    </a:cubicBezTo>
                    <a:cubicBezTo>
                      <a:pt x="43" y="0"/>
                      <a:pt x="50" y="7"/>
                      <a:pt x="50" y="16"/>
                    </a:cubicBezTo>
                    <a:cubicBezTo>
                      <a:pt x="50" y="23"/>
                      <a:pt x="48" y="27"/>
                      <a:pt x="44" y="30"/>
                    </a:cubicBezTo>
                    <a:cubicBezTo>
                      <a:pt x="60" y="31"/>
                      <a:pt x="68" y="38"/>
                      <a:pt x="68" y="49"/>
                    </a:cubicBezTo>
                    <a:cubicBezTo>
                      <a:pt x="68" y="72"/>
                      <a:pt x="68" y="72"/>
                      <a:pt x="68" y="72"/>
                    </a:cubicBezTo>
                    <a:cubicBezTo>
                      <a:pt x="68" y="84"/>
                      <a:pt x="56" y="87"/>
                      <a:pt x="53"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248">
                <a:extLst>
                  <a:ext uri="{FF2B5EF4-FFF2-40B4-BE49-F238E27FC236}">
                    <a16:creationId xmlns:a16="http://schemas.microsoft.com/office/drawing/2014/main" id="{8A6EB145-B90C-20F2-B948-9B647AD72796}"/>
                  </a:ext>
                </a:extLst>
              </p:cNvPr>
              <p:cNvSpPr>
                <a:spLocks/>
              </p:cNvSpPr>
              <p:nvPr/>
            </p:nvSpPr>
            <p:spPr bwMode="auto">
              <a:xfrm>
                <a:off x="3524250" y="1171576"/>
                <a:ext cx="79375" cy="203200"/>
              </a:xfrm>
              <a:custGeom>
                <a:avLst/>
                <a:gdLst>
                  <a:gd name="T0" fmla="*/ 26 w 36"/>
                  <a:gd name="T1" fmla="*/ 92 h 92"/>
                  <a:gd name="T2" fmla="*/ 10 w 36"/>
                  <a:gd name="T3" fmla="*/ 92 h 92"/>
                  <a:gd name="T4" fmla="*/ 0 w 36"/>
                  <a:gd name="T5" fmla="*/ 82 h 92"/>
                  <a:gd name="T6" fmla="*/ 0 w 36"/>
                  <a:gd name="T7" fmla="*/ 2 h 92"/>
                  <a:gd name="T8" fmla="*/ 2 w 36"/>
                  <a:gd name="T9" fmla="*/ 0 h 92"/>
                  <a:gd name="T10" fmla="*/ 3 w 36"/>
                  <a:gd name="T11" fmla="*/ 2 h 92"/>
                  <a:gd name="T12" fmla="*/ 3 w 36"/>
                  <a:gd name="T13" fmla="*/ 82 h 92"/>
                  <a:gd name="T14" fmla="*/ 10 w 36"/>
                  <a:gd name="T15" fmla="*/ 89 h 92"/>
                  <a:gd name="T16" fmla="*/ 26 w 36"/>
                  <a:gd name="T17" fmla="*/ 89 h 92"/>
                  <a:gd name="T18" fmla="*/ 33 w 36"/>
                  <a:gd name="T19" fmla="*/ 82 h 92"/>
                  <a:gd name="T20" fmla="*/ 33 w 36"/>
                  <a:gd name="T21" fmla="*/ 2 h 92"/>
                  <a:gd name="T22" fmla="*/ 34 w 36"/>
                  <a:gd name="T23" fmla="*/ 0 h 92"/>
                  <a:gd name="T24" fmla="*/ 36 w 36"/>
                  <a:gd name="T25" fmla="*/ 2 h 92"/>
                  <a:gd name="T26" fmla="*/ 36 w 36"/>
                  <a:gd name="T27" fmla="*/ 82 h 92"/>
                  <a:gd name="T28" fmla="*/ 26 w 36"/>
                  <a:gd name="T2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92">
                    <a:moveTo>
                      <a:pt x="26" y="92"/>
                    </a:moveTo>
                    <a:cubicBezTo>
                      <a:pt x="10" y="92"/>
                      <a:pt x="10" y="92"/>
                      <a:pt x="10" y="92"/>
                    </a:cubicBezTo>
                    <a:cubicBezTo>
                      <a:pt x="5" y="92"/>
                      <a:pt x="0" y="87"/>
                      <a:pt x="0" y="82"/>
                    </a:cubicBezTo>
                    <a:cubicBezTo>
                      <a:pt x="0" y="2"/>
                      <a:pt x="0" y="2"/>
                      <a:pt x="0" y="2"/>
                    </a:cubicBezTo>
                    <a:cubicBezTo>
                      <a:pt x="0" y="1"/>
                      <a:pt x="1" y="0"/>
                      <a:pt x="2" y="0"/>
                    </a:cubicBezTo>
                    <a:cubicBezTo>
                      <a:pt x="3" y="0"/>
                      <a:pt x="3" y="1"/>
                      <a:pt x="3" y="2"/>
                    </a:cubicBezTo>
                    <a:cubicBezTo>
                      <a:pt x="3" y="82"/>
                      <a:pt x="3" y="82"/>
                      <a:pt x="3" y="82"/>
                    </a:cubicBezTo>
                    <a:cubicBezTo>
                      <a:pt x="3" y="86"/>
                      <a:pt x="6" y="89"/>
                      <a:pt x="10" y="89"/>
                    </a:cubicBezTo>
                    <a:cubicBezTo>
                      <a:pt x="26" y="89"/>
                      <a:pt x="26" y="89"/>
                      <a:pt x="26" y="89"/>
                    </a:cubicBezTo>
                    <a:cubicBezTo>
                      <a:pt x="30" y="89"/>
                      <a:pt x="33" y="86"/>
                      <a:pt x="33" y="82"/>
                    </a:cubicBezTo>
                    <a:cubicBezTo>
                      <a:pt x="33" y="2"/>
                      <a:pt x="33" y="2"/>
                      <a:pt x="33" y="2"/>
                    </a:cubicBezTo>
                    <a:cubicBezTo>
                      <a:pt x="33" y="1"/>
                      <a:pt x="33" y="0"/>
                      <a:pt x="34" y="0"/>
                    </a:cubicBezTo>
                    <a:cubicBezTo>
                      <a:pt x="35" y="0"/>
                      <a:pt x="36" y="1"/>
                      <a:pt x="36" y="2"/>
                    </a:cubicBezTo>
                    <a:cubicBezTo>
                      <a:pt x="36" y="82"/>
                      <a:pt x="36" y="82"/>
                      <a:pt x="36" y="82"/>
                    </a:cubicBezTo>
                    <a:cubicBezTo>
                      <a:pt x="36" y="87"/>
                      <a:pt x="31" y="92"/>
                      <a:pt x="26"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249">
                <a:extLst>
                  <a:ext uri="{FF2B5EF4-FFF2-40B4-BE49-F238E27FC236}">
                    <a16:creationId xmlns:a16="http://schemas.microsoft.com/office/drawing/2014/main" id="{432103C8-384C-F44B-DB0B-03D7C01E657B}"/>
                  </a:ext>
                </a:extLst>
              </p:cNvPr>
              <p:cNvSpPr>
                <a:spLocks/>
              </p:cNvSpPr>
              <p:nvPr/>
            </p:nvSpPr>
            <p:spPr bwMode="auto">
              <a:xfrm>
                <a:off x="3560763" y="1255713"/>
                <a:ext cx="6350" cy="117475"/>
              </a:xfrm>
              <a:custGeom>
                <a:avLst/>
                <a:gdLst>
                  <a:gd name="T0" fmla="*/ 1 w 3"/>
                  <a:gd name="T1" fmla="*/ 53 h 53"/>
                  <a:gd name="T2" fmla="*/ 0 w 3"/>
                  <a:gd name="T3" fmla="*/ 52 h 53"/>
                  <a:gd name="T4" fmla="*/ 0 w 3"/>
                  <a:gd name="T5" fmla="*/ 2 h 53"/>
                  <a:gd name="T6" fmla="*/ 1 w 3"/>
                  <a:gd name="T7" fmla="*/ 0 h 53"/>
                  <a:gd name="T8" fmla="*/ 3 w 3"/>
                  <a:gd name="T9" fmla="*/ 2 h 53"/>
                  <a:gd name="T10" fmla="*/ 3 w 3"/>
                  <a:gd name="T11" fmla="*/ 52 h 53"/>
                  <a:gd name="T12" fmla="*/ 1 w 3"/>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3" h="53">
                    <a:moveTo>
                      <a:pt x="1" y="53"/>
                    </a:moveTo>
                    <a:cubicBezTo>
                      <a:pt x="0" y="53"/>
                      <a:pt x="0" y="53"/>
                      <a:pt x="0" y="52"/>
                    </a:cubicBezTo>
                    <a:cubicBezTo>
                      <a:pt x="0" y="2"/>
                      <a:pt x="0" y="2"/>
                      <a:pt x="0" y="2"/>
                    </a:cubicBezTo>
                    <a:cubicBezTo>
                      <a:pt x="0" y="1"/>
                      <a:pt x="0" y="0"/>
                      <a:pt x="1" y="0"/>
                    </a:cubicBezTo>
                    <a:cubicBezTo>
                      <a:pt x="2" y="0"/>
                      <a:pt x="3" y="1"/>
                      <a:pt x="3" y="2"/>
                    </a:cubicBezTo>
                    <a:cubicBezTo>
                      <a:pt x="3" y="52"/>
                      <a:pt x="3" y="52"/>
                      <a:pt x="3" y="52"/>
                    </a:cubicBezTo>
                    <a:cubicBezTo>
                      <a:pt x="3" y="53"/>
                      <a:pt x="2" y="53"/>
                      <a:pt x="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250">
                <a:extLst>
                  <a:ext uri="{FF2B5EF4-FFF2-40B4-BE49-F238E27FC236}">
                    <a16:creationId xmlns:a16="http://schemas.microsoft.com/office/drawing/2014/main" id="{13270AAB-A7BC-5C95-7923-36366DBE5F5C}"/>
                  </a:ext>
                </a:extLst>
              </p:cNvPr>
              <p:cNvSpPr>
                <a:spLocks/>
              </p:cNvSpPr>
              <p:nvPr/>
            </p:nvSpPr>
            <p:spPr bwMode="auto">
              <a:xfrm>
                <a:off x="3487738" y="1058863"/>
                <a:ext cx="150813" cy="192088"/>
              </a:xfrm>
              <a:custGeom>
                <a:avLst/>
                <a:gdLst>
                  <a:gd name="T0" fmla="*/ 53 w 68"/>
                  <a:gd name="T1" fmla="*/ 87 h 87"/>
                  <a:gd name="T2" fmla="*/ 50 w 68"/>
                  <a:gd name="T3" fmla="*/ 87 h 87"/>
                  <a:gd name="T4" fmla="*/ 49 w 68"/>
                  <a:gd name="T5" fmla="*/ 85 h 87"/>
                  <a:gd name="T6" fmla="*/ 50 w 68"/>
                  <a:gd name="T7" fmla="*/ 84 h 87"/>
                  <a:gd name="T8" fmla="*/ 53 w 68"/>
                  <a:gd name="T9" fmla="*/ 84 h 87"/>
                  <a:gd name="T10" fmla="*/ 65 w 68"/>
                  <a:gd name="T11" fmla="*/ 72 h 87"/>
                  <a:gd name="T12" fmla="*/ 65 w 68"/>
                  <a:gd name="T13" fmla="*/ 49 h 87"/>
                  <a:gd name="T14" fmla="*/ 42 w 68"/>
                  <a:gd name="T15" fmla="*/ 33 h 87"/>
                  <a:gd name="T16" fmla="*/ 40 w 68"/>
                  <a:gd name="T17" fmla="*/ 31 h 87"/>
                  <a:gd name="T18" fmla="*/ 40 w 68"/>
                  <a:gd name="T19" fmla="*/ 29 h 87"/>
                  <a:gd name="T20" fmla="*/ 41 w 68"/>
                  <a:gd name="T21" fmla="*/ 28 h 87"/>
                  <a:gd name="T22" fmla="*/ 47 w 68"/>
                  <a:gd name="T23" fmla="*/ 16 h 87"/>
                  <a:gd name="T24" fmla="*/ 34 w 68"/>
                  <a:gd name="T25" fmla="*/ 3 h 87"/>
                  <a:gd name="T26" fmla="*/ 34 w 68"/>
                  <a:gd name="T27" fmla="*/ 3 h 87"/>
                  <a:gd name="T28" fmla="*/ 21 w 68"/>
                  <a:gd name="T29" fmla="*/ 16 h 87"/>
                  <a:gd name="T30" fmla="*/ 27 w 68"/>
                  <a:gd name="T31" fmla="*/ 28 h 87"/>
                  <a:gd name="T32" fmla="*/ 28 w 68"/>
                  <a:gd name="T33" fmla="*/ 29 h 87"/>
                  <a:gd name="T34" fmla="*/ 28 w 68"/>
                  <a:gd name="T35" fmla="*/ 31 h 87"/>
                  <a:gd name="T36" fmla="*/ 26 w 68"/>
                  <a:gd name="T37" fmla="*/ 33 h 87"/>
                  <a:gd name="T38" fmla="*/ 3 w 68"/>
                  <a:gd name="T39" fmla="*/ 49 h 87"/>
                  <a:gd name="T40" fmla="*/ 3 w 68"/>
                  <a:gd name="T41" fmla="*/ 72 h 87"/>
                  <a:gd name="T42" fmla="*/ 15 w 68"/>
                  <a:gd name="T43" fmla="*/ 84 h 87"/>
                  <a:gd name="T44" fmla="*/ 18 w 68"/>
                  <a:gd name="T45" fmla="*/ 84 h 87"/>
                  <a:gd name="T46" fmla="*/ 19 w 68"/>
                  <a:gd name="T47" fmla="*/ 85 h 87"/>
                  <a:gd name="T48" fmla="*/ 18 w 68"/>
                  <a:gd name="T49" fmla="*/ 87 h 87"/>
                  <a:gd name="T50" fmla="*/ 15 w 68"/>
                  <a:gd name="T51" fmla="*/ 87 h 87"/>
                  <a:gd name="T52" fmla="*/ 0 w 68"/>
                  <a:gd name="T53" fmla="*/ 72 h 87"/>
                  <a:gd name="T54" fmla="*/ 0 w 68"/>
                  <a:gd name="T55" fmla="*/ 49 h 87"/>
                  <a:gd name="T56" fmla="*/ 24 w 68"/>
                  <a:gd name="T57" fmla="*/ 30 h 87"/>
                  <a:gd name="T58" fmla="*/ 18 w 68"/>
                  <a:gd name="T59" fmla="*/ 16 h 87"/>
                  <a:gd name="T60" fmla="*/ 34 w 68"/>
                  <a:gd name="T61" fmla="*/ 0 h 87"/>
                  <a:gd name="T62" fmla="*/ 34 w 68"/>
                  <a:gd name="T63" fmla="*/ 0 h 87"/>
                  <a:gd name="T64" fmla="*/ 50 w 68"/>
                  <a:gd name="T65" fmla="*/ 16 h 87"/>
                  <a:gd name="T66" fmla="*/ 44 w 68"/>
                  <a:gd name="T67" fmla="*/ 30 h 87"/>
                  <a:gd name="T68" fmla="*/ 68 w 68"/>
                  <a:gd name="T69" fmla="*/ 49 h 87"/>
                  <a:gd name="T70" fmla="*/ 68 w 68"/>
                  <a:gd name="T71" fmla="*/ 72 h 87"/>
                  <a:gd name="T72" fmla="*/ 53 w 68"/>
                  <a:gd name="T7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87">
                    <a:moveTo>
                      <a:pt x="53" y="87"/>
                    </a:moveTo>
                    <a:cubicBezTo>
                      <a:pt x="50" y="87"/>
                      <a:pt x="50" y="87"/>
                      <a:pt x="50" y="87"/>
                    </a:cubicBezTo>
                    <a:cubicBezTo>
                      <a:pt x="49" y="87"/>
                      <a:pt x="49" y="86"/>
                      <a:pt x="49" y="85"/>
                    </a:cubicBezTo>
                    <a:cubicBezTo>
                      <a:pt x="49" y="84"/>
                      <a:pt x="49" y="84"/>
                      <a:pt x="50" y="84"/>
                    </a:cubicBezTo>
                    <a:cubicBezTo>
                      <a:pt x="53" y="84"/>
                      <a:pt x="53" y="84"/>
                      <a:pt x="53" y="84"/>
                    </a:cubicBezTo>
                    <a:cubicBezTo>
                      <a:pt x="53" y="84"/>
                      <a:pt x="65" y="83"/>
                      <a:pt x="65" y="72"/>
                    </a:cubicBezTo>
                    <a:cubicBezTo>
                      <a:pt x="65" y="49"/>
                      <a:pt x="65" y="49"/>
                      <a:pt x="65" y="49"/>
                    </a:cubicBezTo>
                    <a:cubicBezTo>
                      <a:pt x="65" y="39"/>
                      <a:pt x="57" y="34"/>
                      <a:pt x="42" y="33"/>
                    </a:cubicBezTo>
                    <a:cubicBezTo>
                      <a:pt x="41" y="33"/>
                      <a:pt x="40" y="32"/>
                      <a:pt x="40" y="31"/>
                    </a:cubicBezTo>
                    <a:cubicBezTo>
                      <a:pt x="40" y="29"/>
                      <a:pt x="40" y="29"/>
                      <a:pt x="40" y="29"/>
                    </a:cubicBezTo>
                    <a:cubicBezTo>
                      <a:pt x="40" y="29"/>
                      <a:pt x="41" y="28"/>
                      <a:pt x="41" y="28"/>
                    </a:cubicBezTo>
                    <a:cubicBezTo>
                      <a:pt x="45" y="26"/>
                      <a:pt x="47" y="22"/>
                      <a:pt x="47" y="16"/>
                    </a:cubicBezTo>
                    <a:cubicBezTo>
                      <a:pt x="47" y="9"/>
                      <a:pt x="41" y="3"/>
                      <a:pt x="34" y="3"/>
                    </a:cubicBezTo>
                    <a:cubicBezTo>
                      <a:pt x="34" y="3"/>
                      <a:pt x="34" y="3"/>
                      <a:pt x="34" y="3"/>
                    </a:cubicBezTo>
                    <a:cubicBezTo>
                      <a:pt x="27" y="3"/>
                      <a:pt x="21" y="9"/>
                      <a:pt x="21" y="16"/>
                    </a:cubicBezTo>
                    <a:cubicBezTo>
                      <a:pt x="21" y="22"/>
                      <a:pt x="23" y="26"/>
                      <a:pt x="27" y="28"/>
                    </a:cubicBezTo>
                    <a:cubicBezTo>
                      <a:pt x="27" y="28"/>
                      <a:pt x="28" y="29"/>
                      <a:pt x="28" y="29"/>
                    </a:cubicBezTo>
                    <a:cubicBezTo>
                      <a:pt x="28" y="31"/>
                      <a:pt x="28" y="31"/>
                      <a:pt x="28" y="31"/>
                    </a:cubicBezTo>
                    <a:cubicBezTo>
                      <a:pt x="28" y="32"/>
                      <a:pt x="27" y="33"/>
                      <a:pt x="26" y="33"/>
                    </a:cubicBezTo>
                    <a:cubicBezTo>
                      <a:pt x="11" y="34"/>
                      <a:pt x="3" y="39"/>
                      <a:pt x="3" y="49"/>
                    </a:cubicBezTo>
                    <a:cubicBezTo>
                      <a:pt x="3" y="72"/>
                      <a:pt x="3" y="72"/>
                      <a:pt x="3" y="72"/>
                    </a:cubicBezTo>
                    <a:cubicBezTo>
                      <a:pt x="3" y="83"/>
                      <a:pt x="15" y="84"/>
                      <a:pt x="15" y="84"/>
                    </a:cubicBezTo>
                    <a:cubicBezTo>
                      <a:pt x="18" y="84"/>
                      <a:pt x="18" y="84"/>
                      <a:pt x="18" y="84"/>
                    </a:cubicBezTo>
                    <a:cubicBezTo>
                      <a:pt x="19" y="84"/>
                      <a:pt x="19" y="84"/>
                      <a:pt x="19" y="85"/>
                    </a:cubicBezTo>
                    <a:cubicBezTo>
                      <a:pt x="19" y="86"/>
                      <a:pt x="19" y="87"/>
                      <a:pt x="18" y="87"/>
                    </a:cubicBezTo>
                    <a:cubicBezTo>
                      <a:pt x="15" y="87"/>
                      <a:pt x="15" y="87"/>
                      <a:pt x="15" y="87"/>
                    </a:cubicBezTo>
                    <a:cubicBezTo>
                      <a:pt x="12" y="87"/>
                      <a:pt x="0" y="84"/>
                      <a:pt x="0" y="72"/>
                    </a:cubicBezTo>
                    <a:cubicBezTo>
                      <a:pt x="0" y="49"/>
                      <a:pt x="0" y="49"/>
                      <a:pt x="0" y="49"/>
                    </a:cubicBezTo>
                    <a:cubicBezTo>
                      <a:pt x="0" y="38"/>
                      <a:pt x="8" y="31"/>
                      <a:pt x="24" y="30"/>
                    </a:cubicBezTo>
                    <a:cubicBezTo>
                      <a:pt x="20" y="27"/>
                      <a:pt x="18" y="23"/>
                      <a:pt x="18" y="16"/>
                    </a:cubicBezTo>
                    <a:cubicBezTo>
                      <a:pt x="18" y="7"/>
                      <a:pt x="25" y="0"/>
                      <a:pt x="34" y="0"/>
                    </a:cubicBezTo>
                    <a:cubicBezTo>
                      <a:pt x="34" y="0"/>
                      <a:pt x="34" y="0"/>
                      <a:pt x="34" y="0"/>
                    </a:cubicBezTo>
                    <a:cubicBezTo>
                      <a:pt x="43" y="0"/>
                      <a:pt x="50" y="7"/>
                      <a:pt x="50" y="16"/>
                    </a:cubicBezTo>
                    <a:cubicBezTo>
                      <a:pt x="50" y="23"/>
                      <a:pt x="48" y="27"/>
                      <a:pt x="44" y="30"/>
                    </a:cubicBezTo>
                    <a:cubicBezTo>
                      <a:pt x="60" y="31"/>
                      <a:pt x="68" y="38"/>
                      <a:pt x="68" y="49"/>
                    </a:cubicBezTo>
                    <a:cubicBezTo>
                      <a:pt x="68" y="72"/>
                      <a:pt x="68" y="72"/>
                      <a:pt x="68" y="72"/>
                    </a:cubicBezTo>
                    <a:cubicBezTo>
                      <a:pt x="68" y="84"/>
                      <a:pt x="56" y="87"/>
                      <a:pt x="53"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251">
                <a:extLst>
                  <a:ext uri="{FF2B5EF4-FFF2-40B4-BE49-F238E27FC236}">
                    <a16:creationId xmlns:a16="http://schemas.microsoft.com/office/drawing/2014/main" id="{365F8157-1FF0-35FB-3C53-88D805B91832}"/>
                  </a:ext>
                </a:extLst>
              </p:cNvPr>
              <p:cNvSpPr>
                <a:spLocks/>
              </p:cNvSpPr>
              <p:nvPr/>
            </p:nvSpPr>
            <p:spPr bwMode="auto">
              <a:xfrm>
                <a:off x="3405188" y="944563"/>
                <a:ext cx="139700" cy="95250"/>
              </a:xfrm>
              <a:custGeom>
                <a:avLst/>
                <a:gdLst>
                  <a:gd name="T0" fmla="*/ 2 w 64"/>
                  <a:gd name="T1" fmla="*/ 43 h 43"/>
                  <a:gd name="T2" fmla="*/ 1 w 64"/>
                  <a:gd name="T3" fmla="*/ 43 h 43"/>
                  <a:gd name="T4" fmla="*/ 0 w 64"/>
                  <a:gd name="T5" fmla="*/ 41 h 43"/>
                  <a:gd name="T6" fmla="*/ 22 w 64"/>
                  <a:gd name="T7" fmla="*/ 30 h 43"/>
                  <a:gd name="T8" fmla="*/ 16 w 64"/>
                  <a:gd name="T9" fmla="*/ 16 h 43"/>
                  <a:gd name="T10" fmla="*/ 32 w 64"/>
                  <a:gd name="T11" fmla="*/ 0 h 43"/>
                  <a:gd name="T12" fmla="*/ 32 w 64"/>
                  <a:gd name="T13" fmla="*/ 0 h 43"/>
                  <a:gd name="T14" fmla="*/ 48 w 64"/>
                  <a:gd name="T15" fmla="*/ 16 h 43"/>
                  <a:gd name="T16" fmla="*/ 42 w 64"/>
                  <a:gd name="T17" fmla="*/ 30 h 43"/>
                  <a:gd name="T18" fmla="*/ 63 w 64"/>
                  <a:gd name="T19" fmla="*/ 40 h 43"/>
                  <a:gd name="T20" fmla="*/ 63 w 64"/>
                  <a:gd name="T21" fmla="*/ 42 h 43"/>
                  <a:gd name="T22" fmla="*/ 61 w 64"/>
                  <a:gd name="T23" fmla="*/ 42 h 43"/>
                  <a:gd name="T24" fmla="*/ 40 w 64"/>
                  <a:gd name="T25" fmla="*/ 33 h 43"/>
                  <a:gd name="T26" fmla="*/ 38 w 64"/>
                  <a:gd name="T27" fmla="*/ 31 h 43"/>
                  <a:gd name="T28" fmla="*/ 38 w 64"/>
                  <a:gd name="T29" fmla="*/ 29 h 43"/>
                  <a:gd name="T30" fmla="*/ 39 w 64"/>
                  <a:gd name="T31" fmla="*/ 28 h 43"/>
                  <a:gd name="T32" fmla="*/ 45 w 64"/>
                  <a:gd name="T33" fmla="*/ 16 h 43"/>
                  <a:gd name="T34" fmla="*/ 32 w 64"/>
                  <a:gd name="T35" fmla="*/ 3 h 43"/>
                  <a:gd name="T36" fmla="*/ 32 w 64"/>
                  <a:gd name="T37" fmla="*/ 3 h 43"/>
                  <a:gd name="T38" fmla="*/ 19 w 64"/>
                  <a:gd name="T39" fmla="*/ 16 h 43"/>
                  <a:gd name="T40" fmla="*/ 25 w 64"/>
                  <a:gd name="T41" fmla="*/ 28 h 43"/>
                  <a:gd name="T42" fmla="*/ 26 w 64"/>
                  <a:gd name="T43" fmla="*/ 29 h 43"/>
                  <a:gd name="T44" fmla="*/ 26 w 64"/>
                  <a:gd name="T45" fmla="*/ 31 h 43"/>
                  <a:gd name="T46" fmla="*/ 24 w 64"/>
                  <a:gd name="T47" fmla="*/ 33 h 43"/>
                  <a:gd name="T48" fmla="*/ 3 w 64"/>
                  <a:gd name="T49" fmla="*/ 42 h 43"/>
                  <a:gd name="T50" fmla="*/ 2 w 64"/>
                  <a:gd name="T5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43">
                    <a:moveTo>
                      <a:pt x="2" y="43"/>
                    </a:moveTo>
                    <a:cubicBezTo>
                      <a:pt x="2" y="43"/>
                      <a:pt x="1" y="43"/>
                      <a:pt x="1" y="43"/>
                    </a:cubicBezTo>
                    <a:cubicBezTo>
                      <a:pt x="0" y="42"/>
                      <a:pt x="0" y="42"/>
                      <a:pt x="0" y="41"/>
                    </a:cubicBezTo>
                    <a:cubicBezTo>
                      <a:pt x="4" y="35"/>
                      <a:pt x="11" y="31"/>
                      <a:pt x="22" y="30"/>
                    </a:cubicBezTo>
                    <a:cubicBezTo>
                      <a:pt x="18" y="27"/>
                      <a:pt x="16" y="23"/>
                      <a:pt x="16" y="16"/>
                    </a:cubicBezTo>
                    <a:cubicBezTo>
                      <a:pt x="16" y="7"/>
                      <a:pt x="23" y="0"/>
                      <a:pt x="32" y="0"/>
                    </a:cubicBezTo>
                    <a:cubicBezTo>
                      <a:pt x="32" y="0"/>
                      <a:pt x="32" y="0"/>
                      <a:pt x="32" y="0"/>
                    </a:cubicBezTo>
                    <a:cubicBezTo>
                      <a:pt x="41" y="0"/>
                      <a:pt x="48" y="7"/>
                      <a:pt x="48" y="16"/>
                    </a:cubicBezTo>
                    <a:cubicBezTo>
                      <a:pt x="48" y="23"/>
                      <a:pt x="46" y="27"/>
                      <a:pt x="42" y="30"/>
                    </a:cubicBezTo>
                    <a:cubicBezTo>
                      <a:pt x="53" y="31"/>
                      <a:pt x="60" y="35"/>
                      <a:pt x="63" y="40"/>
                    </a:cubicBezTo>
                    <a:cubicBezTo>
                      <a:pt x="64" y="41"/>
                      <a:pt x="64" y="42"/>
                      <a:pt x="63" y="42"/>
                    </a:cubicBezTo>
                    <a:cubicBezTo>
                      <a:pt x="62" y="43"/>
                      <a:pt x="61" y="43"/>
                      <a:pt x="61" y="42"/>
                    </a:cubicBezTo>
                    <a:cubicBezTo>
                      <a:pt x="58" y="37"/>
                      <a:pt x="51" y="34"/>
                      <a:pt x="40" y="33"/>
                    </a:cubicBezTo>
                    <a:cubicBezTo>
                      <a:pt x="39" y="33"/>
                      <a:pt x="38" y="32"/>
                      <a:pt x="38" y="31"/>
                    </a:cubicBezTo>
                    <a:cubicBezTo>
                      <a:pt x="38" y="29"/>
                      <a:pt x="38" y="29"/>
                      <a:pt x="38" y="29"/>
                    </a:cubicBezTo>
                    <a:cubicBezTo>
                      <a:pt x="38" y="29"/>
                      <a:pt x="39" y="28"/>
                      <a:pt x="39" y="28"/>
                    </a:cubicBezTo>
                    <a:cubicBezTo>
                      <a:pt x="43" y="26"/>
                      <a:pt x="45" y="22"/>
                      <a:pt x="45" y="16"/>
                    </a:cubicBezTo>
                    <a:cubicBezTo>
                      <a:pt x="45" y="9"/>
                      <a:pt x="39" y="3"/>
                      <a:pt x="32" y="3"/>
                    </a:cubicBezTo>
                    <a:cubicBezTo>
                      <a:pt x="32" y="3"/>
                      <a:pt x="32" y="3"/>
                      <a:pt x="32" y="3"/>
                    </a:cubicBezTo>
                    <a:cubicBezTo>
                      <a:pt x="25" y="3"/>
                      <a:pt x="19" y="9"/>
                      <a:pt x="19" y="16"/>
                    </a:cubicBezTo>
                    <a:cubicBezTo>
                      <a:pt x="19" y="22"/>
                      <a:pt x="21" y="26"/>
                      <a:pt x="25" y="28"/>
                    </a:cubicBezTo>
                    <a:cubicBezTo>
                      <a:pt x="25" y="28"/>
                      <a:pt x="26" y="29"/>
                      <a:pt x="26" y="29"/>
                    </a:cubicBezTo>
                    <a:cubicBezTo>
                      <a:pt x="26" y="31"/>
                      <a:pt x="26" y="31"/>
                      <a:pt x="26" y="31"/>
                    </a:cubicBezTo>
                    <a:cubicBezTo>
                      <a:pt x="26" y="32"/>
                      <a:pt x="25" y="33"/>
                      <a:pt x="24" y="33"/>
                    </a:cubicBezTo>
                    <a:cubicBezTo>
                      <a:pt x="13" y="34"/>
                      <a:pt x="6" y="37"/>
                      <a:pt x="3" y="42"/>
                    </a:cubicBezTo>
                    <a:cubicBezTo>
                      <a:pt x="3" y="43"/>
                      <a:pt x="2" y="43"/>
                      <a:pt x="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252">
                <a:extLst>
                  <a:ext uri="{FF2B5EF4-FFF2-40B4-BE49-F238E27FC236}">
                    <a16:creationId xmlns:a16="http://schemas.microsoft.com/office/drawing/2014/main" id="{97A76C92-B074-B375-4EE9-1A80D95BAD93}"/>
                  </a:ext>
                </a:extLst>
              </p:cNvPr>
              <p:cNvSpPr>
                <a:spLocks/>
              </p:cNvSpPr>
              <p:nvPr/>
            </p:nvSpPr>
            <p:spPr bwMode="auto">
              <a:xfrm>
                <a:off x="3227388" y="944563"/>
                <a:ext cx="141288" cy="95250"/>
              </a:xfrm>
              <a:custGeom>
                <a:avLst/>
                <a:gdLst>
                  <a:gd name="T0" fmla="*/ 2 w 64"/>
                  <a:gd name="T1" fmla="*/ 42 h 43"/>
                  <a:gd name="T2" fmla="*/ 1 w 64"/>
                  <a:gd name="T3" fmla="*/ 42 h 43"/>
                  <a:gd name="T4" fmla="*/ 1 w 64"/>
                  <a:gd name="T5" fmla="*/ 40 h 43"/>
                  <a:gd name="T6" fmla="*/ 22 w 64"/>
                  <a:gd name="T7" fmla="*/ 30 h 43"/>
                  <a:gd name="T8" fmla="*/ 16 w 64"/>
                  <a:gd name="T9" fmla="*/ 16 h 43"/>
                  <a:gd name="T10" fmla="*/ 32 w 64"/>
                  <a:gd name="T11" fmla="*/ 0 h 43"/>
                  <a:gd name="T12" fmla="*/ 32 w 64"/>
                  <a:gd name="T13" fmla="*/ 0 h 43"/>
                  <a:gd name="T14" fmla="*/ 48 w 64"/>
                  <a:gd name="T15" fmla="*/ 16 h 43"/>
                  <a:gd name="T16" fmla="*/ 42 w 64"/>
                  <a:gd name="T17" fmla="*/ 30 h 43"/>
                  <a:gd name="T18" fmla="*/ 63 w 64"/>
                  <a:gd name="T19" fmla="*/ 40 h 43"/>
                  <a:gd name="T20" fmla="*/ 63 w 64"/>
                  <a:gd name="T21" fmla="*/ 42 h 43"/>
                  <a:gd name="T22" fmla="*/ 61 w 64"/>
                  <a:gd name="T23" fmla="*/ 42 h 43"/>
                  <a:gd name="T24" fmla="*/ 40 w 64"/>
                  <a:gd name="T25" fmla="*/ 33 h 43"/>
                  <a:gd name="T26" fmla="*/ 38 w 64"/>
                  <a:gd name="T27" fmla="*/ 31 h 43"/>
                  <a:gd name="T28" fmla="*/ 38 w 64"/>
                  <a:gd name="T29" fmla="*/ 29 h 43"/>
                  <a:gd name="T30" fmla="*/ 39 w 64"/>
                  <a:gd name="T31" fmla="*/ 28 h 43"/>
                  <a:gd name="T32" fmla="*/ 45 w 64"/>
                  <a:gd name="T33" fmla="*/ 16 h 43"/>
                  <a:gd name="T34" fmla="*/ 32 w 64"/>
                  <a:gd name="T35" fmla="*/ 3 h 43"/>
                  <a:gd name="T36" fmla="*/ 32 w 64"/>
                  <a:gd name="T37" fmla="*/ 3 h 43"/>
                  <a:gd name="T38" fmla="*/ 19 w 64"/>
                  <a:gd name="T39" fmla="*/ 16 h 43"/>
                  <a:gd name="T40" fmla="*/ 25 w 64"/>
                  <a:gd name="T41" fmla="*/ 28 h 43"/>
                  <a:gd name="T42" fmla="*/ 26 w 64"/>
                  <a:gd name="T43" fmla="*/ 29 h 43"/>
                  <a:gd name="T44" fmla="*/ 26 w 64"/>
                  <a:gd name="T45" fmla="*/ 31 h 43"/>
                  <a:gd name="T46" fmla="*/ 24 w 64"/>
                  <a:gd name="T47" fmla="*/ 33 h 43"/>
                  <a:gd name="T48" fmla="*/ 3 w 64"/>
                  <a:gd name="T49" fmla="*/ 42 h 43"/>
                  <a:gd name="T50" fmla="*/ 2 w 64"/>
                  <a:gd name="T5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43">
                    <a:moveTo>
                      <a:pt x="2" y="42"/>
                    </a:moveTo>
                    <a:cubicBezTo>
                      <a:pt x="2" y="42"/>
                      <a:pt x="2" y="42"/>
                      <a:pt x="1" y="42"/>
                    </a:cubicBezTo>
                    <a:cubicBezTo>
                      <a:pt x="1" y="42"/>
                      <a:pt x="0" y="41"/>
                      <a:pt x="1" y="40"/>
                    </a:cubicBezTo>
                    <a:cubicBezTo>
                      <a:pt x="4" y="34"/>
                      <a:pt x="11" y="31"/>
                      <a:pt x="22" y="30"/>
                    </a:cubicBezTo>
                    <a:cubicBezTo>
                      <a:pt x="18" y="27"/>
                      <a:pt x="16" y="23"/>
                      <a:pt x="16" y="16"/>
                    </a:cubicBezTo>
                    <a:cubicBezTo>
                      <a:pt x="16" y="7"/>
                      <a:pt x="23" y="0"/>
                      <a:pt x="32" y="0"/>
                    </a:cubicBezTo>
                    <a:cubicBezTo>
                      <a:pt x="32" y="0"/>
                      <a:pt x="32" y="0"/>
                      <a:pt x="32" y="0"/>
                    </a:cubicBezTo>
                    <a:cubicBezTo>
                      <a:pt x="41" y="0"/>
                      <a:pt x="48" y="7"/>
                      <a:pt x="48" y="16"/>
                    </a:cubicBezTo>
                    <a:cubicBezTo>
                      <a:pt x="48" y="23"/>
                      <a:pt x="46" y="27"/>
                      <a:pt x="42" y="30"/>
                    </a:cubicBezTo>
                    <a:cubicBezTo>
                      <a:pt x="53" y="31"/>
                      <a:pt x="60" y="34"/>
                      <a:pt x="63" y="40"/>
                    </a:cubicBezTo>
                    <a:cubicBezTo>
                      <a:pt x="64" y="41"/>
                      <a:pt x="63" y="42"/>
                      <a:pt x="63" y="42"/>
                    </a:cubicBezTo>
                    <a:cubicBezTo>
                      <a:pt x="62" y="43"/>
                      <a:pt x="61" y="42"/>
                      <a:pt x="61" y="42"/>
                    </a:cubicBezTo>
                    <a:cubicBezTo>
                      <a:pt x="58" y="37"/>
                      <a:pt x="51" y="34"/>
                      <a:pt x="40" y="33"/>
                    </a:cubicBezTo>
                    <a:cubicBezTo>
                      <a:pt x="39" y="33"/>
                      <a:pt x="38" y="32"/>
                      <a:pt x="38" y="31"/>
                    </a:cubicBezTo>
                    <a:cubicBezTo>
                      <a:pt x="38" y="29"/>
                      <a:pt x="38" y="29"/>
                      <a:pt x="38" y="29"/>
                    </a:cubicBezTo>
                    <a:cubicBezTo>
                      <a:pt x="38" y="29"/>
                      <a:pt x="39" y="28"/>
                      <a:pt x="39" y="28"/>
                    </a:cubicBezTo>
                    <a:cubicBezTo>
                      <a:pt x="43" y="26"/>
                      <a:pt x="45" y="22"/>
                      <a:pt x="45" y="16"/>
                    </a:cubicBezTo>
                    <a:cubicBezTo>
                      <a:pt x="45" y="9"/>
                      <a:pt x="39" y="3"/>
                      <a:pt x="32" y="3"/>
                    </a:cubicBezTo>
                    <a:cubicBezTo>
                      <a:pt x="32" y="3"/>
                      <a:pt x="32" y="3"/>
                      <a:pt x="32" y="3"/>
                    </a:cubicBezTo>
                    <a:cubicBezTo>
                      <a:pt x="25" y="3"/>
                      <a:pt x="19" y="9"/>
                      <a:pt x="19" y="16"/>
                    </a:cubicBezTo>
                    <a:cubicBezTo>
                      <a:pt x="19" y="22"/>
                      <a:pt x="21" y="26"/>
                      <a:pt x="25" y="28"/>
                    </a:cubicBezTo>
                    <a:cubicBezTo>
                      <a:pt x="25" y="28"/>
                      <a:pt x="26" y="29"/>
                      <a:pt x="26" y="29"/>
                    </a:cubicBezTo>
                    <a:cubicBezTo>
                      <a:pt x="26" y="31"/>
                      <a:pt x="26" y="31"/>
                      <a:pt x="26" y="31"/>
                    </a:cubicBezTo>
                    <a:cubicBezTo>
                      <a:pt x="26" y="32"/>
                      <a:pt x="25" y="33"/>
                      <a:pt x="24" y="33"/>
                    </a:cubicBezTo>
                    <a:cubicBezTo>
                      <a:pt x="13" y="34"/>
                      <a:pt x="6" y="37"/>
                      <a:pt x="3" y="42"/>
                    </a:cubicBezTo>
                    <a:cubicBezTo>
                      <a:pt x="3" y="42"/>
                      <a:pt x="3" y="42"/>
                      <a:pt x="2"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96017608-EC03-FE3C-EA7D-F0D5E2049F54}"/>
                </a:ext>
              </a:extLst>
            </p:cNvPr>
            <p:cNvGrpSpPr/>
            <p:nvPr/>
          </p:nvGrpSpPr>
          <p:grpSpPr>
            <a:xfrm>
              <a:off x="8565946" y="3985235"/>
              <a:ext cx="583918" cy="561348"/>
              <a:chOff x="2201863" y="6327776"/>
              <a:chExt cx="388938" cy="385763"/>
            </a:xfrm>
            <a:solidFill>
              <a:srgbClr val="F9423A"/>
            </a:solidFill>
          </p:grpSpPr>
          <p:sp>
            <p:nvSpPr>
              <p:cNvPr id="52" name="Freeform 177">
                <a:extLst>
                  <a:ext uri="{FF2B5EF4-FFF2-40B4-BE49-F238E27FC236}">
                    <a16:creationId xmlns:a16="http://schemas.microsoft.com/office/drawing/2014/main" id="{0994DC53-BD2B-235E-0C29-A7EF50AAD760}"/>
                  </a:ext>
                </a:extLst>
              </p:cNvPr>
              <p:cNvSpPr>
                <a:spLocks noEditPoints="1"/>
              </p:cNvSpPr>
              <p:nvPr/>
            </p:nvSpPr>
            <p:spPr bwMode="auto">
              <a:xfrm>
                <a:off x="2368551" y="6491289"/>
                <a:ext cx="57150" cy="57150"/>
              </a:xfrm>
              <a:custGeom>
                <a:avLst/>
                <a:gdLst>
                  <a:gd name="T0" fmla="*/ 13 w 27"/>
                  <a:gd name="T1" fmla="*/ 27 h 27"/>
                  <a:gd name="T2" fmla="*/ 0 w 27"/>
                  <a:gd name="T3" fmla="*/ 14 h 27"/>
                  <a:gd name="T4" fmla="*/ 13 w 27"/>
                  <a:gd name="T5" fmla="*/ 0 h 27"/>
                  <a:gd name="T6" fmla="*/ 27 w 27"/>
                  <a:gd name="T7" fmla="*/ 14 h 27"/>
                  <a:gd name="T8" fmla="*/ 13 w 27"/>
                  <a:gd name="T9" fmla="*/ 27 h 27"/>
                  <a:gd name="T10" fmla="*/ 13 w 27"/>
                  <a:gd name="T11" fmla="*/ 3 h 27"/>
                  <a:gd name="T12" fmla="*/ 3 w 27"/>
                  <a:gd name="T13" fmla="*/ 14 h 27"/>
                  <a:gd name="T14" fmla="*/ 13 w 27"/>
                  <a:gd name="T15" fmla="*/ 24 h 27"/>
                  <a:gd name="T16" fmla="*/ 24 w 27"/>
                  <a:gd name="T17" fmla="*/ 14 h 27"/>
                  <a:gd name="T18" fmla="*/ 13 w 27"/>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4"/>
                    </a:cubicBezTo>
                    <a:cubicBezTo>
                      <a:pt x="0" y="7"/>
                      <a:pt x="6" y="0"/>
                      <a:pt x="13" y="0"/>
                    </a:cubicBezTo>
                    <a:cubicBezTo>
                      <a:pt x="20" y="0"/>
                      <a:pt x="27" y="7"/>
                      <a:pt x="27" y="14"/>
                    </a:cubicBezTo>
                    <a:cubicBezTo>
                      <a:pt x="27" y="21"/>
                      <a:pt x="20" y="27"/>
                      <a:pt x="13" y="27"/>
                    </a:cubicBezTo>
                    <a:close/>
                    <a:moveTo>
                      <a:pt x="13" y="3"/>
                    </a:moveTo>
                    <a:cubicBezTo>
                      <a:pt x="7" y="3"/>
                      <a:pt x="3" y="8"/>
                      <a:pt x="3" y="14"/>
                    </a:cubicBezTo>
                    <a:cubicBezTo>
                      <a:pt x="3" y="20"/>
                      <a:pt x="7" y="24"/>
                      <a:pt x="13" y="24"/>
                    </a:cubicBezTo>
                    <a:cubicBezTo>
                      <a:pt x="19" y="24"/>
                      <a:pt x="24" y="20"/>
                      <a:pt x="24" y="14"/>
                    </a:cubicBezTo>
                    <a:cubicBezTo>
                      <a:pt x="24" y="8"/>
                      <a:pt x="19" y="3"/>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78">
                <a:extLst>
                  <a:ext uri="{FF2B5EF4-FFF2-40B4-BE49-F238E27FC236}">
                    <a16:creationId xmlns:a16="http://schemas.microsoft.com/office/drawing/2014/main" id="{F77D50A9-A24B-8D9E-A48A-06888300C4C2}"/>
                  </a:ext>
                </a:extLst>
              </p:cNvPr>
              <p:cNvSpPr>
                <a:spLocks/>
              </p:cNvSpPr>
              <p:nvPr/>
            </p:nvSpPr>
            <p:spPr bwMode="auto">
              <a:xfrm>
                <a:off x="2455863" y="6327776"/>
                <a:ext cx="134938" cy="133350"/>
              </a:xfrm>
              <a:custGeom>
                <a:avLst/>
                <a:gdLst>
                  <a:gd name="T0" fmla="*/ 2 w 64"/>
                  <a:gd name="T1" fmla="*/ 63 h 63"/>
                  <a:gd name="T2" fmla="*/ 1 w 64"/>
                  <a:gd name="T3" fmla="*/ 63 h 63"/>
                  <a:gd name="T4" fmla="*/ 1 w 64"/>
                  <a:gd name="T5" fmla="*/ 61 h 63"/>
                  <a:gd name="T6" fmla="*/ 61 w 64"/>
                  <a:gd name="T7" fmla="*/ 1 h 63"/>
                  <a:gd name="T8" fmla="*/ 63 w 64"/>
                  <a:gd name="T9" fmla="*/ 1 h 63"/>
                  <a:gd name="T10" fmla="*/ 63 w 64"/>
                  <a:gd name="T11" fmla="*/ 3 h 63"/>
                  <a:gd name="T12" fmla="*/ 3 w 64"/>
                  <a:gd name="T13" fmla="*/ 63 h 63"/>
                  <a:gd name="T14" fmla="*/ 2 w 6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3">
                    <a:moveTo>
                      <a:pt x="2" y="63"/>
                    </a:moveTo>
                    <a:cubicBezTo>
                      <a:pt x="2" y="63"/>
                      <a:pt x="1" y="63"/>
                      <a:pt x="1" y="63"/>
                    </a:cubicBezTo>
                    <a:cubicBezTo>
                      <a:pt x="0" y="62"/>
                      <a:pt x="0" y="61"/>
                      <a:pt x="1" y="61"/>
                    </a:cubicBezTo>
                    <a:cubicBezTo>
                      <a:pt x="61" y="1"/>
                      <a:pt x="61" y="1"/>
                      <a:pt x="61" y="1"/>
                    </a:cubicBezTo>
                    <a:cubicBezTo>
                      <a:pt x="62" y="0"/>
                      <a:pt x="62" y="0"/>
                      <a:pt x="63" y="1"/>
                    </a:cubicBezTo>
                    <a:cubicBezTo>
                      <a:pt x="64" y="1"/>
                      <a:pt x="64" y="2"/>
                      <a:pt x="63" y="3"/>
                    </a:cubicBezTo>
                    <a:cubicBezTo>
                      <a:pt x="3" y="63"/>
                      <a:pt x="3" y="63"/>
                      <a:pt x="3" y="63"/>
                    </a:cubicBezTo>
                    <a:cubicBezTo>
                      <a:pt x="3" y="63"/>
                      <a:pt x="2" y="63"/>
                      <a:pt x="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79">
                <a:extLst>
                  <a:ext uri="{FF2B5EF4-FFF2-40B4-BE49-F238E27FC236}">
                    <a16:creationId xmlns:a16="http://schemas.microsoft.com/office/drawing/2014/main" id="{81B550D2-0521-BA0C-FD71-8DEAD40AC74C}"/>
                  </a:ext>
                </a:extLst>
              </p:cNvPr>
              <p:cNvSpPr>
                <a:spLocks/>
              </p:cNvSpPr>
              <p:nvPr/>
            </p:nvSpPr>
            <p:spPr bwMode="auto">
              <a:xfrm>
                <a:off x="2201863" y="6580189"/>
                <a:ext cx="134938" cy="133350"/>
              </a:xfrm>
              <a:custGeom>
                <a:avLst/>
                <a:gdLst>
                  <a:gd name="T0" fmla="*/ 2 w 64"/>
                  <a:gd name="T1" fmla="*/ 63 h 63"/>
                  <a:gd name="T2" fmla="*/ 1 w 64"/>
                  <a:gd name="T3" fmla="*/ 63 h 63"/>
                  <a:gd name="T4" fmla="*/ 1 w 64"/>
                  <a:gd name="T5" fmla="*/ 61 h 63"/>
                  <a:gd name="T6" fmla="*/ 61 w 64"/>
                  <a:gd name="T7" fmla="*/ 1 h 63"/>
                  <a:gd name="T8" fmla="*/ 63 w 64"/>
                  <a:gd name="T9" fmla="*/ 1 h 63"/>
                  <a:gd name="T10" fmla="*/ 63 w 64"/>
                  <a:gd name="T11" fmla="*/ 3 h 63"/>
                  <a:gd name="T12" fmla="*/ 3 w 64"/>
                  <a:gd name="T13" fmla="*/ 63 h 63"/>
                  <a:gd name="T14" fmla="*/ 2 w 6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3">
                    <a:moveTo>
                      <a:pt x="2" y="63"/>
                    </a:moveTo>
                    <a:cubicBezTo>
                      <a:pt x="2" y="63"/>
                      <a:pt x="1" y="63"/>
                      <a:pt x="1" y="63"/>
                    </a:cubicBezTo>
                    <a:cubicBezTo>
                      <a:pt x="0" y="62"/>
                      <a:pt x="0" y="61"/>
                      <a:pt x="1" y="61"/>
                    </a:cubicBezTo>
                    <a:cubicBezTo>
                      <a:pt x="61" y="1"/>
                      <a:pt x="61" y="1"/>
                      <a:pt x="61" y="1"/>
                    </a:cubicBezTo>
                    <a:cubicBezTo>
                      <a:pt x="62" y="0"/>
                      <a:pt x="62" y="0"/>
                      <a:pt x="63" y="1"/>
                    </a:cubicBezTo>
                    <a:cubicBezTo>
                      <a:pt x="64" y="1"/>
                      <a:pt x="64" y="2"/>
                      <a:pt x="63" y="3"/>
                    </a:cubicBezTo>
                    <a:cubicBezTo>
                      <a:pt x="3" y="63"/>
                      <a:pt x="3" y="63"/>
                      <a:pt x="3" y="63"/>
                    </a:cubicBezTo>
                    <a:cubicBezTo>
                      <a:pt x="3" y="63"/>
                      <a:pt x="2" y="63"/>
                      <a:pt x="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80">
                <a:extLst>
                  <a:ext uri="{FF2B5EF4-FFF2-40B4-BE49-F238E27FC236}">
                    <a16:creationId xmlns:a16="http://schemas.microsoft.com/office/drawing/2014/main" id="{B5A63CA4-7957-ADB4-B528-BECD71EBBDDF}"/>
                  </a:ext>
                </a:extLst>
              </p:cNvPr>
              <p:cNvSpPr>
                <a:spLocks/>
              </p:cNvSpPr>
              <p:nvPr/>
            </p:nvSpPr>
            <p:spPr bwMode="auto">
              <a:xfrm>
                <a:off x="2452688" y="6373814"/>
                <a:ext cx="92075" cy="90488"/>
              </a:xfrm>
              <a:custGeom>
                <a:avLst/>
                <a:gdLst>
                  <a:gd name="T0" fmla="*/ 41 w 43"/>
                  <a:gd name="T1" fmla="*/ 43 h 43"/>
                  <a:gd name="T2" fmla="*/ 1 w 43"/>
                  <a:gd name="T3" fmla="*/ 43 h 43"/>
                  <a:gd name="T4" fmla="*/ 0 w 43"/>
                  <a:gd name="T5" fmla="*/ 42 h 43"/>
                  <a:gd name="T6" fmla="*/ 0 w 43"/>
                  <a:gd name="T7" fmla="*/ 2 h 43"/>
                  <a:gd name="T8" fmla="*/ 1 w 43"/>
                  <a:gd name="T9" fmla="*/ 0 h 43"/>
                  <a:gd name="T10" fmla="*/ 3 w 43"/>
                  <a:gd name="T11" fmla="*/ 2 h 43"/>
                  <a:gd name="T12" fmla="*/ 3 w 43"/>
                  <a:gd name="T13" fmla="*/ 40 h 43"/>
                  <a:gd name="T14" fmla="*/ 41 w 43"/>
                  <a:gd name="T15" fmla="*/ 40 h 43"/>
                  <a:gd name="T16" fmla="*/ 43 w 43"/>
                  <a:gd name="T17" fmla="*/ 42 h 43"/>
                  <a:gd name="T18" fmla="*/ 41 w 4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41" y="43"/>
                    </a:moveTo>
                    <a:cubicBezTo>
                      <a:pt x="1" y="43"/>
                      <a:pt x="1" y="43"/>
                      <a:pt x="1" y="43"/>
                    </a:cubicBezTo>
                    <a:cubicBezTo>
                      <a:pt x="0" y="43"/>
                      <a:pt x="0" y="43"/>
                      <a:pt x="0" y="42"/>
                    </a:cubicBezTo>
                    <a:cubicBezTo>
                      <a:pt x="0" y="2"/>
                      <a:pt x="0" y="2"/>
                      <a:pt x="0" y="2"/>
                    </a:cubicBezTo>
                    <a:cubicBezTo>
                      <a:pt x="0" y="1"/>
                      <a:pt x="0" y="0"/>
                      <a:pt x="1" y="0"/>
                    </a:cubicBezTo>
                    <a:cubicBezTo>
                      <a:pt x="2" y="0"/>
                      <a:pt x="3" y="1"/>
                      <a:pt x="3" y="2"/>
                    </a:cubicBezTo>
                    <a:cubicBezTo>
                      <a:pt x="3" y="40"/>
                      <a:pt x="3" y="40"/>
                      <a:pt x="3" y="40"/>
                    </a:cubicBezTo>
                    <a:cubicBezTo>
                      <a:pt x="41" y="40"/>
                      <a:pt x="41" y="40"/>
                      <a:pt x="41" y="40"/>
                    </a:cubicBezTo>
                    <a:cubicBezTo>
                      <a:pt x="42" y="40"/>
                      <a:pt x="43" y="41"/>
                      <a:pt x="43" y="42"/>
                    </a:cubicBezTo>
                    <a:cubicBezTo>
                      <a:pt x="43" y="43"/>
                      <a:pt x="42" y="4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81">
                <a:extLst>
                  <a:ext uri="{FF2B5EF4-FFF2-40B4-BE49-F238E27FC236}">
                    <a16:creationId xmlns:a16="http://schemas.microsoft.com/office/drawing/2014/main" id="{679FDABB-D636-B401-F710-536A1A6D116B}"/>
                  </a:ext>
                </a:extLst>
              </p:cNvPr>
              <p:cNvSpPr>
                <a:spLocks/>
              </p:cNvSpPr>
              <p:nvPr/>
            </p:nvSpPr>
            <p:spPr bwMode="auto">
              <a:xfrm>
                <a:off x="2251076" y="6577014"/>
                <a:ext cx="90488" cy="90488"/>
              </a:xfrm>
              <a:custGeom>
                <a:avLst/>
                <a:gdLst>
                  <a:gd name="T0" fmla="*/ 41 w 43"/>
                  <a:gd name="T1" fmla="*/ 43 h 43"/>
                  <a:gd name="T2" fmla="*/ 40 w 43"/>
                  <a:gd name="T3" fmla="*/ 42 h 43"/>
                  <a:gd name="T4" fmla="*/ 40 w 43"/>
                  <a:gd name="T5" fmla="*/ 3 h 43"/>
                  <a:gd name="T6" fmla="*/ 1 w 43"/>
                  <a:gd name="T7" fmla="*/ 3 h 43"/>
                  <a:gd name="T8" fmla="*/ 0 w 43"/>
                  <a:gd name="T9" fmla="*/ 2 h 43"/>
                  <a:gd name="T10" fmla="*/ 1 w 43"/>
                  <a:gd name="T11" fmla="*/ 0 h 43"/>
                  <a:gd name="T12" fmla="*/ 41 w 43"/>
                  <a:gd name="T13" fmla="*/ 0 h 43"/>
                  <a:gd name="T14" fmla="*/ 43 w 43"/>
                  <a:gd name="T15" fmla="*/ 2 h 43"/>
                  <a:gd name="T16" fmla="*/ 43 w 43"/>
                  <a:gd name="T17" fmla="*/ 42 h 43"/>
                  <a:gd name="T18" fmla="*/ 41 w 4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41" y="43"/>
                    </a:moveTo>
                    <a:cubicBezTo>
                      <a:pt x="40" y="43"/>
                      <a:pt x="40" y="43"/>
                      <a:pt x="40" y="42"/>
                    </a:cubicBezTo>
                    <a:cubicBezTo>
                      <a:pt x="40" y="3"/>
                      <a:pt x="40" y="3"/>
                      <a:pt x="40" y="3"/>
                    </a:cubicBezTo>
                    <a:cubicBezTo>
                      <a:pt x="1" y="3"/>
                      <a:pt x="1" y="3"/>
                      <a:pt x="1" y="3"/>
                    </a:cubicBezTo>
                    <a:cubicBezTo>
                      <a:pt x="0" y="3"/>
                      <a:pt x="0" y="3"/>
                      <a:pt x="0" y="2"/>
                    </a:cubicBezTo>
                    <a:cubicBezTo>
                      <a:pt x="0" y="1"/>
                      <a:pt x="0" y="0"/>
                      <a:pt x="1" y="0"/>
                    </a:cubicBezTo>
                    <a:cubicBezTo>
                      <a:pt x="41" y="0"/>
                      <a:pt x="41" y="0"/>
                      <a:pt x="41" y="0"/>
                    </a:cubicBezTo>
                    <a:cubicBezTo>
                      <a:pt x="42" y="0"/>
                      <a:pt x="43" y="1"/>
                      <a:pt x="43" y="2"/>
                    </a:cubicBezTo>
                    <a:cubicBezTo>
                      <a:pt x="43" y="42"/>
                      <a:pt x="43" y="42"/>
                      <a:pt x="43" y="42"/>
                    </a:cubicBezTo>
                    <a:cubicBezTo>
                      <a:pt x="43" y="43"/>
                      <a:pt x="42" y="4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82">
                <a:extLst>
                  <a:ext uri="{FF2B5EF4-FFF2-40B4-BE49-F238E27FC236}">
                    <a16:creationId xmlns:a16="http://schemas.microsoft.com/office/drawing/2014/main" id="{548511ED-5C0F-4589-C498-DBB98D63D8DC}"/>
                  </a:ext>
                </a:extLst>
              </p:cNvPr>
              <p:cNvSpPr>
                <a:spLocks/>
              </p:cNvSpPr>
              <p:nvPr/>
            </p:nvSpPr>
            <p:spPr bwMode="auto">
              <a:xfrm>
                <a:off x="2455863" y="6580189"/>
                <a:ext cx="134938" cy="133350"/>
              </a:xfrm>
              <a:custGeom>
                <a:avLst/>
                <a:gdLst>
                  <a:gd name="T0" fmla="*/ 62 w 64"/>
                  <a:gd name="T1" fmla="*/ 63 h 63"/>
                  <a:gd name="T2" fmla="*/ 61 w 64"/>
                  <a:gd name="T3" fmla="*/ 63 h 63"/>
                  <a:gd name="T4" fmla="*/ 1 w 64"/>
                  <a:gd name="T5" fmla="*/ 3 h 63"/>
                  <a:gd name="T6" fmla="*/ 1 w 64"/>
                  <a:gd name="T7" fmla="*/ 1 h 63"/>
                  <a:gd name="T8" fmla="*/ 3 w 64"/>
                  <a:gd name="T9" fmla="*/ 1 h 63"/>
                  <a:gd name="T10" fmla="*/ 63 w 64"/>
                  <a:gd name="T11" fmla="*/ 61 h 63"/>
                  <a:gd name="T12" fmla="*/ 63 w 64"/>
                  <a:gd name="T13" fmla="*/ 63 h 63"/>
                  <a:gd name="T14" fmla="*/ 62 w 6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3">
                    <a:moveTo>
                      <a:pt x="62" y="63"/>
                    </a:moveTo>
                    <a:cubicBezTo>
                      <a:pt x="62" y="63"/>
                      <a:pt x="61" y="63"/>
                      <a:pt x="61" y="63"/>
                    </a:cubicBezTo>
                    <a:cubicBezTo>
                      <a:pt x="1" y="3"/>
                      <a:pt x="1" y="3"/>
                      <a:pt x="1" y="3"/>
                    </a:cubicBezTo>
                    <a:cubicBezTo>
                      <a:pt x="0" y="2"/>
                      <a:pt x="0" y="1"/>
                      <a:pt x="1" y="1"/>
                    </a:cubicBezTo>
                    <a:cubicBezTo>
                      <a:pt x="2" y="0"/>
                      <a:pt x="2" y="0"/>
                      <a:pt x="3" y="1"/>
                    </a:cubicBezTo>
                    <a:cubicBezTo>
                      <a:pt x="63" y="61"/>
                      <a:pt x="63" y="61"/>
                      <a:pt x="63" y="61"/>
                    </a:cubicBezTo>
                    <a:cubicBezTo>
                      <a:pt x="64" y="61"/>
                      <a:pt x="64" y="62"/>
                      <a:pt x="63" y="63"/>
                    </a:cubicBezTo>
                    <a:cubicBezTo>
                      <a:pt x="63" y="63"/>
                      <a:pt x="62" y="63"/>
                      <a:pt x="6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83">
                <a:extLst>
                  <a:ext uri="{FF2B5EF4-FFF2-40B4-BE49-F238E27FC236}">
                    <a16:creationId xmlns:a16="http://schemas.microsoft.com/office/drawing/2014/main" id="{7BC12437-C7D3-8E59-6FDC-241B377191AF}"/>
                  </a:ext>
                </a:extLst>
              </p:cNvPr>
              <p:cNvSpPr>
                <a:spLocks/>
              </p:cNvSpPr>
              <p:nvPr/>
            </p:nvSpPr>
            <p:spPr bwMode="auto">
              <a:xfrm>
                <a:off x="2201863" y="6327776"/>
                <a:ext cx="134938" cy="133350"/>
              </a:xfrm>
              <a:custGeom>
                <a:avLst/>
                <a:gdLst>
                  <a:gd name="T0" fmla="*/ 62 w 64"/>
                  <a:gd name="T1" fmla="*/ 63 h 63"/>
                  <a:gd name="T2" fmla="*/ 61 w 64"/>
                  <a:gd name="T3" fmla="*/ 63 h 63"/>
                  <a:gd name="T4" fmla="*/ 1 w 64"/>
                  <a:gd name="T5" fmla="*/ 3 h 63"/>
                  <a:gd name="T6" fmla="*/ 1 w 64"/>
                  <a:gd name="T7" fmla="*/ 1 h 63"/>
                  <a:gd name="T8" fmla="*/ 3 w 64"/>
                  <a:gd name="T9" fmla="*/ 1 h 63"/>
                  <a:gd name="T10" fmla="*/ 63 w 64"/>
                  <a:gd name="T11" fmla="*/ 61 h 63"/>
                  <a:gd name="T12" fmla="*/ 63 w 64"/>
                  <a:gd name="T13" fmla="*/ 63 h 63"/>
                  <a:gd name="T14" fmla="*/ 62 w 6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3">
                    <a:moveTo>
                      <a:pt x="62" y="63"/>
                    </a:moveTo>
                    <a:cubicBezTo>
                      <a:pt x="62" y="63"/>
                      <a:pt x="61" y="63"/>
                      <a:pt x="61" y="63"/>
                    </a:cubicBezTo>
                    <a:cubicBezTo>
                      <a:pt x="1" y="3"/>
                      <a:pt x="1" y="3"/>
                      <a:pt x="1" y="3"/>
                    </a:cubicBezTo>
                    <a:cubicBezTo>
                      <a:pt x="0" y="2"/>
                      <a:pt x="0" y="1"/>
                      <a:pt x="1" y="1"/>
                    </a:cubicBezTo>
                    <a:cubicBezTo>
                      <a:pt x="2" y="0"/>
                      <a:pt x="2" y="0"/>
                      <a:pt x="3" y="1"/>
                    </a:cubicBezTo>
                    <a:cubicBezTo>
                      <a:pt x="63" y="61"/>
                      <a:pt x="63" y="61"/>
                      <a:pt x="63" y="61"/>
                    </a:cubicBezTo>
                    <a:cubicBezTo>
                      <a:pt x="64" y="61"/>
                      <a:pt x="64" y="62"/>
                      <a:pt x="63" y="63"/>
                    </a:cubicBezTo>
                    <a:cubicBezTo>
                      <a:pt x="63" y="63"/>
                      <a:pt x="62" y="63"/>
                      <a:pt x="6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84">
                <a:extLst>
                  <a:ext uri="{FF2B5EF4-FFF2-40B4-BE49-F238E27FC236}">
                    <a16:creationId xmlns:a16="http://schemas.microsoft.com/office/drawing/2014/main" id="{7E265016-CF05-E763-8F02-567BD38F0050}"/>
                  </a:ext>
                </a:extLst>
              </p:cNvPr>
              <p:cNvSpPr>
                <a:spLocks/>
              </p:cNvSpPr>
              <p:nvPr/>
            </p:nvSpPr>
            <p:spPr bwMode="auto">
              <a:xfrm>
                <a:off x="2251076" y="6373814"/>
                <a:ext cx="90488" cy="90488"/>
              </a:xfrm>
              <a:custGeom>
                <a:avLst/>
                <a:gdLst>
                  <a:gd name="T0" fmla="*/ 41 w 43"/>
                  <a:gd name="T1" fmla="*/ 43 h 43"/>
                  <a:gd name="T2" fmla="*/ 1 w 43"/>
                  <a:gd name="T3" fmla="*/ 43 h 43"/>
                  <a:gd name="T4" fmla="*/ 0 w 43"/>
                  <a:gd name="T5" fmla="*/ 42 h 43"/>
                  <a:gd name="T6" fmla="*/ 1 w 43"/>
                  <a:gd name="T7" fmla="*/ 40 h 43"/>
                  <a:gd name="T8" fmla="*/ 40 w 43"/>
                  <a:gd name="T9" fmla="*/ 40 h 43"/>
                  <a:gd name="T10" fmla="*/ 40 w 43"/>
                  <a:gd name="T11" fmla="*/ 2 h 43"/>
                  <a:gd name="T12" fmla="*/ 41 w 43"/>
                  <a:gd name="T13" fmla="*/ 0 h 43"/>
                  <a:gd name="T14" fmla="*/ 43 w 43"/>
                  <a:gd name="T15" fmla="*/ 2 h 43"/>
                  <a:gd name="T16" fmla="*/ 43 w 43"/>
                  <a:gd name="T17" fmla="*/ 42 h 43"/>
                  <a:gd name="T18" fmla="*/ 41 w 4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41" y="43"/>
                    </a:moveTo>
                    <a:cubicBezTo>
                      <a:pt x="1" y="43"/>
                      <a:pt x="1" y="43"/>
                      <a:pt x="1" y="43"/>
                    </a:cubicBezTo>
                    <a:cubicBezTo>
                      <a:pt x="0" y="43"/>
                      <a:pt x="0" y="43"/>
                      <a:pt x="0" y="42"/>
                    </a:cubicBezTo>
                    <a:cubicBezTo>
                      <a:pt x="0" y="41"/>
                      <a:pt x="0" y="40"/>
                      <a:pt x="1" y="40"/>
                    </a:cubicBezTo>
                    <a:cubicBezTo>
                      <a:pt x="40" y="40"/>
                      <a:pt x="40" y="40"/>
                      <a:pt x="40" y="40"/>
                    </a:cubicBezTo>
                    <a:cubicBezTo>
                      <a:pt x="40" y="2"/>
                      <a:pt x="40" y="2"/>
                      <a:pt x="40" y="2"/>
                    </a:cubicBezTo>
                    <a:cubicBezTo>
                      <a:pt x="40" y="1"/>
                      <a:pt x="40" y="0"/>
                      <a:pt x="41" y="0"/>
                    </a:cubicBezTo>
                    <a:cubicBezTo>
                      <a:pt x="42" y="0"/>
                      <a:pt x="43" y="1"/>
                      <a:pt x="43" y="2"/>
                    </a:cubicBezTo>
                    <a:cubicBezTo>
                      <a:pt x="43" y="42"/>
                      <a:pt x="43" y="42"/>
                      <a:pt x="43" y="42"/>
                    </a:cubicBezTo>
                    <a:cubicBezTo>
                      <a:pt x="43" y="43"/>
                      <a:pt x="42" y="4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85">
                <a:extLst>
                  <a:ext uri="{FF2B5EF4-FFF2-40B4-BE49-F238E27FC236}">
                    <a16:creationId xmlns:a16="http://schemas.microsoft.com/office/drawing/2014/main" id="{9F6E28C7-3286-4988-D22F-A9D1417E5982}"/>
                  </a:ext>
                </a:extLst>
              </p:cNvPr>
              <p:cNvSpPr>
                <a:spLocks/>
              </p:cNvSpPr>
              <p:nvPr/>
            </p:nvSpPr>
            <p:spPr bwMode="auto">
              <a:xfrm>
                <a:off x="2452688" y="6577014"/>
                <a:ext cx="92075" cy="90488"/>
              </a:xfrm>
              <a:custGeom>
                <a:avLst/>
                <a:gdLst>
                  <a:gd name="T0" fmla="*/ 1 w 43"/>
                  <a:gd name="T1" fmla="*/ 43 h 43"/>
                  <a:gd name="T2" fmla="*/ 0 w 43"/>
                  <a:gd name="T3" fmla="*/ 42 h 43"/>
                  <a:gd name="T4" fmla="*/ 0 w 43"/>
                  <a:gd name="T5" fmla="*/ 2 h 43"/>
                  <a:gd name="T6" fmla="*/ 1 w 43"/>
                  <a:gd name="T7" fmla="*/ 0 h 43"/>
                  <a:gd name="T8" fmla="*/ 41 w 43"/>
                  <a:gd name="T9" fmla="*/ 0 h 43"/>
                  <a:gd name="T10" fmla="*/ 43 w 43"/>
                  <a:gd name="T11" fmla="*/ 2 h 43"/>
                  <a:gd name="T12" fmla="*/ 41 w 43"/>
                  <a:gd name="T13" fmla="*/ 3 h 43"/>
                  <a:gd name="T14" fmla="*/ 3 w 43"/>
                  <a:gd name="T15" fmla="*/ 3 h 43"/>
                  <a:gd name="T16" fmla="*/ 3 w 43"/>
                  <a:gd name="T17" fmla="*/ 42 h 43"/>
                  <a:gd name="T18" fmla="*/ 1 w 4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1" y="43"/>
                    </a:moveTo>
                    <a:cubicBezTo>
                      <a:pt x="0" y="43"/>
                      <a:pt x="0" y="43"/>
                      <a:pt x="0" y="42"/>
                    </a:cubicBezTo>
                    <a:cubicBezTo>
                      <a:pt x="0" y="2"/>
                      <a:pt x="0" y="2"/>
                      <a:pt x="0" y="2"/>
                    </a:cubicBezTo>
                    <a:cubicBezTo>
                      <a:pt x="0" y="1"/>
                      <a:pt x="0" y="0"/>
                      <a:pt x="1" y="0"/>
                    </a:cubicBezTo>
                    <a:cubicBezTo>
                      <a:pt x="41" y="0"/>
                      <a:pt x="41" y="0"/>
                      <a:pt x="41" y="0"/>
                    </a:cubicBezTo>
                    <a:cubicBezTo>
                      <a:pt x="42" y="0"/>
                      <a:pt x="43" y="1"/>
                      <a:pt x="43" y="2"/>
                    </a:cubicBezTo>
                    <a:cubicBezTo>
                      <a:pt x="43" y="3"/>
                      <a:pt x="42" y="3"/>
                      <a:pt x="41" y="3"/>
                    </a:cubicBezTo>
                    <a:cubicBezTo>
                      <a:pt x="3" y="3"/>
                      <a:pt x="3" y="3"/>
                      <a:pt x="3" y="3"/>
                    </a:cubicBezTo>
                    <a:cubicBezTo>
                      <a:pt x="3" y="42"/>
                      <a:pt x="3" y="42"/>
                      <a:pt x="3" y="42"/>
                    </a:cubicBezTo>
                    <a:cubicBezTo>
                      <a:pt x="3" y="43"/>
                      <a:pt x="2" y="43"/>
                      <a:pt x="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39">
              <a:extLst>
                <a:ext uri="{FF2B5EF4-FFF2-40B4-BE49-F238E27FC236}">
                  <a16:creationId xmlns:a16="http://schemas.microsoft.com/office/drawing/2014/main" id="{706AEA6D-0176-5F16-343C-A7EEF7E40F4D}"/>
                </a:ext>
              </a:extLst>
            </p:cNvPr>
            <p:cNvGrpSpPr/>
            <p:nvPr/>
          </p:nvGrpSpPr>
          <p:grpSpPr>
            <a:xfrm>
              <a:off x="4435763" y="3878690"/>
              <a:ext cx="507696" cy="676866"/>
              <a:chOff x="7005638" y="2925763"/>
              <a:chExt cx="414338" cy="569913"/>
            </a:xfrm>
          </p:grpSpPr>
          <p:sp>
            <p:nvSpPr>
              <p:cNvPr id="42" name="Freeform 286">
                <a:extLst>
                  <a:ext uri="{FF2B5EF4-FFF2-40B4-BE49-F238E27FC236}">
                    <a16:creationId xmlns:a16="http://schemas.microsoft.com/office/drawing/2014/main" id="{B08072E7-36CD-B3F5-0358-E88F5B27C348}"/>
                  </a:ext>
                </a:extLst>
              </p:cNvPr>
              <p:cNvSpPr>
                <a:spLocks noEditPoints="1"/>
              </p:cNvSpPr>
              <p:nvPr/>
            </p:nvSpPr>
            <p:spPr bwMode="auto">
              <a:xfrm>
                <a:off x="7005638" y="3109913"/>
                <a:ext cx="414338" cy="306388"/>
              </a:xfrm>
              <a:custGeom>
                <a:avLst/>
                <a:gdLst>
                  <a:gd name="T0" fmla="*/ 103 w 110"/>
                  <a:gd name="T1" fmla="*/ 81 h 81"/>
                  <a:gd name="T2" fmla="*/ 8 w 110"/>
                  <a:gd name="T3" fmla="*/ 81 h 81"/>
                  <a:gd name="T4" fmla="*/ 0 w 110"/>
                  <a:gd name="T5" fmla="*/ 74 h 81"/>
                  <a:gd name="T6" fmla="*/ 0 w 110"/>
                  <a:gd name="T7" fmla="*/ 45 h 81"/>
                  <a:gd name="T8" fmla="*/ 8 w 110"/>
                  <a:gd name="T9" fmla="*/ 37 h 81"/>
                  <a:gd name="T10" fmla="*/ 9 w 110"/>
                  <a:gd name="T11" fmla="*/ 37 h 81"/>
                  <a:gd name="T12" fmla="*/ 22 w 110"/>
                  <a:gd name="T13" fmla="*/ 0 h 81"/>
                  <a:gd name="T14" fmla="*/ 89 w 110"/>
                  <a:gd name="T15" fmla="*/ 0 h 81"/>
                  <a:gd name="T16" fmla="*/ 90 w 110"/>
                  <a:gd name="T17" fmla="*/ 1 h 81"/>
                  <a:gd name="T18" fmla="*/ 102 w 110"/>
                  <a:gd name="T19" fmla="*/ 37 h 81"/>
                  <a:gd name="T20" fmla="*/ 103 w 110"/>
                  <a:gd name="T21" fmla="*/ 37 h 81"/>
                  <a:gd name="T22" fmla="*/ 110 w 110"/>
                  <a:gd name="T23" fmla="*/ 45 h 81"/>
                  <a:gd name="T24" fmla="*/ 110 w 110"/>
                  <a:gd name="T25" fmla="*/ 74 h 81"/>
                  <a:gd name="T26" fmla="*/ 103 w 110"/>
                  <a:gd name="T27" fmla="*/ 81 h 81"/>
                  <a:gd name="T28" fmla="*/ 8 w 110"/>
                  <a:gd name="T29" fmla="*/ 39 h 81"/>
                  <a:gd name="T30" fmla="*/ 2 w 110"/>
                  <a:gd name="T31" fmla="*/ 45 h 81"/>
                  <a:gd name="T32" fmla="*/ 2 w 110"/>
                  <a:gd name="T33" fmla="*/ 74 h 81"/>
                  <a:gd name="T34" fmla="*/ 8 w 110"/>
                  <a:gd name="T35" fmla="*/ 79 h 81"/>
                  <a:gd name="T36" fmla="*/ 103 w 110"/>
                  <a:gd name="T37" fmla="*/ 79 h 81"/>
                  <a:gd name="T38" fmla="*/ 108 w 110"/>
                  <a:gd name="T39" fmla="*/ 74 h 81"/>
                  <a:gd name="T40" fmla="*/ 108 w 110"/>
                  <a:gd name="T41" fmla="*/ 45 h 81"/>
                  <a:gd name="T42" fmla="*/ 103 w 110"/>
                  <a:gd name="T43" fmla="*/ 39 h 81"/>
                  <a:gd name="T44" fmla="*/ 100 w 110"/>
                  <a:gd name="T45" fmla="*/ 39 h 81"/>
                  <a:gd name="T46" fmla="*/ 100 w 110"/>
                  <a:gd name="T47" fmla="*/ 39 h 81"/>
                  <a:gd name="T48" fmla="*/ 88 w 110"/>
                  <a:gd name="T49" fmla="*/ 2 h 81"/>
                  <a:gd name="T50" fmla="*/ 23 w 110"/>
                  <a:gd name="T51" fmla="*/ 2 h 81"/>
                  <a:gd name="T52" fmla="*/ 10 w 110"/>
                  <a:gd name="T53" fmla="*/ 39 h 81"/>
                  <a:gd name="T54" fmla="*/ 8 w 110"/>
                  <a:gd name="T5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81">
                    <a:moveTo>
                      <a:pt x="103" y="81"/>
                    </a:moveTo>
                    <a:cubicBezTo>
                      <a:pt x="8" y="81"/>
                      <a:pt x="8" y="81"/>
                      <a:pt x="8" y="81"/>
                    </a:cubicBezTo>
                    <a:cubicBezTo>
                      <a:pt x="4" y="81"/>
                      <a:pt x="0" y="78"/>
                      <a:pt x="0" y="74"/>
                    </a:cubicBezTo>
                    <a:cubicBezTo>
                      <a:pt x="0" y="45"/>
                      <a:pt x="0" y="45"/>
                      <a:pt x="0" y="45"/>
                    </a:cubicBezTo>
                    <a:cubicBezTo>
                      <a:pt x="0" y="41"/>
                      <a:pt x="4" y="37"/>
                      <a:pt x="8" y="37"/>
                    </a:cubicBezTo>
                    <a:cubicBezTo>
                      <a:pt x="9" y="37"/>
                      <a:pt x="9" y="37"/>
                      <a:pt x="9" y="37"/>
                    </a:cubicBezTo>
                    <a:cubicBezTo>
                      <a:pt x="22" y="0"/>
                      <a:pt x="22" y="0"/>
                      <a:pt x="22" y="0"/>
                    </a:cubicBezTo>
                    <a:cubicBezTo>
                      <a:pt x="89" y="0"/>
                      <a:pt x="89" y="0"/>
                      <a:pt x="89" y="0"/>
                    </a:cubicBezTo>
                    <a:cubicBezTo>
                      <a:pt x="90" y="1"/>
                      <a:pt x="90" y="1"/>
                      <a:pt x="90" y="1"/>
                    </a:cubicBezTo>
                    <a:cubicBezTo>
                      <a:pt x="102" y="37"/>
                      <a:pt x="102" y="37"/>
                      <a:pt x="102" y="37"/>
                    </a:cubicBezTo>
                    <a:cubicBezTo>
                      <a:pt x="103" y="37"/>
                      <a:pt x="103" y="37"/>
                      <a:pt x="103" y="37"/>
                    </a:cubicBezTo>
                    <a:cubicBezTo>
                      <a:pt x="107" y="37"/>
                      <a:pt x="110" y="41"/>
                      <a:pt x="110" y="45"/>
                    </a:cubicBezTo>
                    <a:cubicBezTo>
                      <a:pt x="110" y="74"/>
                      <a:pt x="110" y="74"/>
                      <a:pt x="110" y="74"/>
                    </a:cubicBezTo>
                    <a:cubicBezTo>
                      <a:pt x="110" y="78"/>
                      <a:pt x="107" y="81"/>
                      <a:pt x="103" y="81"/>
                    </a:cubicBezTo>
                    <a:close/>
                    <a:moveTo>
                      <a:pt x="8" y="39"/>
                    </a:moveTo>
                    <a:cubicBezTo>
                      <a:pt x="5" y="39"/>
                      <a:pt x="2" y="42"/>
                      <a:pt x="2" y="45"/>
                    </a:cubicBezTo>
                    <a:cubicBezTo>
                      <a:pt x="2" y="74"/>
                      <a:pt x="2" y="74"/>
                      <a:pt x="2" y="74"/>
                    </a:cubicBezTo>
                    <a:cubicBezTo>
                      <a:pt x="2" y="77"/>
                      <a:pt x="5" y="79"/>
                      <a:pt x="8" y="79"/>
                    </a:cubicBezTo>
                    <a:cubicBezTo>
                      <a:pt x="103" y="79"/>
                      <a:pt x="103" y="79"/>
                      <a:pt x="103" y="79"/>
                    </a:cubicBezTo>
                    <a:cubicBezTo>
                      <a:pt x="106" y="79"/>
                      <a:pt x="108" y="77"/>
                      <a:pt x="108" y="74"/>
                    </a:cubicBezTo>
                    <a:cubicBezTo>
                      <a:pt x="108" y="45"/>
                      <a:pt x="108" y="45"/>
                      <a:pt x="108" y="45"/>
                    </a:cubicBezTo>
                    <a:cubicBezTo>
                      <a:pt x="108" y="42"/>
                      <a:pt x="106" y="39"/>
                      <a:pt x="103" y="39"/>
                    </a:cubicBezTo>
                    <a:cubicBezTo>
                      <a:pt x="100" y="39"/>
                      <a:pt x="100" y="39"/>
                      <a:pt x="100" y="39"/>
                    </a:cubicBezTo>
                    <a:cubicBezTo>
                      <a:pt x="100" y="39"/>
                      <a:pt x="100" y="39"/>
                      <a:pt x="100" y="39"/>
                    </a:cubicBezTo>
                    <a:cubicBezTo>
                      <a:pt x="88" y="2"/>
                      <a:pt x="88" y="2"/>
                      <a:pt x="88" y="2"/>
                    </a:cubicBezTo>
                    <a:cubicBezTo>
                      <a:pt x="23" y="2"/>
                      <a:pt x="23" y="2"/>
                      <a:pt x="23" y="2"/>
                    </a:cubicBezTo>
                    <a:cubicBezTo>
                      <a:pt x="10" y="39"/>
                      <a:pt x="10" y="39"/>
                      <a:pt x="10" y="39"/>
                    </a:cubicBezTo>
                    <a:lnTo>
                      <a:pt x="8" y="39"/>
                    </a:ln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87">
                <a:extLst>
                  <a:ext uri="{FF2B5EF4-FFF2-40B4-BE49-F238E27FC236}">
                    <a16:creationId xmlns:a16="http://schemas.microsoft.com/office/drawing/2014/main" id="{556D869A-6651-02FA-B5FC-F4D4659955F7}"/>
                  </a:ext>
                </a:extLst>
              </p:cNvPr>
              <p:cNvSpPr>
                <a:spLocks noChangeArrowheads="1"/>
              </p:cNvSpPr>
              <p:nvPr/>
            </p:nvSpPr>
            <p:spPr bwMode="auto">
              <a:xfrm>
                <a:off x="7043738" y="3249613"/>
                <a:ext cx="342900" cy="7938"/>
              </a:xfrm>
              <a:prstGeom prst="rect">
                <a:avLst/>
              </a:prstGeom>
              <a:solidFill>
                <a:srgbClr val="EF45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88">
                <a:extLst>
                  <a:ext uri="{FF2B5EF4-FFF2-40B4-BE49-F238E27FC236}">
                    <a16:creationId xmlns:a16="http://schemas.microsoft.com/office/drawing/2014/main" id="{958A50D8-BFD0-091B-8519-0441E42E0E5B}"/>
                  </a:ext>
                </a:extLst>
              </p:cNvPr>
              <p:cNvSpPr>
                <a:spLocks noEditPoints="1"/>
              </p:cNvSpPr>
              <p:nvPr/>
            </p:nvSpPr>
            <p:spPr bwMode="auto">
              <a:xfrm>
                <a:off x="7038975" y="3408363"/>
                <a:ext cx="68263" cy="87313"/>
              </a:xfrm>
              <a:custGeom>
                <a:avLst/>
                <a:gdLst>
                  <a:gd name="T0" fmla="*/ 9 w 18"/>
                  <a:gd name="T1" fmla="*/ 23 h 23"/>
                  <a:gd name="T2" fmla="*/ 9 w 18"/>
                  <a:gd name="T3" fmla="*/ 23 h 23"/>
                  <a:gd name="T4" fmla="*/ 0 w 18"/>
                  <a:gd name="T5" fmla="*/ 13 h 23"/>
                  <a:gd name="T6" fmla="*/ 0 w 18"/>
                  <a:gd name="T7" fmla="*/ 0 h 23"/>
                  <a:gd name="T8" fmla="*/ 18 w 18"/>
                  <a:gd name="T9" fmla="*/ 0 h 23"/>
                  <a:gd name="T10" fmla="*/ 18 w 18"/>
                  <a:gd name="T11" fmla="*/ 13 h 23"/>
                  <a:gd name="T12" fmla="*/ 9 w 18"/>
                  <a:gd name="T13" fmla="*/ 23 h 23"/>
                  <a:gd name="T14" fmla="*/ 2 w 18"/>
                  <a:gd name="T15" fmla="*/ 2 h 23"/>
                  <a:gd name="T16" fmla="*/ 2 w 18"/>
                  <a:gd name="T17" fmla="*/ 13 h 23"/>
                  <a:gd name="T18" fmla="*/ 9 w 18"/>
                  <a:gd name="T19" fmla="*/ 21 h 23"/>
                  <a:gd name="T20" fmla="*/ 9 w 18"/>
                  <a:gd name="T21" fmla="*/ 21 h 23"/>
                  <a:gd name="T22" fmla="*/ 16 w 18"/>
                  <a:gd name="T23" fmla="*/ 13 h 23"/>
                  <a:gd name="T24" fmla="*/ 16 w 18"/>
                  <a:gd name="T25" fmla="*/ 2 h 23"/>
                  <a:gd name="T26" fmla="*/ 2 w 18"/>
                  <a:gd name="T2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3">
                    <a:moveTo>
                      <a:pt x="9" y="23"/>
                    </a:moveTo>
                    <a:cubicBezTo>
                      <a:pt x="9" y="23"/>
                      <a:pt x="9" y="23"/>
                      <a:pt x="9" y="23"/>
                    </a:cubicBezTo>
                    <a:cubicBezTo>
                      <a:pt x="4" y="23"/>
                      <a:pt x="0" y="19"/>
                      <a:pt x="0" y="13"/>
                    </a:cubicBezTo>
                    <a:cubicBezTo>
                      <a:pt x="0" y="0"/>
                      <a:pt x="0" y="0"/>
                      <a:pt x="0" y="0"/>
                    </a:cubicBezTo>
                    <a:cubicBezTo>
                      <a:pt x="18" y="0"/>
                      <a:pt x="18" y="0"/>
                      <a:pt x="18" y="0"/>
                    </a:cubicBezTo>
                    <a:cubicBezTo>
                      <a:pt x="18" y="13"/>
                      <a:pt x="18" y="13"/>
                      <a:pt x="18" y="13"/>
                    </a:cubicBezTo>
                    <a:cubicBezTo>
                      <a:pt x="18" y="19"/>
                      <a:pt x="14" y="23"/>
                      <a:pt x="9" y="23"/>
                    </a:cubicBezTo>
                    <a:close/>
                    <a:moveTo>
                      <a:pt x="2" y="2"/>
                    </a:moveTo>
                    <a:cubicBezTo>
                      <a:pt x="2" y="13"/>
                      <a:pt x="2" y="13"/>
                      <a:pt x="2" y="13"/>
                    </a:cubicBezTo>
                    <a:cubicBezTo>
                      <a:pt x="2" y="17"/>
                      <a:pt x="5" y="21"/>
                      <a:pt x="9" y="21"/>
                    </a:cubicBezTo>
                    <a:cubicBezTo>
                      <a:pt x="9" y="21"/>
                      <a:pt x="9" y="21"/>
                      <a:pt x="9" y="21"/>
                    </a:cubicBezTo>
                    <a:cubicBezTo>
                      <a:pt x="13" y="21"/>
                      <a:pt x="16" y="17"/>
                      <a:pt x="16" y="13"/>
                    </a:cubicBezTo>
                    <a:cubicBezTo>
                      <a:pt x="16" y="2"/>
                      <a:pt x="16" y="2"/>
                      <a:pt x="16" y="2"/>
                    </a:cubicBezTo>
                    <a:lnTo>
                      <a:pt x="2" y="2"/>
                    </a:ln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89">
                <a:extLst>
                  <a:ext uri="{FF2B5EF4-FFF2-40B4-BE49-F238E27FC236}">
                    <a16:creationId xmlns:a16="http://schemas.microsoft.com/office/drawing/2014/main" id="{2D078BC6-DCF1-8598-D5FB-6C112E4EFCB0}"/>
                  </a:ext>
                </a:extLst>
              </p:cNvPr>
              <p:cNvSpPr>
                <a:spLocks noEditPoints="1"/>
              </p:cNvSpPr>
              <p:nvPr/>
            </p:nvSpPr>
            <p:spPr bwMode="auto">
              <a:xfrm>
                <a:off x="7321550" y="3408363"/>
                <a:ext cx="68263" cy="87313"/>
              </a:xfrm>
              <a:custGeom>
                <a:avLst/>
                <a:gdLst>
                  <a:gd name="T0" fmla="*/ 9 w 18"/>
                  <a:gd name="T1" fmla="*/ 23 h 23"/>
                  <a:gd name="T2" fmla="*/ 9 w 18"/>
                  <a:gd name="T3" fmla="*/ 23 h 23"/>
                  <a:gd name="T4" fmla="*/ 0 w 18"/>
                  <a:gd name="T5" fmla="*/ 13 h 23"/>
                  <a:gd name="T6" fmla="*/ 0 w 18"/>
                  <a:gd name="T7" fmla="*/ 0 h 23"/>
                  <a:gd name="T8" fmla="*/ 18 w 18"/>
                  <a:gd name="T9" fmla="*/ 0 h 23"/>
                  <a:gd name="T10" fmla="*/ 18 w 18"/>
                  <a:gd name="T11" fmla="*/ 13 h 23"/>
                  <a:gd name="T12" fmla="*/ 9 w 18"/>
                  <a:gd name="T13" fmla="*/ 23 h 23"/>
                  <a:gd name="T14" fmla="*/ 2 w 18"/>
                  <a:gd name="T15" fmla="*/ 2 h 23"/>
                  <a:gd name="T16" fmla="*/ 2 w 18"/>
                  <a:gd name="T17" fmla="*/ 13 h 23"/>
                  <a:gd name="T18" fmla="*/ 9 w 18"/>
                  <a:gd name="T19" fmla="*/ 21 h 23"/>
                  <a:gd name="T20" fmla="*/ 9 w 18"/>
                  <a:gd name="T21" fmla="*/ 21 h 23"/>
                  <a:gd name="T22" fmla="*/ 16 w 18"/>
                  <a:gd name="T23" fmla="*/ 13 h 23"/>
                  <a:gd name="T24" fmla="*/ 16 w 18"/>
                  <a:gd name="T25" fmla="*/ 2 h 23"/>
                  <a:gd name="T26" fmla="*/ 2 w 18"/>
                  <a:gd name="T2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3">
                    <a:moveTo>
                      <a:pt x="9" y="23"/>
                    </a:moveTo>
                    <a:cubicBezTo>
                      <a:pt x="9" y="23"/>
                      <a:pt x="9" y="23"/>
                      <a:pt x="9" y="23"/>
                    </a:cubicBezTo>
                    <a:cubicBezTo>
                      <a:pt x="4" y="23"/>
                      <a:pt x="0" y="19"/>
                      <a:pt x="0" y="13"/>
                    </a:cubicBezTo>
                    <a:cubicBezTo>
                      <a:pt x="0" y="0"/>
                      <a:pt x="0" y="0"/>
                      <a:pt x="0" y="0"/>
                    </a:cubicBezTo>
                    <a:cubicBezTo>
                      <a:pt x="18" y="0"/>
                      <a:pt x="18" y="0"/>
                      <a:pt x="18" y="0"/>
                    </a:cubicBezTo>
                    <a:cubicBezTo>
                      <a:pt x="18" y="13"/>
                      <a:pt x="18" y="13"/>
                      <a:pt x="18" y="13"/>
                    </a:cubicBezTo>
                    <a:cubicBezTo>
                      <a:pt x="18" y="19"/>
                      <a:pt x="14" y="23"/>
                      <a:pt x="9" y="23"/>
                    </a:cubicBezTo>
                    <a:close/>
                    <a:moveTo>
                      <a:pt x="2" y="2"/>
                    </a:moveTo>
                    <a:cubicBezTo>
                      <a:pt x="2" y="13"/>
                      <a:pt x="2" y="13"/>
                      <a:pt x="2" y="13"/>
                    </a:cubicBezTo>
                    <a:cubicBezTo>
                      <a:pt x="2" y="17"/>
                      <a:pt x="5" y="21"/>
                      <a:pt x="9" y="21"/>
                    </a:cubicBezTo>
                    <a:cubicBezTo>
                      <a:pt x="9" y="21"/>
                      <a:pt x="9" y="21"/>
                      <a:pt x="9" y="21"/>
                    </a:cubicBezTo>
                    <a:cubicBezTo>
                      <a:pt x="13" y="21"/>
                      <a:pt x="16" y="17"/>
                      <a:pt x="16" y="13"/>
                    </a:cubicBezTo>
                    <a:cubicBezTo>
                      <a:pt x="16" y="2"/>
                      <a:pt x="16" y="2"/>
                      <a:pt x="16" y="2"/>
                    </a:cubicBezTo>
                    <a:lnTo>
                      <a:pt x="2" y="2"/>
                    </a:ln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90">
                <a:extLst>
                  <a:ext uri="{FF2B5EF4-FFF2-40B4-BE49-F238E27FC236}">
                    <a16:creationId xmlns:a16="http://schemas.microsoft.com/office/drawing/2014/main" id="{4AF99223-2619-24BB-5BC4-4F24D79B0B81}"/>
                  </a:ext>
                </a:extLst>
              </p:cNvPr>
              <p:cNvSpPr>
                <a:spLocks noEditPoints="1"/>
              </p:cNvSpPr>
              <p:nvPr/>
            </p:nvSpPr>
            <p:spPr bwMode="auto">
              <a:xfrm>
                <a:off x="7132638" y="3359151"/>
                <a:ext cx="163513" cy="57150"/>
              </a:xfrm>
              <a:custGeom>
                <a:avLst/>
                <a:gdLst>
                  <a:gd name="T0" fmla="*/ 103 w 103"/>
                  <a:gd name="T1" fmla="*/ 36 h 36"/>
                  <a:gd name="T2" fmla="*/ 0 w 103"/>
                  <a:gd name="T3" fmla="*/ 36 h 36"/>
                  <a:gd name="T4" fmla="*/ 0 w 103"/>
                  <a:gd name="T5" fmla="*/ 0 h 36"/>
                  <a:gd name="T6" fmla="*/ 103 w 103"/>
                  <a:gd name="T7" fmla="*/ 0 h 36"/>
                  <a:gd name="T8" fmla="*/ 103 w 103"/>
                  <a:gd name="T9" fmla="*/ 36 h 36"/>
                  <a:gd name="T10" fmla="*/ 5 w 103"/>
                  <a:gd name="T11" fmla="*/ 31 h 36"/>
                  <a:gd name="T12" fmla="*/ 98 w 103"/>
                  <a:gd name="T13" fmla="*/ 31 h 36"/>
                  <a:gd name="T14" fmla="*/ 98 w 103"/>
                  <a:gd name="T15" fmla="*/ 5 h 36"/>
                  <a:gd name="T16" fmla="*/ 5 w 103"/>
                  <a:gd name="T17" fmla="*/ 5 h 36"/>
                  <a:gd name="T18" fmla="*/ 5 w 103"/>
                  <a:gd name="T19"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36">
                    <a:moveTo>
                      <a:pt x="103" y="36"/>
                    </a:moveTo>
                    <a:lnTo>
                      <a:pt x="0" y="36"/>
                    </a:lnTo>
                    <a:lnTo>
                      <a:pt x="0" y="0"/>
                    </a:lnTo>
                    <a:lnTo>
                      <a:pt x="103" y="0"/>
                    </a:lnTo>
                    <a:lnTo>
                      <a:pt x="103" y="36"/>
                    </a:lnTo>
                    <a:close/>
                    <a:moveTo>
                      <a:pt x="5" y="31"/>
                    </a:moveTo>
                    <a:lnTo>
                      <a:pt x="98" y="31"/>
                    </a:lnTo>
                    <a:lnTo>
                      <a:pt x="98" y="5"/>
                    </a:lnTo>
                    <a:lnTo>
                      <a:pt x="5" y="5"/>
                    </a:lnTo>
                    <a:lnTo>
                      <a:pt x="5" y="31"/>
                    </a:ln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91">
                <a:extLst>
                  <a:ext uri="{FF2B5EF4-FFF2-40B4-BE49-F238E27FC236}">
                    <a16:creationId xmlns:a16="http://schemas.microsoft.com/office/drawing/2014/main" id="{10759839-5A4C-45FC-9F81-A857E554D4EC}"/>
                  </a:ext>
                </a:extLst>
              </p:cNvPr>
              <p:cNvSpPr>
                <a:spLocks noEditPoints="1"/>
              </p:cNvSpPr>
              <p:nvPr/>
            </p:nvSpPr>
            <p:spPr bwMode="auto">
              <a:xfrm>
                <a:off x="7038975" y="3298826"/>
                <a:ext cx="52388" cy="52388"/>
              </a:xfrm>
              <a:custGeom>
                <a:avLst/>
                <a:gdLst>
                  <a:gd name="T0" fmla="*/ 7 w 14"/>
                  <a:gd name="T1" fmla="*/ 14 h 14"/>
                  <a:gd name="T2" fmla="*/ 0 w 14"/>
                  <a:gd name="T3" fmla="*/ 7 h 14"/>
                  <a:gd name="T4" fmla="*/ 7 w 14"/>
                  <a:gd name="T5" fmla="*/ 0 h 14"/>
                  <a:gd name="T6" fmla="*/ 14 w 14"/>
                  <a:gd name="T7" fmla="*/ 7 h 14"/>
                  <a:gd name="T8" fmla="*/ 7 w 14"/>
                  <a:gd name="T9" fmla="*/ 14 h 14"/>
                  <a:gd name="T10" fmla="*/ 7 w 14"/>
                  <a:gd name="T11" fmla="*/ 2 h 14"/>
                  <a:gd name="T12" fmla="*/ 2 w 14"/>
                  <a:gd name="T13" fmla="*/ 7 h 14"/>
                  <a:gd name="T14" fmla="*/ 7 w 14"/>
                  <a:gd name="T15" fmla="*/ 12 h 14"/>
                  <a:gd name="T16" fmla="*/ 12 w 14"/>
                  <a:gd name="T17" fmla="*/ 7 h 14"/>
                  <a:gd name="T18" fmla="*/ 7 w 1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14"/>
                    </a:moveTo>
                    <a:cubicBezTo>
                      <a:pt x="3" y="14"/>
                      <a:pt x="0" y="11"/>
                      <a:pt x="0" y="7"/>
                    </a:cubicBezTo>
                    <a:cubicBezTo>
                      <a:pt x="0" y="3"/>
                      <a:pt x="3" y="0"/>
                      <a:pt x="7" y="0"/>
                    </a:cubicBezTo>
                    <a:cubicBezTo>
                      <a:pt x="11" y="0"/>
                      <a:pt x="14" y="3"/>
                      <a:pt x="14" y="7"/>
                    </a:cubicBezTo>
                    <a:cubicBezTo>
                      <a:pt x="14" y="11"/>
                      <a:pt x="11" y="14"/>
                      <a:pt x="7" y="14"/>
                    </a:cubicBezTo>
                    <a:close/>
                    <a:moveTo>
                      <a:pt x="7" y="2"/>
                    </a:moveTo>
                    <a:cubicBezTo>
                      <a:pt x="4" y="2"/>
                      <a:pt x="2" y="4"/>
                      <a:pt x="2" y="7"/>
                    </a:cubicBezTo>
                    <a:cubicBezTo>
                      <a:pt x="2" y="10"/>
                      <a:pt x="4" y="12"/>
                      <a:pt x="7" y="12"/>
                    </a:cubicBezTo>
                    <a:cubicBezTo>
                      <a:pt x="10" y="12"/>
                      <a:pt x="12" y="10"/>
                      <a:pt x="12" y="7"/>
                    </a:cubicBezTo>
                    <a:cubicBezTo>
                      <a:pt x="12" y="4"/>
                      <a:pt x="10" y="2"/>
                      <a:pt x="7" y="2"/>
                    </a:cubicBez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92">
                <a:extLst>
                  <a:ext uri="{FF2B5EF4-FFF2-40B4-BE49-F238E27FC236}">
                    <a16:creationId xmlns:a16="http://schemas.microsoft.com/office/drawing/2014/main" id="{C1AA0CCA-DDF1-13F5-AB3C-65EE4C35DC9E}"/>
                  </a:ext>
                </a:extLst>
              </p:cNvPr>
              <p:cNvSpPr>
                <a:spLocks noEditPoints="1"/>
              </p:cNvSpPr>
              <p:nvPr/>
            </p:nvSpPr>
            <p:spPr bwMode="auto">
              <a:xfrm>
                <a:off x="7337425" y="3298826"/>
                <a:ext cx="52388" cy="52388"/>
              </a:xfrm>
              <a:custGeom>
                <a:avLst/>
                <a:gdLst>
                  <a:gd name="T0" fmla="*/ 7 w 14"/>
                  <a:gd name="T1" fmla="*/ 14 h 14"/>
                  <a:gd name="T2" fmla="*/ 0 w 14"/>
                  <a:gd name="T3" fmla="*/ 7 h 14"/>
                  <a:gd name="T4" fmla="*/ 7 w 14"/>
                  <a:gd name="T5" fmla="*/ 0 h 14"/>
                  <a:gd name="T6" fmla="*/ 14 w 14"/>
                  <a:gd name="T7" fmla="*/ 7 h 14"/>
                  <a:gd name="T8" fmla="*/ 7 w 14"/>
                  <a:gd name="T9" fmla="*/ 14 h 14"/>
                  <a:gd name="T10" fmla="*/ 7 w 14"/>
                  <a:gd name="T11" fmla="*/ 2 h 14"/>
                  <a:gd name="T12" fmla="*/ 2 w 14"/>
                  <a:gd name="T13" fmla="*/ 7 h 14"/>
                  <a:gd name="T14" fmla="*/ 7 w 14"/>
                  <a:gd name="T15" fmla="*/ 12 h 14"/>
                  <a:gd name="T16" fmla="*/ 12 w 14"/>
                  <a:gd name="T17" fmla="*/ 7 h 14"/>
                  <a:gd name="T18" fmla="*/ 7 w 1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14"/>
                    </a:moveTo>
                    <a:cubicBezTo>
                      <a:pt x="3" y="14"/>
                      <a:pt x="0" y="11"/>
                      <a:pt x="0" y="7"/>
                    </a:cubicBezTo>
                    <a:cubicBezTo>
                      <a:pt x="0" y="3"/>
                      <a:pt x="3" y="0"/>
                      <a:pt x="7" y="0"/>
                    </a:cubicBezTo>
                    <a:cubicBezTo>
                      <a:pt x="11" y="0"/>
                      <a:pt x="14" y="3"/>
                      <a:pt x="14" y="7"/>
                    </a:cubicBezTo>
                    <a:cubicBezTo>
                      <a:pt x="14" y="11"/>
                      <a:pt x="11" y="14"/>
                      <a:pt x="7" y="14"/>
                    </a:cubicBezTo>
                    <a:close/>
                    <a:moveTo>
                      <a:pt x="7" y="2"/>
                    </a:moveTo>
                    <a:cubicBezTo>
                      <a:pt x="4" y="2"/>
                      <a:pt x="2" y="4"/>
                      <a:pt x="2" y="7"/>
                    </a:cubicBezTo>
                    <a:cubicBezTo>
                      <a:pt x="2" y="10"/>
                      <a:pt x="4" y="12"/>
                      <a:pt x="7" y="12"/>
                    </a:cubicBezTo>
                    <a:cubicBezTo>
                      <a:pt x="10" y="12"/>
                      <a:pt x="12" y="10"/>
                      <a:pt x="12" y="7"/>
                    </a:cubicBezTo>
                    <a:cubicBezTo>
                      <a:pt x="12" y="4"/>
                      <a:pt x="10" y="2"/>
                      <a:pt x="7" y="2"/>
                    </a:cubicBez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93">
                <a:extLst>
                  <a:ext uri="{FF2B5EF4-FFF2-40B4-BE49-F238E27FC236}">
                    <a16:creationId xmlns:a16="http://schemas.microsoft.com/office/drawing/2014/main" id="{5A091F3E-668B-0426-D476-725AE3A575E3}"/>
                  </a:ext>
                </a:extLst>
              </p:cNvPr>
              <p:cNvSpPr>
                <a:spLocks/>
              </p:cNvSpPr>
              <p:nvPr/>
            </p:nvSpPr>
            <p:spPr bwMode="auto">
              <a:xfrm>
                <a:off x="7159625" y="3030538"/>
                <a:ext cx="109538" cy="26988"/>
              </a:xfrm>
              <a:custGeom>
                <a:avLst/>
                <a:gdLst>
                  <a:gd name="T0" fmla="*/ 28 w 29"/>
                  <a:gd name="T1" fmla="*/ 7 h 7"/>
                  <a:gd name="T2" fmla="*/ 14 w 29"/>
                  <a:gd name="T3" fmla="*/ 2 h 7"/>
                  <a:gd name="T4" fmla="*/ 1 w 29"/>
                  <a:gd name="T5" fmla="*/ 7 h 7"/>
                  <a:gd name="T6" fmla="*/ 0 w 29"/>
                  <a:gd name="T7" fmla="*/ 6 h 7"/>
                  <a:gd name="T8" fmla="*/ 14 w 29"/>
                  <a:gd name="T9" fmla="*/ 0 h 7"/>
                  <a:gd name="T10" fmla="*/ 29 w 29"/>
                  <a:gd name="T11" fmla="*/ 6 h 7"/>
                  <a:gd name="T12" fmla="*/ 28 w 2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9" h="7">
                    <a:moveTo>
                      <a:pt x="28" y="7"/>
                    </a:moveTo>
                    <a:cubicBezTo>
                      <a:pt x="24" y="4"/>
                      <a:pt x="19" y="2"/>
                      <a:pt x="14" y="2"/>
                    </a:cubicBezTo>
                    <a:cubicBezTo>
                      <a:pt x="9" y="2"/>
                      <a:pt x="5" y="4"/>
                      <a:pt x="1" y="7"/>
                    </a:cubicBezTo>
                    <a:cubicBezTo>
                      <a:pt x="0" y="6"/>
                      <a:pt x="0" y="6"/>
                      <a:pt x="0" y="6"/>
                    </a:cubicBezTo>
                    <a:cubicBezTo>
                      <a:pt x="4" y="2"/>
                      <a:pt x="9" y="0"/>
                      <a:pt x="14" y="0"/>
                    </a:cubicBezTo>
                    <a:cubicBezTo>
                      <a:pt x="20" y="0"/>
                      <a:pt x="25" y="2"/>
                      <a:pt x="29" y="6"/>
                    </a:cubicBezTo>
                    <a:lnTo>
                      <a:pt x="28" y="7"/>
                    </a:ln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94">
                <a:extLst>
                  <a:ext uri="{FF2B5EF4-FFF2-40B4-BE49-F238E27FC236}">
                    <a16:creationId xmlns:a16="http://schemas.microsoft.com/office/drawing/2014/main" id="{E115FF03-5166-4564-625B-FCE5A7DC8A84}"/>
                  </a:ext>
                </a:extLst>
              </p:cNvPr>
              <p:cNvSpPr>
                <a:spLocks/>
              </p:cNvSpPr>
              <p:nvPr/>
            </p:nvSpPr>
            <p:spPr bwMode="auto">
              <a:xfrm>
                <a:off x="7121525" y="2978151"/>
                <a:ext cx="185738" cy="44450"/>
              </a:xfrm>
              <a:custGeom>
                <a:avLst/>
                <a:gdLst>
                  <a:gd name="T0" fmla="*/ 48 w 49"/>
                  <a:gd name="T1" fmla="*/ 12 h 12"/>
                  <a:gd name="T2" fmla="*/ 24 w 49"/>
                  <a:gd name="T3" fmla="*/ 2 h 12"/>
                  <a:gd name="T4" fmla="*/ 1 w 49"/>
                  <a:gd name="T5" fmla="*/ 12 h 12"/>
                  <a:gd name="T6" fmla="*/ 0 w 49"/>
                  <a:gd name="T7" fmla="*/ 10 h 12"/>
                  <a:gd name="T8" fmla="*/ 24 w 49"/>
                  <a:gd name="T9" fmla="*/ 0 h 12"/>
                  <a:gd name="T10" fmla="*/ 49 w 49"/>
                  <a:gd name="T11" fmla="*/ 10 h 12"/>
                  <a:gd name="T12" fmla="*/ 48 w 4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9" h="12">
                    <a:moveTo>
                      <a:pt x="48" y="12"/>
                    </a:moveTo>
                    <a:cubicBezTo>
                      <a:pt x="41" y="5"/>
                      <a:pt x="33" y="2"/>
                      <a:pt x="24" y="2"/>
                    </a:cubicBezTo>
                    <a:cubicBezTo>
                      <a:pt x="16" y="2"/>
                      <a:pt x="7" y="5"/>
                      <a:pt x="1" y="12"/>
                    </a:cubicBezTo>
                    <a:cubicBezTo>
                      <a:pt x="0" y="10"/>
                      <a:pt x="0" y="10"/>
                      <a:pt x="0" y="10"/>
                    </a:cubicBezTo>
                    <a:cubicBezTo>
                      <a:pt x="6" y="4"/>
                      <a:pt x="15" y="0"/>
                      <a:pt x="24" y="0"/>
                    </a:cubicBezTo>
                    <a:cubicBezTo>
                      <a:pt x="34" y="0"/>
                      <a:pt x="43" y="4"/>
                      <a:pt x="49" y="10"/>
                    </a:cubicBezTo>
                    <a:lnTo>
                      <a:pt x="48" y="12"/>
                    </a:ln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95">
                <a:extLst>
                  <a:ext uri="{FF2B5EF4-FFF2-40B4-BE49-F238E27FC236}">
                    <a16:creationId xmlns:a16="http://schemas.microsoft.com/office/drawing/2014/main" id="{5BE1EDC1-79AD-8A95-3E22-C02816ABF956}"/>
                  </a:ext>
                </a:extLst>
              </p:cNvPr>
              <p:cNvSpPr>
                <a:spLocks/>
              </p:cNvSpPr>
              <p:nvPr/>
            </p:nvSpPr>
            <p:spPr bwMode="auto">
              <a:xfrm>
                <a:off x="7085013" y="2925763"/>
                <a:ext cx="258763" cy="60325"/>
              </a:xfrm>
              <a:custGeom>
                <a:avLst/>
                <a:gdLst>
                  <a:gd name="T0" fmla="*/ 68 w 69"/>
                  <a:gd name="T1" fmla="*/ 16 h 16"/>
                  <a:gd name="T2" fmla="*/ 34 w 69"/>
                  <a:gd name="T3" fmla="*/ 2 h 16"/>
                  <a:gd name="T4" fmla="*/ 1 w 69"/>
                  <a:gd name="T5" fmla="*/ 16 h 16"/>
                  <a:gd name="T6" fmla="*/ 0 w 69"/>
                  <a:gd name="T7" fmla="*/ 15 h 16"/>
                  <a:gd name="T8" fmla="*/ 34 w 69"/>
                  <a:gd name="T9" fmla="*/ 0 h 16"/>
                  <a:gd name="T10" fmla="*/ 69 w 69"/>
                  <a:gd name="T11" fmla="*/ 15 h 16"/>
                  <a:gd name="T12" fmla="*/ 68 w 6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69" h="16">
                    <a:moveTo>
                      <a:pt x="68" y="16"/>
                    </a:moveTo>
                    <a:cubicBezTo>
                      <a:pt x="59" y="7"/>
                      <a:pt x="47" y="2"/>
                      <a:pt x="34" y="2"/>
                    </a:cubicBezTo>
                    <a:cubicBezTo>
                      <a:pt x="22" y="2"/>
                      <a:pt x="10" y="7"/>
                      <a:pt x="1" y="16"/>
                    </a:cubicBezTo>
                    <a:cubicBezTo>
                      <a:pt x="0" y="15"/>
                      <a:pt x="0" y="15"/>
                      <a:pt x="0" y="15"/>
                    </a:cubicBezTo>
                    <a:cubicBezTo>
                      <a:pt x="9" y="5"/>
                      <a:pt x="21" y="0"/>
                      <a:pt x="34" y="0"/>
                    </a:cubicBezTo>
                    <a:cubicBezTo>
                      <a:pt x="48" y="0"/>
                      <a:pt x="60" y="5"/>
                      <a:pt x="69" y="15"/>
                    </a:cubicBezTo>
                    <a:lnTo>
                      <a:pt x="68" y="16"/>
                    </a:lnTo>
                    <a:close/>
                  </a:path>
                </a:pathLst>
              </a:custGeom>
              <a:solidFill>
                <a:srgbClr val="EF45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1" name="Straight Connector 40">
              <a:extLst>
                <a:ext uri="{FF2B5EF4-FFF2-40B4-BE49-F238E27FC236}">
                  <a16:creationId xmlns:a16="http://schemas.microsoft.com/office/drawing/2014/main" id="{383607F2-8763-4E8D-A575-E7469B5E90DD}"/>
                </a:ext>
              </a:extLst>
            </p:cNvPr>
            <p:cNvCxnSpPr>
              <a:cxnSpLocks/>
            </p:cNvCxnSpPr>
            <p:nvPr/>
          </p:nvCxnSpPr>
          <p:spPr>
            <a:xfrm>
              <a:off x="7715154" y="2047630"/>
              <a:ext cx="0" cy="4229560"/>
            </a:xfrm>
            <a:prstGeom prst="line">
              <a:avLst/>
            </a:prstGeom>
            <a:ln w="635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sp>
        <p:nvSpPr>
          <p:cNvPr id="155" name="Rectangle 154">
            <a:extLst>
              <a:ext uri="{FF2B5EF4-FFF2-40B4-BE49-F238E27FC236}">
                <a16:creationId xmlns:a16="http://schemas.microsoft.com/office/drawing/2014/main" id="{47250EFE-6059-BFBD-6180-203DEBC9CE5D}"/>
              </a:ext>
            </a:extLst>
          </p:cNvPr>
          <p:cNvSpPr/>
          <p:nvPr/>
        </p:nvSpPr>
        <p:spPr>
          <a:xfrm>
            <a:off x="1156235" y="1289353"/>
            <a:ext cx="6015430" cy="829396"/>
          </a:xfrm>
          <a:prstGeom prst="rect">
            <a:avLst/>
          </a:prstGeom>
          <a:noFill/>
          <a:ln w="12700" cap="flat" cmpd="sng" algn="ctr">
            <a:noFill/>
            <a:prstDash val="solid"/>
            <a:miter lim="800000"/>
          </a:ln>
          <a:effectLst/>
        </p:spPr>
        <p:txBody>
          <a:bodyPr spcFirstLastPara="0" vert="horz" wrap="square" lIns="103632" tIns="207264" rIns="103632" bIns="207264" numCol="1" spcCol="1270" anchor="t" anchorCtr="0">
            <a:noAutofit/>
          </a:bodyPr>
          <a:lstStyle/>
          <a:p>
            <a:pPr algn="ctr" defTabSz="705253">
              <a:lnSpc>
                <a:spcPct val="90000"/>
              </a:lnSpc>
              <a:spcBef>
                <a:spcPts val="680"/>
              </a:spcBef>
              <a:spcAft>
                <a:spcPts val="1020"/>
              </a:spcAft>
              <a:defRPr/>
            </a:pPr>
            <a:r>
              <a:rPr lang="en-US" sz="1600" b="1" kern="0">
                <a:solidFill>
                  <a:srgbClr val="EF462A"/>
                </a:solidFill>
                <a:latin typeface="Gentium Basic" panose="02000503060000020004" pitchFamily="2" charset="0"/>
              </a:rPr>
              <a:t>Planning, Design, &amp; Engineering</a:t>
            </a:r>
          </a:p>
        </p:txBody>
      </p:sp>
      <p:sp>
        <p:nvSpPr>
          <p:cNvPr id="156" name="Rectangle 155">
            <a:extLst>
              <a:ext uri="{FF2B5EF4-FFF2-40B4-BE49-F238E27FC236}">
                <a16:creationId xmlns:a16="http://schemas.microsoft.com/office/drawing/2014/main" id="{C56B5BC7-AF4F-E7B1-0D16-8CB51A2A152A}"/>
              </a:ext>
            </a:extLst>
          </p:cNvPr>
          <p:cNvSpPr/>
          <p:nvPr/>
        </p:nvSpPr>
        <p:spPr>
          <a:xfrm>
            <a:off x="7536118" y="1289345"/>
            <a:ext cx="3342537" cy="829396"/>
          </a:xfrm>
          <a:prstGeom prst="rect">
            <a:avLst/>
          </a:prstGeom>
          <a:noFill/>
          <a:ln w="12700" cap="flat" cmpd="sng" algn="ctr">
            <a:noFill/>
            <a:prstDash val="solid"/>
            <a:miter lim="800000"/>
          </a:ln>
          <a:effectLst/>
        </p:spPr>
        <p:txBody>
          <a:bodyPr spcFirstLastPara="0" vert="horz" wrap="square" lIns="103632" tIns="207264" rIns="103632" bIns="207264" numCol="1" spcCol="1270" anchor="t" anchorCtr="0">
            <a:noAutofit/>
          </a:bodyPr>
          <a:lstStyle/>
          <a:p>
            <a:pPr algn="ctr" defTabSz="705253">
              <a:lnSpc>
                <a:spcPct val="90000"/>
              </a:lnSpc>
              <a:spcBef>
                <a:spcPts val="680"/>
              </a:spcBef>
              <a:spcAft>
                <a:spcPts val="1020"/>
              </a:spcAft>
              <a:defRPr/>
            </a:pPr>
            <a:r>
              <a:rPr lang="en-US" sz="1600" b="1" kern="0">
                <a:solidFill>
                  <a:srgbClr val="EF462A"/>
                </a:solidFill>
                <a:latin typeface="Gentium Basic" panose="02000503060000020004" pitchFamily="2" charset="0"/>
              </a:rPr>
              <a:t>Operation &amp; Management</a:t>
            </a:r>
          </a:p>
        </p:txBody>
      </p:sp>
    </p:spTree>
    <p:extLst>
      <p:ext uri="{BB962C8B-B14F-4D97-AF65-F5344CB8AC3E}">
        <p14:creationId xmlns:p14="http://schemas.microsoft.com/office/powerpoint/2010/main" val="3994576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9327663-6280-BADE-AC18-614918BE7A09}"/>
              </a:ext>
            </a:extLst>
          </p:cNvPr>
          <p:cNvPicPr>
            <a:picLocks noGrp="1" noChangeAspect="1"/>
          </p:cNvPicPr>
          <p:nvPr>
            <p:ph idx="1"/>
          </p:nvPr>
        </p:nvPicPr>
        <p:blipFill rotWithShape="1">
          <a:blip r:embed="rId3"/>
          <a:srcRect b="19"/>
          <a:stretch/>
        </p:blipFill>
        <p:spPr>
          <a:xfrm>
            <a:off x="20" y="-749555"/>
            <a:ext cx="12191980" cy="6856718"/>
          </a:xfrm>
          <a:prstGeom prst="rect">
            <a:avLst/>
          </a:prstGeom>
        </p:spPr>
      </p:pic>
      <p:pic>
        <p:nvPicPr>
          <p:cNvPr id="8" name="Picture 9" descr="Stream MDOT MTA Zero Emission Bus Pilot Program by MTA Maryland | Listen  online for free on SoundCloud">
            <a:extLst>
              <a:ext uri="{FF2B5EF4-FFF2-40B4-BE49-F238E27FC236}">
                <a16:creationId xmlns:a16="http://schemas.microsoft.com/office/drawing/2014/main" id="{3ADA9C98-5D95-655D-F348-EF7F8FE8D341}"/>
              </a:ext>
            </a:extLst>
          </p:cNvPr>
          <p:cNvPicPr>
            <a:picLocks noChangeAspect="1"/>
          </p:cNvPicPr>
          <p:nvPr/>
        </p:nvPicPr>
        <p:blipFill rotWithShape="1">
          <a:blip r:embed="rId4"/>
          <a:srcRect l="-137" t="24848" r="-581" b="25581"/>
          <a:stretch/>
        </p:blipFill>
        <p:spPr>
          <a:xfrm>
            <a:off x="10623059" y="6139246"/>
            <a:ext cx="1461482" cy="718754"/>
          </a:xfrm>
          <a:prstGeom prst="rect">
            <a:avLst/>
          </a:prstGeom>
        </p:spPr>
      </p:pic>
      <p:sp>
        <p:nvSpPr>
          <p:cNvPr id="2" name="Slide Number Placeholder 1">
            <a:extLst>
              <a:ext uri="{FF2B5EF4-FFF2-40B4-BE49-F238E27FC236}">
                <a16:creationId xmlns:a16="http://schemas.microsoft.com/office/drawing/2014/main" id="{46D6C363-D95B-59D1-2F03-6E9E7C5441B8}"/>
              </a:ext>
            </a:extLst>
          </p:cNvPr>
          <p:cNvSpPr>
            <a:spLocks noGrp="1"/>
          </p:cNvSpPr>
          <p:nvPr>
            <p:ph type="sldNum" sz="quarter" idx="12"/>
          </p:nvPr>
        </p:nvSpPr>
        <p:spPr/>
        <p:txBody>
          <a:bodyPr/>
          <a:lstStyle/>
          <a:p>
            <a:fld id="{FC585367-148E-874D-A143-6C293F85E273}" type="slidenum">
              <a:rPr lang="en-US" smtClean="0"/>
              <a:t>30</a:t>
            </a:fld>
            <a:endParaRPr lang="en-US"/>
          </a:p>
        </p:txBody>
      </p:sp>
      <p:sp>
        <p:nvSpPr>
          <p:cNvPr id="5" name="TextBox 4">
            <a:extLst>
              <a:ext uri="{FF2B5EF4-FFF2-40B4-BE49-F238E27FC236}">
                <a16:creationId xmlns:a16="http://schemas.microsoft.com/office/drawing/2014/main" id="{470C871D-6DCD-4B36-2EF0-73FF26948983}"/>
              </a:ext>
            </a:extLst>
          </p:cNvPr>
          <p:cNvSpPr txBox="1"/>
          <p:nvPr/>
        </p:nvSpPr>
        <p:spPr>
          <a:xfrm>
            <a:off x="3165613" y="2568473"/>
            <a:ext cx="6331226" cy="369332"/>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6" name="Oval 5">
            <a:extLst>
              <a:ext uri="{FF2B5EF4-FFF2-40B4-BE49-F238E27FC236}">
                <a16:creationId xmlns:a16="http://schemas.microsoft.com/office/drawing/2014/main" id="{9605D854-8FD7-E422-4EFF-C15F8E231450}"/>
              </a:ext>
            </a:extLst>
          </p:cNvPr>
          <p:cNvSpPr/>
          <p:nvPr/>
        </p:nvSpPr>
        <p:spPr>
          <a:xfrm>
            <a:off x="2804159" y="-613036"/>
            <a:ext cx="6583680" cy="6583680"/>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en-US" sz="2400">
                <a:solidFill>
                  <a:schemeClr val="tx1"/>
                </a:solidFill>
              </a:rPr>
              <a:t> </a:t>
            </a:r>
            <a:endParaRPr lang="en-US">
              <a:solidFill>
                <a:schemeClr val="tx1"/>
              </a:solidFill>
            </a:endParaRPr>
          </a:p>
        </p:txBody>
      </p:sp>
      <p:sp>
        <p:nvSpPr>
          <p:cNvPr id="9" name="TextBox 8">
            <a:extLst>
              <a:ext uri="{FF2B5EF4-FFF2-40B4-BE49-F238E27FC236}">
                <a16:creationId xmlns:a16="http://schemas.microsoft.com/office/drawing/2014/main" id="{2E4431BA-F549-2004-F34D-034C6820977B}"/>
              </a:ext>
            </a:extLst>
          </p:cNvPr>
          <p:cNvSpPr txBox="1"/>
          <p:nvPr/>
        </p:nvSpPr>
        <p:spPr>
          <a:xfrm>
            <a:off x="4538545" y="2115493"/>
            <a:ext cx="311490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FD3F37"/>
                </a:solidFill>
                <a:latin typeface="Source Sans Pro" panose="020B0503030403020204" pitchFamily="34" charset="0"/>
                <a:ea typeface="Source Sans Pro" panose="020B0503030403020204" pitchFamily="34" charset="0"/>
              </a:rPr>
              <a:t>Questions?</a:t>
            </a:r>
            <a:endParaRPr lang="en-US">
              <a:solidFill>
                <a:srgbClr val="FD3F37"/>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2661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Source Sans Pro" panose="020B0503030403020204" pitchFamily="34" charset="0"/>
              </a:rPr>
              <a:t>Zero Emissions Team</a:t>
            </a:r>
          </a:p>
        </p:txBody>
      </p:sp>
      <p:grpSp>
        <p:nvGrpSpPr>
          <p:cNvPr id="31" name="Group 30">
            <a:extLst>
              <a:ext uri="{FF2B5EF4-FFF2-40B4-BE49-F238E27FC236}">
                <a16:creationId xmlns:a16="http://schemas.microsoft.com/office/drawing/2014/main" id="{CA895A40-3FEC-B81F-DFDE-83DA73301DDE}"/>
              </a:ext>
            </a:extLst>
          </p:cNvPr>
          <p:cNvGrpSpPr/>
          <p:nvPr/>
        </p:nvGrpSpPr>
        <p:grpSpPr>
          <a:xfrm>
            <a:off x="3676918" y="4187422"/>
            <a:ext cx="1475099" cy="1803335"/>
            <a:chOff x="3687178" y="4187422"/>
            <a:chExt cx="1475099" cy="1803335"/>
          </a:xfrm>
        </p:grpSpPr>
        <p:pic>
          <p:nvPicPr>
            <p:cNvPr id="14" name="Picture 13">
              <a:extLst>
                <a:ext uri="{FF2B5EF4-FFF2-40B4-BE49-F238E27FC236}">
                  <a16:creationId xmlns:a16="http://schemas.microsoft.com/office/drawing/2014/main" id="{A723445D-E21B-639F-BD35-A698B989E879}"/>
                </a:ext>
              </a:extLst>
            </p:cNvPr>
            <p:cNvPicPr>
              <a:picLocks noChangeAspect="1"/>
            </p:cNvPicPr>
            <p:nvPr/>
          </p:nvPicPr>
          <p:blipFill rotWithShape="1">
            <a:blip r:embed="rId3"/>
            <a:srcRect t="7370" r="5844" b="21933"/>
            <a:stretch/>
          </p:blipFill>
          <p:spPr>
            <a:xfrm>
              <a:off x="3876701" y="4187422"/>
              <a:ext cx="1096052" cy="1097280"/>
            </a:xfrm>
            <a:prstGeom prst="ellipse">
              <a:avLst/>
            </a:prstGeom>
            <a:ln w="38100" cap="rnd">
              <a:noFill/>
            </a:ln>
            <a:effectLst/>
            <a:scene3d>
              <a:camera prst="orthographicFront"/>
              <a:lightRig rig="contrasting" dir="t">
                <a:rot lat="0" lon="0" rev="3000000"/>
              </a:lightRig>
            </a:scene3d>
            <a:sp3d contourW="7620">
              <a:bevelT w="95250" h="31750"/>
              <a:contourClr>
                <a:srgbClr val="333333"/>
              </a:contourClr>
            </a:sp3d>
          </p:spPr>
        </p:pic>
        <p:sp>
          <p:nvSpPr>
            <p:cNvPr id="15" name="Rectangle 14">
              <a:extLst>
                <a:ext uri="{FF2B5EF4-FFF2-40B4-BE49-F238E27FC236}">
                  <a16:creationId xmlns:a16="http://schemas.microsoft.com/office/drawing/2014/main" id="{BFED9DCD-816B-AB77-5A23-FEEEC2C2D378}"/>
                </a:ext>
              </a:extLst>
            </p:cNvPr>
            <p:cNvSpPr/>
            <p:nvPr/>
          </p:nvSpPr>
          <p:spPr>
            <a:xfrm>
              <a:off x="3687178" y="5363872"/>
              <a:ext cx="1475099" cy="62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b="1">
                  <a:solidFill>
                    <a:schemeClr val="tx1"/>
                  </a:solidFill>
                  <a:latin typeface="Montserrat"/>
                </a:rPr>
                <a:t>David Koch</a:t>
              </a:r>
            </a:p>
            <a:p>
              <a:r>
                <a:rPr lang="en-US" sz="600" i="1">
                  <a:solidFill>
                    <a:schemeClr val="tx1"/>
                  </a:solidFill>
                  <a:latin typeface="Montserrat"/>
                </a:rPr>
                <a:t>Program Lead - Zero Emissions Vehicles</a:t>
              </a:r>
            </a:p>
            <a:p>
              <a:pPr marL="171450">
                <a:buFont typeface="Arial" panose="020B0604020202020204" pitchFamily="34" charset="0"/>
                <a:buChar char="•"/>
              </a:pPr>
              <a:r>
                <a:rPr lang="en-US" sz="600">
                  <a:solidFill>
                    <a:schemeClr val="tx1"/>
                  </a:solidFill>
                  <a:latin typeface="Montserrat"/>
                </a:rPr>
                <a:t>ZE Transitions and Planning</a:t>
              </a:r>
            </a:p>
            <a:p>
              <a:pPr marL="171450">
                <a:buFont typeface="Arial" panose="020B0604020202020204" pitchFamily="34" charset="0"/>
                <a:buChar char="•"/>
              </a:pPr>
              <a:r>
                <a:rPr lang="en-US" sz="600">
                  <a:solidFill>
                    <a:schemeClr val="tx1"/>
                  </a:solidFill>
                  <a:latin typeface="Montserrat"/>
                </a:rPr>
                <a:t>Transit Planning and Operations</a:t>
              </a:r>
            </a:p>
          </p:txBody>
        </p:sp>
      </p:grpSp>
      <p:grpSp>
        <p:nvGrpSpPr>
          <p:cNvPr id="36" name="Group 35">
            <a:extLst>
              <a:ext uri="{FF2B5EF4-FFF2-40B4-BE49-F238E27FC236}">
                <a16:creationId xmlns:a16="http://schemas.microsoft.com/office/drawing/2014/main" id="{ED82E819-3D22-D1F3-BA48-0735449D150D}"/>
              </a:ext>
            </a:extLst>
          </p:cNvPr>
          <p:cNvGrpSpPr/>
          <p:nvPr/>
        </p:nvGrpSpPr>
        <p:grpSpPr>
          <a:xfrm>
            <a:off x="3676917" y="2087405"/>
            <a:ext cx="1475100" cy="1860408"/>
            <a:chOff x="3666657" y="2161295"/>
            <a:chExt cx="1475100" cy="1860408"/>
          </a:xfrm>
        </p:grpSpPr>
        <p:pic>
          <p:nvPicPr>
            <p:cNvPr id="18" name="Picture 8">
              <a:extLst>
                <a:ext uri="{FF2B5EF4-FFF2-40B4-BE49-F238E27FC236}">
                  <a16:creationId xmlns:a16="http://schemas.microsoft.com/office/drawing/2014/main" id="{01062817-D6B7-05FF-D537-84257A359F9B}"/>
                </a:ext>
              </a:extLst>
            </p:cNvPr>
            <p:cNvPicPr>
              <a:picLocks noChangeAspect="1"/>
            </p:cNvPicPr>
            <p:nvPr/>
          </p:nvPicPr>
          <p:blipFill>
            <a:blip r:embed="rId4"/>
            <a:srcRect l="359" r="359"/>
            <a:stretch/>
          </p:blipFill>
          <p:spPr>
            <a:xfrm>
              <a:off x="3845247" y="2161295"/>
              <a:ext cx="1089408" cy="1097280"/>
            </a:xfrm>
            <a:prstGeom prst="ellipse">
              <a:avLst/>
            </a:prstGeom>
            <a:ln w="38100" cap="rnd">
              <a:noFill/>
            </a:ln>
            <a:effectLst/>
            <a:scene3d>
              <a:camera prst="orthographicFront"/>
              <a:lightRig rig="contrasting" dir="t">
                <a:rot lat="0" lon="0" rev="3000000"/>
              </a:lightRig>
            </a:scene3d>
            <a:sp3d contourW="7620">
              <a:bevelT w="95250" h="31750"/>
              <a:contourClr>
                <a:srgbClr val="333333"/>
              </a:contourClr>
            </a:sp3d>
          </p:spPr>
        </p:pic>
        <p:sp>
          <p:nvSpPr>
            <p:cNvPr id="19" name="Rectangle 18">
              <a:extLst>
                <a:ext uri="{FF2B5EF4-FFF2-40B4-BE49-F238E27FC236}">
                  <a16:creationId xmlns:a16="http://schemas.microsoft.com/office/drawing/2014/main" id="{DB1465FE-2A60-B0EA-5E0F-BA12196F846E}"/>
                </a:ext>
              </a:extLst>
            </p:cNvPr>
            <p:cNvSpPr/>
            <p:nvPr/>
          </p:nvSpPr>
          <p:spPr>
            <a:xfrm>
              <a:off x="3666657" y="3377352"/>
              <a:ext cx="1475100" cy="644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b="1">
                  <a:solidFill>
                    <a:schemeClr val="tx1"/>
                  </a:solidFill>
                  <a:latin typeface="Montserrat"/>
                </a:rPr>
                <a:t>Mike Butler</a:t>
              </a:r>
            </a:p>
            <a:p>
              <a:r>
                <a:rPr lang="en-US" sz="600" i="1">
                  <a:solidFill>
                    <a:schemeClr val="tx1"/>
                  </a:solidFill>
                  <a:latin typeface="Montserrat"/>
                </a:rPr>
                <a:t>Program Lead - Zero Emissions Mobility</a:t>
              </a:r>
            </a:p>
            <a:p>
              <a:pPr marL="171450">
                <a:buFont typeface="Arial" panose="020B0604020202020204" pitchFamily="34" charset="0"/>
                <a:buChar char="•"/>
              </a:pPr>
              <a:r>
                <a:rPr lang="en-US" sz="600">
                  <a:solidFill>
                    <a:schemeClr val="tx1"/>
                  </a:solidFill>
                  <a:latin typeface="Montserrat"/>
                </a:rPr>
                <a:t>Zero-Emission Program Management</a:t>
              </a:r>
            </a:p>
            <a:p>
              <a:pPr marL="171450">
                <a:buFont typeface="Arial" panose="020B0604020202020204" pitchFamily="34" charset="0"/>
                <a:buChar char="•"/>
              </a:pPr>
              <a:r>
                <a:rPr lang="en-US" sz="600">
                  <a:solidFill>
                    <a:schemeClr val="tx1"/>
                  </a:solidFill>
                  <a:latin typeface="Montserrat"/>
                </a:rPr>
                <a:t>Transit Planning &amp; Engineering</a:t>
              </a:r>
            </a:p>
            <a:p>
              <a:endParaRPr lang="en-US" sz="600" i="1">
                <a:solidFill>
                  <a:schemeClr val="tx1"/>
                </a:solidFill>
                <a:latin typeface="Montserrat"/>
              </a:endParaRPr>
            </a:p>
          </p:txBody>
        </p:sp>
      </p:grpSp>
      <p:grpSp>
        <p:nvGrpSpPr>
          <p:cNvPr id="35" name="Group 34">
            <a:extLst>
              <a:ext uri="{FF2B5EF4-FFF2-40B4-BE49-F238E27FC236}">
                <a16:creationId xmlns:a16="http://schemas.microsoft.com/office/drawing/2014/main" id="{17FE70A8-AC6C-9FC7-CC8A-206D17ECB28B}"/>
              </a:ext>
            </a:extLst>
          </p:cNvPr>
          <p:cNvGrpSpPr/>
          <p:nvPr/>
        </p:nvGrpSpPr>
        <p:grpSpPr>
          <a:xfrm>
            <a:off x="6507835" y="2087405"/>
            <a:ext cx="1475100" cy="1939653"/>
            <a:chOff x="6416199" y="2161295"/>
            <a:chExt cx="1475100" cy="1939653"/>
          </a:xfrm>
        </p:grpSpPr>
        <p:pic>
          <p:nvPicPr>
            <p:cNvPr id="22" name="Picture 21">
              <a:extLst>
                <a:ext uri="{FF2B5EF4-FFF2-40B4-BE49-F238E27FC236}">
                  <a16:creationId xmlns:a16="http://schemas.microsoft.com/office/drawing/2014/main" id="{5EDF6279-23DA-4842-C680-303D0C6EE01B}"/>
                </a:ext>
              </a:extLst>
            </p:cNvPr>
            <p:cNvPicPr>
              <a:picLocks noChangeAspect="1"/>
            </p:cNvPicPr>
            <p:nvPr/>
          </p:nvPicPr>
          <p:blipFill rotWithShape="1">
            <a:blip r:embed="rId5"/>
            <a:srcRect l="56" r="56"/>
            <a:stretch/>
          </p:blipFill>
          <p:spPr>
            <a:xfrm>
              <a:off x="6532896" y="2161295"/>
              <a:ext cx="1096052" cy="1097280"/>
            </a:xfrm>
            <a:prstGeom prst="ellipse">
              <a:avLst/>
            </a:prstGeom>
            <a:ln w="38100" cap="rnd">
              <a:noFill/>
            </a:ln>
            <a:effectLst/>
            <a:scene3d>
              <a:camera prst="orthographicFront"/>
              <a:lightRig rig="contrasting" dir="t">
                <a:rot lat="0" lon="0" rev="3000000"/>
              </a:lightRig>
            </a:scene3d>
            <a:sp3d contourW="7620">
              <a:bevelT w="95250" h="31750"/>
              <a:contourClr>
                <a:srgbClr val="333333"/>
              </a:contourClr>
            </a:sp3d>
          </p:spPr>
        </p:pic>
        <p:sp>
          <p:nvSpPr>
            <p:cNvPr id="23" name="Rectangle 22">
              <a:extLst>
                <a:ext uri="{FF2B5EF4-FFF2-40B4-BE49-F238E27FC236}">
                  <a16:creationId xmlns:a16="http://schemas.microsoft.com/office/drawing/2014/main" id="{83041BDA-78F9-BD51-46FD-34E17256514B}"/>
                </a:ext>
              </a:extLst>
            </p:cNvPr>
            <p:cNvSpPr/>
            <p:nvPr/>
          </p:nvSpPr>
          <p:spPr>
            <a:xfrm>
              <a:off x="6416199" y="3377352"/>
              <a:ext cx="1475100" cy="723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b="1">
                  <a:solidFill>
                    <a:schemeClr val="tx1"/>
                  </a:solidFill>
                  <a:latin typeface="Montserrat"/>
                </a:rPr>
                <a:t>Zachary R. Falk</a:t>
              </a:r>
            </a:p>
            <a:p>
              <a:r>
                <a:rPr lang="en-US" sz="600" i="1">
                  <a:solidFill>
                    <a:schemeClr val="tx1"/>
                  </a:solidFill>
                  <a:latin typeface="Montserrat"/>
                </a:rPr>
                <a:t>Emerging Tech Project Manager</a:t>
              </a:r>
              <a:endParaRPr lang="en-US" sz="600" i="1">
                <a:solidFill>
                  <a:schemeClr val="tx1"/>
                </a:solidFill>
                <a:latin typeface="Montserrat SemiBold"/>
              </a:endParaRPr>
            </a:p>
            <a:p>
              <a:pPr marL="171450">
                <a:buFont typeface="Arial" panose="020B0604020202020204" pitchFamily="34" charset="0"/>
                <a:buChar char="•"/>
              </a:pPr>
              <a:r>
                <a:rPr lang="en-US" sz="600">
                  <a:solidFill>
                    <a:schemeClr val="tx1"/>
                  </a:solidFill>
                  <a:latin typeface="Montserrat"/>
                </a:rPr>
                <a:t>Zero-Emissions and Bus Fleet Planning</a:t>
              </a:r>
            </a:p>
            <a:p>
              <a:pPr marL="171450">
                <a:buFont typeface="Arial" panose="020B0604020202020204" pitchFamily="34" charset="0"/>
                <a:buChar char="•"/>
              </a:pPr>
              <a:r>
                <a:rPr lang="en-US" sz="600">
                  <a:solidFill>
                    <a:schemeClr val="tx1"/>
                  </a:solidFill>
                  <a:latin typeface="Montserrat"/>
                </a:rPr>
                <a:t>Microtransit and Transportation Policy</a:t>
              </a:r>
            </a:p>
            <a:p>
              <a:endParaRPr lang="en-US" sz="600">
                <a:solidFill>
                  <a:schemeClr val="tx1"/>
                </a:solidFill>
                <a:latin typeface="Montserrat SemiBold"/>
              </a:endParaRPr>
            </a:p>
          </p:txBody>
        </p:sp>
      </p:grpSp>
      <p:grpSp>
        <p:nvGrpSpPr>
          <p:cNvPr id="34" name="Group 33">
            <a:extLst>
              <a:ext uri="{FF2B5EF4-FFF2-40B4-BE49-F238E27FC236}">
                <a16:creationId xmlns:a16="http://schemas.microsoft.com/office/drawing/2014/main" id="{46B0592C-8BAD-C3E2-DAE4-936D80CEC3A6}"/>
              </a:ext>
            </a:extLst>
          </p:cNvPr>
          <p:cNvGrpSpPr/>
          <p:nvPr/>
        </p:nvGrpSpPr>
        <p:grpSpPr>
          <a:xfrm>
            <a:off x="917114" y="2087405"/>
            <a:ext cx="1475101" cy="1899451"/>
            <a:chOff x="917114" y="2161295"/>
            <a:chExt cx="1475101" cy="1899451"/>
          </a:xfrm>
        </p:grpSpPr>
        <p:pic>
          <p:nvPicPr>
            <p:cNvPr id="24" name="Picture 8" descr="A picture containing person, wall, clothing, hairpiece&#10;&#10;Description automatically generated">
              <a:extLst>
                <a:ext uri="{FF2B5EF4-FFF2-40B4-BE49-F238E27FC236}">
                  <a16:creationId xmlns:a16="http://schemas.microsoft.com/office/drawing/2014/main" id="{178E1F22-D99E-0F6A-752E-C62D2B9CE8C3}"/>
                </a:ext>
              </a:extLst>
            </p:cNvPr>
            <p:cNvPicPr>
              <a:picLocks noChangeAspect="1"/>
            </p:cNvPicPr>
            <p:nvPr/>
          </p:nvPicPr>
          <p:blipFill>
            <a:blip r:embed="rId6"/>
            <a:stretch>
              <a:fillRect/>
            </a:stretch>
          </p:blipFill>
          <p:spPr>
            <a:xfrm>
              <a:off x="1109960" y="2161295"/>
              <a:ext cx="1089408" cy="1097280"/>
            </a:xfrm>
            <a:prstGeom prst="ellipse">
              <a:avLst/>
            </a:prstGeom>
            <a:ln w="38100" cap="rnd">
              <a:noFill/>
            </a:ln>
            <a:effectLst/>
            <a:scene3d>
              <a:camera prst="orthographicFront"/>
              <a:lightRig rig="contrasting" dir="t">
                <a:rot lat="0" lon="0" rev="3000000"/>
              </a:lightRig>
            </a:scene3d>
            <a:sp3d contourW="7620">
              <a:bevelT w="95250" h="31750"/>
              <a:contourClr>
                <a:srgbClr val="333333"/>
              </a:contourClr>
            </a:sp3d>
          </p:spPr>
        </p:pic>
        <p:sp>
          <p:nvSpPr>
            <p:cNvPr id="25" name="Rectangle 24">
              <a:extLst>
                <a:ext uri="{FF2B5EF4-FFF2-40B4-BE49-F238E27FC236}">
                  <a16:creationId xmlns:a16="http://schemas.microsoft.com/office/drawing/2014/main" id="{88BD1590-8793-63B3-492E-D218EB0D3554}"/>
                </a:ext>
              </a:extLst>
            </p:cNvPr>
            <p:cNvSpPr/>
            <p:nvPr/>
          </p:nvSpPr>
          <p:spPr>
            <a:xfrm>
              <a:off x="917114" y="3377352"/>
              <a:ext cx="1475101" cy="683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b="1">
                  <a:solidFill>
                    <a:schemeClr val="tx1"/>
                  </a:solidFill>
                  <a:latin typeface="Montserrat"/>
                </a:rPr>
                <a:t>Michelle Bisceglia</a:t>
              </a:r>
            </a:p>
            <a:p>
              <a:r>
                <a:rPr lang="en-US" sz="600" i="1">
                  <a:solidFill>
                    <a:schemeClr val="tx1"/>
                  </a:solidFill>
                  <a:latin typeface="Montserrat"/>
                </a:rPr>
                <a:t>Transit Analyst</a:t>
              </a:r>
            </a:p>
            <a:p>
              <a:pPr marL="171450">
                <a:buFont typeface="Arial" panose="020B0604020202020204" pitchFamily="34" charset="0"/>
                <a:buChar char="•"/>
              </a:pPr>
              <a:r>
                <a:rPr lang="en-US" sz="600">
                  <a:solidFill>
                    <a:schemeClr val="tx1"/>
                  </a:solidFill>
                  <a:latin typeface="Montserrat"/>
                </a:rPr>
                <a:t>Zero-Emissions Transition Planning</a:t>
              </a:r>
            </a:p>
            <a:p>
              <a:pPr marL="171450">
                <a:buFont typeface="Arial" panose="020B0604020202020204" pitchFamily="34" charset="0"/>
                <a:buChar char="•"/>
              </a:pPr>
              <a:r>
                <a:rPr lang="en-US" sz="600">
                  <a:solidFill>
                    <a:schemeClr val="tx1"/>
                  </a:solidFill>
                  <a:latin typeface="Montserrat"/>
                </a:rPr>
                <a:t>Transit Analysis and Data Analytics</a:t>
              </a:r>
              <a:endParaRPr lang="en-US" sz="600" i="1">
                <a:solidFill>
                  <a:schemeClr val="tx1"/>
                </a:solidFill>
                <a:latin typeface="Montserrat"/>
              </a:endParaRPr>
            </a:p>
          </p:txBody>
        </p:sp>
      </p:grpSp>
      <p:grpSp>
        <p:nvGrpSpPr>
          <p:cNvPr id="33" name="Group 32">
            <a:extLst>
              <a:ext uri="{FF2B5EF4-FFF2-40B4-BE49-F238E27FC236}">
                <a16:creationId xmlns:a16="http://schemas.microsoft.com/office/drawing/2014/main" id="{64BCF5C0-FA2A-3562-F390-F8E6B126319A}"/>
              </a:ext>
            </a:extLst>
          </p:cNvPr>
          <p:cNvGrpSpPr/>
          <p:nvPr/>
        </p:nvGrpSpPr>
        <p:grpSpPr>
          <a:xfrm>
            <a:off x="9231021" y="2087405"/>
            <a:ext cx="1188720" cy="1837328"/>
            <a:chOff x="9165741" y="2161295"/>
            <a:chExt cx="1188720" cy="1837328"/>
          </a:xfrm>
        </p:grpSpPr>
        <p:sp>
          <p:nvSpPr>
            <p:cNvPr id="38" name="Rectangle 37">
              <a:extLst>
                <a:ext uri="{FF2B5EF4-FFF2-40B4-BE49-F238E27FC236}">
                  <a16:creationId xmlns:a16="http://schemas.microsoft.com/office/drawing/2014/main" id="{88C56EDB-28B1-BB9C-99F4-AEAE4B0FA7AF}"/>
                </a:ext>
              </a:extLst>
            </p:cNvPr>
            <p:cNvSpPr/>
            <p:nvPr/>
          </p:nvSpPr>
          <p:spPr>
            <a:xfrm>
              <a:off x="9165741" y="3377352"/>
              <a:ext cx="1188720" cy="621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b="1">
                  <a:solidFill>
                    <a:schemeClr val="tx1"/>
                  </a:solidFill>
                  <a:latin typeface="Montserrat"/>
                </a:rPr>
                <a:t>Harsheeta Gupta</a:t>
              </a:r>
            </a:p>
            <a:p>
              <a:r>
                <a:rPr lang="en-US" sz="600" i="1">
                  <a:solidFill>
                    <a:schemeClr val="tx1"/>
                  </a:solidFill>
                  <a:latin typeface="Montserrat"/>
                </a:rPr>
                <a:t>Emerging Tech Consultant</a:t>
              </a:r>
            </a:p>
            <a:p>
              <a:pPr marL="171450">
                <a:buFont typeface="Arial,Sans-Serif"/>
                <a:buChar char="•"/>
              </a:pPr>
              <a:r>
                <a:rPr lang="en-US" sz="600">
                  <a:solidFill>
                    <a:schemeClr val="tx1"/>
                  </a:solidFill>
                  <a:latin typeface="Montserrat"/>
                </a:rPr>
                <a:t>Transit Analysis and Management</a:t>
              </a:r>
            </a:p>
            <a:p>
              <a:pPr marL="171450">
                <a:buFont typeface="Arial,Sans-Serif"/>
                <a:buChar char="•"/>
              </a:pPr>
              <a:r>
                <a:rPr lang="en-US" sz="600">
                  <a:solidFill>
                    <a:schemeClr val="tx1"/>
                  </a:solidFill>
                  <a:latin typeface="Montserrat"/>
                </a:rPr>
                <a:t>Customer experience</a:t>
              </a:r>
              <a:endParaRPr lang="en-US" sz="600" i="1">
                <a:solidFill>
                  <a:schemeClr val="tx1"/>
                </a:solidFill>
                <a:latin typeface="Montserrat"/>
              </a:endParaRPr>
            </a:p>
          </p:txBody>
        </p:sp>
        <p:pic>
          <p:nvPicPr>
            <p:cNvPr id="39" name="Picture 8">
              <a:extLst>
                <a:ext uri="{FF2B5EF4-FFF2-40B4-BE49-F238E27FC236}">
                  <a16:creationId xmlns:a16="http://schemas.microsoft.com/office/drawing/2014/main" id="{CD9C911F-671E-FE37-264C-C4986BF6DCE0}"/>
                </a:ext>
              </a:extLst>
            </p:cNvPr>
            <p:cNvPicPr>
              <a:picLocks noChangeAspect="1"/>
            </p:cNvPicPr>
            <p:nvPr/>
          </p:nvPicPr>
          <p:blipFill>
            <a:blip r:embed="rId7"/>
            <a:srcRect t="4070" b="4070"/>
            <a:stretch/>
          </p:blipFill>
          <p:spPr>
            <a:xfrm>
              <a:off x="9215397" y="2161295"/>
              <a:ext cx="1089408" cy="1097280"/>
            </a:xfrm>
            <a:prstGeom prst="ellipse">
              <a:avLst/>
            </a:prstGeom>
            <a:ln w="381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30" name="Group 29">
            <a:extLst>
              <a:ext uri="{FF2B5EF4-FFF2-40B4-BE49-F238E27FC236}">
                <a16:creationId xmlns:a16="http://schemas.microsoft.com/office/drawing/2014/main" id="{BF8F3724-0FFB-22B1-1CDA-30C1177C1FB8}"/>
              </a:ext>
            </a:extLst>
          </p:cNvPr>
          <p:cNvGrpSpPr/>
          <p:nvPr/>
        </p:nvGrpSpPr>
        <p:grpSpPr>
          <a:xfrm>
            <a:off x="6507835" y="4186746"/>
            <a:ext cx="1475100" cy="1900722"/>
            <a:chOff x="6566278" y="4186746"/>
            <a:chExt cx="1475100" cy="1900722"/>
          </a:xfrm>
        </p:grpSpPr>
        <p:sp>
          <p:nvSpPr>
            <p:cNvPr id="40" name="Rectangle 39">
              <a:extLst>
                <a:ext uri="{FF2B5EF4-FFF2-40B4-BE49-F238E27FC236}">
                  <a16:creationId xmlns:a16="http://schemas.microsoft.com/office/drawing/2014/main" id="{A6946FE1-8B8B-9C3D-00D9-87CE9E4A826D}"/>
                </a:ext>
              </a:extLst>
            </p:cNvPr>
            <p:cNvSpPr/>
            <p:nvPr/>
          </p:nvSpPr>
          <p:spPr>
            <a:xfrm>
              <a:off x="6566278" y="5363872"/>
              <a:ext cx="1475100" cy="723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b="1">
                  <a:solidFill>
                    <a:schemeClr val="tx1"/>
                  </a:solidFill>
                  <a:latin typeface="Montserrat"/>
                </a:rPr>
                <a:t>Severin Skolrud</a:t>
              </a:r>
            </a:p>
            <a:p>
              <a:r>
                <a:rPr lang="en-US" sz="600" i="1">
                  <a:solidFill>
                    <a:schemeClr val="tx1"/>
                  </a:solidFill>
                  <a:latin typeface="Montserrat"/>
                </a:rPr>
                <a:t>Emerging Tech Dept. Lead, </a:t>
              </a:r>
            </a:p>
            <a:p>
              <a:r>
                <a:rPr lang="en-US" sz="600" i="1">
                  <a:solidFill>
                    <a:schemeClr val="tx1"/>
                  </a:solidFill>
                  <a:latin typeface="Montserrat"/>
                </a:rPr>
                <a:t>National Fleet &amp; Facilities</a:t>
              </a:r>
            </a:p>
            <a:p>
              <a:pPr marL="171450">
                <a:buFont typeface="Arial,Sans-Serif"/>
                <a:buChar char="•"/>
              </a:pPr>
              <a:r>
                <a:rPr lang="en-US" sz="600">
                  <a:solidFill>
                    <a:schemeClr val="tx1"/>
                  </a:solidFill>
                  <a:latin typeface="Montserrat"/>
                </a:rPr>
                <a:t>Zero-Emission Program Development</a:t>
              </a:r>
            </a:p>
            <a:p>
              <a:pPr marL="171450">
                <a:buFont typeface="Arial,Sans-Serif"/>
                <a:buChar char="•"/>
              </a:pPr>
              <a:r>
                <a:rPr lang="en-US" sz="600">
                  <a:solidFill>
                    <a:schemeClr val="tx1"/>
                  </a:solidFill>
                  <a:latin typeface="Montserrat"/>
                </a:rPr>
                <a:t>Bus Automation Research &amp; Deployment</a:t>
              </a:r>
            </a:p>
          </p:txBody>
        </p:sp>
        <p:pic>
          <p:nvPicPr>
            <p:cNvPr id="41" name="Picture 2" descr="Severin Skolrud Phone Number, Address, Age, Contact Info ...">
              <a:extLst>
                <a:ext uri="{FF2B5EF4-FFF2-40B4-BE49-F238E27FC236}">
                  <a16:creationId xmlns:a16="http://schemas.microsoft.com/office/drawing/2014/main" id="{8B6A1893-496C-E7D3-1544-42FCBD0A0BC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06" b="98633" l="391" r="96875">
                          <a14:foregroundMark x1="35352" y1="77344" x2="2148" y2="94727"/>
                          <a14:foregroundMark x1="30469" y1="78125" x2="96875" y2="98828"/>
                          <a14:foregroundMark x1="28711" y1="83008" x2="391" y2="94727"/>
                          <a14:foregroundMark x1="35352" y1="11719" x2="66992" y2="10742"/>
                          <a14:foregroundMark x1="35547" y1="7031" x2="66016" y2="8398"/>
                          <a14:foregroundMark x1="59766" y1="4492" x2="42773" y2="3906"/>
                          <a14:foregroundMark x1="31445" y1="83789" x2="14453" y2="92773"/>
                          <a14:foregroundMark x1="30664" y1="85938" x2="35156" y2="96680"/>
                        </a14:backgroundRemoval>
                      </a14:imgEffect>
                    </a14:imgLayer>
                  </a14:imgProps>
                </a:ext>
                <a:ext uri="{28A0092B-C50C-407E-A947-70E740481C1C}">
                  <a14:useLocalDpi xmlns:a14="http://schemas.microsoft.com/office/drawing/2010/main" val="0"/>
                </a:ext>
              </a:extLst>
            </a:blip>
            <a:srcRect/>
            <a:stretch>
              <a:fillRect/>
            </a:stretch>
          </p:blipFill>
          <p:spPr bwMode="auto">
            <a:xfrm>
              <a:off x="6755188" y="4186746"/>
              <a:ext cx="1097280" cy="1097280"/>
            </a:xfrm>
            <a:prstGeom prst="ellipse">
              <a:avLst/>
            </a:prstGeom>
            <a:ln w="381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D0B9EEDC-000F-839B-102F-F4EE69113F84}"/>
              </a:ext>
            </a:extLst>
          </p:cNvPr>
          <p:cNvSpPr txBox="1"/>
          <p:nvPr/>
        </p:nvSpPr>
        <p:spPr>
          <a:xfrm>
            <a:off x="599791" y="1347614"/>
            <a:ext cx="6577300" cy="369332"/>
          </a:xfrm>
          <a:prstGeom prst="rect">
            <a:avLst/>
          </a:prstGeom>
          <a:noFill/>
        </p:spPr>
        <p:txBody>
          <a:bodyPr wrap="square" rtlCol="0">
            <a:spAutoFit/>
          </a:bodyPr>
          <a:lstStyle/>
          <a:p>
            <a:r>
              <a:rPr lang="en-US" b="1">
                <a:solidFill>
                  <a:schemeClr val="accent6">
                    <a:lumMod val="50000"/>
                  </a:schemeClr>
                </a:solidFill>
                <a:latin typeface="Montserrat" pitchFamily="2" charset="77"/>
              </a:rPr>
              <a:t>Emerging Tech Department (DC, Maryland, Virginia)</a:t>
            </a:r>
          </a:p>
        </p:txBody>
      </p:sp>
      <p:sp>
        <p:nvSpPr>
          <p:cNvPr id="57" name="Slide Number Placeholder 56">
            <a:extLst>
              <a:ext uri="{FF2B5EF4-FFF2-40B4-BE49-F238E27FC236}">
                <a16:creationId xmlns:a16="http://schemas.microsoft.com/office/drawing/2014/main" id="{1538309B-752D-019F-E198-BAE2A95D2922}"/>
              </a:ext>
            </a:extLst>
          </p:cNvPr>
          <p:cNvSpPr>
            <a:spLocks noGrp="1"/>
          </p:cNvSpPr>
          <p:nvPr>
            <p:ph type="sldNum" sz="quarter" idx="12"/>
          </p:nvPr>
        </p:nvSpPr>
        <p:spPr/>
        <p:txBody>
          <a:bodyPr/>
          <a:lstStyle/>
          <a:p>
            <a:fld id="{FC585367-148E-874D-A143-6C293F85E273}" type="slidenum">
              <a:rPr lang="en-US" smtClean="0"/>
              <a:pPr/>
              <a:t>31</a:t>
            </a:fld>
            <a:endParaRPr lang="en-US"/>
          </a:p>
        </p:txBody>
      </p:sp>
      <p:grpSp>
        <p:nvGrpSpPr>
          <p:cNvPr id="32" name="Group 31">
            <a:extLst>
              <a:ext uri="{FF2B5EF4-FFF2-40B4-BE49-F238E27FC236}">
                <a16:creationId xmlns:a16="http://schemas.microsoft.com/office/drawing/2014/main" id="{81A26C08-9744-7F3F-AAEF-2D0DA9F48F6E}"/>
              </a:ext>
            </a:extLst>
          </p:cNvPr>
          <p:cNvGrpSpPr/>
          <p:nvPr/>
        </p:nvGrpSpPr>
        <p:grpSpPr>
          <a:xfrm>
            <a:off x="1060304" y="4206178"/>
            <a:ext cx="1188720" cy="1759259"/>
            <a:chOff x="1061263" y="4206178"/>
            <a:chExt cx="1188720" cy="1759259"/>
          </a:xfrm>
        </p:grpSpPr>
        <p:pic>
          <p:nvPicPr>
            <p:cNvPr id="46" name="Picture 45" descr="A person in a suit&#10;&#10;Description automatically generated with low confidence">
              <a:extLst>
                <a:ext uri="{FF2B5EF4-FFF2-40B4-BE49-F238E27FC236}">
                  <a16:creationId xmlns:a16="http://schemas.microsoft.com/office/drawing/2014/main" id="{E21E8DBD-BF0A-7DC7-7ACC-06A0F5DC2C53}"/>
                </a:ext>
              </a:extLst>
            </p:cNvPr>
            <p:cNvPicPr>
              <a:picLocks noChangeAspect="1"/>
            </p:cNvPicPr>
            <p:nvPr/>
          </p:nvPicPr>
          <p:blipFill rotWithShape="1">
            <a:blip r:embed="rId10"/>
            <a:srcRect l="16864" t="2129" r="21129" b="56695"/>
            <a:stretch/>
          </p:blipFill>
          <p:spPr>
            <a:xfrm>
              <a:off x="1106983" y="4206178"/>
              <a:ext cx="1097280" cy="1097280"/>
            </a:xfrm>
            <a:prstGeom prst="ellipse">
              <a:avLst/>
            </a:prstGeom>
            <a:ln w="38100" cap="rnd">
              <a:noFill/>
            </a:ln>
            <a:effectLst/>
            <a:scene3d>
              <a:camera prst="orthographicFront"/>
              <a:lightRig rig="contrasting" dir="t">
                <a:rot lat="0" lon="0" rev="3000000"/>
              </a:lightRig>
            </a:scene3d>
            <a:sp3d contourW="7620">
              <a:bevelT w="95250" h="31750"/>
              <a:contourClr>
                <a:srgbClr val="333333"/>
              </a:contourClr>
            </a:sp3d>
          </p:spPr>
        </p:pic>
        <p:sp>
          <p:nvSpPr>
            <p:cNvPr id="2" name="Rectangle 1">
              <a:extLst>
                <a:ext uri="{FF2B5EF4-FFF2-40B4-BE49-F238E27FC236}">
                  <a16:creationId xmlns:a16="http://schemas.microsoft.com/office/drawing/2014/main" id="{834D8D7D-B15F-DE53-63B9-118E527E4F5B}"/>
                </a:ext>
              </a:extLst>
            </p:cNvPr>
            <p:cNvSpPr/>
            <p:nvPr/>
          </p:nvSpPr>
          <p:spPr>
            <a:xfrm>
              <a:off x="1061263" y="5363872"/>
              <a:ext cx="1188720" cy="601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b="1">
                  <a:solidFill>
                    <a:schemeClr val="tx1"/>
                  </a:solidFill>
                  <a:latin typeface="Montserrat"/>
                </a:rPr>
                <a:t>Auden Kaehler</a:t>
              </a:r>
            </a:p>
            <a:p>
              <a:r>
                <a:rPr lang="en-US" sz="600" i="1">
                  <a:solidFill>
                    <a:schemeClr val="tx1"/>
                  </a:solidFill>
                  <a:latin typeface="Montserrat"/>
                </a:rPr>
                <a:t>Manager for Highway/Tolling PD&amp;F</a:t>
              </a:r>
            </a:p>
            <a:p>
              <a:pPr marL="171450" indent="4763">
                <a:buFont typeface="Arial" panose="020B0604020202020204" pitchFamily="34" charset="0"/>
                <a:buChar char="•"/>
              </a:pPr>
              <a:r>
                <a:rPr lang="en-US" sz="600">
                  <a:solidFill>
                    <a:schemeClr val="tx1"/>
                  </a:solidFill>
                  <a:latin typeface="Montserrat"/>
                </a:rPr>
                <a:t>Lifecycle Cost Modeling</a:t>
              </a:r>
            </a:p>
            <a:p>
              <a:pPr marL="171450" indent="4763">
                <a:buFont typeface="Arial" panose="020B0604020202020204" pitchFamily="34" charset="0"/>
                <a:buChar char="•"/>
              </a:pPr>
              <a:r>
                <a:rPr lang="en-US" sz="600">
                  <a:solidFill>
                    <a:schemeClr val="tx1"/>
                  </a:solidFill>
                  <a:latin typeface="Montserrat"/>
                </a:rPr>
                <a:t>Financial Analysis</a:t>
              </a:r>
            </a:p>
          </p:txBody>
        </p:sp>
      </p:grpSp>
      <p:grpSp>
        <p:nvGrpSpPr>
          <p:cNvPr id="29" name="Group 28">
            <a:extLst>
              <a:ext uri="{FF2B5EF4-FFF2-40B4-BE49-F238E27FC236}">
                <a16:creationId xmlns:a16="http://schemas.microsoft.com/office/drawing/2014/main" id="{117BADE7-E416-60A1-4047-4625E7F71B68}"/>
              </a:ext>
            </a:extLst>
          </p:cNvPr>
          <p:cNvGrpSpPr/>
          <p:nvPr/>
        </p:nvGrpSpPr>
        <p:grpSpPr>
          <a:xfrm>
            <a:off x="9087831" y="4178054"/>
            <a:ext cx="1475100" cy="1901715"/>
            <a:chOff x="9511768" y="4146230"/>
            <a:chExt cx="1475100" cy="1901715"/>
          </a:xfrm>
        </p:grpSpPr>
        <p:pic>
          <p:nvPicPr>
            <p:cNvPr id="3" name="Content Placeholder 14" descr="A person wearing glasses and a suit&#10;&#10;Description automatically generated">
              <a:extLst>
                <a:ext uri="{FF2B5EF4-FFF2-40B4-BE49-F238E27FC236}">
                  <a16:creationId xmlns:a16="http://schemas.microsoft.com/office/drawing/2014/main" id="{BC2B6264-28E0-CFC4-B3C4-50ABCC5BF649}"/>
                </a:ext>
              </a:extLst>
            </p:cNvPr>
            <p:cNvPicPr>
              <a:picLocks noChangeAspect="1"/>
            </p:cNvPicPr>
            <p:nvPr/>
          </p:nvPicPr>
          <p:blipFill rotWithShape="1">
            <a:blip r:embed="rId11"/>
            <a:srcRect l="9241" t="9667"/>
            <a:stretch/>
          </p:blipFill>
          <p:spPr>
            <a:xfrm>
              <a:off x="9700835" y="4146230"/>
              <a:ext cx="1096967" cy="1097280"/>
            </a:xfrm>
            <a:prstGeom prst="ellipse">
              <a:avLst/>
            </a:prstGeom>
            <a:ln w="38100" cap="rnd">
              <a:noFill/>
            </a:ln>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F33E6F6A-33EF-F301-B4B1-AE28004B88B3}"/>
                </a:ext>
              </a:extLst>
            </p:cNvPr>
            <p:cNvSpPr/>
            <p:nvPr/>
          </p:nvSpPr>
          <p:spPr>
            <a:xfrm>
              <a:off x="9511768" y="5363872"/>
              <a:ext cx="1475100" cy="684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b="1">
                  <a:solidFill>
                    <a:schemeClr val="tx1"/>
                  </a:solidFill>
                  <a:latin typeface="Montserrat"/>
                </a:rPr>
                <a:t>Christopher Wenz</a:t>
              </a:r>
            </a:p>
            <a:p>
              <a:r>
                <a:rPr lang="en-US" sz="600" i="1">
                  <a:solidFill>
                    <a:schemeClr val="tx1"/>
                  </a:solidFill>
                  <a:latin typeface="Montserrat"/>
                </a:rPr>
                <a:t>Senior Director, Asset Management &amp; Business Advisory</a:t>
              </a:r>
            </a:p>
            <a:p>
              <a:pPr marL="171450" indent="4763">
                <a:buFont typeface="Arial" panose="020B0604020202020204" pitchFamily="34" charset="0"/>
                <a:buChar char="•"/>
              </a:pPr>
              <a:r>
                <a:rPr lang="en-US" sz="600">
                  <a:solidFill>
                    <a:schemeClr val="tx1"/>
                  </a:solidFill>
                  <a:latin typeface="Montserrat"/>
                </a:rPr>
                <a:t>Transportation Asset Management</a:t>
              </a:r>
            </a:p>
            <a:p>
              <a:pPr marL="171450" indent="4763">
                <a:buFont typeface="Arial" panose="020B0604020202020204" pitchFamily="34" charset="0"/>
                <a:buChar char="•"/>
              </a:pPr>
              <a:r>
                <a:rPr lang="en-US" sz="600">
                  <a:solidFill>
                    <a:schemeClr val="tx1"/>
                  </a:solidFill>
                  <a:latin typeface="Montserrat"/>
                </a:rPr>
                <a:t>Zero Emission Transitions</a:t>
              </a:r>
            </a:p>
          </p:txBody>
        </p:sp>
      </p:grpSp>
    </p:spTree>
    <p:extLst>
      <p:ext uri="{BB962C8B-B14F-4D97-AF65-F5344CB8AC3E}">
        <p14:creationId xmlns:p14="http://schemas.microsoft.com/office/powerpoint/2010/main" val="1267101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
              </a:rPr>
              <a:t>Case Study: Finance </a:t>
            </a:r>
            <a:endParaRPr lang="en-US"/>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32</a:t>
            </a:fld>
            <a:endParaRPr lang="en-US"/>
          </a:p>
        </p:txBody>
      </p:sp>
      <p:sp>
        <p:nvSpPr>
          <p:cNvPr id="7" name="TextBox 6">
            <a:extLst>
              <a:ext uri="{FF2B5EF4-FFF2-40B4-BE49-F238E27FC236}">
                <a16:creationId xmlns:a16="http://schemas.microsoft.com/office/drawing/2014/main" id="{628184AF-A7CD-5A48-63AF-289D0759B6CE}"/>
              </a:ext>
            </a:extLst>
          </p:cNvPr>
          <p:cNvSpPr txBox="1"/>
          <p:nvPr/>
        </p:nvSpPr>
        <p:spPr>
          <a:xfrm>
            <a:off x="779052" y="1587232"/>
            <a:ext cx="10633896" cy="3372077"/>
          </a:xfrm>
          <a:prstGeom prst="rect">
            <a:avLst/>
          </a:prstGeom>
          <a:noFill/>
        </p:spPr>
        <p:txBody>
          <a:bodyPr wrap="square" numCol="1" rtlCol="0">
            <a:spAutoFit/>
          </a:bodyPr>
          <a:lstStyle/>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Updated lifecycle cost analysis to:</a:t>
            </a:r>
          </a:p>
          <a:p>
            <a:pPr marL="742950" lvl="1" indent="-285750">
              <a:lnSpc>
                <a:spcPct val="150000"/>
              </a:lnSpc>
              <a:buFont typeface="Courier New" panose="02070309020205020404" pitchFamily="49" charset="0"/>
              <a:buChar char="o"/>
            </a:pPr>
            <a:r>
              <a:rPr lang="en-US">
                <a:latin typeface="Open Sans" panose="020B0606030504020204" pitchFamily="34" charset="0"/>
                <a:ea typeface="Open Sans" panose="020B0606030504020204" pitchFamily="34" charset="0"/>
                <a:cs typeface="Open Sans" panose="020B0606030504020204" pitchFamily="34" charset="0"/>
              </a:rPr>
              <a:t>Analyze projected cost of purchasing, maintaining, and charging the fleet until full conversion</a:t>
            </a:r>
          </a:p>
          <a:p>
            <a:pPr marL="742950" lvl="1" indent="-285750">
              <a:lnSpc>
                <a:spcPct val="150000"/>
              </a:lnSpc>
              <a:buFont typeface="Courier New" panose="02070309020205020404" pitchFamily="49" charset="0"/>
              <a:buChar char="o"/>
            </a:pPr>
            <a:r>
              <a:rPr lang="en-US">
                <a:latin typeface="Open Sans" panose="020B0606030504020204" pitchFamily="34" charset="0"/>
                <a:ea typeface="Open Sans" panose="020B0606030504020204" pitchFamily="34" charset="0"/>
                <a:cs typeface="Open Sans" panose="020B0606030504020204" pitchFamily="34" charset="0"/>
              </a:rPr>
              <a:t>Compare projected transition costs with cost of continuing to operate diesel fleet</a:t>
            </a:r>
          </a:p>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Results showed that full lifecycle costs of BEB is higher than continued reliance on diesel</a:t>
            </a:r>
          </a:p>
          <a:p>
            <a:pPr marL="742950" lvl="1" indent="-285750">
              <a:lnSpc>
                <a:spcPct val="150000"/>
              </a:lnSpc>
              <a:buFont typeface="Courier New" panose="02070309020205020404" pitchFamily="49" charset="0"/>
              <a:buChar char="o"/>
            </a:pPr>
            <a:r>
              <a:rPr lang="en-US">
                <a:latin typeface="Open Sans" panose="020B0606030504020204" pitchFamily="34" charset="0"/>
                <a:ea typeface="Open Sans" panose="020B0606030504020204" pitchFamily="34" charset="0"/>
                <a:cs typeface="Open Sans" panose="020B0606030504020204" pitchFamily="34" charset="0"/>
              </a:rPr>
              <a:t>Fueling cost savings are lower for BEBs than for diesel buses</a:t>
            </a:r>
          </a:p>
          <a:p>
            <a:pPr marL="742950" lvl="1" indent="-285750">
              <a:lnSpc>
                <a:spcPct val="150000"/>
              </a:lnSpc>
              <a:buFont typeface="Courier New" panose="02070309020205020404" pitchFamily="49" charset="0"/>
              <a:buChar char="o"/>
            </a:pPr>
            <a:r>
              <a:rPr lang="en-US">
                <a:latin typeface="Open Sans" panose="020B0606030504020204" pitchFamily="34" charset="0"/>
                <a:ea typeface="Open Sans" panose="020B0606030504020204" pitchFamily="34" charset="0"/>
                <a:cs typeface="Open Sans" panose="020B0606030504020204" pitchFamily="34" charset="0"/>
              </a:rPr>
              <a:t>Overall operating costs for BEBs are higher than for diesel buses</a:t>
            </a:r>
          </a:p>
          <a:p>
            <a:pPr marL="742950" lvl="1" indent="-285750">
              <a:lnSpc>
                <a:spcPct val="150000"/>
              </a:lnSpc>
              <a:buFont typeface="Courier New" panose="02070309020205020404" pitchFamily="49" charset="0"/>
              <a:buChar char="o"/>
            </a:pPr>
            <a:r>
              <a:rPr lang="en-US">
                <a:latin typeface="Open Sans" panose="020B0606030504020204" pitchFamily="34" charset="0"/>
                <a:ea typeface="Open Sans" panose="020B0606030504020204" pitchFamily="34" charset="0"/>
                <a:cs typeface="Open Sans" panose="020B0606030504020204" pitchFamily="34" charset="0"/>
              </a:rPr>
              <a:t>High capital costs of BEBs and infrastructure may offset fuel savings</a:t>
            </a:r>
          </a:p>
        </p:txBody>
      </p:sp>
    </p:spTree>
    <p:extLst>
      <p:ext uri="{BB962C8B-B14F-4D97-AF65-F5344CB8AC3E}">
        <p14:creationId xmlns:p14="http://schemas.microsoft.com/office/powerpoint/2010/main" val="422965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Source Sans Pro" panose="020B0503030403020204" pitchFamily="34" charset="0"/>
              </a:rPr>
              <a:t>Center for Clean Transportation</a:t>
            </a:r>
          </a:p>
        </p:txBody>
      </p:sp>
      <p:sp>
        <p:nvSpPr>
          <p:cNvPr id="14" name="Slide Number Placeholder 13">
            <a:extLst>
              <a:ext uri="{FF2B5EF4-FFF2-40B4-BE49-F238E27FC236}">
                <a16:creationId xmlns:a16="http://schemas.microsoft.com/office/drawing/2014/main" id="{A7DA94A0-F29E-257C-27B4-9E58A6CAD954}"/>
              </a:ext>
            </a:extLst>
          </p:cNvPr>
          <p:cNvSpPr>
            <a:spLocks noGrp="1"/>
          </p:cNvSpPr>
          <p:nvPr>
            <p:ph type="sldNum" sz="quarter" idx="12"/>
          </p:nvPr>
        </p:nvSpPr>
        <p:spPr/>
        <p:txBody>
          <a:bodyPr/>
          <a:lstStyle/>
          <a:p>
            <a:fld id="{FC585367-148E-874D-A143-6C293F85E273}" type="slidenum">
              <a:rPr lang="en-US" smtClean="0"/>
              <a:pPr/>
              <a:t>4</a:t>
            </a:fld>
            <a:endParaRPr lang="en-US"/>
          </a:p>
        </p:txBody>
      </p:sp>
      <p:pic>
        <p:nvPicPr>
          <p:cNvPr id="3" name="Graphic 2">
            <a:extLst>
              <a:ext uri="{FF2B5EF4-FFF2-40B4-BE49-F238E27FC236}">
                <a16:creationId xmlns:a16="http://schemas.microsoft.com/office/drawing/2014/main" id="{93F0C0D8-7863-4B2C-4CC1-FD09C4081C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2385" y="1447029"/>
            <a:ext cx="4647230" cy="4437350"/>
          </a:xfrm>
          <a:prstGeom prst="rect">
            <a:avLst/>
          </a:prstGeom>
        </p:spPr>
      </p:pic>
      <p:grpSp>
        <p:nvGrpSpPr>
          <p:cNvPr id="4" name="Group 3">
            <a:extLst>
              <a:ext uri="{FF2B5EF4-FFF2-40B4-BE49-F238E27FC236}">
                <a16:creationId xmlns:a16="http://schemas.microsoft.com/office/drawing/2014/main" id="{3FF55DCA-3A62-3E7D-3A7F-C605F0A4E13D}"/>
              </a:ext>
            </a:extLst>
          </p:cNvPr>
          <p:cNvGrpSpPr/>
          <p:nvPr/>
        </p:nvGrpSpPr>
        <p:grpSpPr>
          <a:xfrm>
            <a:off x="7283458" y="1134025"/>
            <a:ext cx="2170859" cy="2341614"/>
            <a:chOff x="693227" y="3367575"/>
            <a:chExt cx="2341986" cy="2116462"/>
          </a:xfrm>
        </p:grpSpPr>
        <p:sp>
          <p:nvSpPr>
            <p:cNvPr id="6" name="Rectangle: Rounded Corners 5">
              <a:extLst>
                <a:ext uri="{FF2B5EF4-FFF2-40B4-BE49-F238E27FC236}">
                  <a16:creationId xmlns:a16="http://schemas.microsoft.com/office/drawing/2014/main" id="{845502DF-DCB4-B259-4771-577B6ECA7510}"/>
                </a:ext>
              </a:extLst>
            </p:cNvPr>
            <p:cNvSpPr/>
            <p:nvPr/>
          </p:nvSpPr>
          <p:spPr>
            <a:xfrm>
              <a:off x="693227" y="3582753"/>
              <a:ext cx="2341985" cy="190128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16" tIns="20726" rIns="51816" bIns="20726" rtlCol="0" anchor="b" anchorCtr="0"/>
            <a:lstStyle/>
            <a:p>
              <a:pPr algn="ctr"/>
              <a:r>
                <a:rPr lang="en-US" sz="1200" b="1">
                  <a:solidFill>
                    <a:srgbClr val="FF0000"/>
                  </a:solidFill>
                  <a:latin typeface="Gentium Basic" panose="02000503060000020004" pitchFamily="2" charset="0"/>
                </a:rPr>
                <a:t>EMERGING TRENDS</a:t>
              </a:r>
            </a:p>
            <a:p>
              <a:pPr algn="ctr"/>
              <a:r>
                <a:rPr lang="en-US" sz="1200" i="1">
                  <a:solidFill>
                    <a:srgbClr val="FF0000"/>
                  </a:solidFill>
                  <a:latin typeface="Gentium Basic" panose="02000503060000020004" pitchFamily="2" charset="0"/>
                </a:rPr>
                <a:t>Liquid hydrogen carriers</a:t>
              </a:r>
            </a:p>
            <a:p>
              <a:pPr algn="ctr"/>
              <a:r>
                <a:rPr lang="en-US" sz="1200" i="1">
                  <a:solidFill>
                    <a:srgbClr val="FF0000"/>
                  </a:solidFill>
                  <a:latin typeface="Gentium Basic" panose="02000503060000020004" pitchFamily="2" charset="0"/>
                </a:rPr>
                <a:t>Fire safety protocols</a:t>
              </a:r>
            </a:p>
          </p:txBody>
        </p:sp>
        <p:sp>
          <p:nvSpPr>
            <p:cNvPr id="7" name="Rectangle: Rounded Corners 6">
              <a:extLst>
                <a:ext uri="{FF2B5EF4-FFF2-40B4-BE49-F238E27FC236}">
                  <a16:creationId xmlns:a16="http://schemas.microsoft.com/office/drawing/2014/main" id="{DE96FE3B-5098-D973-8FE6-35619F68F338}"/>
                </a:ext>
              </a:extLst>
            </p:cNvPr>
            <p:cNvSpPr/>
            <p:nvPr/>
          </p:nvSpPr>
          <p:spPr>
            <a:xfrm>
              <a:off x="693228" y="3367575"/>
              <a:ext cx="2341985" cy="14804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16" tIns="20726" rIns="51816" bIns="20726" rtlCol="0" anchor="t" anchorCtr="0"/>
            <a:lstStyle/>
            <a:p>
              <a:pPr>
                <a:spcAft>
                  <a:spcPts val="227"/>
                </a:spcAft>
              </a:pPr>
              <a:r>
                <a:rPr lang="en-US" sz="1200" b="1">
                  <a:solidFill>
                    <a:schemeClr val="tx1"/>
                  </a:solidFill>
                  <a:latin typeface="Gentium Basic" panose="02000503060000020004" pitchFamily="2" charset="0"/>
                </a:rPr>
                <a:t>Electricity</a:t>
              </a:r>
            </a:p>
            <a:p>
              <a:pPr>
                <a:spcAft>
                  <a:spcPts val="227"/>
                </a:spcAft>
              </a:pPr>
              <a:r>
                <a:rPr lang="en-US" sz="1200" b="1">
                  <a:solidFill>
                    <a:schemeClr val="tx1"/>
                  </a:solidFill>
                  <a:latin typeface="Gentium Basic" panose="02000503060000020004" pitchFamily="2" charset="0"/>
                </a:rPr>
                <a:t>Hydrogen</a:t>
              </a:r>
            </a:p>
            <a:p>
              <a:pPr>
                <a:spcAft>
                  <a:spcPts val="227"/>
                </a:spcAft>
              </a:pPr>
              <a:r>
                <a:rPr lang="en-US" sz="1200" b="1">
                  <a:solidFill>
                    <a:schemeClr val="tx1"/>
                  </a:solidFill>
                  <a:latin typeface="Gentium Basic" panose="02000503060000020004" pitchFamily="2" charset="0"/>
                </a:rPr>
                <a:t>Renewables</a:t>
              </a:r>
            </a:p>
            <a:p>
              <a:pPr>
                <a:spcAft>
                  <a:spcPts val="227"/>
                </a:spcAft>
              </a:pPr>
              <a:r>
                <a:rPr lang="en-US" sz="1200">
                  <a:solidFill>
                    <a:schemeClr val="tx1"/>
                  </a:solidFill>
                  <a:latin typeface="Gentium Basic" panose="02000503060000020004" pitchFamily="2" charset="0"/>
                </a:rPr>
                <a:t>  Renewable Natural Gas</a:t>
              </a:r>
            </a:p>
            <a:p>
              <a:pPr>
                <a:spcAft>
                  <a:spcPts val="227"/>
                </a:spcAft>
              </a:pPr>
              <a:r>
                <a:rPr lang="en-US" sz="1200">
                  <a:solidFill>
                    <a:schemeClr val="tx1"/>
                  </a:solidFill>
                  <a:latin typeface="Gentium Basic" panose="02000503060000020004" pitchFamily="2" charset="0"/>
                </a:rPr>
                <a:t>  Renewable Diesel</a:t>
              </a:r>
            </a:p>
            <a:p>
              <a:pPr>
                <a:spcAft>
                  <a:spcPts val="227"/>
                </a:spcAft>
              </a:pPr>
              <a:r>
                <a:rPr lang="en-US" sz="1200">
                  <a:solidFill>
                    <a:schemeClr val="tx1"/>
                  </a:solidFill>
                  <a:latin typeface="Gentium Basic" panose="02000503060000020004" pitchFamily="2" charset="0"/>
                </a:rPr>
                <a:t>  Biodiesel</a:t>
              </a:r>
            </a:p>
            <a:p>
              <a:pPr>
                <a:spcAft>
                  <a:spcPts val="227"/>
                </a:spcAft>
              </a:pPr>
              <a:r>
                <a:rPr lang="en-US" sz="1200">
                  <a:solidFill>
                    <a:schemeClr val="tx1"/>
                  </a:solidFill>
                  <a:latin typeface="Gentium Basic" panose="02000503060000020004" pitchFamily="2" charset="0"/>
                </a:rPr>
                <a:t>  Green Methanol</a:t>
              </a:r>
            </a:p>
          </p:txBody>
        </p:sp>
      </p:grpSp>
      <p:grpSp>
        <p:nvGrpSpPr>
          <p:cNvPr id="8" name="Group 7">
            <a:extLst>
              <a:ext uri="{FF2B5EF4-FFF2-40B4-BE49-F238E27FC236}">
                <a16:creationId xmlns:a16="http://schemas.microsoft.com/office/drawing/2014/main" id="{6F484C18-2886-FEA3-C731-F2C7A440911E}"/>
              </a:ext>
            </a:extLst>
          </p:cNvPr>
          <p:cNvGrpSpPr/>
          <p:nvPr/>
        </p:nvGrpSpPr>
        <p:grpSpPr>
          <a:xfrm>
            <a:off x="8295686" y="3546102"/>
            <a:ext cx="2170858" cy="2618113"/>
            <a:chOff x="693227" y="3258258"/>
            <a:chExt cx="2341985" cy="2239299"/>
          </a:xfrm>
        </p:grpSpPr>
        <p:sp>
          <p:nvSpPr>
            <p:cNvPr id="9" name="Rectangle: Rounded Corners 8">
              <a:extLst>
                <a:ext uri="{FF2B5EF4-FFF2-40B4-BE49-F238E27FC236}">
                  <a16:creationId xmlns:a16="http://schemas.microsoft.com/office/drawing/2014/main" id="{6862A061-85F2-3599-89D5-EDED40445FD4}"/>
                </a:ext>
              </a:extLst>
            </p:cNvPr>
            <p:cNvSpPr/>
            <p:nvPr/>
          </p:nvSpPr>
          <p:spPr>
            <a:xfrm>
              <a:off x="693227" y="3581399"/>
              <a:ext cx="2341985" cy="191615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16" tIns="20726" rIns="51816" bIns="20726" rtlCol="0" anchor="b" anchorCtr="0"/>
            <a:lstStyle/>
            <a:p>
              <a:pPr algn="ctr">
                <a:spcAft>
                  <a:spcPts val="227"/>
                </a:spcAft>
              </a:pPr>
              <a:r>
                <a:rPr lang="en-US" sz="1200" b="1">
                  <a:solidFill>
                    <a:srgbClr val="FF0000"/>
                  </a:solidFill>
                  <a:latin typeface="Gentium Basic" panose="02000503060000020004" pitchFamily="2" charset="0"/>
                </a:rPr>
                <a:t>EMERGING TRENDS</a:t>
              </a:r>
            </a:p>
            <a:p>
              <a:pPr algn="ctr">
                <a:spcAft>
                  <a:spcPts val="227"/>
                </a:spcAft>
              </a:pPr>
              <a:r>
                <a:rPr lang="en-US" sz="1200" i="1">
                  <a:solidFill>
                    <a:srgbClr val="FF0000"/>
                  </a:solidFill>
                  <a:latin typeface="Gentium Basic" panose="02000503060000020004" pitchFamily="2" charset="0"/>
                </a:rPr>
                <a:t>V2G/V2H/V2I</a:t>
              </a:r>
            </a:p>
            <a:p>
              <a:pPr algn="ctr">
                <a:spcAft>
                  <a:spcPts val="227"/>
                </a:spcAft>
              </a:pPr>
              <a:r>
                <a:rPr lang="en-US" sz="1200" i="1">
                  <a:solidFill>
                    <a:srgbClr val="FF0000"/>
                  </a:solidFill>
                  <a:latin typeface="Gentium Basic" panose="02000503060000020004" pitchFamily="2" charset="0"/>
                </a:rPr>
                <a:t>Software Development</a:t>
              </a:r>
            </a:p>
            <a:p>
              <a:pPr algn="ctr">
                <a:spcAft>
                  <a:spcPts val="227"/>
                </a:spcAft>
              </a:pPr>
              <a:r>
                <a:rPr lang="en-US" sz="1200" i="1">
                  <a:solidFill>
                    <a:srgbClr val="FF0000"/>
                  </a:solidFill>
                  <a:latin typeface="Gentium Basic" panose="02000503060000020004" pitchFamily="2" charset="0"/>
                </a:rPr>
                <a:t>Grid Scale Storage</a:t>
              </a:r>
            </a:p>
          </p:txBody>
        </p:sp>
        <p:sp>
          <p:nvSpPr>
            <p:cNvPr id="10" name="Rectangle: Rounded Corners 9">
              <a:extLst>
                <a:ext uri="{FF2B5EF4-FFF2-40B4-BE49-F238E27FC236}">
                  <a16:creationId xmlns:a16="http://schemas.microsoft.com/office/drawing/2014/main" id="{AF8CA032-0BEA-1A6C-3131-41A15BB89A1E}"/>
                </a:ext>
              </a:extLst>
            </p:cNvPr>
            <p:cNvSpPr/>
            <p:nvPr/>
          </p:nvSpPr>
          <p:spPr>
            <a:xfrm>
              <a:off x="693227" y="3258258"/>
              <a:ext cx="2341985" cy="140090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16" tIns="20726" rIns="51816" bIns="20726" rtlCol="0" anchor="t" anchorCtr="0"/>
            <a:lstStyle/>
            <a:p>
              <a:pPr>
                <a:spcAft>
                  <a:spcPts val="227"/>
                </a:spcAft>
              </a:pPr>
              <a:r>
                <a:rPr lang="en-US" sz="1200" b="1">
                  <a:solidFill>
                    <a:schemeClr val="tx1"/>
                  </a:solidFill>
                  <a:latin typeface="Gentium Basic" panose="02000503060000020004" pitchFamily="2" charset="0"/>
                </a:rPr>
                <a:t>Production/Generation</a:t>
              </a:r>
            </a:p>
            <a:p>
              <a:pPr>
                <a:spcAft>
                  <a:spcPts val="227"/>
                </a:spcAft>
              </a:pPr>
              <a:r>
                <a:rPr lang="en-US" sz="1200" b="1">
                  <a:solidFill>
                    <a:schemeClr val="tx1"/>
                  </a:solidFill>
                  <a:latin typeface="Gentium Basic" panose="02000503060000020004" pitchFamily="2" charset="0"/>
                </a:rPr>
                <a:t>Storage</a:t>
              </a:r>
            </a:p>
            <a:p>
              <a:pPr>
                <a:spcAft>
                  <a:spcPts val="227"/>
                </a:spcAft>
              </a:pPr>
              <a:r>
                <a:rPr lang="en-US" sz="1200" b="1">
                  <a:solidFill>
                    <a:schemeClr val="tx1"/>
                  </a:solidFill>
                  <a:latin typeface="Gentium Basic" panose="02000503060000020004" pitchFamily="2" charset="0"/>
                </a:rPr>
                <a:t>Transport</a:t>
              </a:r>
            </a:p>
            <a:p>
              <a:pPr>
                <a:spcAft>
                  <a:spcPts val="227"/>
                </a:spcAft>
              </a:pPr>
              <a:r>
                <a:rPr lang="en-US" sz="1200" b="1">
                  <a:solidFill>
                    <a:schemeClr val="tx1"/>
                  </a:solidFill>
                  <a:latin typeface="Gentium Basic" panose="02000503060000020004" pitchFamily="2" charset="0"/>
                </a:rPr>
                <a:t>Fueling/Charging</a:t>
              </a:r>
            </a:p>
            <a:p>
              <a:pPr>
                <a:spcAft>
                  <a:spcPts val="227"/>
                </a:spcAft>
              </a:pPr>
              <a:r>
                <a:rPr lang="en-US" sz="1200" b="1">
                  <a:solidFill>
                    <a:schemeClr val="tx1"/>
                  </a:solidFill>
                  <a:latin typeface="Gentium Basic" panose="02000503060000020004" pitchFamily="2" charset="0"/>
                </a:rPr>
                <a:t>Resiliency</a:t>
              </a:r>
            </a:p>
            <a:p>
              <a:pPr>
                <a:spcAft>
                  <a:spcPts val="227"/>
                </a:spcAft>
              </a:pPr>
              <a:r>
                <a:rPr lang="en-US" sz="1200" b="1">
                  <a:solidFill>
                    <a:schemeClr val="tx1"/>
                  </a:solidFill>
                  <a:latin typeface="Gentium Basic" panose="02000503060000020004" pitchFamily="2" charset="0"/>
                </a:rPr>
                <a:t>Connectivity</a:t>
              </a:r>
            </a:p>
            <a:p>
              <a:pPr>
                <a:spcAft>
                  <a:spcPts val="227"/>
                </a:spcAft>
              </a:pPr>
              <a:r>
                <a:rPr lang="en-US" sz="1200" b="1">
                  <a:solidFill>
                    <a:schemeClr val="tx1"/>
                  </a:solidFill>
                  <a:latin typeface="Gentium Basic" panose="02000503060000020004" pitchFamily="2" charset="0"/>
                </a:rPr>
                <a:t>Automated Management</a:t>
              </a:r>
            </a:p>
          </p:txBody>
        </p:sp>
      </p:grpSp>
      <p:grpSp>
        <p:nvGrpSpPr>
          <p:cNvPr id="11" name="Group 10">
            <a:extLst>
              <a:ext uri="{FF2B5EF4-FFF2-40B4-BE49-F238E27FC236}">
                <a16:creationId xmlns:a16="http://schemas.microsoft.com/office/drawing/2014/main" id="{6C5E50FE-484B-6853-4B6F-4E00F5B9FE47}"/>
              </a:ext>
            </a:extLst>
          </p:cNvPr>
          <p:cNvGrpSpPr/>
          <p:nvPr/>
        </p:nvGrpSpPr>
        <p:grpSpPr>
          <a:xfrm>
            <a:off x="961646" y="1712863"/>
            <a:ext cx="2984502" cy="3732211"/>
            <a:chOff x="1787694" y="2633484"/>
            <a:chExt cx="3464071" cy="3692597"/>
          </a:xfrm>
        </p:grpSpPr>
        <p:sp>
          <p:nvSpPr>
            <p:cNvPr id="12" name="Rectangle: Rounded Corners 11">
              <a:extLst>
                <a:ext uri="{FF2B5EF4-FFF2-40B4-BE49-F238E27FC236}">
                  <a16:creationId xmlns:a16="http://schemas.microsoft.com/office/drawing/2014/main" id="{26489D16-4F01-1F2E-7789-3B169212692A}"/>
                </a:ext>
              </a:extLst>
            </p:cNvPr>
            <p:cNvSpPr/>
            <p:nvPr/>
          </p:nvSpPr>
          <p:spPr>
            <a:xfrm>
              <a:off x="1787695" y="3236056"/>
              <a:ext cx="3393619" cy="3090025"/>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16" tIns="20726" rIns="51816" bIns="20726" rtlCol="0" anchor="b" anchorCtr="0"/>
            <a:lstStyle/>
            <a:p>
              <a:pPr algn="ctr"/>
              <a:r>
                <a:rPr lang="en-US" sz="1200" b="1">
                  <a:solidFill>
                    <a:srgbClr val="FF0000"/>
                  </a:solidFill>
                  <a:latin typeface="Gentium Basic" panose="02000503060000020004" pitchFamily="2" charset="0"/>
                </a:rPr>
                <a:t>EMERGING TRENDS</a:t>
              </a:r>
            </a:p>
            <a:p>
              <a:pPr algn="ctr"/>
              <a:r>
                <a:rPr lang="en-US" sz="1200" i="1">
                  <a:solidFill>
                    <a:srgbClr val="FF0000"/>
                  </a:solidFill>
                  <a:latin typeface="Gentium Basic" panose="02000503060000020004" pitchFamily="2" charset="0"/>
                </a:rPr>
                <a:t>Vehicle automation</a:t>
              </a:r>
            </a:p>
            <a:p>
              <a:pPr algn="ctr"/>
              <a:r>
                <a:rPr lang="en-US" sz="1200" i="1">
                  <a:solidFill>
                    <a:srgbClr val="FF0000"/>
                  </a:solidFill>
                  <a:latin typeface="Gentium Basic" panose="02000503060000020004" pitchFamily="2" charset="0"/>
                </a:rPr>
                <a:t>New battery technologies</a:t>
              </a:r>
            </a:p>
            <a:p>
              <a:pPr algn="ctr"/>
              <a:r>
                <a:rPr lang="en-US" sz="1200" i="1">
                  <a:solidFill>
                    <a:srgbClr val="FF0000"/>
                  </a:solidFill>
                  <a:latin typeface="Gentium Basic" panose="02000503060000020004" pitchFamily="2" charset="0"/>
                </a:rPr>
                <a:t>Battery end-of-life management</a:t>
              </a:r>
            </a:p>
          </p:txBody>
        </p:sp>
        <p:sp>
          <p:nvSpPr>
            <p:cNvPr id="157" name="Rectangle: Rounded Corners 156">
              <a:extLst>
                <a:ext uri="{FF2B5EF4-FFF2-40B4-BE49-F238E27FC236}">
                  <a16:creationId xmlns:a16="http://schemas.microsoft.com/office/drawing/2014/main" id="{1AC408D3-E4E8-1289-72EE-42D619F8023C}"/>
                </a:ext>
              </a:extLst>
            </p:cNvPr>
            <p:cNvSpPr/>
            <p:nvPr/>
          </p:nvSpPr>
          <p:spPr>
            <a:xfrm>
              <a:off x="1787694" y="2633484"/>
              <a:ext cx="3393621" cy="27392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16" tIns="20726" rIns="51816" bIns="20726" rtlCol="0" anchor="t" anchorCtr="0"/>
            <a:lstStyle/>
            <a:p>
              <a:r>
                <a:rPr lang="en-US" sz="1200" b="1">
                  <a:solidFill>
                    <a:schemeClr val="tx1"/>
                  </a:solidFill>
                  <a:latin typeface="Gentium Basic" panose="02000503060000020004" pitchFamily="2" charset="0"/>
                </a:rPr>
                <a:t>  On-road</a:t>
              </a:r>
            </a:p>
            <a:p>
              <a:r>
                <a:rPr lang="en-US" sz="1200">
                  <a:solidFill>
                    <a:schemeClr val="tx1"/>
                  </a:solidFill>
                  <a:latin typeface="Gentium Basic" panose="02000503060000020004" pitchFamily="2" charset="0"/>
                </a:rPr>
                <a:t>  Transit</a:t>
              </a:r>
            </a:p>
            <a:p>
              <a:r>
                <a:rPr lang="en-US" sz="1200">
                  <a:solidFill>
                    <a:schemeClr val="tx1"/>
                  </a:solidFill>
                  <a:latin typeface="Gentium Basic" panose="02000503060000020004" pitchFamily="2" charset="0"/>
                </a:rPr>
                <a:t>  School Bus</a:t>
              </a:r>
            </a:p>
            <a:p>
              <a:r>
                <a:rPr lang="en-US" sz="1200">
                  <a:solidFill>
                    <a:schemeClr val="tx1"/>
                  </a:solidFill>
                  <a:latin typeface="Gentium Basic" panose="02000503060000020004" pitchFamily="2" charset="0"/>
                </a:rPr>
                <a:t>  Services</a:t>
              </a:r>
            </a:p>
            <a:p>
              <a:r>
                <a:rPr lang="en-US" sz="1200">
                  <a:solidFill>
                    <a:schemeClr val="tx1"/>
                  </a:solidFill>
                  <a:latin typeface="Gentium Basic" panose="02000503060000020004" pitchFamily="2" charset="0"/>
                </a:rPr>
                <a:t>  Delivery</a:t>
              </a:r>
            </a:p>
            <a:p>
              <a:pPr>
                <a:spcAft>
                  <a:spcPts val="227"/>
                </a:spcAft>
              </a:pPr>
              <a:r>
                <a:rPr lang="en-US" sz="1200">
                  <a:solidFill>
                    <a:schemeClr val="tx1"/>
                  </a:solidFill>
                  <a:latin typeface="Gentium Basic" panose="02000503060000020004" pitchFamily="2" charset="0"/>
                </a:rPr>
                <a:t>  Freight</a:t>
              </a:r>
            </a:p>
            <a:p>
              <a:pPr>
                <a:spcAft>
                  <a:spcPts val="227"/>
                </a:spcAft>
              </a:pPr>
              <a:r>
                <a:rPr lang="en-US" sz="1200">
                  <a:solidFill>
                    <a:schemeClr val="tx1"/>
                  </a:solidFill>
                  <a:latin typeface="Gentium Basic" panose="02000503060000020004" pitchFamily="2" charset="0"/>
                </a:rPr>
                <a:t>  Active transport</a:t>
              </a:r>
            </a:p>
            <a:p>
              <a:pPr>
                <a:spcBef>
                  <a:spcPts val="453"/>
                </a:spcBef>
              </a:pPr>
              <a:r>
                <a:rPr lang="en-US" sz="1200" b="1">
                  <a:solidFill>
                    <a:schemeClr val="tx1"/>
                  </a:solidFill>
                  <a:latin typeface="Gentium Basic" panose="02000503060000020004" pitchFamily="2" charset="0"/>
                </a:rPr>
                <a:t> Marine</a:t>
              </a:r>
            </a:p>
            <a:p>
              <a:r>
                <a:rPr lang="en-US" sz="1200">
                  <a:solidFill>
                    <a:schemeClr val="tx1"/>
                  </a:solidFill>
                  <a:latin typeface="Gentium Basic" panose="02000503060000020004" pitchFamily="2" charset="0"/>
                </a:rPr>
                <a:t> Ferries</a:t>
              </a:r>
            </a:p>
            <a:p>
              <a:r>
                <a:rPr lang="en-US" sz="1200">
                  <a:solidFill>
                    <a:schemeClr val="tx1"/>
                  </a:solidFill>
                  <a:latin typeface="Gentium Basic" panose="02000503060000020004" pitchFamily="2" charset="0"/>
                </a:rPr>
                <a:t> Excursion</a:t>
              </a:r>
            </a:p>
            <a:p>
              <a:r>
                <a:rPr lang="en-US" sz="1200">
                  <a:solidFill>
                    <a:schemeClr val="tx1"/>
                  </a:solidFill>
                  <a:latin typeface="Gentium Basic" panose="02000503060000020004" pitchFamily="2" charset="0"/>
                </a:rPr>
                <a:t> Water Taxi</a:t>
              </a:r>
            </a:p>
            <a:p>
              <a:r>
                <a:rPr lang="en-US" sz="1200">
                  <a:solidFill>
                    <a:schemeClr val="tx1"/>
                  </a:solidFill>
                  <a:latin typeface="Gentium Basic" panose="02000503060000020004" pitchFamily="2" charset="0"/>
                </a:rPr>
                <a:t> Off-Shore Vessels</a:t>
              </a:r>
            </a:p>
            <a:p>
              <a:pPr>
                <a:spcAft>
                  <a:spcPts val="227"/>
                </a:spcAft>
              </a:pPr>
              <a:r>
                <a:rPr lang="en-US" sz="1200">
                  <a:solidFill>
                    <a:schemeClr val="tx1"/>
                  </a:solidFill>
                  <a:latin typeface="Gentium Basic" panose="02000503060000020004" pitchFamily="2" charset="0"/>
                </a:rPr>
                <a:t> Shore to ship power </a:t>
              </a:r>
            </a:p>
          </p:txBody>
        </p:sp>
        <p:sp>
          <p:nvSpPr>
            <p:cNvPr id="158" name="Rectangle: Rounded Corners 157">
              <a:extLst>
                <a:ext uri="{FF2B5EF4-FFF2-40B4-BE49-F238E27FC236}">
                  <a16:creationId xmlns:a16="http://schemas.microsoft.com/office/drawing/2014/main" id="{58F72078-03F7-DA4D-722F-16AAA5073B7B}"/>
                </a:ext>
              </a:extLst>
            </p:cNvPr>
            <p:cNvSpPr/>
            <p:nvPr/>
          </p:nvSpPr>
          <p:spPr>
            <a:xfrm>
              <a:off x="3541841" y="2713224"/>
              <a:ext cx="1709924" cy="2451155"/>
            </a:xfrm>
            <a:prstGeom prst="roundRect">
              <a:avLst>
                <a:gd name="adj" fmla="val 157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1816" tIns="20726" rIns="51816" bIns="20726" rtlCol="0" anchor="t" anchorCtr="0"/>
            <a:lstStyle/>
            <a:p>
              <a:pPr>
                <a:spcBef>
                  <a:spcPts val="453"/>
                </a:spcBef>
              </a:pPr>
              <a:r>
                <a:rPr lang="en-US" sz="1200" b="1">
                  <a:solidFill>
                    <a:schemeClr val="tx1"/>
                  </a:solidFill>
                  <a:latin typeface="Gentium Basic" panose="02000503060000020004" pitchFamily="2" charset="0"/>
                </a:rPr>
                <a:t>Rail</a:t>
              </a:r>
            </a:p>
            <a:p>
              <a:r>
                <a:rPr lang="en-US" sz="1200">
                  <a:solidFill>
                    <a:schemeClr val="tx1"/>
                  </a:solidFill>
                  <a:latin typeface="Gentium Basic" panose="02000503060000020004" pitchFamily="2" charset="0"/>
                </a:rPr>
                <a:t>Passenger</a:t>
              </a:r>
            </a:p>
            <a:p>
              <a:r>
                <a:rPr lang="en-US" sz="1200">
                  <a:solidFill>
                    <a:schemeClr val="tx1"/>
                  </a:solidFill>
                  <a:latin typeface="Gentium Basic" panose="02000503060000020004" pitchFamily="2" charset="0"/>
                </a:rPr>
                <a:t>Freight</a:t>
              </a:r>
            </a:p>
            <a:p>
              <a:pPr>
                <a:spcAft>
                  <a:spcPts val="227"/>
                </a:spcAft>
              </a:pPr>
              <a:r>
                <a:rPr lang="en-US" sz="1200">
                  <a:solidFill>
                    <a:schemeClr val="tx1"/>
                  </a:solidFill>
                  <a:latin typeface="Gentium Basic" panose="02000503060000020004" pitchFamily="2" charset="0"/>
                </a:rPr>
                <a:t>Support Equipment</a:t>
              </a:r>
            </a:p>
            <a:p>
              <a:pPr>
                <a:spcBef>
                  <a:spcPts val="453"/>
                </a:spcBef>
              </a:pPr>
              <a:r>
                <a:rPr lang="en-US" sz="1200" b="1">
                  <a:solidFill>
                    <a:schemeClr val="tx1"/>
                  </a:solidFill>
                  <a:latin typeface="Gentium Basic" panose="02000503060000020004" pitchFamily="2" charset="0"/>
                </a:rPr>
                <a:t>Aviation</a:t>
              </a:r>
            </a:p>
            <a:p>
              <a:r>
                <a:rPr lang="en-US" sz="1200">
                  <a:solidFill>
                    <a:schemeClr val="tx1"/>
                  </a:solidFill>
                  <a:latin typeface="Gentium Basic" panose="02000503060000020004" pitchFamily="2" charset="0"/>
                </a:rPr>
                <a:t>GSE</a:t>
              </a:r>
            </a:p>
            <a:p>
              <a:pPr>
                <a:spcAft>
                  <a:spcPts val="227"/>
                </a:spcAft>
              </a:pPr>
              <a:r>
                <a:rPr lang="en-US" sz="1200">
                  <a:solidFill>
                    <a:schemeClr val="tx1"/>
                  </a:solidFill>
                  <a:latin typeface="Gentium Basic" panose="02000503060000020004" pitchFamily="2" charset="0"/>
                </a:rPr>
                <a:t>Aircraft</a:t>
              </a:r>
            </a:p>
            <a:p>
              <a:pPr>
                <a:spcBef>
                  <a:spcPts val="453"/>
                </a:spcBef>
              </a:pPr>
              <a:r>
                <a:rPr lang="en-US" sz="1200" b="1">
                  <a:solidFill>
                    <a:schemeClr val="tx1"/>
                  </a:solidFill>
                  <a:latin typeface="Gentium Basic" panose="02000503060000020004" pitchFamily="2" charset="0"/>
                </a:rPr>
                <a:t>Nonroad</a:t>
              </a:r>
            </a:p>
            <a:p>
              <a:r>
                <a:rPr lang="en-US" sz="1200">
                  <a:solidFill>
                    <a:schemeClr val="tx1"/>
                  </a:solidFill>
                  <a:latin typeface="Gentium Basic" panose="02000503060000020004" pitchFamily="2" charset="0"/>
                </a:rPr>
                <a:t>Construction</a:t>
              </a:r>
            </a:p>
            <a:p>
              <a:pPr>
                <a:spcAft>
                  <a:spcPts val="227"/>
                </a:spcAft>
              </a:pPr>
              <a:r>
                <a:rPr lang="en-US" sz="1200">
                  <a:solidFill>
                    <a:schemeClr val="tx1"/>
                  </a:solidFill>
                  <a:latin typeface="Gentium Basic" panose="02000503060000020004" pitchFamily="2" charset="0"/>
                </a:rPr>
                <a:t>Agriculture</a:t>
              </a:r>
            </a:p>
            <a:p>
              <a:pPr>
                <a:spcAft>
                  <a:spcPts val="227"/>
                </a:spcAft>
              </a:pPr>
              <a:r>
                <a:rPr lang="en-US" sz="1200">
                  <a:solidFill>
                    <a:schemeClr val="tx1"/>
                  </a:solidFill>
                  <a:latin typeface="Gentium Basic" panose="02000503060000020004" pitchFamily="2" charset="0"/>
                </a:rPr>
                <a:t>Mining</a:t>
              </a:r>
            </a:p>
            <a:p>
              <a:pPr>
                <a:spcAft>
                  <a:spcPts val="227"/>
                </a:spcAft>
              </a:pPr>
              <a:endParaRPr lang="en-US" sz="1200" b="1">
                <a:solidFill>
                  <a:schemeClr val="tx1"/>
                </a:solidFill>
                <a:latin typeface="Gentium Basic" panose="02000503060000020004" pitchFamily="2" charset="0"/>
              </a:endParaRPr>
            </a:p>
          </p:txBody>
        </p:sp>
      </p:grpSp>
    </p:spTree>
    <p:extLst>
      <p:ext uri="{BB962C8B-B14F-4D97-AF65-F5344CB8AC3E}">
        <p14:creationId xmlns:p14="http://schemas.microsoft.com/office/powerpoint/2010/main" val="70448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latin typeface="Source Sans Pro" panose="020B0503030403020204" pitchFamily="34" charset="0"/>
              </a:rPr>
              <a:t>WSP National ZEB Experience</a:t>
            </a:r>
          </a:p>
        </p:txBody>
      </p:sp>
      <p:sp>
        <p:nvSpPr>
          <p:cNvPr id="6" name="TextBox 5">
            <a:extLst>
              <a:ext uri="{FF2B5EF4-FFF2-40B4-BE49-F238E27FC236}">
                <a16:creationId xmlns:a16="http://schemas.microsoft.com/office/drawing/2014/main" id="{7D0E4015-F12C-457A-ABFA-9C41B736CD11}"/>
              </a:ext>
            </a:extLst>
          </p:cNvPr>
          <p:cNvSpPr txBox="1"/>
          <p:nvPr/>
        </p:nvSpPr>
        <p:spPr>
          <a:xfrm>
            <a:off x="652014" y="2735847"/>
            <a:ext cx="10887971" cy="4318621"/>
          </a:xfrm>
          <a:prstGeom prst="rect">
            <a:avLst/>
          </a:prstGeom>
          <a:noFill/>
        </p:spPr>
        <p:txBody>
          <a:bodyPr wrap="square" lIns="91440" tIns="45720" rIns="91440" bIns="45720" rtlCol="0" anchor="t">
            <a:normAutofit/>
          </a:bodyPr>
          <a:lstStyle/>
          <a:p>
            <a:pPr>
              <a:spcAft>
                <a:spcPts val="1200"/>
              </a:spcAft>
            </a:pPr>
            <a:endParaRPr lang="en-US" sz="2400">
              <a:latin typeface="Source Sans Pro"/>
              <a:ea typeface="Source Sans Pro"/>
            </a:endParaRPr>
          </a:p>
        </p:txBody>
      </p:sp>
      <p:grpSp>
        <p:nvGrpSpPr>
          <p:cNvPr id="2" name="Group 1">
            <a:extLst>
              <a:ext uri="{FF2B5EF4-FFF2-40B4-BE49-F238E27FC236}">
                <a16:creationId xmlns:a16="http://schemas.microsoft.com/office/drawing/2014/main" id="{32F73CB8-E102-1D0B-17AB-B9157C4FE9AC}"/>
              </a:ext>
            </a:extLst>
          </p:cNvPr>
          <p:cNvGrpSpPr/>
          <p:nvPr/>
        </p:nvGrpSpPr>
        <p:grpSpPr>
          <a:xfrm>
            <a:off x="8342637" y="2686187"/>
            <a:ext cx="2956117" cy="1076049"/>
            <a:chOff x="9224476" y="2882112"/>
            <a:chExt cx="2806620" cy="1198391"/>
          </a:xfrm>
        </p:grpSpPr>
        <p:sp>
          <p:nvSpPr>
            <p:cNvPr id="3" name="Rectangle 2">
              <a:extLst>
                <a:ext uri="{FF2B5EF4-FFF2-40B4-BE49-F238E27FC236}">
                  <a16:creationId xmlns:a16="http://schemas.microsoft.com/office/drawing/2014/main" id="{323F0404-A2BA-4ED5-6A20-59184BD7397D}"/>
                </a:ext>
              </a:extLst>
            </p:cNvPr>
            <p:cNvSpPr>
              <a:spLocks noChangeArrowheads="1"/>
            </p:cNvSpPr>
            <p:nvPr/>
          </p:nvSpPr>
          <p:spPr bwMode="auto">
            <a:xfrm>
              <a:off x="9224476" y="2882112"/>
              <a:ext cx="2806620" cy="461665"/>
            </a:xfrm>
            <a:prstGeom prst="rect">
              <a:avLst/>
            </a:prstGeom>
            <a:noFill/>
          </p:spPr>
          <p:txBody>
            <a:bodyPr wrap="square" rtlCol="0">
              <a:normAutofit/>
            </a:bodyPr>
            <a:lstStyle/>
            <a:p>
              <a:pPr algn="ctr" defTabSz="988871"/>
              <a:r>
                <a:rPr lang="en-US" altLang="en-US" sz="2000">
                  <a:solidFill>
                    <a:srgbClr val="333E48"/>
                  </a:solidFill>
                  <a:latin typeface="Montserrat" pitchFamily="2" charset="77"/>
                </a:rPr>
                <a:t>Writing</a:t>
              </a:r>
            </a:p>
          </p:txBody>
        </p:sp>
        <p:sp>
          <p:nvSpPr>
            <p:cNvPr id="4" name="TextBox 6">
              <a:extLst>
                <a:ext uri="{FF2B5EF4-FFF2-40B4-BE49-F238E27FC236}">
                  <a16:creationId xmlns:a16="http://schemas.microsoft.com/office/drawing/2014/main" id="{AB1151B9-A8AE-AFE0-84A8-0ADE4D6B13BA}"/>
                </a:ext>
              </a:extLst>
            </p:cNvPr>
            <p:cNvSpPr txBox="1">
              <a:spLocks noChangeArrowheads="1"/>
            </p:cNvSpPr>
            <p:nvPr/>
          </p:nvSpPr>
          <p:spPr bwMode="auto">
            <a:xfrm>
              <a:off x="9229622" y="3188920"/>
              <a:ext cx="2796328" cy="707886"/>
            </a:xfrm>
            <a:prstGeom prst="rect">
              <a:avLst/>
            </a:prstGeom>
            <a:noFill/>
          </p:spPr>
          <p:txBody>
            <a:bodyPr wrap="square" rtlCol="0">
              <a:spAutoFit/>
            </a:bodyPr>
            <a:lstStyle>
              <a:defPPr>
                <a:defRPr lang="en-US"/>
              </a:defPPr>
              <a:lvl1pPr defTabSz="988871">
                <a:defRPr sz="2400">
                  <a:solidFill>
                    <a:srgbClr val="333E48"/>
                  </a:solidFill>
                  <a:latin typeface="Montserrat" pitchFamily="2" charset="77"/>
                </a:defRPr>
              </a:lvl1pPr>
            </a:lstStyle>
            <a:p>
              <a:pPr algn="ctr"/>
              <a:r>
                <a:rPr lang="en-US" altLang="en-US" sz="4000" b="1"/>
                <a:t>130+</a:t>
              </a:r>
            </a:p>
          </p:txBody>
        </p:sp>
        <p:sp>
          <p:nvSpPr>
            <p:cNvPr id="7" name="Rectangle 7">
              <a:extLst>
                <a:ext uri="{FF2B5EF4-FFF2-40B4-BE49-F238E27FC236}">
                  <a16:creationId xmlns:a16="http://schemas.microsoft.com/office/drawing/2014/main" id="{B773EC97-A1F8-E9DD-9D46-C65583725BCF}"/>
                </a:ext>
              </a:extLst>
            </p:cNvPr>
            <p:cNvSpPr>
              <a:spLocks noChangeArrowheads="1"/>
            </p:cNvSpPr>
            <p:nvPr/>
          </p:nvSpPr>
          <p:spPr bwMode="auto">
            <a:xfrm>
              <a:off x="9363922" y="3741949"/>
              <a:ext cx="2527728" cy="338554"/>
            </a:xfrm>
            <a:prstGeom prst="rect">
              <a:avLst/>
            </a:prstGeom>
            <a:noFill/>
          </p:spPr>
          <p:txBody>
            <a:bodyPr wrap="square" rtlCol="0">
              <a:noAutofit/>
            </a:bodyPr>
            <a:lstStyle/>
            <a:p>
              <a:pPr algn="ctr" defTabSz="988871"/>
              <a:r>
                <a:rPr lang="en-US" altLang="en-US" sz="1600">
                  <a:solidFill>
                    <a:srgbClr val="333E48"/>
                  </a:solidFill>
                  <a:latin typeface="Montserrat" pitchFamily="2" charset="77"/>
                </a:rPr>
                <a:t>ZE Plans and Projects</a:t>
              </a:r>
            </a:p>
          </p:txBody>
        </p:sp>
      </p:grpSp>
      <p:grpSp>
        <p:nvGrpSpPr>
          <p:cNvPr id="8" name="Group 7">
            <a:extLst>
              <a:ext uri="{FF2B5EF4-FFF2-40B4-BE49-F238E27FC236}">
                <a16:creationId xmlns:a16="http://schemas.microsoft.com/office/drawing/2014/main" id="{78DE5E9B-214F-B4B0-6208-F5DFF0E197C5}"/>
              </a:ext>
            </a:extLst>
          </p:cNvPr>
          <p:cNvGrpSpPr/>
          <p:nvPr/>
        </p:nvGrpSpPr>
        <p:grpSpPr>
          <a:xfrm>
            <a:off x="8321231" y="1205345"/>
            <a:ext cx="2984077" cy="1142577"/>
            <a:chOff x="9209314" y="1563018"/>
            <a:chExt cx="2833166" cy="1272483"/>
          </a:xfrm>
        </p:grpSpPr>
        <p:sp>
          <p:nvSpPr>
            <p:cNvPr id="9" name="TextBox 9">
              <a:extLst>
                <a:ext uri="{FF2B5EF4-FFF2-40B4-BE49-F238E27FC236}">
                  <a16:creationId xmlns:a16="http://schemas.microsoft.com/office/drawing/2014/main" id="{A5BAE038-7C5C-5F7D-0703-2B6A2B507588}"/>
                </a:ext>
              </a:extLst>
            </p:cNvPr>
            <p:cNvSpPr txBox="1">
              <a:spLocks noChangeArrowheads="1"/>
            </p:cNvSpPr>
            <p:nvPr/>
          </p:nvSpPr>
          <p:spPr bwMode="auto">
            <a:xfrm>
              <a:off x="9212225" y="1849853"/>
              <a:ext cx="2827344" cy="707886"/>
            </a:xfrm>
            <a:prstGeom prst="rect">
              <a:avLst/>
            </a:prstGeom>
            <a:noFill/>
          </p:spPr>
          <p:txBody>
            <a:bodyPr wrap="square" rtlCol="0">
              <a:spAutoFit/>
            </a:bodyPr>
            <a:lstStyle>
              <a:defPPr>
                <a:defRPr lang="en-US"/>
              </a:defPPr>
              <a:lvl1pPr algn="ctr" defTabSz="988871">
                <a:defRPr sz="4000" b="1">
                  <a:solidFill>
                    <a:srgbClr val="333E48"/>
                  </a:solidFill>
                  <a:latin typeface="Montserrat" pitchFamily="2" charset="77"/>
                </a:defRPr>
              </a:lvl1pPr>
            </a:lstStyle>
            <a:p>
              <a:r>
                <a:rPr lang="en-US" altLang="en-US"/>
                <a:t>19/25</a:t>
              </a:r>
            </a:p>
          </p:txBody>
        </p:sp>
        <p:sp>
          <p:nvSpPr>
            <p:cNvPr id="10" name="Rectangle 7">
              <a:extLst>
                <a:ext uri="{FF2B5EF4-FFF2-40B4-BE49-F238E27FC236}">
                  <a16:creationId xmlns:a16="http://schemas.microsoft.com/office/drawing/2014/main" id="{22429EBA-16B8-18FB-A1B4-5AFA377E5EB7}"/>
                </a:ext>
              </a:extLst>
            </p:cNvPr>
            <p:cNvSpPr>
              <a:spLocks noChangeArrowheads="1"/>
            </p:cNvSpPr>
            <p:nvPr/>
          </p:nvSpPr>
          <p:spPr bwMode="auto">
            <a:xfrm>
              <a:off x="9209314" y="1563018"/>
              <a:ext cx="2833166" cy="373145"/>
            </a:xfrm>
            <a:prstGeom prst="rect">
              <a:avLst/>
            </a:prstGeom>
            <a:noFill/>
          </p:spPr>
          <p:txBody>
            <a:bodyPr wrap="square" rtlCol="0">
              <a:normAutofit fontScale="77500" lnSpcReduction="20000"/>
            </a:bodyPr>
            <a:lstStyle/>
            <a:p>
              <a:pPr algn="ctr" defTabSz="988871"/>
              <a:r>
                <a:rPr lang="en-US" altLang="en-US" sz="2400">
                  <a:solidFill>
                    <a:srgbClr val="333E48"/>
                  </a:solidFill>
                  <a:latin typeface="Montserrat" pitchFamily="2" charset="77"/>
                </a:rPr>
                <a:t>ZEB Contracts with</a:t>
              </a:r>
            </a:p>
          </p:txBody>
        </p:sp>
        <p:sp>
          <p:nvSpPr>
            <p:cNvPr id="11" name="Rectangle 7">
              <a:extLst>
                <a:ext uri="{FF2B5EF4-FFF2-40B4-BE49-F238E27FC236}">
                  <a16:creationId xmlns:a16="http://schemas.microsoft.com/office/drawing/2014/main" id="{935AD6A5-6D10-2B35-0F2C-47E453F1A653}"/>
                </a:ext>
              </a:extLst>
            </p:cNvPr>
            <p:cNvSpPr>
              <a:spLocks noChangeArrowheads="1"/>
            </p:cNvSpPr>
            <p:nvPr/>
          </p:nvSpPr>
          <p:spPr bwMode="auto">
            <a:xfrm>
              <a:off x="9278630" y="2471430"/>
              <a:ext cx="2694534" cy="364071"/>
            </a:xfrm>
            <a:prstGeom prst="rect">
              <a:avLst/>
            </a:prstGeom>
            <a:noFill/>
          </p:spPr>
          <p:txBody>
            <a:bodyPr wrap="square" rtlCol="0">
              <a:noAutofit/>
            </a:bodyPr>
            <a:lstStyle/>
            <a:p>
              <a:pPr algn="ctr" defTabSz="988871"/>
              <a:r>
                <a:rPr lang="en-US" altLang="en-US" sz="1600">
                  <a:solidFill>
                    <a:srgbClr val="333E48"/>
                  </a:solidFill>
                  <a:latin typeface="Montserrat" pitchFamily="2" charset="77"/>
                </a:rPr>
                <a:t>Top Transit Fleets in USA</a:t>
              </a:r>
            </a:p>
          </p:txBody>
        </p:sp>
      </p:grpSp>
      <p:grpSp>
        <p:nvGrpSpPr>
          <p:cNvPr id="12" name="Group 11">
            <a:extLst>
              <a:ext uri="{FF2B5EF4-FFF2-40B4-BE49-F238E27FC236}">
                <a16:creationId xmlns:a16="http://schemas.microsoft.com/office/drawing/2014/main" id="{233DF87F-477B-8AE7-81AD-004EF313BBFB}"/>
              </a:ext>
            </a:extLst>
          </p:cNvPr>
          <p:cNvGrpSpPr/>
          <p:nvPr/>
        </p:nvGrpSpPr>
        <p:grpSpPr>
          <a:xfrm>
            <a:off x="8321232" y="4106425"/>
            <a:ext cx="2963592" cy="1128152"/>
            <a:chOff x="9248458" y="4204534"/>
            <a:chExt cx="2813717" cy="1256418"/>
          </a:xfrm>
        </p:grpSpPr>
        <p:sp>
          <p:nvSpPr>
            <p:cNvPr id="26" name="TextBox 12">
              <a:extLst>
                <a:ext uri="{FF2B5EF4-FFF2-40B4-BE49-F238E27FC236}">
                  <a16:creationId xmlns:a16="http://schemas.microsoft.com/office/drawing/2014/main" id="{304BA63C-AAF0-49D5-651F-85C49CC66449}"/>
                </a:ext>
              </a:extLst>
            </p:cNvPr>
            <p:cNvSpPr txBox="1">
              <a:spLocks noChangeArrowheads="1"/>
            </p:cNvSpPr>
            <p:nvPr/>
          </p:nvSpPr>
          <p:spPr bwMode="auto">
            <a:xfrm>
              <a:off x="9277451" y="4681978"/>
              <a:ext cx="2755730" cy="338554"/>
            </a:xfrm>
            <a:prstGeom prst="rect">
              <a:avLst/>
            </a:prstGeom>
            <a:noFill/>
          </p:spPr>
          <p:txBody>
            <a:bodyPr wrap="square" rtlCol="0" anchor="ctr">
              <a:noAutofit/>
            </a:bodyPr>
            <a:lstStyle>
              <a:defPPr>
                <a:defRPr lang="en-US"/>
              </a:defPPr>
              <a:lvl1pPr algn="ctr" defTabSz="988871">
                <a:defRPr sz="1600">
                  <a:solidFill>
                    <a:srgbClr val="333E48"/>
                  </a:solidFill>
                  <a:latin typeface="Montserrat" pitchFamily="2" charset="77"/>
                </a:defRPr>
              </a:lvl1pPr>
            </a:lstStyle>
            <a:p>
              <a:r>
                <a:rPr lang="en-US" altLang="en-US" sz="4400" b="1"/>
                <a:t>800+</a:t>
              </a:r>
              <a:endParaRPr lang="en-US" altLang="en-US" sz="6400" b="1"/>
            </a:p>
          </p:txBody>
        </p:sp>
        <p:sp>
          <p:nvSpPr>
            <p:cNvPr id="27" name="Rectangle 7">
              <a:extLst>
                <a:ext uri="{FF2B5EF4-FFF2-40B4-BE49-F238E27FC236}">
                  <a16:creationId xmlns:a16="http://schemas.microsoft.com/office/drawing/2014/main" id="{8701EB83-D5B2-4C66-27A8-B94563385F74}"/>
                </a:ext>
              </a:extLst>
            </p:cNvPr>
            <p:cNvSpPr>
              <a:spLocks noChangeArrowheads="1"/>
            </p:cNvSpPr>
            <p:nvPr/>
          </p:nvSpPr>
          <p:spPr bwMode="auto">
            <a:xfrm>
              <a:off x="9265465" y="4204534"/>
              <a:ext cx="2779702" cy="375578"/>
            </a:xfrm>
            <a:prstGeom prst="rect">
              <a:avLst/>
            </a:prstGeom>
            <a:noFill/>
          </p:spPr>
          <p:txBody>
            <a:bodyPr wrap="square" rtlCol="0">
              <a:normAutofit/>
            </a:bodyPr>
            <a:lstStyle/>
            <a:p>
              <a:pPr algn="ctr" defTabSz="988871"/>
              <a:r>
                <a:rPr lang="en-US" altLang="en-US" sz="1600">
                  <a:solidFill>
                    <a:srgbClr val="333E48"/>
                  </a:solidFill>
                  <a:latin typeface="Montserrat" pitchFamily="2" charset="77"/>
                </a:rPr>
                <a:t>Planning and designing</a:t>
              </a:r>
            </a:p>
          </p:txBody>
        </p:sp>
        <p:sp>
          <p:nvSpPr>
            <p:cNvPr id="28" name="Rectangle 7">
              <a:extLst>
                <a:ext uri="{FF2B5EF4-FFF2-40B4-BE49-F238E27FC236}">
                  <a16:creationId xmlns:a16="http://schemas.microsoft.com/office/drawing/2014/main" id="{5514AD0A-64A3-E656-E7DE-587C43A40C74}"/>
                </a:ext>
              </a:extLst>
            </p:cNvPr>
            <p:cNvSpPr>
              <a:spLocks noChangeArrowheads="1"/>
            </p:cNvSpPr>
            <p:nvPr/>
          </p:nvSpPr>
          <p:spPr bwMode="auto">
            <a:xfrm>
              <a:off x="9248458" y="5122398"/>
              <a:ext cx="2813717" cy="338554"/>
            </a:xfrm>
            <a:prstGeom prst="rect">
              <a:avLst/>
            </a:prstGeom>
            <a:noFill/>
          </p:spPr>
          <p:txBody>
            <a:bodyPr wrap="square" rtlCol="0">
              <a:noAutofit/>
            </a:bodyPr>
            <a:lstStyle/>
            <a:p>
              <a:pPr algn="ctr" defTabSz="988871"/>
              <a:r>
                <a:rPr lang="en-US" altLang="en-US" sz="1600">
                  <a:solidFill>
                    <a:srgbClr val="333E48"/>
                  </a:solidFill>
                  <a:latin typeface="Montserrat" pitchFamily="2" charset="77"/>
                </a:rPr>
                <a:t>ZE facility projects</a:t>
              </a:r>
            </a:p>
          </p:txBody>
        </p:sp>
      </p:grpSp>
      <p:pic>
        <p:nvPicPr>
          <p:cNvPr id="29" name="Picture 28">
            <a:extLst>
              <a:ext uri="{FF2B5EF4-FFF2-40B4-BE49-F238E27FC236}">
                <a16:creationId xmlns:a16="http://schemas.microsoft.com/office/drawing/2014/main" id="{F3DB0468-CD29-C290-FECD-1175CFD7E844}"/>
              </a:ext>
            </a:extLst>
          </p:cNvPr>
          <p:cNvPicPr>
            <a:picLocks noChangeAspect="1"/>
          </p:cNvPicPr>
          <p:nvPr/>
        </p:nvPicPr>
        <p:blipFill>
          <a:blip r:embed="rId3"/>
          <a:srcRect/>
          <a:stretch/>
        </p:blipFill>
        <p:spPr>
          <a:xfrm>
            <a:off x="452351" y="1379372"/>
            <a:ext cx="7810210" cy="4656751"/>
          </a:xfrm>
          <a:prstGeom prst="rect">
            <a:avLst/>
          </a:prstGeom>
        </p:spPr>
      </p:pic>
      <p:cxnSp>
        <p:nvCxnSpPr>
          <p:cNvPr id="30" name="Connecteur droit 447">
            <a:extLst>
              <a:ext uri="{FF2B5EF4-FFF2-40B4-BE49-F238E27FC236}">
                <a16:creationId xmlns:a16="http://schemas.microsoft.com/office/drawing/2014/main" id="{F98AD9EC-97FA-5207-D6F4-0B746AD8A964}"/>
              </a:ext>
            </a:extLst>
          </p:cNvPr>
          <p:cNvCxnSpPr>
            <a:cxnSpLocks/>
          </p:cNvCxnSpPr>
          <p:nvPr/>
        </p:nvCxnSpPr>
        <p:spPr>
          <a:xfrm>
            <a:off x="8321232" y="5234577"/>
            <a:ext cx="288931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E167F11-3E9E-4C71-8110-F9F286F10E1C}"/>
              </a:ext>
            </a:extLst>
          </p:cNvPr>
          <p:cNvGrpSpPr/>
          <p:nvPr/>
        </p:nvGrpSpPr>
        <p:grpSpPr>
          <a:xfrm>
            <a:off x="8329363" y="5582693"/>
            <a:ext cx="2984079" cy="1162682"/>
            <a:chOff x="9305924" y="5499930"/>
            <a:chExt cx="2833168" cy="1294874"/>
          </a:xfrm>
        </p:grpSpPr>
        <p:sp>
          <p:nvSpPr>
            <p:cNvPr id="32" name="TextBox 12">
              <a:extLst>
                <a:ext uri="{FF2B5EF4-FFF2-40B4-BE49-F238E27FC236}">
                  <a16:creationId xmlns:a16="http://schemas.microsoft.com/office/drawing/2014/main" id="{F8789E49-ED52-5090-13BE-621E542E9F57}"/>
                </a:ext>
              </a:extLst>
            </p:cNvPr>
            <p:cNvSpPr txBox="1">
              <a:spLocks noChangeArrowheads="1"/>
            </p:cNvSpPr>
            <p:nvPr/>
          </p:nvSpPr>
          <p:spPr bwMode="auto">
            <a:xfrm>
              <a:off x="9305924" y="6438160"/>
              <a:ext cx="2833168" cy="356644"/>
            </a:xfrm>
            <a:prstGeom prst="rect">
              <a:avLst/>
            </a:prstGeom>
            <a:noFill/>
          </p:spPr>
          <p:txBody>
            <a:bodyPr wrap="square" rtlCol="0">
              <a:noAutofit/>
            </a:bodyPr>
            <a:lstStyle>
              <a:defPPr>
                <a:defRPr lang="en-US"/>
              </a:defPPr>
              <a:lvl1pPr algn="ctr" defTabSz="988871">
                <a:defRPr sz="1600">
                  <a:solidFill>
                    <a:srgbClr val="333E48"/>
                  </a:solidFill>
                  <a:latin typeface="Montserrat" pitchFamily="2" charset="77"/>
                </a:defRPr>
              </a:lvl1pPr>
            </a:lstStyle>
            <a:p>
              <a:r>
                <a:rPr lang="en-US" altLang="en-US"/>
                <a:t>North American vehicles</a:t>
              </a:r>
            </a:p>
          </p:txBody>
        </p:sp>
        <p:sp>
          <p:nvSpPr>
            <p:cNvPr id="33" name="Rectangle 7">
              <a:extLst>
                <a:ext uri="{FF2B5EF4-FFF2-40B4-BE49-F238E27FC236}">
                  <a16:creationId xmlns:a16="http://schemas.microsoft.com/office/drawing/2014/main" id="{57AB8A90-3B01-32C5-33AC-1463805C149C}"/>
                </a:ext>
              </a:extLst>
            </p:cNvPr>
            <p:cNvSpPr>
              <a:spLocks noChangeArrowheads="1"/>
            </p:cNvSpPr>
            <p:nvPr/>
          </p:nvSpPr>
          <p:spPr bwMode="auto">
            <a:xfrm>
              <a:off x="9313631" y="5499930"/>
              <a:ext cx="2817755" cy="338554"/>
            </a:xfrm>
            <a:prstGeom prst="rect">
              <a:avLst/>
            </a:prstGeom>
            <a:noFill/>
          </p:spPr>
          <p:txBody>
            <a:bodyPr wrap="square" rtlCol="0">
              <a:normAutofit fontScale="92500" lnSpcReduction="10000"/>
            </a:bodyPr>
            <a:lstStyle/>
            <a:p>
              <a:pPr algn="ctr" defTabSz="988871"/>
              <a:r>
                <a:rPr lang="en-US" altLang="en-US" sz="1600">
                  <a:solidFill>
                    <a:srgbClr val="333E48"/>
                  </a:solidFill>
                  <a:latin typeface="Montserrat" pitchFamily="2" charset="77"/>
                </a:rPr>
                <a:t>Working with a total of </a:t>
              </a:r>
            </a:p>
          </p:txBody>
        </p:sp>
        <p:sp>
          <p:nvSpPr>
            <p:cNvPr id="34" name="TextBox 6">
              <a:extLst>
                <a:ext uri="{FF2B5EF4-FFF2-40B4-BE49-F238E27FC236}">
                  <a16:creationId xmlns:a16="http://schemas.microsoft.com/office/drawing/2014/main" id="{374E4BCA-EA64-4C2D-21DE-34E6DF892F06}"/>
                </a:ext>
              </a:extLst>
            </p:cNvPr>
            <p:cNvSpPr txBox="1">
              <a:spLocks noChangeArrowheads="1"/>
            </p:cNvSpPr>
            <p:nvPr/>
          </p:nvSpPr>
          <p:spPr bwMode="auto">
            <a:xfrm>
              <a:off x="9324344" y="5784379"/>
              <a:ext cx="2796328" cy="707886"/>
            </a:xfrm>
            <a:prstGeom prst="rect">
              <a:avLst/>
            </a:prstGeom>
            <a:noFill/>
          </p:spPr>
          <p:txBody>
            <a:bodyPr wrap="square" rtlCol="0">
              <a:spAutoFit/>
            </a:bodyPr>
            <a:lstStyle>
              <a:defPPr>
                <a:defRPr lang="en-US"/>
              </a:defPPr>
              <a:lvl1pPr defTabSz="988871">
                <a:defRPr sz="2400">
                  <a:solidFill>
                    <a:srgbClr val="333E48"/>
                  </a:solidFill>
                  <a:latin typeface="Montserrat" pitchFamily="2" charset="77"/>
                </a:defRPr>
              </a:lvl1pPr>
            </a:lstStyle>
            <a:p>
              <a:pPr algn="ctr"/>
              <a:r>
                <a:rPr lang="en-US" altLang="en-US" sz="4000" b="1"/>
                <a:t>17,000+</a:t>
              </a:r>
            </a:p>
          </p:txBody>
        </p:sp>
      </p:grpSp>
      <p:cxnSp>
        <p:nvCxnSpPr>
          <p:cNvPr id="35" name="Connecteur droit 447">
            <a:extLst>
              <a:ext uri="{FF2B5EF4-FFF2-40B4-BE49-F238E27FC236}">
                <a16:creationId xmlns:a16="http://schemas.microsoft.com/office/drawing/2014/main" id="{BEE38C3F-7576-6EA0-144F-D3AC4FA65B02}"/>
              </a:ext>
            </a:extLst>
          </p:cNvPr>
          <p:cNvCxnSpPr>
            <a:cxnSpLocks/>
          </p:cNvCxnSpPr>
          <p:nvPr/>
        </p:nvCxnSpPr>
        <p:spPr>
          <a:xfrm>
            <a:off x="8321232" y="2500322"/>
            <a:ext cx="288931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Connecteur droit 447">
            <a:extLst>
              <a:ext uri="{FF2B5EF4-FFF2-40B4-BE49-F238E27FC236}">
                <a16:creationId xmlns:a16="http://schemas.microsoft.com/office/drawing/2014/main" id="{D04B5B96-ACBD-E00B-91AC-DE3ED6991E52}"/>
              </a:ext>
            </a:extLst>
          </p:cNvPr>
          <p:cNvCxnSpPr>
            <a:cxnSpLocks/>
          </p:cNvCxnSpPr>
          <p:nvPr/>
        </p:nvCxnSpPr>
        <p:spPr>
          <a:xfrm>
            <a:off x="8321232" y="3762236"/>
            <a:ext cx="288931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Connecteur droit 447">
            <a:extLst>
              <a:ext uri="{FF2B5EF4-FFF2-40B4-BE49-F238E27FC236}">
                <a16:creationId xmlns:a16="http://schemas.microsoft.com/office/drawing/2014/main" id="{E03F598F-E9DC-BC6F-9D1D-426F7DAF304E}"/>
              </a:ext>
            </a:extLst>
          </p:cNvPr>
          <p:cNvCxnSpPr>
            <a:cxnSpLocks/>
          </p:cNvCxnSpPr>
          <p:nvPr/>
        </p:nvCxnSpPr>
        <p:spPr>
          <a:xfrm>
            <a:off x="8321232" y="6745375"/>
            <a:ext cx="288931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2" name="Slide Number Placeholder 41">
            <a:extLst>
              <a:ext uri="{FF2B5EF4-FFF2-40B4-BE49-F238E27FC236}">
                <a16:creationId xmlns:a16="http://schemas.microsoft.com/office/drawing/2014/main" id="{3C42E222-7507-6E8A-D915-EDADA1D56C84}"/>
              </a:ext>
            </a:extLst>
          </p:cNvPr>
          <p:cNvSpPr>
            <a:spLocks noGrp="1"/>
          </p:cNvSpPr>
          <p:nvPr>
            <p:ph type="sldNum" sz="quarter" idx="12"/>
          </p:nvPr>
        </p:nvSpPr>
        <p:spPr/>
        <p:txBody>
          <a:bodyPr/>
          <a:lstStyle/>
          <a:p>
            <a:fld id="{FC585367-148E-874D-A143-6C293F85E273}" type="slidenum">
              <a:rPr lang="en-US" smtClean="0"/>
              <a:pPr/>
              <a:t>5</a:t>
            </a:fld>
            <a:endParaRPr lang="en-US"/>
          </a:p>
        </p:txBody>
      </p:sp>
    </p:spTree>
    <p:extLst>
      <p:ext uri="{BB962C8B-B14F-4D97-AF65-F5344CB8AC3E}">
        <p14:creationId xmlns:p14="http://schemas.microsoft.com/office/powerpoint/2010/main" val="272182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904969-5398-C953-85C8-8B6F354BCED1}"/>
              </a:ext>
            </a:extLst>
          </p:cNvPr>
          <p:cNvSpPr>
            <a:spLocks noGrp="1"/>
          </p:cNvSpPr>
          <p:nvPr>
            <p:ph type="sldNum" sz="quarter" idx="12"/>
          </p:nvPr>
        </p:nvSpPr>
        <p:spPr/>
        <p:txBody>
          <a:bodyPr/>
          <a:lstStyle/>
          <a:p>
            <a:fld id="{FC585367-148E-874D-A143-6C293F85E273}" type="slidenum">
              <a:rPr lang="en-US" smtClean="0"/>
              <a:t>6</a:t>
            </a:fld>
            <a:endParaRPr lang="en-US"/>
          </a:p>
        </p:txBody>
      </p:sp>
      <p:pic>
        <p:nvPicPr>
          <p:cNvPr id="5122" name="Picture 2">
            <a:extLst>
              <a:ext uri="{FF2B5EF4-FFF2-40B4-BE49-F238E27FC236}">
                <a16:creationId xmlns:a16="http://schemas.microsoft.com/office/drawing/2014/main" id="{35469725-5FA3-7F64-877B-74FAFA98EBC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6541" y="1371599"/>
            <a:ext cx="11420174" cy="371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7" y="161799"/>
            <a:ext cx="9237539"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a:solidFill>
                  <a:srgbClr val="1A5632"/>
                </a:solidFill>
                <a:latin typeface="Source Sans Pro" panose="020B0503030403020204" pitchFamily="34" charset="0"/>
              </a:rPr>
              <a:t>Why do you Need a Zero-Emission Transition Plan?</a:t>
            </a: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7</a:t>
            </a:fld>
            <a:endParaRPr lang="en-US"/>
          </a:p>
        </p:txBody>
      </p:sp>
      <p:sp>
        <p:nvSpPr>
          <p:cNvPr id="3" name="TextBox 2">
            <a:extLst>
              <a:ext uri="{FF2B5EF4-FFF2-40B4-BE49-F238E27FC236}">
                <a16:creationId xmlns:a16="http://schemas.microsoft.com/office/drawing/2014/main" id="{E784882E-F437-EDE6-B52A-FEBF419F0464}"/>
              </a:ext>
            </a:extLst>
          </p:cNvPr>
          <p:cNvSpPr txBox="1"/>
          <p:nvPr/>
        </p:nvSpPr>
        <p:spPr>
          <a:xfrm>
            <a:off x="838148" y="1210982"/>
            <a:ext cx="9102286" cy="46185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0" i="0">
                <a:effectLst/>
                <a:latin typeface="Open Sans" panose="020B0606030504020204" pitchFamily="34" charset="0"/>
              </a:rPr>
              <a:t>If you apply for FTA funding for a zero-emission vehicle project, you need a Zero-Emission Transition (ZET) Plan</a:t>
            </a:r>
          </a:p>
          <a:p>
            <a:pPr marL="285750" indent="-285750">
              <a:lnSpc>
                <a:spcPct val="150000"/>
              </a:lnSpc>
              <a:buFont typeface="Arial" panose="020B0604020202020204" pitchFamily="34" charset="0"/>
              <a:buChar char="•"/>
            </a:pPr>
            <a:r>
              <a:rPr lang="en-US">
                <a:latin typeface="Open Sans" panose="020B0606030504020204" pitchFamily="34" charset="0"/>
              </a:rPr>
              <a:t>FTA defines the elements to include in a ZET Plan</a:t>
            </a:r>
            <a:endParaRPr lang="en-US" b="0" i="0">
              <a:effectLst/>
              <a:latin typeface="Open Sans" panose="020B0606030504020204" pitchFamily="34" charset="0"/>
            </a:endParaRPr>
          </a:p>
          <a:p>
            <a:pPr marL="285750" indent="-285750">
              <a:lnSpc>
                <a:spcPct val="150000"/>
              </a:lnSpc>
              <a:buFont typeface="Arial" panose="020B0604020202020204" pitchFamily="34" charset="0"/>
              <a:buChar char="•"/>
            </a:pPr>
            <a:r>
              <a:rPr lang="en-US">
                <a:latin typeface="Open Sans" panose="020B0606030504020204" pitchFamily="34" charset="0"/>
              </a:rPr>
              <a:t>You need a ZET Plan if you apply through either of the following grant programs:</a:t>
            </a:r>
          </a:p>
          <a:p>
            <a:pPr marL="285750" indent="-285750">
              <a:lnSpc>
                <a:spcPct val="150000"/>
              </a:lnSpc>
              <a:buFont typeface="Arial" panose="020B0604020202020204" pitchFamily="34" charset="0"/>
              <a:buChar char="•"/>
            </a:pPr>
            <a:endParaRPr lang="en-US">
              <a:latin typeface="Open Sans" panose="020B0606030504020204" pitchFamily="34" charset="0"/>
            </a:endParaRPr>
          </a:p>
          <a:p>
            <a:pPr marL="285750" indent="-285750">
              <a:lnSpc>
                <a:spcPct val="150000"/>
              </a:lnSpc>
              <a:buFont typeface="Arial" panose="020B0604020202020204" pitchFamily="34" charset="0"/>
              <a:buChar char="•"/>
            </a:pPr>
            <a:endParaRPr lang="en-US">
              <a:latin typeface="Open Sans" panose="020B0606030504020204" pitchFamily="34" charset="0"/>
            </a:endParaRPr>
          </a:p>
          <a:p>
            <a:pPr marL="285750" indent="-285750">
              <a:lnSpc>
                <a:spcPct val="150000"/>
              </a:lnSpc>
              <a:buFont typeface="Arial" panose="020B0604020202020204" pitchFamily="34" charset="0"/>
              <a:buChar char="•"/>
            </a:pPr>
            <a:endParaRPr lang="en-US">
              <a:latin typeface="Open Sans" panose="020B0606030504020204" pitchFamily="34" charset="0"/>
            </a:endParaRPr>
          </a:p>
          <a:p>
            <a:pPr marL="285750" indent="-285750">
              <a:lnSpc>
                <a:spcPct val="150000"/>
              </a:lnSpc>
              <a:buFont typeface="Arial" panose="020B0604020202020204" pitchFamily="34" charset="0"/>
              <a:buChar char="•"/>
            </a:pPr>
            <a:endParaRPr lang="en-US">
              <a:latin typeface="Open Sans" panose="020B0606030504020204" pitchFamily="34" charset="0"/>
            </a:endParaRPr>
          </a:p>
          <a:p>
            <a:pPr marL="285750" indent="-285750">
              <a:lnSpc>
                <a:spcPct val="150000"/>
              </a:lnSpc>
              <a:buFont typeface="Arial" panose="020B0604020202020204" pitchFamily="34" charset="0"/>
              <a:buChar char="•"/>
            </a:pPr>
            <a:endParaRPr lang="en-US">
              <a:latin typeface="Open Sans" panose="020B0606030504020204" pitchFamily="34" charset="0"/>
            </a:endParaRPr>
          </a:p>
          <a:p>
            <a:pPr marL="285750" indent="-285750">
              <a:lnSpc>
                <a:spcPct val="150000"/>
              </a:lnSpc>
              <a:buFont typeface="Arial" panose="020B0604020202020204" pitchFamily="34" charset="0"/>
              <a:buChar char="•"/>
            </a:pPr>
            <a:endParaRPr lang="en-US">
              <a:latin typeface="Open Sans" panose="020B0606030504020204" pitchFamily="34" charset="0"/>
            </a:endParaRPr>
          </a:p>
          <a:p>
            <a:pPr marL="285750" indent="-285750">
              <a:lnSpc>
                <a:spcPct val="150000"/>
              </a:lnSpc>
              <a:buFont typeface="Arial" panose="020B0604020202020204" pitchFamily="34" charset="0"/>
              <a:buChar char="•"/>
            </a:pPr>
            <a:r>
              <a:rPr lang="en-US">
                <a:latin typeface="Open Sans" panose="020B0606030504020204" pitchFamily="34" charset="0"/>
              </a:rPr>
              <a:t>What are the elements of a ZET Plan?</a:t>
            </a:r>
          </a:p>
        </p:txBody>
      </p:sp>
      <p:grpSp>
        <p:nvGrpSpPr>
          <p:cNvPr id="14" name="Group 13">
            <a:extLst>
              <a:ext uri="{FF2B5EF4-FFF2-40B4-BE49-F238E27FC236}">
                <a16:creationId xmlns:a16="http://schemas.microsoft.com/office/drawing/2014/main" id="{C3E741FE-6FC4-2DE1-9137-AF6503DAE97C}"/>
              </a:ext>
            </a:extLst>
          </p:cNvPr>
          <p:cNvGrpSpPr/>
          <p:nvPr/>
        </p:nvGrpSpPr>
        <p:grpSpPr>
          <a:xfrm>
            <a:off x="6399219" y="2836059"/>
            <a:ext cx="4005000" cy="2188006"/>
            <a:chOff x="6388586" y="3787418"/>
            <a:chExt cx="4005000" cy="2188006"/>
          </a:xfrm>
        </p:grpSpPr>
        <p:sp>
          <p:nvSpPr>
            <p:cNvPr id="9" name="Rectangle 8" descr="Bus">
              <a:extLst>
                <a:ext uri="{FF2B5EF4-FFF2-40B4-BE49-F238E27FC236}">
                  <a16:creationId xmlns:a16="http://schemas.microsoft.com/office/drawing/2014/main" id="{E0A9F470-F00F-8FC0-827F-F058EC628E27}"/>
                </a:ext>
              </a:extLst>
            </p:cNvPr>
            <p:cNvSpPr/>
            <p:nvPr/>
          </p:nvSpPr>
          <p:spPr>
            <a:xfrm>
              <a:off x="7501717" y="3787418"/>
              <a:ext cx="1802250" cy="180225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6D9AC368-0E91-EACB-CFE9-7BFF83235BFC}"/>
                </a:ext>
              </a:extLst>
            </p:cNvPr>
            <p:cNvSpPr/>
            <p:nvPr/>
          </p:nvSpPr>
          <p:spPr>
            <a:xfrm>
              <a:off x="6388586" y="5213952"/>
              <a:ext cx="4005000" cy="761472"/>
            </a:xfrm>
            <a:custGeom>
              <a:avLst/>
              <a:gdLst>
                <a:gd name="connsiteX0" fmla="*/ 0 w 4005000"/>
                <a:gd name="connsiteY0" fmla="*/ 0 h 761472"/>
                <a:gd name="connsiteX1" fmla="*/ 4005000 w 4005000"/>
                <a:gd name="connsiteY1" fmla="*/ 0 h 761472"/>
                <a:gd name="connsiteX2" fmla="*/ 4005000 w 4005000"/>
                <a:gd name="connsiteY2" fmla="*/ 761472 h 761472"/>
                <a:gd name="connsiteX3" fmla="*/ 0 w 4005000"/>
                <a:gd name="connsiteY3" fmla="*/ 761472 h 761472"/>
                <a:gd name="connsiteX4" fmla="*/ 0 w 4005000"/>
                <a:gd name="connsiteY4" fmla="*/ 0 h 76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5000" h="761472">
                  <a:moveTo>
                    <a:pt x="0" y="0"/>
                  </a:moveTo>
                  <a:lnTo>
                    <a:pt x="4005000" y="0"/>
                  </a:lnTo>
                  <a:lnTo>
                    <a:pt x="4005000" y="761472"/>
                  </a:lnTo>
                  <a:lnTo>
                    <a:pt x="0" y="7614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a:latin typeface="Source Sans Pro" panose="020B0503030403020204" pitchFamily="34" charset="0"/>
                  <a:ea typeface="Source Sans Pro" panose="020B0503030403020204" pitchFamily="34" charset="0"/>
                </a:rPr>
                <a:t>Buses and Bus Facilities Program (BBF)</a:t>
              </a:r>
            </a:p>
          </p:txBody>
        </p:sp>
      </p:grpSp>
      <p:grpSp>
        <p:nvGrpSpPr>
          <p:cNvPr id="13" name="Group 12">
            <a:extLst>
              <a:ext uri="{FF2B5EF4-FFF2-40B4-BE49-F238E27FC236}">
                <a16:creationId xmlns:a16="http://schemas.microsoft.com/office/drawing/2014/main" id="{B8DA653B-8F3F-1B70-3998-EB5CF2A60DD8}"/>
              </a:ext>
            </a:extLst>
          </p:cNvPr>
          <p:cNvGrpSpPr/>
          <p:nvPr/>
        </p:nvGrpSpPr>
        <p:grpSpPr>
          <a:xfrm>
            <a:off x="1961979" y="2836059"/>
            <a:ext cx="4005000" cy="2114590"/>
            <a:chOff x="1961979" y="3010243"/>
            <a:chExt cx="4005000" cy="2114590"/>
          </a:xfrm>
        </p:grpSpPr>
        <p:sp>
          <p:nvSpPr>
            <p:cNvPr id="11" name="Rectangle 10" descr="Electric Car">
              <a:extLst>
                <a:ext uri="{FF2B5EF4-FFF2-40B4-BE49-F238E27FC236}">
                  <a16:creationId xmlns:a16="http://schemas.microsoft.com/office/drawing/2014/main" id="{1C72427F-32FA-7B53-D8CE-D8402ACE96E0}"/>
                </a:ext>
              </a:extLst>
            </p:cNvPr>
            <p:cNvSpPr/>
            <p:nvPr/>
          </p:nvSpPr>
          <p:spPr>
            <a:xfrm>
              <a:off x="2833045" y="3010243"/>
              <a:ext cx="2028035" cy="175458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5">
                <a:hueOff val="-6758543"/>
                <a:satOff val="-17419"/>
                <a:lumOff val="-11765"/>
                <a:alphaOff val="0"/>
              </a:schemeClr>
            </a:effectRef>
            <a:fontRef idx="minor">
              <a:schemeClr val="lt1"/>
            </a:fontRef>
          </p:style>
        </p:sp>
        <p:sp>
          <p:nvSpPr>
            <p:cNvPr id="12" name="Freeform: Shape 11">
              <a:extLst>
                <a:ext uri="{FF2B5EF4-FFF2-40B4-BE49-F238E27FC236}">
                  <a16:creationId xmlns:a16="http://schemas.microsoft.com/office/drawing/2014/main" id="{EE209124-1ECD-C427-EA87-5EC201FC23A3}"/>
                </a:ext>
              </a:extLst>
            </p:cNvPr>
            <p:cNvSpPr/>
            <p:nvPr/>
          </p:nvSpPr>
          <p:spPr>
            <a:xfrm>
              <a:off x="1961979" y="4404833"/>
              <a:ext cx="4005000" cy="720000"/>
            </a:xfrm>
            <a:custGeom>
              <a:avLst/>
              <a:gdLst>
                <a:gd name="connsiteX0" fmla="*/ 0 w 4005000"/>
                <a:gd name="connsiteY0" fmla="*/ 0 h 720000"/>
                <a:gd name="connsiteX1" fmla="*/ 4005000 w 4005000"/>
                <a:gd name="connsiteY1" fmla="*/ 0 h 720000"/>
                <a:gd name="connsiteX2" fmla="*/ 4005000 w 4005000"/>
                <a:gd name="connsiteY2" fmla="*/ 720000 h 720000"/>
                <a:gd name="connsiteX3" fmla="*/ 0 w 4005000"/>
                <a:gd name="connsiteY3" fmla="*/ 720000 h 720000"/>
                <a:gd name="connsiteX4" fmla="*/ 0 w 4005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5000" h="720000">
                  <a:moveTo>
                    <a:pt x="0" y="0"/>
                  </a:moveTo>
                  <a:lnTo>
                    <a:pt x="4005000" y="0"/>
                  </a:lnTo>
                  <a:lnTo>
                    <a:pt x="4005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a:latin typeface="Source Sans Pro" panose="020B0503030403020204" pitchFamily="34" charset="0"/>
                  <a:ea typeface="Source Sans Pro" panose="020B0503030403020204" pitchFamily="34" charset="0"/>
                </a:rPr>
                <a:t>Low or No Emission Vehicle Program (“Low-No”)</a:t>
              </a:r>
            </a:p>
          </p:txBody>
        </p:sp>
      </p:grpSp>
    </p:spTree>
    <p:extLst>
      <p:ext uri="{BB962C8B-B14F-4D97-AF65-F5344CB8AC3E}">
        <p14:creationId xmlns:p14="http://schemas.microsoft.com/office/powerpoint/2010/main" val="169365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163">
            <a:extLst>
              <a:ext uri="{FF2B5EF4-FFF2-40B4-BE49-F238E27FC236}">
                <a16:creationId xmlns:a16="http://schemas.microsoft.com/office/drawing/2014/main" id="{02864538-2EF2-9D9D-93E1-91040B78F61C}"/>
              </a:ext>
            </a:extLst>
          </p:cNvPr>
          <p:cNvGrpSpPr/>
          <p:nvPr/>
        </p:nvGrpSpPr>
        <p:grpSpPr>
          <a:xfrm>
            <a:off x="8537448" y="1084895"/>
            <a:ext cx="2076880" cy="2600961"/>
            <a:chOff x="8441543" y="1333002"/>
            <a:chExt cx="2076880" cy="2600961"/>
          </a:xfrm>
        </p:grpSpPr>
        <p:sp>
          <p:nvSpPr>
            <p:cNvPr id="44" name="Rectangle 43">
              <a:extLst>
                <a:ext uri="{FF2B5EF4-FFF2-40B4-BE49-F238E27FC236}">
                  <a16:creationId xmlns:a16="http://schemas.microsoft.com/office/drawing/2014/main" id="{9DD6396F-8C77-BE69-EE48-BF821C010F74}"/>
                </a:ext>
              </a:extLst>
            </p:cNvPr>
            <p:cNvSpPr/>
            <p:nvPr/>
          </p:nvSpPr>
          <p:spPr>
            <a:xfrm>
              <a:off x="8441543" y="1857083"/>
              <a:ext cx="2076880" cy="20768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54DF7360-F806-5636-A4FB-44E37A3285D2}"/>
                </a:ext>
              </a:extLst>
            </p:cNvPr>
            <p:cNvGrpSpPr/>
            <p:nvPr/>
          </p:nvGrpSpPr>
          <p:grpSpPr>
            <a:xfrm>
              <a:off x="9062356" y="1333002"/>
              <a:ext cx="732986" cy="694984"/>
              <a:chOff x="2005575" y="1049448"/>
              <a:chExt cx="732986" cy="694984"/>
            </a:xfrm>
          </p:grpSpPr>
          <p:sp>
            <p:nvSpPr>
              <p:cNvPr id="46" name="Google Shape;920;p26">
                <a:extLst>
                  <a:ext uri="{FF2B5EF4-FFF2-40B4-BE49-F238E27FC236}">
                    <a16:creationId xmlns:a16="http://schemas.microsoft.com/office/drawing/2014/main" id="{C6A04E42-6D51-62F4-5D05-ADD024258171}"/>
                  </a:ext>
                </a:extLst>
              </p:cNvPr>
              <p:cNvSpPr/>
              <p:nvPr/>
            </p:nvSpPr>
            <p:spPr>
              <a:xfrm>
                <a:off x="2294276" y="1421591"/>
                <a:ext cx="200305" cy="318805"/>
              </a:xfrm>
              <a:custGeom>
                <a:avLst/>
                <a:gdLst/>
                <a:ahLst/>
                <a:cxnLst/>
                <a:rect l="l" t="t" r="r" b="b"/>
                <a:pathLst>
                  <a:path w="4779" h="8057" extrusionOk="0">
                    <a:moveTo>
                      <a:pt x="738" y="0"/>
                    </a:moveTo>
                    <a:lnTo>
                      <a:pt x="1" y="966"/>
                    </a:lnTo>
                    <a:lnTo>
                      <a:pt x="4347" y="8057"/>
                    </a:lnTo>
                    <a:lnTo>
                      <a:pt x="4779" y="7854"/>
                    </a:lnTo>
                    <a:lnTo>
                      <a:pt x="738" y="0"/>
                    </a:lnTo>
                    <a:close/>
                  </a:path>
                </a:pathLst>
              </a:custGeom>
              <a:solidFill>
                <a:srgbClr val="A09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21;p26">
                <a:extLst>
                  <a:ext uri="{FF2B5EF4-FFF2-40B4-BE49-F238E27FC236}">
                    <a16:creationId xmlns:a16="http://schemas.microsoft.com/office/drawing/2014/main" id="{7540B4AD-76DF-BE7C-39DF-51160146095D}"/>
                  </a:ext>
                </a:extLst>
              </p:cNvPr>
              <p:cNvSpPr/>
              <p:nvPr/>
            </p:nvSpPr>
            <p:spPr>
              <a:xfrm>
                <a:off x="2405054" y="1568391"/>
                <a:ext cx="67188" cy="134811"/>
              </a:xfrm>
              <a:custGeom>
                <a:avLst/>
                <a:gdLst/>
                <a:ahLst/>
                <a:cxnLst/>
                <a:rect l="l" t="t" r="r" b="b"/>
                <a:pathLst>
                  <a:path w="1603" h="3407" extrusionOk="0">
                    <a:moveTo>
                      <a:pt x="1" y="1"/>
                    </a:moveTo>
                    <a:lnTo>
                      <a:pt x="1" y="1"/>
                    </a:lnTo>
                    <a:cubicBezTo>
                      <a:pt x="535" y="1170"/>
                      <a:pt x="1068" y="2441"/>
                      <a:pt x="1500" y="3407"/>
                    </a:cubicBezTo>
                    <a:cubicBezTo>
                      <a:pt x="1500" y="3280"/>
                      <a:pt x="1602" y="3178"/>
                      <a:pt x="1602" y="3076"/>
                    </a:cubicBezTo>
                    <a:lnTo>
                      <a:pt x="1" y="1"/>
                    </a:lnTo>
                    <a:close/>
                  </a:path>
                </a:pathLst>
              </a:custGeom>
              <a:solidFill>
                <a:srgbClr val="646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22;p26">
                <a:extLst>
                  <a:ext uri="{FF2B5EF4-FFF2-40B4-BE49-F238E27FC236}">
                    <a16:creationId xmlns:a16="http://schemas.microsoft.com/office/drawing/2014/main" id="{36221247-3EF5-6F1B-A545-9B7DB8D2CA61}"/>
                  </a:ext>
                </a:extLst>
              </p:cNvPr>
              <p:cNvSpPr/>
              <p:nvPr/>
            </p:nvSpPr>
            <p:spPr>
              <a:xfrm>
                <a:off x="2095061" y="1353059"/>
                <a:ext cx="452793" cy="267801"/>
              </a:xfrm>
              <a:custGeom>
                <a:avLst/>
                <a:gdLst/>
                <a:ahLst/>
                <a:cxnLst/>
                <a:rect l="l" t="t" r="r" b="b"/>
                <a:pathLst>
                  <a:path w="10803" h="6768" extrusionOk="0">
                    <a:moveTo>
                      <a:pt x="7718" y="1"/>
                    </a:moveTo>
                    <a:cubicBezTo>
                      <a:pt x="6666" y="1"/>
                      <a:pt x="5417" y="295"/>
                      <a:pt x="4220" y="893"/>
                    </a:cubicBezTo>
                    <a:cubicBezTo>
                      <a:pt x="1577" y="2164"/>
                      <a:pt x="1" y="4274"/>
                      <a:pt x="636" y="5672"/>
                    </a:cubicBezTo>
                    <a:cubicBezTo>
                      <a:pt x="1026" y="6397"/>
                      <a:pt x="1949" y="6768"/>
                      <a:pt x="3123" y="6768"/>
                    </a:cubicBezTo>
                    <a:cubicBezTo>
                      <a:pt x="4169" y="6768"/>
                      <a:pt x="5414" y="6474"/>
                      <a:pt x="6660" y="5875"/>
                    </a:cubicBezTo>
                    <a:cubicBezTo>
                      <a:pt x="9201" y="4604"/>
                      <a:pt x="10803" y="2495"/>
                      <a:pt x="10167" y="1097"/>
                    </a:cubicBezTo>
                    <a:cubicBezTo>
                      <a:pt x="9831" y="371"/>
                      <a:pt x="8898" y="1"/>
                      <a:pt x="7718"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23;p26">
                <a:extLst>
                  <a:ext uri="{FF2B5EF4-FFF2-40B4-BE49-F238E27FC236}">
                    <a16:creationId xmlns:a16="http://schemas.microsoft.com/office/drawing/2014/main" id="{16230408-FEDF-8715-F367-5F075F2C11C5}"/>
                  </a:ext>
                </a:extLst>
              </p:cNvPr>
              <p:cNvSpPr/>
              <p:nvPr/>
            </p:nvSpPr>
            <p:spPr>
              <a:xfrm>
                <a:off x="2117443" y="1384357"/>
                <a:ext cx="408029" cy="238402"/>
              </a:xfrm>
              <a:custGeom>
                <a:avLst/>
                <a:gdLst/>
                <a:ahLst/>
                <a:cxnLst/>
                <a:rect l="l" t="t" r="r" b="b"/>
                <a:pathLst>
                  <a:path w="9735" h="6025" extrusionOk="0">
                    <a:moveTo>
                      <a:pt x="1" y="4550"/>
                    </a:moveTo>
                    <a:lnTo>
                      <a:pt x="1" y="4550"/>
                    </a:lnTo>
                    <a:cubicBezTo>
                      <a:pt x="16" y="4571"/>
                      <a:pt x="33" y="4591"/>
                      <a:pt x="50" y="4610"/>
                    </a:cubicBezTo>
                    <a:lnTo>
                      <a:pt x="50" y="4610"/>
                    </a:lnTo>
                    <a:cubicBezTo>
                      <a:pt x="37" y="4590"/>
                      <a:pt x="21" y="4570"/>
                      <a:pt x="1" y="4550"/>
                    </a:cubicBezTo>
                    <a:close/>
                    <a:moveTo>
                      <a:pt x="9404" y="1"/>
                    </a:moveTo>
                    <a:lnTo>
                      <a:pt x="9404" y="1"/>
                    </a:lnTo>
                    <a:cubicBezTo>
                      <a:pt x="9735" y="1373"/>
                      <a:pt x="8134" y="3279"/>
                      <a:pt x="5821" y="4449"/>
                    </a:cubicBezTo>
                    <a:cubicBezTo>
                      <a:pt x="4550" y="4982"/>
                      <a:pt x="3279" y="5287"/>
                      <a:pt x="2212" y="5287"/>
                    </a:cubicBezTo>
                    <a:cubicBezTo>
                      <a:pt x="1308" y="5287"/>
                      <a:pt x="474" y="5099"/>
                      <a:pt x="50" y="4610"/>
                    </a:cubicBezTo>
                    <a:lnTo>
                      <a:pt x="50" y="4610"/>
                    </a:lnTo>
                    <a:cubicBezTo>
                      <a:pt x="102" y="4693"/>
                      <a:pt x="102" y="4779"/>
                      <a:pt x="102" y="4881"/>
                    </a:cubicBezTo>
                    <a:cubicBezTo>
                      <a:pt x="509" y="5618"/>
                      <a:pt x="1373" y="6024"/>
                      <a:pt x="2542" y="6024"/>
                    </a:cubicBezTo>
                    <a:cubicBezTo>
                      <a:pt x="3584" y="6024"/>
                      <a:pt x="4855" y="5719"/>
                      <a:pt x="6126" y="5084"/>
                    </a:cubicBezTo>
                    <a:cubicBezTo>
                      <a:pt x="8261" y="4017"/>
                      <a:pt x="9735" y="2339"/>
                      <a:pt x="9735" y="941"/>
                    </a:cubicBezTo>
                    <a:cubicBezTo>
                      <a:pt x="9735" y="738"/>
                      <a:pt x="9735" y="535"/>
                      <a:pt x="9633" y="306"/>
                    </a:cubicBezTo>
                    <a:cubicBezTo>
                      <a:pt x="9532" y="204"/>
                      <a:pt x="9532" y="102"/>
                      <a:pt x="9404" y="1"/>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24;p26">
                <a:extLst>
                  <a:ext uri="{FF2B5EF4-FFF2-40B4-BE49-F238E27FC236}">
                    <a16:creationId xmlns:a16="http://schemas.microsoft.com/office/drawing/2014/main" id="{F1483EC2-22CC-1D05-08F3-F8E22EA84560}"/>
                  </a:ext>
                </a:extLst>
              </p:cNvPr>
              <p:cNvSpPr/>
              <p:nvPr/>
            </p:nvSpPr>
            <p:spPr>
              <a:xfrm>
                <a:off x="2081229" y="1326033"/>
                <a:ext cx="452793" cy="269700"/>
              </a:xfrm>
              <a:custGeom>
                <a:avLst/>
                <a:gdLst/>
                <a:ahLst/>
                <a:cxnLst/>
                <a:rect l="l" t="t" r="r" b="b"/>
                <a:pathLst>
                  <a:path w="10803" h="6816" extrusionOk="0">
                    <a:moveTo>
                      <a:pt x="7858" y="0"/>
                    </a:moveTo>
                    <a:cubicBezTo>
                      <a:pt x="6786" y="0"/>
                      <a:pt x="5491" y="318"/>
                      <a:pt x="4245" y="941"/>
                    </a:cubicBezTo>
                    <a:cubicBezTo>
                      <a:pt x="1602" y="2212"/>
                      <a:pt x="0" y="4321"/>
                      <a:pt x="738" y="5719"/>
                    </a:cubicBezTo>
                    <a:cubicBezTo>
                      <a:pt x="1074" y="6445"/>
                      <a:pt x="1978" y="6815"/>
                      <a:pt x="3147" y="6815"/>
                    </a:cubicBezTo>
                    <a:cubicBezTo>
                      <a:pt x="4188" y="6815"/>
                      <a:pt x="5439" y="6521"/>
                      <a:pt x="6685" y="5923"/>
                    </a:cubicBezTo>
                    <a:cubicBezTo>
                      <a:pt x="9226" y="4652"/>
                      <a:pt x="10802" y="2415"/>
                      <a:pt x="10167" y="1043"/>
                    </a:cubicBezTo>
                    <a:cubicBezTo>
                      <a:pt x="9843" y="343"/>
                      <a:pt x="8971" y="0"/>
                      <a:pt x="7858"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25;p26">
                <a:extLst>
                  <a:ext uri="{FF2B5EF4-FFF2-40B4-BE49-F238E27FC236}">
                    <a16:creationId xmlns:a16="http://schemas.microsoft.com/office/drawing/2014/main" id="{9C93D7EE-AFEC-97A8-BDE1-1DD6B5854E9F}"/>
                  </a:ext>
                </a:extLst>
              </p:cNvPr>
              <p:cNvSpPr/>
              <p:nvPr/>
            </p:nvSpPr>
            <p:spPr>
              <a:xfrm>
                <a:off x="2099336" y="1124906"/>
                <a:ext cx="328143" cy="402295"/>
              </a:xfrm>
              <a:custGeom>
                <a:avLst/>
                <a:gdLst/>
                <a:ahLst/>
                <a:cxnLst/>
                <a:rect l="l" t="t" r="r" b="b"/>
                <a:pathLst>
                  <a:path w="7829" h="10167" extrusionOk="0">
                    <a:moveTo>
                      <a:pt x="3381" y="1"/>
                    </a:moveTo>
                    <a:lnTo>
                      <a:pt x="738" y="1271"/>
                    </a:lnTo>
                    <a:lnTo>
                      <a:pt x="1" y="2415"/>
                    </a:lnTo>
                    <a:lnTo>
                      <a:pt x="1703" y="8998"/>
                    </a:lnTo>
                    <a:cubicBezTo>
                      <a:pt x="1907" y="9735"/>
                      <a:pt x="2542" y="10167"/>
                      <a:pt x="3279" y="10167"/>
                    </a:cubicBezTo>
                    <a:cubicBezTo>
                      <a:pt x="4550" y="10040"/>
                      <a:pt x="6354" y="9735"/>
                      <a:pt x="7422" y="8032"/>
                    </a:cubicBezTo>
                    <a:cubicBezTo>
                      <a:pt x="7727" y="7498"/>
                      <a:pt x="7829" y="6863"/>
                      <a:pt x="7422" y="6354"/>
                    </a:cubicBezTo>
                    <a:lnTo>
                      <a:pt x="3381" y="1"/>
                    </a:ln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26;p26">
                <a:extLst>
                  <a:ext uri="{FF2B5EF4-FFF2-40B4-BE49-F238E27FC236}">
                    <a16:creationId xmlns:a16="http://schemas.microsoft.com/office/drawing/2014/main" id="{7A57B8B1-6E39-921F-F5B9-463A9DF5B679}"/>
                  </a:ext>
                </a:extLst>
              </p:cNvPr>
              <p:cNvSpPr/>
              <p:nvPr/>
            </p:nvSpPr>
            <p:spPr>
              <a:xfrm>
                <a:off x="2103611" y="1175197"/>
                <a:ext cx="213089" cy="352003"/>
              </a:xfrm>
              <a:custGeom>
                <a:avLst/>
                <a:gdLst/>
                <a:ahLst/>
                <a:cxnLst/>
                <a:rect l="l" t="t" r="r" b="b"/>
                <a:pathLst>
                  <a:path w="5084" h="8896" extrusionOk="0">
                    <a:moveTo>
                      <a:pt x="3813" y="0"/>
                    </a:moveTo>
                    <a:cubicBezTo>
                      <a:pt x="3380" y="407"/>
                      <a:pt x="2872" y="839"/>
                      <a:pt x="2237" y="1144"/>
                    </a:cubicBezTo>
                    <a:cubicBezTo>
                      <a:pt x="1474" y="1474"/>
                      <a:pt x="636" y="1678"/>
                      <a:pt x="0" y="1678"/>
                    </a:cubicBezTo>
                    <a:lnTo>
                      <a:pt x="1601" y="7727"/>
                    </a:lnTo>
                    <a:cubicBezTo>
                      <a:pt x="1805" y="8362"/>
                      <a:pt x="2440" y="8896"/>
                      <a:pt x="3076" y="8896"/>
                    </a:cubicBezTo>
                    <a:cubicBezTo>
                      <a:pt x="2872" y="8896"/>
                      <a:pt x="2643" y="8769"/>
                      <a:pt x="2440" y="8667"/>
                    </a:cubicBezTo>
                    <a:cubicBezTo>
                      <a:pt x="5083" y="5719"/>
                      <a:pt x="4346" y="2008"/>
                      <a:pt x="3813"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27;p26">
                <a:extLst>
                  <a:ext uri="{FF2B5EF4-FFF2-40B4-BE49-F238E27FC236}">
                    <a16:creationId xmlns:a16="http://schemas.microsoft.com/office/drawing/2014/main" id="{EEB8B38C-7F9C-F560-066B-EC82D7C2C288}"/>
                  </a:ext>
                </a:extLst>
              </p:cNvPr>
              <p:cNvSpPr/>
              <p:nvPr/>
            </p:nvSpPr>
            <p:spPr>
              <a:xfrm>
                <a:off x="2232496" y="1527161"/>
                <a:ext cx="4317" cy="39"/>
              </a:xfrm>
              <a:custGeom>
                <a:avLst/>
                <a:gdLst/>
                <a:ahLst/>
                <a:cxnLst/>
                <a:rect l="l" t="t" r="r" b="b"/>
                <a:pathLst>
                  <a:path w="103" h="1" extrusionOk="0">
                    <a:moveTo>
                      <a:pt x="102" y="1"/>
                    </a:moveTo>
                    <a:lnTo>
                      <a:pt x="102" y="1"/>
                    </a:lnTo>
                    <a:lnTo>
                      <a:pt x="102" y="1"/>
                    </a:lnTo>
                    <a:close/>
                    <a:moveTo>
                      <a:pt x="1" y="1"/>
                    </a:moveTo>
                    <a:lnTo>
                      <a:pt x="102" y="1"/>
                    </a:lnTo>
                    <a:lnTo>
                      <a:pt x="1" y="1"/>
                    </a:lnTo>
                    <a:close/>
                    <a:moveTo>
                      <a:pt x="102" y="1"/>
                    </a:moveTo>
                    <a:lnTo>
                      <a:pt x="102" y="1"/>
                    </a:lnTo>
                    <a:close/>
                  </a:path>
                </a:pathLst>
              </a:custGeom>
              <a:solidFill>
                <a:srgbClr val="BD5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28;p26">
                <a:extLst>
                  <a:ext uri="{FF2B5EF4-FFF2-40B4-BE49-F238E27FC236}">
                    <a16:creationId xmlns:a16="http://schemas.microsoft.com/office/drawing/2014/main" id="{47EC162A-BCE6-9F9C-86EA-64AF8E784373}"/>
                  </a:ext>
                </a:extLst>
              </p:cNvPr>
              <p:cNvSpPr/>
              <p:nvPr/>
            </p:nvSpPr>
            <p:spPr>
              <a:xfrm>
                <a:off x="2205880" y="1166135"/>
                <a:ext cx="217322" cy="361065"/>
              </a:xfrm>
              <a:custGeom>
                <a:avLst/>
                <a:gdLst/>
                <a:ahLst/>
                <a:cxnLst/>
                <a:rect l="l" t="t" r="r" b="b"/>
                <a:pathLst>
                  <a:path w="5185" h="9125" extrusionOk="0">
                    <a:moveTo>
                      <a:pt x="1576" y="1"/>
                    </a:moveTo>
                    <a:cubicBezTo>
                      <a:pt x="1474" y="102"/>
                      <a:pt x="1373" y="229"/>
                      <a:pt x="1373" y="229"/>
                    </a:cubicBezTo>
                    <a:cubicBezTo>
                      <a:pt x="1906" y="2237"/>
                      <a:pt x="2643" y="5948"/>
                      <a:pt x="0" y="8896"/>
                    </a:cubicBezTo>
                    <a:cubicBezTo>
                      <a:pt x="203" y="8998"/>
                      <a:pt x="432" y="9125"/>
                      <a:pt x="636" y="9125"/>
                    </a:cubicBezTo>
                    <a:lnTo>
                      <a:pt x="737" y="9125"/>
                    </a:lnTo>
                    <a:cubicBezTo>
                      <a:pt x="2008" y="8998"/>
                      <a:pt x="3812" y="8693"/>
                      <a:pt x="4880" y="6990"/>
                    </a:cubicBezTo>
                    <a:cubicBezTo>
                      <a:pt x="5083" y="6787"/>
                      <a:pt x="5185" y="6456"/>
                      <a:pt x="5185" y="6151"/>
                    </a:cubicBezTo>
                    <a:cubicBezTo>
                      <a:pt x="5185" y="5821"/>
                      <a:pt x="5083" y="5516"/>
                      <a:pt x="4880" y="5312"/>
                    </a:cubicBezTo>
                    <a:lnTo>
                      <a:pt x="4117" y="4042"/>
                    </a:lnTo>
                    <a:lnTo>
                      <a:pt x="1576" y="1"/>
                    </a:ln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29;p26">
                <a:extLst>
                  <a:ext uri="{FF2B5EF4-FFF2-40B4-BE49-F238E27FC236}">
                    <a16:creationId xmlns:a16="http://schemas.microsoft.com/office/drawing/2014/main" id="{D6BA4F54-E5B7-72DA-EF38-859ED0F4E7A7}"/>
                  </a:ext>
                </a:extLst>
              </p:cNvPr>
              <p:cNvSpPr/>
              <p:nvPr/>
            </p:nvSpPr>
            <p:spPr>
              <a:xfrm>
                <a:off x="2015173" y="1067728"/>
                <a:ext cx="297251" cy="176477"/>
              </a:xfrm>
              <a:custGeom>
                <a:avLst/>
                <a:gdLst/>
                <a:ahLst/>
                <a:cxnLst/>
                <a:rect l="l" t="t" r="r" b="b"/>
                <a:pathLst>
                  <a:path w="7092" h="4460" extrusionOk="0">
                    <a:moveTo>
                      <a:pt x="5013" y="1"/>
                    </a:moveTo>
                    <a:cubicBezTo>
                      <a:pt x="4340" y="1"/>
                      <a:pt x="3546" y="187"/>
                      <a:pt x="2746" y="581"/>
                    </a:cubicBezTo>
                    <a:cubicBezTo>
                      <a:pt x="941" y="1446"/>
                      <a:pt x="1" y="2818"/>
                      <a:pt x="407" y="3758"/>
                    </a:cubicBezTo>
                    <a:cubicBezTo>
                      <a:pt x="636" y="4216"/>
                      <a:pt x="1249" y="4460"/>
                      <a:pt x="2028" y="4460"/>
                    </a:cubicBezTo>
                    <a:cubicBezTo>
                      <a:pt x="2721" y="4460"/>
                      <a:pt x="3545" y="4267"/>
                      <a:pt x="4347" y="3860"/>
                    </a:cubicBezTo>
                    <a:cubicBezTo>
                      <a:pt x="6024" y="3021"/>
                      <a:pt x="7092" y="1649"/>
                      <a:pt x="6660" y="683"/>
                    </a:cubicBezTo>
                    <a:cubicBezTo>
                      <a:pt x="6377" y="238"/>
                      <a:pt x="5772" y="1"/>
                      <a:pt x="5013"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30;p26">
                <a:extLst>
                  <a:ext uri="{FF2B5EF4-FFF2-40B4-BE49-F238E27FC236}">
                    <a16:creationId xmlns:a16="http://schemas.microsoft.com/office/drawing/2014/main" id="{EBEDA736-187E-B763-4839-6999FCFE58C9}"/>
                  </a:ext>
                </a:extLst>
              </p:cNvPr>
              <p:cNvSpPr/>
              <p:nvPr/>
            </p:nvSpPr>
            <p:spPr>
              <a:xfrm>
                <a:off x="2027957" y="1065591"/>
                <a:ext cx="270637" cy="176001"/>
              </a:xfrm>
              <a:custGeom>
                <a:avLst/>
                <a:gdLst/>
                <a:ahLst/>
                <a:cxnLst/>
                <a:rect l="l" t="t" r="r" b="b"/>
                <a:pathLst>
                  <a:path w="6457" h="4448" extrusionOk="0">
                    <a:moveTo>
                      <a:pt x="4779" y="0"/>
                    </a:moveTo>
                    <a:cubicBezTo>
                      <a:pt x="4042" y="0"/>
                      <a:pt x="3178" y="229"/>
                      <a:pt x="2441" y="635"/>
                    </a:cubicBezTo>
                    <a:cubicBezTo>
                      <a:pt x="966" y="1372"/>
                      <a:pt x="1" y="2440"/>
                      <a:pt x="1" y="3279"/>
                    </a:cubicBezTo>
                    <a:cubicBezTo>
                      <a:pt x="1" y="3507"/>
                      <a:pt x="1" y="3609"/>
                      <a:pt x="102" y="3812"/>
                    </a:cubicBezTo>
                    <a:cubicBezTo>
                      <a:pt x="331" y="4244"/>
                      <a:pt x="966" y="4448"/>
                      <a:pt x="1704" y="4448"/>
                    </a:cubicBezTo>
                    <a:cubicBezTo>
                      <a:pt x="2339" y="4448"/>
                      <a:pt x="3178" y="4346"/>
                      <a:pt x="4042" y="3914"/>
                    </a:cubicBezTo>
                    <a:cubicBezTo>
                      <a:pt x="5414" y="3177"/>
                      <a:pt x="6355" y="2135"/>
                      <a:pt x="6456" y="1169"/>
                    </a:cubicBezTo>
                    <a:cubicBezTo>
                      <a:pt x="6456" y="1067"/>
                      <a:pt x="6355" y="864"/>
                      <a:pt x="6355" y="737"/>
                    </a:cubicBezTo>
                    <a:cubicBezTo>
                      <a:pt x="6050" y="330"/>
                      <a:pt x="5516" y="0"/>
                      <a:pt x="4779" y="0"/>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31;p26">
                <a:extLst>
                  <a:ext uri="{FF2B5EF4-FFF2-40B4-BE49-F238E27FC236}">
                    <a16:creationId xmlns:a16="http://schemas.microsoft.com/office/drawing/2014/main" id="{DBA6F084-68BD-85DC-6B5E-790AF0BE4516}"/>
                  </a:ext>
                </a:extLst>
              </p:cNvPr>
              <p:cNvSpPr/>
              <p:nvPr/>
            </p:nvSpPr>
            <p:spPr>
              <a:xfrm>
                <a:off x="2005575" y="1049448"/>
                <a:ext cx="298341" cy="177901"/>
              </a:xfrm>
              <a:custGeom>
                <a:avLst/>
                <a:gdLst/>
                <a:ahLst/>
                <a:cxnLst/>
                <a:rect l="l" t="t" r="r" b="b"/>
                <a:pathLst>
                  <a:path w="7118" h="4496" extrusionOk="0">
                    <a:moveTo>
                      <a:pt x="5098" y="1"/>
                    </a:moveTo>
                    <a:cubicBezTo>
                      <a:pt x="4408" y="1"/>
                      <a:pt x="3587" y="217"/>
                      <a:pt x="2771" y="637"/>
                    </a:cubicBezTo>
                    <a:cubicBezTo>
                      <a:pt x="967" y="1475"/>
                      <a:pt x="1" y="2848"/>
                      <a:pt x="433" y="3814"/>
                    </a:cubicBezTo>
                    <a:cubicBezTo>
                      <a:pt x="662" y="4258"/>
                      <a:pt x="1277" y="4496"/>
                      <a:pt x="2054" y="4496"/>
                    </a:cubicBezTo>
                    <a:cubicBezTo>
                      <a:pt x="2743" y="4496"/>
                      <a:pt x="3559" y="4309"/>
                      <a:pt x="4347" y="3915"/>
                    </a:cubicBezTo>
                    <a:cubicBezTo>
                      <a:pt x="6050" y="3051"/>
                      <a:pt x="7117" y="1679"/>
                      <a:pt x="6685" y="738"/>
                    </a:cubicBezTo>
                    <a:cubicBezTo>
                      <a:pt x="6411" y="242"/>
                      <a:pt x="5828" y="1"/>
                      <a:pt x="5098" y="1"/>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32;p26">
                <a:extLst>
                  <a:ext uri="{FF2B5EF4-FFF2-40B4-BE49-F238E27FC236}">
                    <a16:creationId xmlns:a16="http://schemas.microsoft.com/office/drawing/2014/main" id="{684FA73D-11BE-1F93-D5DC-3904C28F9C12}"/>
                  </a:ext>
                </a:extLst>
              </p:cNvPr>
              <p:cNvSpPr/>
              <p:nvPr/>
            </p:nvSpPr>
            <p:spPr>
              <a:xfrm>
                <a:off x="2609592" y="1572427"/>
                <a:ext cx="128969" cy="17133"/>
              </a:xfrm>
              <a:custGeom>
                <a:avLst/>
                <a:gdLst/>
                <a:ahLst/>
                <a:cxnLst/>
                <a:rect l="l" t="t" r="r" b="b"/>
                <a:pathLst>
                  <a:path w="3077" h="433" extrusionOk="0">
                    <a:moveTo>
                      <a:pt x="102" y="1"/>
                    </a:moveTo>
                    <a:cubicBezTo>
                      <a:pt x="102" y="128"/>
                      <a:pt x="1" y="128"/>
                      <a:pt x="1" y="128"/>
                    </a:cubicBezTo>
                    <a:lnTo>
                      <a:pt x="2974" y="433"/>
                    </a:lnTo>
                    <a:cubicBezTo>
                      <a:pt x="2974" y="331"/>
                      <a:pt x="3076" y="229"/>
                      <a:pt x="3076" y="128"/>
                    </a:cubicBezTo>
                    <a:lnTo>
                      <a:pt x="102"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33;p26">
                <a:extLst>
                  <a:ext uri="{FF2B5EF4-FFF2-40B4-BE49-F238E27FC236}">
                    <a16:creationId xmlns:a16="http://schemas.microsoft.com/office/drawing/2014/main" id="{90F2B3C0-FEF3-B4DD-A26F-744CEAF961EE}"/>
                  </a:ext>
                </a:extLst>
              </p:cNvPr>
              <p:cNvSpPr/>
              <p:nvPr/>
            </p:nvSpPr>
            <p:spPr>
              <a:xfrm>
                <a:off x="2458326" y="1577452"/>
                <a:ext cx="275960" cy="166980"/>
              </a:xfrm>
              <a:custGeom>
                <a:avLst/>
                <a:gdLst/>
                <a:ahLst/>
                <a:cxnLst/>
                <a:rect l="l" t="t" r="r" b="b"/>
                <a:pathLst>
                  <a:path w="6584" h="4220" extrusionOk="0">
                    <a:moveTo>
                      <a:pt x="3610" y="1"/>
                    </a:moveTo>
                    <a:lnTo>
                      <a:pt x="2669" y="636"/>
                    </a:lnTo>
                    <a:cubicBezTo>
                      <a:pt x="1602" y="1373"/>
                      <a:pt x="763" y="2212"/>
                      <a:pt x="331" y="2847"/>
                    </a:cubicBezTo>
                    <a:lnTo>
                      <a:pt x="865" y="3915"/>
                    </a:lnTo>
                    <a:lnTo>
                      <a:pt x="433" y="4118"/>
                    </a:lnTo>
                    <a:lnTo>
                      <a:pt x="128" y="3483"/>
                    </a:lnTo>
                    <a:cubicBezTo>
                      <a:pt x="1" y="3686"/>
                      <a:pt x="1" y="3915"/>
                      <a:pt x="128" y="4016"/>
                    </a:cubicBezTo>
                    <a:cubicBezTo>
                      <a:pt x="229" y="4220"/>
                      <a:pt x="433" y="4220"/>
                      <a:pt x="763" y="4220"/>
                    </a:cubicBezTo>
                    <a:cubicBezTo>
                      <a:pt x="1602" y="4220"/>
                      <a:pt x="2873" y="3686"/>
                      <a:pt x="4143" y="2746"/>
                    </a:cubicBezTo>
                    <a:cubicBezTo>
                      <a:pt x="5313" y="1907"/>
                      <a:pt x="6253" y="1043"/>
                      <a:pt x="6583" y="306"/>
                    </a:cubicBezTo>
                    <a:lnTo>
                      <a:pt x="361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34;p26">
                <a:extLst>
                  <a:ext uri="{FF2B5EF4-FFF2-40B4-BE49-F238E27FC236}">
                    <a16:creationId xmlns:a16="http://schemas.microsoft.com/office/drawing/2014/main" id="{3200D13C-7AA2-E051-40EC-518F9F7CD441}"/>
                  </a:ext>
                </a:extLst>
              </p:cNvPr>
              <p:cNvSpPr/>
              <p:nvPr/>
            </p:nvSpPr>
            <p:spPr>
              <a:xfrm>
                <a:off x="2463649" y="1703162"/>
                <a:ext cx="12826" cy="37234"/>
              </a:xfrm>
              <a:custGeom>
                <a:avLst/>
                <a:gdLst/>
                <a:ahLst/>
                <a:cxnLst/>
                <a:rect l="l" t="t" r="r" b="b"/>
                <a:pathLst>
                  <a:path w="306" h="941" extrusionOk="0">
                    <a:moveTo>
                      <a:pt x="102" y="1"/>
                    </a:moveTo>
                    <a:cubicBezTo>
                      <a:pt x="1" y="102"/>
                      <a:pt x="1" y="204"/>
                      <a:pt x="1" y="306"/>
                    </a:cubicBezTo>
                    <a:lnTo>
                      <a:pt x="306" y="941"/>
                    </a:lnTo>
                    <a:cubicBezTo>
                      <a:pt x="306" y="636"/>
                      <a:pt x="204" y="306"/>
                      <a:pt x="10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35;p26">
                <a:extLst>
                  <a:ext uri="{FF2B5EF4-FFF2-40B4-BE49-F238E27FC236}">
                    <a16:creationId xmlns:a16="http://schemas.microsoft.com/office/drawing/2014/main" id="{99CE1589-8A64-48BA-2B7E-2FBF13F5185B}"/>
                  </a:ext>
                </a:extLst>
              </p:cNvPr>
              <p:cNvSpPr/>
              <p:nvPr/>
            </p:nvSpPr>
            <p:spPr>
              <a:xfrm>
                <a:off x="2467925" y="1690104"/>
                <a:ext cx="26657" cy="50292"/>
              </a:xfrm>
              <a:custGeom>
                <a:avLst/>
                <a:gdLst/>
                <a:ahLst/>
                <a:cxnLst/>
                <a:rect l="l" t="t" r="r" b="b"/>
                <a:pathLst>
                  <a:path w="636" h="1271" extrusionOk="0">
                    <a:moveTo>
                      <a:pt x="102" y="0"/>
                    </a:moveTo>
                    <a:cubicBezTo>
                      <a:pt x="102" y="102"/>
                      <a:pt x="0" y="204"/>
                      <a:pt x="0" y="331"/>
                    </a:cubicBezTo>
                    <a:cubicBezTo>
                      <a:pt x="102" y="636"/>
                      <a:pt x="204" y="966"/>
                      <a:pt x="204" y="1271"/>
                    </a:cubicBezTo>
                    <a:lnTo>
                      <a:pt x="636" y="1068"/>
                    </a:lnTo>
                    <a:lnTo>
                      <a:pt x="1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Group 162">
            <a:extLst>
              <a:ext uri="{FF2B5EF4-FFF2-40B4-BE49-F238E27FC236}">
                <a16:creationId xmlns:a16="http://schemas.microsoft.com/office/drawing/2014/main" id="{F3B879D5-1083-50B9-B616-7C99883A83B4}"/>
              </a:ext>
            </a:extLst>
          </p:cNvPr>
          <p:cNvGrpSpPr/>
          <p:nvPr/>
        </p:nvGrpSpPr>
        <p:grpSpPr>
          <a:xfrm>
            <a:off x="4956828" y="1084895"/>
            <a:ext cx="2076880" cy="2600961"/>
            <a:chOff x="4753964" y="1166135"/>
            <a:chExt cx="2076880" cy="2600961"/>
          </a:xfrm>
        </p:grpSpPr>
        <p:sp>
          <p:nvSpPr>
            <p:cNvPr id="8" name="Rectangle 7">
              <a:extLst>
                <a:ext uri="{FF2B5EF4-FFF2-40B4-BE49-F238E27FC236}">
                  <a16:creationId xmlns:a16="http://schemas.microsoft.com/office/drawing/2014/main" id="{9E21914E-FD41-AD44-53DB-58EF1537EB0A}"/>
                </a:ext>
              </a:extLst>
            </p:cNvPr>
            <p:cNvSpPr/>
            <p:nvPr/>
          </p:nvSpPr>
          <p:spPr>
            <a:xfrm>
              <a:off x="4753964" y="1690216"/>
              <a:ext cx="2076880" cy="20768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B8F0C9F-2299-C5C9-6C3B-B59F34B99D89}"/>
                </a:ext>
              </a:extLst>
            </p:cNvPr>
            <p:cNvGrpSpPr/>
            <p:nvPr/>
          </p:nvGrpSpPr>
          <p:grpSpPr>
            <a:xfrm>
              <a:off x="5374777" y="1166135"/>
              <a:ext cx="732986" cy="694984"/>
              <a:chOff x="2005575" y="1049448"/>
              <a:chExt cx="732986" cy="694984"/>
            </a:xfrm>
          </p:grpSpPr>
          <p:sp>
            <p:nvSpPr>
              <p:cNvPr id="10" name="Google Shape;920;p26">
                <a:extLst>
                  <a:ext uri="{FF2B5EF4-FFF2-40B4-BE49-F238E27FC236}">
                    <a16:creationId xmlns:a16="http://schemas.microsoft.com/office/drawing/2014/main" id="{34387540-2AF1-6DF9-5006-93E0DE852124}"/>
                  </a:ext>
                </a:extLst>
              </p:cNvPr>
              <p:cNvSpPr/>
              <p:nvPr/>
            </p:nvSpPr>
            <p:spPr>
              <a:xfrm>
                <a:off x="2294276" y="1421591"/>
                <a:ext cx="200305" cy="318805"/>
              </a:xfrm>
              <a:custGeom>
                <a:avLst/>
                <a:gdLst/>
                <a:ahLst/>
                <a:cxnLst/>
                <a:rect l="l" t="t" r="r" b="b"/>
                <a:pathLst>
                  <a:path w="4779" h="8057" extrusionOk="0">
                    <a:moveTo>
                      <a:pt x="738" y="0"/>
                    </a:moveTo>
                    <a:lnTo>
                      <a:pt x="1" y="966"/>
                    </a:lnTo>
                    <a:lnTo>
                      <a:pt x="4347" y="8057"/>
                    </a:lnTo>
                    <a:lnTo>
                      <a:pt x="4779" y="7854"/>
                    </a:lnTo>
                    <a:lnTo>
                      <a:pt x="738" y="0"/>
                    </a:lnTo>
                    <a:close/>
                  </a:path>
                </a:pathLst>
              </a:custGeom>
              <a:solidFill>
                <a:srgbClr val="A09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21;p26">
                <a:extLst>
                  <a:ext uri="{FF2B5EF4-FFF2-40B4-BE49-F238E27FC236}">
                    <a16:creationId xmlns:a16="http://schemas.microsoft.com/office/drawing/2014/main" id="{FDED27DB-F3EC-0FF1-069B-F26868C2C34E}"/>
                  </a:ext>
                </a:extLst>
              </p:cNvPr>
              <p:cNvSpPr/>
              <p:nvPr/>
            </p:nvSpPr>
            <p:spPr>
              <a:xfrm>
                <a:off x="2405054" y="1568391"/>
                <a:ext cx="67188" cy="134811"/>
              </a:xfrm>
              <a:custGeom>
                <a:avLst/>
                <a:gdLst/>
                <a:ahLst/>
                <a:cxnLst/>
                <a:rect l="l" t="t" r="r" b="b"/>
                <a:pathLst>
                  <a:path w="1603" h="3407" extrusionOk="0">
                    <a:moveTo>
                      <a:pt x="1" y="1"/>
                    </a:moveTo>
                    <a:lnTo>
                      <a:pt x="1" y="1"/>
                    </a:lnTo>
                    <a:cubicBezTo>
                      <a:pt x="535" y="1170"/>
                      <a:pt x="1068" y="2441"/>
                      <a:pt x="1500" y="3407"/>
                    </a:cubicBezTo>
                    <a:cubicBezTo>
                      <a:pt x="1500" y="3280"/>
                      <a:pt x="1602" y="3178"/>
                      <a:pt x="1602" y="3076"/>
                    </a:cubicBezTo>
                    <a:lnTo>
                      <a:pt x="1" y="1"/>
                    </a:lnTo>
                    <a:close/>
                  </a:path>
                </a:pathLst>
              </a:custGeom>
              <a:solidFill>
                <a:srgbClr val="646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22;p26">
                <a:extLst>
                  <a:ext uri="{FF2B5EF4-FFF2-40B4-BE49-F238E27FC236}">
                    <a16:creationId xmlns:a16="http://schemas.microsoft.com/office/drawing/2014/main" id="{C932AA09-310E-1004-929C-B343B0DF718D}"/>
                  </a:ext>
                </a:extLst>
              </p:cNvPr>
              <p:cNvSpPr/>
              <p:nvPr/>
            </p:nvSpPr>
            <p:spPr>
              <a:xfrm>
                <a:off x="2095061" y="1353059"/>
                <a:ext cx="452793" cy="267801"/>
              </a:xfrm>
              <a:custGeom>
                <a:avLst/>
                <a:gdLst/>
                <a:ahLst/>
                <a:cxnLst/>
                <a:rect l="l" t="t" r="r" b="b"/>
                <a:pathLst>
                  <a:path w="10803" h="6768" extrusionOk="0">
                    <a:moveTo>
                      <a:pt x="7718" y="1"/>
                    </a:moveTo>
                    <a:cubicBezTo>
                      <a:pt x="6666" y="1"/>
                      <a:pt x="5417" y="295"/>
                      <a:pt x="4220" y="893"/>
                    </a:cubicBezTo>
                    <a:cubicBezTo>
                      <a:pt x="1577" y="2164"/>
                      <a:pt x="1" y="4274"/>
                      <a:pt x="636" y="5672"/>
                    </a:cubicBezTo>
                    <a:cubicBezTo>
                      <a:pt x="1026" y="6397"/>
                      <a:pt x="1949" y="6768"/>
                      <a:pt x="3123" y="6768"/>
                    </a:cubicBezTo>
                    <a:cubicBezTo>
                      <a:pt x="4169" y="6768"/>
                      <a:pt x="5414" y="6474"/>
                      <a:pt x="6660" y="5875"/>
                    </a:cubicBezTo>
                    <a:cubicBezTo>
                      <a:pt x="9201" y="4604"/>
                      <a:pt x="10803" y="2495"/>
                      <a:pt x="10167" y="1097"/>
                    </a:cubicBezTo>
                    <a:cubicBezTo>
                      <a:pt x="9831" y="371"/>
                      <a:pt x="8898" y="1"/>
                      <a:pt x="7718"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23;p26">
                <a:extLst>
                  <a:ext uri="{FF2B5EF4-FFF2-40B4-BE49-F238E27FC236}">
                    <a16:creationId xmlns:a16="http://schemas.microsoft.com/office/drawing/2014/main" id="{DF87A440-1428-6877-631C-B98332F86BA2}"/>
                  </a:ext>
                </a:extLst>
              </p:cNvPr>
              <p:cNvSpPr/>
              <p:nvPr/>
            </p:nvSpPr>
            <p:spPr>
              <a:xfrm>
                <a:off x="2117443" y="1384357"/>
                <a:ext cx="408029" cy="238402"/>
              </a:xfrm>
              <a:custGeom>
                <a:avLst/>
                <a:gdLst/>
                <a:ahLst/>
                <a:cxnLst/>
                <a:rect l="l" t="t" r="r" b="b"/>
                <a:pathLst>
                  <a:path w="9735" h="6025" extrusionOk="0">
                    <a:moveTo>
                      <a:pt x="1" y="4550"/>
                    </a:moveTo>
                    <a:lnTo>
                      <a:pt x="1" y="4550"/>
                    </a:lnTo>
                    <a:cubicBezTo>
                      <a:pt x="16" y="4571"/>
                      <a:pt x="33" y="4591"/>
                      <a:pt x="50" y="4610"/>
                    </a:cubicBezTo>
                    <a:lnTo>
                      <a:pt x="50" y="4610"/>
                    </a:lnTo>
                    <a:cubicBezTo>
                      <a:pt x="37" y="4590"/>
                      <a:pt x="21" y="4570"/>
                      <a:pt x="1" y="4550"/>
                    </a:cubicBezTo>
                    <a:close/>
                    <a:moveTo>
                      <a:pt x="9404" y="1"/>
                    </a:moveTo>
                    <a:lnTo>
                      <a:pt x="9404" y="1"/>
                    </a:lnTo>
                    <a:cubicBezTo>
                      <a:pt x="9735" y="1373"/>
                      <a:pt x="8134" y="3279"/>
                      <a:pt x="5821" y="4449"/>
                    </a:cubicBezTo>
                    <a:cubicBezTo>
                      <a:pt x="4550" y="4982"/>
                      <a:pt x="3279" y="5287"/>
                      <a:pt x="2212" y="5287"/>
                    </a:cubicBezTo>
                    <a:cubicBezTo>
                      <a:pt x="1308" y="5287"/>
                      <a:pt x="474" y="5099"/>
                      <a:pt x="50" y="4610"/>
                    </a:cubicBezTo>
                    <a:lnTo>
                      <a:pt x="50" y="4610"/>
                    </a:lnTo>
                    <a:cubicBezTo>
                      <a:pt x="102" y="4693"/>
                      <a:pt x="102" y="4779"/>
                      <a:pt x="102" y="4881"/>
                    </a:cubicBezTo>
                    <a:cubicBezTo>
                      <a:pt x="509" y="5618"/>
                      <a:pt x="1373" y="6024"/>
                      <a:pt x="2542" y="6024"/>
                    </a:cubicBezTo>
                    <a:cubicBezTo>
                      <a:pt x="3584" y="6024"/>
                      <a:pt x="4855" y="5719"/>
                      <a:pt x="6126" y="5084"/>
                    </a:cubicBezTo>
                    <a:cubicBezTo>
                      <a:pt x="8261" y="4017"/>
                      <a:pt x="9735" y="2339"/>
                      <a:pt x="9735" y="941"/>
                    </a:cubicBezTo>
                    <a:cubicBezTo>
                      <a:pt x="9735" y="738"/>
                      <a:pt x="9735" y="535"/>
                      <a:pt x="9633" y="306"/>
                    </a:cubicBezTo>
                    <a:cubicBezTo>
                      <a:pt x="9532" y="204"/>
                      <a:pt x="9532" y="102"/>
                      <a:pt x="9404" y="1"/>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24;p26">
                <a:extLst>
                  <a:ext uri="{FF2B5EF4-FFF2-40B4-BE49-F238E27FC236}">
                    <a16:creationId xmlns:a16="http://schemas.microsoft.com/office/drawing/2014/main" id="{A32D2157-18C0-560C-2453-53BC9AA9CB8D}"/>
                  </a:ext>
                </a:extLst>
              </p:cNvPr>
              <p:cNvSpPr/>
              <p:nvPr/>
            </p:nvSpPr>
            <p:spPr>
              <a:xfrm>
                <a:off x="2081229" y="1326033"/>
                <a:ext cx="452793" cy="269700"/>
              </a:xfrm>
              <a:custGeom>
                <a:avLst/>
                <a:gdLst/>
                <a:ahLst/>
                <a:cxnLst/>
                <a:rect l="l" t="t" r="r" b="b"/>
                <a:pathLst>
                  <a:path w="10803" h="6816" extrusionOk="0">
                    <a:moveTo>
                      <a:pt x="7858" y="0"/>
                    </a:moveTo>
                    <a:cubicBezTo>
                      <a:pt x="6786" y="0"/>
                      <a:pt x="5491" y="318"/>
                      <a:pt x="4245" y="941"/>
                    </a:cubicBezTo>
                    <a:cubicBezTo>
                      <a:pt x="1602" y="2212"/>
                      <a:pt x="0" y="4321"/>
                      <a:pt x="738" y="5719"/>
                    </a:cubicBezTo>
                    <a:cubicBezTo>
                      <a:pt x="1074" y="6445"/>
                      <a:pt x="1978" y="6815"/>
                      <a:pt x="3147" y="6815"/>
                    </a:cubicBezTo>
                    <a:cubicBezTo>
                      <a:pt x="4188" y="6815"/>
                      <a:pt x="5439" y="6521"/>
                      <a:pt x="6685" y="5923"/>
                    </a:cubicBezTo>
                    <a:cubicBezTo>
                      <a:pt x="9226" y="4652"/>
                      <a:pt x="10802" y="2415"/>
                      <a:pt x="10167" y="1043"/>
                    </a:cubicBezTo>
                    <a:cubicBezTo>
                      <a:pt x="9843" y="343"/>
                      <a:pt x="8971" y="0"/>
                      <a:pt x="7858"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25;p26">
                <a:extLst>
                  <a:ext uri="{FF2B5EF4-FFF2-40B4-BE49-F238E27FC236}">
                    <a16:creationId xmlns:a16="http://schemas.microsoft.com/office/drawing/2014/main" id="{953D925E-CDB5-686F-C91D-2D4EA983F097}"/>
                  </a:ext>
                </a:extLst>
              </p:cNvPr>
              <p:cNvSpPr/>
              <p:nvPr/>
            </p:nvSpPr>
            <p:spPr>
              <a:xfrm>
                <a:off x="2099336" y="1124906"/>
                <a:ext cx="328143" cy="402295"/>
              </a:xfrm>
              <a:custGeom>
                <a:avLst/>
                <a:gdLst/>
                <a:ahLst/>
                <a:cxnLst/>
                <a:rect l="l" t="t" r="r" b="b"/>
                <a:pathLst>
                  <a:path w="7829" h="10167" extrusionOk="0">
                    <a:moveTo>
                      <a:pt x="3381" y="1"/>
                    </a:moveTo>
                    <a:lnTo>
                      <a:pt x="738" y="1271"/>
                    </a:lnTo>
                    <a:lnTo>
                      <a:pt x="1" y="2415"/>
                    </a:lnTo>
                    <a:lnTo>
                      <a:pt x="1703" y="8998"/>
                    </a:lnTo>
                    <a:cubicBezTo>
                      <a:pt x="1907" y="9735"/>
                      <a:pt x="2542" y="10167"/>
                      <a:pt x="3279" y="10167"/>
                    </a:cubicBezTo>
                    <a:cubicBezTo>
                      <a:pt x="4550" y="10040"/>
                      <a:pt x="6354" y="9735"/>
                      <a:pt x="7422" y="8032"/>
                    </a:cubicBezTo>
                    <a:cubicBezTo>
                      <a:pt x="7727" y="7498"/>
                      <a:pt x="7829" y="6863"/>
                      <a:pt x="7422" y="6354"/>
                    </a:cubicBezTo>
                    <a:lnTo>
                      <a:pt x="3381" y="1"/>
                    </a:ln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26;p26">
                <a:extLst>
                  <a:ext uri="{FF2B5EF4-FFF2-40B4-BE49-F238E27FC236}">
                    <a16:creationId xmlns:a16="http://schemas.microsoft.com/office/drawing/2014/main" id="{513C7CBD-0813-5D38-93F2-6B7A9A09CA8C}"/>
                  </a:ext>
                </a:extLst>
              </p:cNvPr>
              <p:cNvSpPr/>
              <p:nvPr/>
            </p:nvSpPr>
            <p:spPr>
              <a:xfrm>
                <a:off x="2103611" y="1175197"/>
                <a:ext cx="213089" cy="352003"/>
              </a:xfrm>
              <a:custGeom>
                <a:avLst/>
                <a:gdLst/>
                <a:ahLst/>
                <a:cxnLst/>
                <a:rect l="l" t="t" r="r" b="b"/>
                <a:pathLst>
                  <a:path w="5084" h="8896" extrusionOk="0">
                    <a:moveTo>
                      <a:pt x="3813" y="0"/>
                    </a:moveTo>
                    <a:cubicBezTo>
                      <a:pt x="3380" y="407"/>
                      <a:pt x="2872" y="839"/>
                      <a:pt x="2237" y="1144"/>
                    </a:cubicBezTo>
                    <a:cubicBezTo>
                      <a:pt x="1474" y="1474"/>
                      <a:pt x="636" y="1678"/>
                      <a:pt x="0" y="1678"/>
                    </a:cubicBezTo>
                    <a:lnTo>
                      <a:pt x="1601" y="7727"/>
                    </a:lnTo>
                    <a:cubicBezTo>
                      <a:pt x="1805" y="8362"/>
                      <a:pt x="2440" y="8896"/>
                      <a:pt x="3076" y="8896"/>
                    </a:cubicBezTo>
                    <a:cubicBezTo>
                      <a:pt x="2872" y="8896"/>
                      <a:pt x="2643" y="8769"/>
                      <a:pt x="2440" y="8667"/>
                    </a:cubicBezTo>
                    <a:cubicBezTo>
                      <a:pt x="5083" y="5719"/>
                      <a:pt x="4346" y="2008"/>
                      <a:pt x="3813"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27;p26">
                <a:extLst>
                  <a:ext uri="{FF2B5EF4-FFF2-40B4-BE49-F238E27FC236}">
                    <a16:creationId xmlns:a16="http://schemas.microsoft.com/office/drawing/2014/main" id="{F3A087B0-5E17-F84F-033B-C3FCB9154A38}"/>
                  </a:ext>
                </a:extLst>
              </p:cNvPr>
              <p:cNvSpPr/>
              <p:nvPr/>
            </p:nvSpPr>
            <p:spPr>
              <a:xfrm>
                <a:off x="2232496" y="1527161"/>
                <a:ext cx="4317" cy="39"/>
              </a:xfrm>
              <a:custGeom>
                <a:avLst/>
                <a:gdLst/>
                <a:ahLst/>
                <a:cxnLst/>
                <a:rect l="l" t="t" r="r" b="b"/>
                <a:pathLst>
                  <a:path w="103" h="1" extrusionOk="0">
                    <a:moveTo>
                      <a:pt x="102" y="1"/>
                    </a:moveTo>
                    <a:lnTo>
                      <a:pt x="102" y="1"/>
                    </a:lnTo>
                    <a:lnTo>
                      <a:pt x="102" y="1"/>
                    </a:lnTo>
                    <a:close/>
                    <a:moveTo>
                      <a:pt x="1" y="1"/>
                    </a:moveTo>
                    <a:lnTo>
                      <a:pt x="102" y="1"/>
                    </a:lnTo>
                    <a:lnTo>
                      <a:pt x="1" y="1"/>
                    </a:lnTo>
                    <a:close/>
                    <a:moveTo>
                      <a:pt x="102" y="1"/>
                    </a:moveTo>
                    <a:lnTo>
                      <a:pt x="102" y="1"/>
                    </a:lnTo>
                    <a:close/>
                  </a:path>
                </a:pathLst>
              </a:custGeom>
              <a:solidFill>
                <a:srgbClr val="BD5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28;p26">
                <a:extLst>
                  <a:ext uri="{FF2B5EF4-FFF2-40B4-BE49-F238E27FC236}">
                    <a16:creationId xmlns:a16="http://schemas.microsoft.com/office/drawing/2014/main" id="{AA063C87-E6D5-1978-CFC9-4BB1985C1967}"/>
                  </a:ext>
                </a:extLst>
              </p:cNvPr>
              <p:cNvSpPr/>
              <p:nvPr/>
            </p:nvSpPr>
            <p:spPr>
              <a:xfrm>
                <a:off x="2205880" y="1166135"/>
                <a:ext cx="217322" cy="361065"/>
              </a:xfrm>
              <a:custGeom>
                <a:avLst/>
                <a:gdLst/>
                <a:ahLst/>
                <a:cxnLst/>
                <a:rect l="l" t="t" r="r" b="b"/>
                <a:pathLst>
                  <a:path w="5185" h="9125" extrusionOk="0">
                    <a:moveTo>
                      <a:pt x="1576" y="1"/>
                    </a:moveTo>
                    <a:cubicBezTo>
                      <a:pt x="1474" y="102"/>
                      <a:pt x="1373" y="229"/>
                      <a:pt x="1373" y="229"/>
                    </a:cubicBezTo>
                    <a:cubicBezTo>
                      <a:pt x="1906" y="2237"/>
                      <a:pt x="2643" y="5948"/>
                      <a:pt x="0" y="8896"/>
                    </a:cubicBezTo>
                    <a:cubicBezTo>
                      <a:pt x="203" y="8998"/>
                      <a:pt x="432" y="9125"/>
                      <a:pt x="636" y="9125"/>
                    </a:cubicBezTo>
                    <a:lnTo>
                      <a:pt x="737" y="9125"/>
                    </a:lnTo>
                    <a:cubicBezTo>
                      <a:pt x="2008" y="8998"/>
                      <a:pt x="3812" y="8693"/>
                      <a:pt x="4880" y="6990"/>
                    </a:cubicBezTo>
                    <a:cubicBezTo>
                      <a:pt x="5083" y="6787"/>
                      <a:pt x="5185" y="6456"/>
                      <a:pt x="5185" y="6151"/>
                    </a:cubicBezTo>
                    <a:cubicBezTo>
                      <a:pt x="5185" y="5821"/>
                      <a:pt x="5083" y="5516"/>
                      <a:pt x="4880" y="5312"/>
                    </a:cubicBezTo>
                    <a:lnTo>
                      <a:pt x="4117" y="4042"/>
                    </a:lnTo>
                    <a:lnTo>
                      <a:pt x="1576" y="1"/>
                    </a:ln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29;p26">
                <a:extLst>
                  <a:ext uri="{FF2B5EF4-FFF2-40B4-BE49-F238E27FC236}">
                    <a16:creationId xmlns:a16="http://schemas.microsoft.com/office/drawing/2014/main" id="{BA02E8CA-97E0-62B6-2487-BA213216FFC1}"/>
                  </a:ext>
                </a:extLst>
              </p:cNvPr>
              <p:cNvSpPr/>
              <p:nvPr/>
            </p:nvSpPr>
            <p:spPr>
              <a:xfrm>
                <a:off x="2015173" y="1067728"/>
                <a:ext cx="297251" cy="176477"/>
              </a:xfrm>
              <a:custGeom>
                <a:avLst/>
                <a:gdLst/>
                <a:ahLst/>
                <a:cxnLst/>
                <a:rect l="l" t="t" r="r" b="b"/>
                <a:pathLst>
                  <a:path w="7092" h="4460" extrusionOk="0">
                    <a:moveTo>
                      <a:pt x="5013" y="1"/>
                    </a:moveTo>
                    <a:cubicBezTo>
                      <a:pt x="4340" y="1"/>
                      <a:pt x="3546" y="187"/>
                      <a:pt x="2746" y="581"/>
                    </a:cubicBezTo>
                    <a:cubicBezTo>
                      <a:pt x="941" y="1446"/>
                      <a:pt x="1" y="2818"/>
                      <a:pt x="407" y="3758"/>
                    </a:cubicBezTo>
                    <a:cubicBezTo>
                      <a:pt x="636" y="4216"/>
                      <a:pt x="1249" y="4460"/>
                      <a:pt x="2028" y="4460"/>
                    </a:cubicBezTo>
                    <a:cubicBezTo>
                      <a:pt x="2721" y="4460"/>
                      <a:pt x="3545" y="4267"/>
                      <a:pt x="4347" y="3860"/>
                    </a:cubicBezTo>
                    <a:cubicBezTo>
                      <a:pt x="6024" y="3021"/>
                      <a:pt x="7092" y="1649"/>
                      <a:pt x="6660" y="683"/>
                    </a:cubicBezTo>
                    <a:cubicBezTo>
                      <a:pt x="6377" y="238"/>
                      <a:pt x="5772" y="1"/>
                      <a:pt x="5013"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30;p26">
                <a:extLst>
                  <a:ext uri="{FF2B5EF4-FFF2-40B4-BE49-F238E27FC236}">
                    <a16:creationId xmlns:a16="http://schemas.microsoft.com/office/drawing/2014/main" id="{9367AF3F-700F-D432-6EDE-06954939AE94}"/>
                  </a:ext>
                </a:extLst>
              </p:cNvPr>
              <p:cNvSpPr/>
              <p:nvPr/>
            </p:nvSpPr>
            <p:spPr>
              <a:xfrm>
                <a:off x="2027957" y="1065591"/>
                <a:ext cx="270637" cy="176001"/>
              </a:xfrm>
              <a:custGeom>
                <a:avLst/>
                <a:gdLst/>
                <a:ahLst/>
                <a:cxnLst/>
                <a:rect l="l" t="t" r="r" b="b"/>
                <a:pathLst>
                  <a:path w="6457" h="4448" extrusionOk="0">
                    <a:moveTo>
                      <a:pt x="4779" y="0"/>
                    </a:moveTo>
                    <a:cubicBezTo>
                      <a:pt x="4042" y="0"/>
                      <a:pt x="3178" y="229"/>
                      <a:pt x="2441" y="635"/>
                    </a:cubicBezTo>
                    <a:cubicBezTo>
                      <a:pt x="966" y="1372"/>
                      <a:pt x="1" y="2440"/>
                      <a:pt x="1" y="3279"/>
                    </a:cubicBezTo>
                    <a:cubicBezTo>
                      <a:pt x="1" y="3507"/>
                      <a:pt x="1" y="3609"/>
                      <a:pt x="102" y="3812"/>
                    </a:cubicBezTo>
                    <a:cubicBezTo>
                      <a:pt x="331" y="4244"/>
                      <a:pt x="966" y="4448"/>
                      <a:pt x="1704" y="4448"/>
                    </a:cubicBezTo>
                    <a:cubicBezTo>
                      <a:pt x="2339" y="4448"/>
                      <a:pt x="3178" y="4346"/>
                      <a:pt x="4042" y="3914"/>
                    </a:cubicBezTo>
                    <a:cubicBezTo>
                      <a:pt x="5414" y="3177"/>
                      <a:pt x="6355" y="2135"/>
                      <a:pt x="6456" y="1169"/>
                    </a:cubicBezTo>
                    <a:cubicBezTo>
                      <a:pt x="6456" y="1067"/>
                      <a:pt x="6355" y="864"/>
                      <a:pt x="6355" y="737"/>
                    </a:cubicBezTo>
                    <a:cubicBezTo>
                      <a:pt x="6050" y="330"/>
                      <a:pt x="5516" y="0"/>
                      <a:pt x="4779" y="0"/>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31;p26">
                <a:extLst>
                  <a:ext uri="{FF2B5EF4-FFF2-40B4-BE49-F238E27FC236}">
                    <a16:creationId xmlns:a16="http://schemas.microsoft.com/office/drawing/2014/main" id="{6A1B29BD-BD14-1340-F7E3-004C9E2A7BB7}"/>
                  </a:ext>
                </a:extLst>
              </p:cNvPr>
              <p:cNvSpPr/>
              <p:nvPr/>
            </p:nvSpPr>
            <p:spPr>
              <a:xfrm>
                <a:off x="2005575" y="1049448"/>
                <a:ext cx="298341" cy="177901"/>
              </a:xfrm>
              <a:custGeom>
                <a:avLst/>
                <a:gdLst/>
                <a:ahLst/>
                <a:cxnLst/>
                <a:rect l="l" t="t" r="r" b="b"/>
                <a:pathLst>
                  <a:path w="7118" h="4496" extrusionOk="0">
                    <a:moveTo>
                      <a:pt x="5098" y="1"/>
                    </a:moveTo>
                    <a:cubicBezTo>
                      <a:pt x="4408" y="1"/>
                      <a:pt x="3587" y="217"/>
                      <a:pt x="2771" y="637"/>
                    </a:cubicBezTo>
                    <a:cubicBezTo>
                      <a:pt x="967" y="1475"/>
                      <a:pt x="1" y="2848"/>
                      <a:pt x="433" y="3814"/>
                    </a:cubicBezTo>
                    <a:cubicBezTo>
                      <a:pt x="662" y="4258"/>
                      <a:pt x="1277" y="4496"/>
                      <a:pt x="2054" y="4496"/>
                    </a:cubicBezTo>
                    <a:cubicBezTo>
                      <a:pt x="2743" y="4496"/>
                      <a:pt x="3559" y="4309"/>
                      <a:pt x="4347" y="3915"/>
                    </a:cubicBezTo>
                    <a:cubicBezTo>
                      <a:pt x="6050" y="3051"/>
                      <a:pt x="7117" y="1679"/>
                      <a:pt x="6685" y="738"/>
                    </a:cubicBezTo>
                    <a:cubicBezTo>
                      <a:pt x="6411" y="242"/>
                      <a:pt x="5828" y="1"/>
                      <a:pt x="5098" y="1"/>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32;p26">
                <a:extLst>
                  <a:ext uri="{FF2B5EF4-FFF2-40B4-BE49-F238E27FC236}">
                    <a16:creationId xmlns:a16="http://schemas.microsoft.com/office/drawing/2014/main" id="{F212432B-5A8A-3DAB-268D-34A8A7FC0837}"/>
                  </a:ext>
                </a:extLst>
              </p:cNvPr>
              <p:cNvSpPr/>
              <p:nvPr/>
            </p:nvSpPr>
            <p:spPr>
              <a:xfrm>
                <a:off x="2609592" y="1572427"/>
                <a:ext cx="128969" cy="17133"/>
              </a:xfrm>
              <a:custGeom>
                <a:avLst/>
                <a:gdLst/>
                <a:ahLst/>
                <a:cxnLst/>
                <a:rect l="l" t="t" r="r" b="b"/>
                <a:pathLst>
                  <a:path w="3077" h="433" extrusionOk="0">
                    <a:moveTo>
                      <a:pt x="102" y="1"/>
                    </a:moveTo>
                    <a:cubicBezTo>
                      <a:pt x="102" y="128"/>
                      <a:pt x="1" y="128"/>
                      <a:pt x="1" y="128"/>
                    </a:cubicBezTo>
                    <a:lnTo>
                      <a:pt x="2974" y="433"/>
                    </a:lnTo>
                    <a:cubicBezTo>
                      <a:pt x="2974" y="331"/>
                      <a:pt x="3076" y="229"/>
                      <a:pt x="3076" y="128"/>
                    </a:cubicBezTo>
                    <a:lnTo>
                      <a:pt x="102"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3;p26">
                <a:extLst>
                  <a:ext uri="{FF2B5EF4-FFF2-40B4-BE49-F238E27FC236}">
                    <a16:creationId xmlns:a16="http://schemas.microsoft.com/office/drawing/2014/main" id="{C7890964-C944-60EE-AF19-8AAAFC9730C4}"/>
                  </a:ext>
                </a:extLst>
              </p:cNvPr>
              <p:cNvSpPr/>
              <p:nvPr/>
            </p:nvSpPr>
            <p:spPr>
              <a:xfrm>
                <a:off x="2458326" y="1577452"/>
                <a:ext cx="275960" cy="166980"/>
              </a:xfrm>
              <a:custGeom>
                <a:avLst/>
                <a:gdLst/>
                <a:ahLst/>
                <a:cxnLst/>
                <a:rect l="l" t="t" r="r" b="b"/>
                <a:pathLst>
                  <a:path w="6584" h="4220" extrusionOk="0">
                    <a:moveTo>
                      <a:pt x="3610" y="1"/>
                    </a:moveTo>
                    <a:lnTo>
                      <a:pt x="2669" y="636"/>
                    </a:lnTo>
                    <a:cubicBezTo>
                      <a:pt x="1602" y="1373"/>
                      <a:pt x="763" y="2212"/>
                      <a:pt x="331" y="2847"/>
                    </a:cubicBezTo>
                    <a:lnTo>
                      <a:pt x="865" y="3915"/>
                    </a:lnTo>
                    <a:lnTo>
                      <a:pt x="433" y="4118"/>
                    </a:lnTo>
                    <a:lnTo>
                      <a:pt x="128" y="3483"/>
                    </a:lnTo>
                    <a:cubicBezTo>
                      <a:pt x="1" y="3686"/>
                      <a:pt x="1" y="3915"/>
                      <a:pt x="128" y="4016"/>
                    </a:cubicBezTo>
                    <a:cubicBezTo>
                      <a:pt x="229" y="4220"/>
                      <a:pt x="433" y="4220"/>
                      <a:pt x="763" y="4220"/>
                    </a:cubicBezTo>
                    <a:cubicBezTo>
                      <a:pt x="1602" y="4220"/>
                      <a:pt x="2873" y="3686"/>
                      <a:pt x="4143" y="2746"/>
                    </a:cubicBezTo>
                    <a:cubicBezTo>
                      <a:pt x="5313" y="1907"/>
                      <a:pt x="6253" y="1043"/>
                      <a:pt x="6583" y="306"/>
                    </a:cubicBezTo>
                    <a:lnTo>
                      <a:pt x="361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34;p26">
                <a:extLst>
                  <a:ext uri="{FF2B5EF4-FFF2-40B4-BE49-F238E27FC236}">
                    <a16:creationId xmlns:a16="http://schemas.microsoft.com/office/drawing/2014/main" id="{7055F1E1-ACC3-0588-CBC5-1EE3B77DB105}"/>
                  </a:ext>
                </a:extLst>
              </p:cNvPr>
              <p:cNvSpPr/>
              <p:nvPr/>
            </p:nvSpPr>
            <p:spPr>
              <a:xfrm>
                <a:off x="2463649" y="1703162"/>
                <a:ext cx="12826" cy="37234"/>
              </a:xfrm>
              <a:custGeom>
                <a:avLst/>
                <a:gdLst/>
                <a:ahLst/>
                <a:cxnLst/>
                <a:rect l="l" t="t" r="r" b="b"/>
                <a:pathLst>
                  <a:path w="306" h="941" extrusionOk="0">
                    <a:moveTo>
                      <a:pt x="102" y="1"/>
                    </a:moveTo>
                    <a:cubicBezTo>
                      <a:pt x="1" y="102"/>
                      <a:pt x="1" y="204"/>
                      <a:pt x="1" y="306"/>
                    </a:cubicBezTo>
                    <a:lnTo>
                      <a:pt x="306" y="941"/>
                    </a:lnTo>
                    <a:cubicBezTo>
                      <a:pt x="306" y="636"/>
                      <a:pt x="204" y="306"/>
                      <a:pt x="10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35;p26">
                <a:extLst>
                  <a:ext uri="{FF2B5EF4-FFF2-40B4-BE49-F238E27FC236}">
                    <a16:creationId xmlns:a16="http://schemas.microsoft.com/office/drawing/2014/main" id="{54036C16-7A18-B3C2-C22E-CCB79B53DDF5}"/>
                  </a:ext>
                </a:extLst>
              </p:cNvPr>
              <p:cNvSpPr/>
              <p:nvPr/>
            </p:nvSpPr>
            <p:spPr>
              <a:xfrm>
                <a:off x="2467925" y="1690104"/>
                <a:ext cx="26657" cy="50292"/>
              </a:xfrm>
              <a:custGeom>
                <a:avLst/>
                <a:gdLst/>
                <a:ahLst/>
                <a:cxnLst/>
                <a:rect l="l" t="t" r="r" b="b"/>
                <a:pathLst>
                  <a:path w="636" h="1271" extrusionOk="0">
                    <a:moveTo>
                      <a:pt x="102" y="0"/>
                    </a:moveTo>
                    <a:cubicBezTo>
                      <a:pt x="102" y="102"/>
                      <a:pt x="0" y="204"/>
                      <a:pt x="0" y="331"/>
                    </a:cubicBezTo>
                    <a:cubicBezTo>
                      <a:pt x="102" y="636"/>
                      <a:pt x="204" y="966"/>
                      <a:pt x="204" y="1271"/>
                    </a:cubicBezTo>
                    <a:lnTo>
                      <a:pt x="636" y="1068"/>
                    </a:lnTo>
                    <a:lnTo>
                      <a:pt x="1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FTA Zero Emission Plan Requirements</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8</a:t>
            </a:fld>
            <a:endParaRPr lang="en-US"/>
          </a:p>
        </p:txBody>
      </p:sp>
      <p:grpSp>
        <p:nvGrpSpPr>
          <p:cNvPr id="162" name="Group 161">
            <a:extLst>
              <a:ext uri="{FF2B5EF4-FFF2-40B4-BE49-F238E27FC236}">
                <a16:creationId xmlns:a16="http://schemas.microsoft.com/office/drawing/2014/main" id="{56215A6B-CAC2-242E-C770-2EAAF9C38DA0}"/>
              </a:ext>
            </a:extLst>
          </p:cNvPr>
          <p:cNvGrpSpPr/>
          <p:nvPr/>
        </p:nvGrpSpPr>
        <p:grpSpPr>
          <a:xfrm>
            <a:off x="1376208" y="1084895"/>
            <a:ext cx="2076880" cy="2600961"/>
            <a:chOff x="1384762" y="1049448"/>
            <a:chExt cx="2076880" cy="2600961"/>
          </a:xfrm>
        </p:grpSpPr>
        <p:sp>
          <p:nvSpPr>
            <p:cNvPr id="6" name="Rectangle 5">
              <a:extLst>
                <a:ext uri="{FF2B5EF4-FFF2-40B4-BE49-F238E27FC236}">
                  <a16:creationId xmlns:a16="http://schemas.microsoft.com/office/drawing/2014/main" id="{BAFF9ECA-7807-FA21-BDB4-086B22EA4DB4}"/>
                </a:ext>
              </a:extLst>
            </p:cNvPr>
            <p:cNvSpPr/>
            <p:nvPr/>
          </p:nvSpPr>
          <p:spPr>
            <a:xfrm>
              <a:off x="1384762" y="1573529"/>
              <a:ext cx="2076880" cy="20768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3E27425-F645-D88D-0191-A3EF912D44CF}"/>
                </a:ext>
              </a:extLst>
            </p:cNvPr>
            <p:cNvGrpSpPr/>
            <p:nvPr/>
          </p:nvGrpSpPr>
          <p:grpSpPr>
            <a:xfrm>
              <a:off x="2005575" y="1049448"/>
              <a:ext cx="732986" cy="694984"/>
              <a:chOff x="2005575" y="1049448"/>
              <a:chExt cx="732986" cy="694984"/>
            </a:xfrm>
          </p:grpSpPr>
          <p:sp>
            <p:nvSpPr>
              <p:cNvPr id="186" name="Google Shape;920;p26">
                <a:extLst>
                  <a:ext uri="{FF2B5EF4-FFF2-40B4-BE49-F238E27FC236}">
                    <a16:creationId xmlns:a16="http://schemas.microsoft.com/office/drawing/2014/main" id="{73321FB8-564B-8FE8-3DCC-4C9E37124B55}"/>
                  </a:ext>
                </a:extLst>
              </p:cNvPr>
              <p:cNvSpPr/>
              <p:nvPr/>
            </p:nvSpPr>
            <p:spPr>
              <a:xfrm>
                <a:off x="2294276" y="1421591"/>
                <a:ext cx="200305" cy="318805"/>
              </a:xfrm>
              <a:custGeom>
                <a:avLst/>
                <a:gdLst/>
                <a:ahLst/>
                <a:cxnLst/>
                <a:rect l="l" t="t" r="r" b="b"/>
                <a:pathLst>
                  <a:path w="4779" h="8057" extrusionOk="0">
                    <a:moveTo>
                      <a:pt x="738" y="0"/>
                    </a:moveTo>
                    <a:lnTo>
                      <a:pt x="1" y="966"/>
                    </a:lnTo>
                    <a:lnTo>
                      <a:pt x="4347" y="8057"/>
                    </a:lnTo>
                    <a:lnTo>
                      <a:pt x="4779" y="7854"/>
                    </a:lnTo>
                    <a:lnTo>
                      <a:pt x="738" y="0"/>
                    </a:lnTo>
                    <a:close/>
                  </a:path>
                </a:pathLst>
              </a:custGeom>
              <a:solidFill>
                <a:srgbClr val="A09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21;p26">
                <a:extLst>
                  <a:ext uri="{FF2B5EF4-FFF2-40B4-BE49-F238E27FC236}">
                    <a16:creationId xmlns:a16="http://schemas.microsoft.com/office/drawing/2014/main" id="{5CAD3BCC-3F48-41F0-B1FB-6933D387137F}"/>
                  </a:ext>
                </a:extLst>
              </p:cNvPr>
              <p:cNvSpPr/>
              <p:nvPr/>
            </p:nvSpPr>
            <p:spPr>
              <a:xfrm>
                <a:off x="2405054" y="1568391"/>
                <a:ext cx="67188" cy="134811"/>
              </a:xfrm>
              <a:custGeom>
                <a:avLst/>
                <a:gdLst/>
                <a:ahLst/>
                <a:cxnLst/>
                <a:rect l="l" t="t" r="r" b="b"/>
                <a:pathLst>
                  <a:path w="1603" h="3407" extrusionOk="0">
                    <a:moveTo>
                      <a:pt x="1" y="1"/>
                    </a:moveTo>
                    <a:lnTo>
                      <a:pt x="1" y="1"/>
                    </a:lnTo>
                    <a:cubicBezTo>
                      <a:pt x="535" y="1170"/>
                      <a:pt x="1068" y="2441"/>
                      <a:pt x="1500" y="3407"/>
                    </a:cubicBezTo>
                    <a:cubicBezTo>
                      <a:pt x="1500" y="3280"/>
                      <a:pt x="1602" y="3178"/>
                      <a:pt x="1602" y="3076"/>
                    </a:cubicBezTo>
                    <a:lnTo>
                      <a:pt x="1" y="1"/>
                    </a:lnTo>
                    <a:close/>
                  </a:path>
                </a:pathLst>
              </a:custGeom>
              <a:solidFill>
                <a:srgbClr val="646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22;p26">
                <a:extLst>
                  <a:ext uri="{FF2B5EF4-FFF2-40B4-BE49-F238E27FC236}">
                    <a16:creationId xmlns:a16="http://schemas.microsoft.com/office/drawing/2014/main" id="{6A8737C1-3979-137C-4040-FFF768615EED}"/>
                  </a:ext>
                </a:extLst>
              </p:cNvPr>
              <p:cNvSpPr/>
              <p:nvPr/>
            </p:nvSpPr>
            <p:spPr>
              <a:xfrm>
                <a:off x="2095061" y="1353059"/>
                <a:ext cx="452793" cy="267801"/>
              </a:xfrm>
              <a:custGeom>
                <a:avLst/>
                <a:gdLst/>
                <a:ahLst/>
                <a:cxnLst/>
                <a:rect l="l" t="t" r="r" b="b"/>
                <a:pathLst>
                  <a:path w="10803" h="6768" extrusionOk="0">
                    <a:moveTo>
                      <a:pt x="7718" y="1"/>
                    </a:moveTo>
                    <a:cubicBezTo>
                      <a:pt x="6666" y="1"/>
                      <a:pt x="5417" y="295"/>
                      <a:pt x="4220" y="893"/>
                    </a:cubicBezTo>
                    <a:cubicBezTo>
                      <a:pt x="1577" y="2164"/>
                      <a:pt x="1" y="4274"/>
                      <a:pt x="636" y="5672"/>
                    </a:cubicBezTo>
                    <a:cubicBezTo>
                      <a:pt x="1026" y="6397"/>
                      <a:pt x="1949" y="6768"/>
                      <a:pt x="3123" y="6768"/>
                    </a:cubicBezTo>
                    <a:cubicBezTo>
                      <a:pt x="4169" y="6768"/>
                      <a:pt x="5414" y="6474"/>
                      <a:pt x="6660" y="5875"/>
                    </a:cubicBezTo>
                    <a:cubicBezTo>
                      <a:pt x="9201" y="4604"/>
                      <a:pt x="10803" y="2495"/>
                      <a:pt x="10167" y="1097"/>
                    </a:cubicBezTo>
                    <a:cubicBezTo>
                      <a:pt x="9831" y="371"/>
                      <a:pt x="8898" y="1"/>
                      <a:pt x="7718"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23;p26">
                <a:extLst>
                  <a:ext uri="{FF2B5EF4-FFF2-40B4-BE49-F238E27FC236}">
                    <a16:creationId xmlns:a16="http://schemas.microsoft.com/office/drawing/2014/main" id="{4AD27483-8A29-E7E2-DF14-5376EB36D990}"/>
                  </a:ext>
                </a:extLst>
              </p:cNvPr>
              <p:cNvSpPr/>
              <p:nvPr/>
            </p:nvSpPr>
            <p:spPr>
              <a:xfrm>
                <a:off x="2117443" y="1384357"/>
                <a:ext cx="408029" cy="238402"/>
              </a:xfrm>
              <a:custGeom>
                <a:avLst/>
                <a:gdLst/>
                <a:ahLst/>
                <a:cxnLst/>
                <a:rect l="l" t="t" r="r" b="b"/>
                <a:pathLst>
                  <a:path w="9735" h="6025" extrusionOk="0">
                    <a:moveTo>
                      <a:pt x="1" y="4550"/>
                    </a:moveTo>
                    <a:lnTo>
                      <a:pt x="1" y="4550"/>
                    </a:lnTo>
                    <a:cubicBezTo>
                      <a:pt x="16" y="4571"/>
                      <a:pt x="33" y="4591"/>
                      <a:pt x="50" y="4610"/>
                    </a:cubicBezTo>
                    <a:lnTo>
                      <a:pt x="50" y="4610"/>
                    </a:lnTo>
                    <a:cubicBezTo>
                      <a:pt x="37" y="4590"/>
                      <a:pt x="21" y="4570"/>
                      <a:pt x="1" y="4550"/>
                    </a:cubicBezTo>
                    <a:close/>
                    <a:moveTo>
                      <a:pt x="9404" y="1"/>
                    </a:moveTo>
                    <a:lnTo>
                      <a:pt x="9404" y="1"/>
                    </a:lnTo>
                    <a:cubicBezTo>
                      <a:pt x="9735" y="1373"/>
                      <a:pt x="8134" y="3279"/>
                      <a:pt x="5821" y="4449"/>
                    </a:cubicBezTo>
                    <a:cubicBezTo>
                      <a:pt x="4550" y="4982"/>
                      <a:pt x="3279" y="5287"/>
                      <a:pt x="2212" y="5287"/>
                    </a:cubicBezTo>
                    <a:cubicBezTo>
                      <a:pt x="1308" y="5287"/>
                      <a:pt x="474" y="5099"/>
                      <a:pt x="50" y="4610"/>
                    </a:cubicBezTo>
                    <a:lnTo>
                      <a:pt x="50" y="4610"/>
                    </a:lnTo>
                    <a:cubicBezTo>
                      <a:pt x="102" y="4693"/>
                      <a:pt x="102" y="4779"/>
                      <a:pt x="102" y="4881"/>
                    </a:cubicBezTo>
                    <a:cubicBezTo>
                      <a:pt x="509" y="5618"/>
                      <a:pt x="1373" y="6024"/>
                      <a:pt x="2542" y="6024"/>
                    </a:cubicBezTo>
                    <a:cubicBezTo>
                      <a:pt x="3584" y="6024"/>
                      <a:pt x="4855" y="5719"/>
                      <a:pt x="6126" y="5084"/>
                    </a:cubicBezTo>
                    <a:cubicBezTo>
                      <a:pt x="8261" y="4017"/>
                      <a:pt x="9735" y="2339"/>
                      <a:pt x="9735" y="941"/>
                    </a:cubicBezTo>
                    <a:cubicBezTo>
                      <a:pt x="9735" y="738"/>
                      <a:pt x="9735" y="535"/>
                      <a:pt x="9633" y="306"/>
                    </a:cubicBezTo>
                    <a:cubicBezTo>
                      <a:pt x="9532" y="204"/>
                      <a:pt x="9532" y="102"/>
                      <a:pt x="9404" y="1"/>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24;p26">
                <a:extLst>
                  <a:ext uri="{FF2B5EF4-FFF2-40B4-BE49-F238E27FC236}">
                    <a16:creationId xmlns:a16="http://schemas.microsoft.com/office/drawing/2014/main" id="{55E6BA7B-B136-9DCA-9999-65C4A82E3376}"/>
                  </a:ext>
                </a:extLst>
              </p:cNvPr>
              <p:cNvSpPr/>
              <p:nvPr/>
            </p:nvSpPr>
            <p:spPr>
              <a:xfrm>
                <a:off x="2081229" y="1326033"/>
                <a:ext cx="452793" cy="269700"/>
              </a:xfrm>
              <a:custGeom>
                <a:avLst/>
                <a:gdLst/>
                <a:ahLst/>
                <a:cxnLst/>
                <a:rect l="l" t="t" r="r" b="b"/>
                <a:pathLst>
                  <a:path w="10803" h="6816" extrusionOk="0">
                    <a:moveTo>
                      <a:pt x="7858" y="0"/>
                    </a:moveTo>
                    <a:cubicBezTo>
                      <a:pt x="6786" y="0"/>
                      <a:pt x="5491" y="318"/>
                      <a:pt x="4245" y="941"/>
                    </a:cubicBezTo>
                    <a:cubicBezTo>
                      <a:pt x="1602" y="2212"/>
                      <a:pt x="0" y="4321"/>
                      <a:pt x="738" y="5719"/>
                    </a:cubicBezTo>
                    <a:cubicBezTo>
                      <a:pt x="1074" y="6445"/>
                      <a:pt x="1978" y="6815"/>
                      <a:pt x="3147" y="6815"/>
                    </a:cubicBezTo>
                    <a:cubicBezTo>
                      <a:pt x="4188" y="6815"/>
                      <a:pt x="5439" y="6521"/>
                      <a:pt x="6685" y="5923"/>
                    </a:cubicBezTo>
                    <a:cubicBezTo>
                      <a:pt x="9226" y="4652"/>
                      <a:pt x="10802" y="2415"/>
                      <a:pt x="10167" y="1043"/>
                    </a:cubicBezTo>
                    <a:cubicBezTo>
                      <a:pt x="9843" y="343"/>
                      <a:pt x="8971" y="0"/>
                      <a:pt x="7858"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25;p26">
                <a:extLst>
                  <a:ext uri="{FF2B5EF4-FFF2-40B4-BE49-F238E27FC236}">
                    <a16:creationId xmlns:a16="http://schemas.microsoft.com/office/drawing/2014/main" id="{43BA06B7-3C39-D488-1A88-644B237BAC9D}"/>
                  </a:ext>
                </a:extLst>
              </p:cNvPr>
              <p:cNvSpPr/>
              <p:nvPr/>
            </p:nvSpPr>
            <p:spPr>
              <a:xfrm>
                <a:off x="2099336" y="1124906"/>
                <a:ext cx="328143" cy="402295"/>
              </a:xfrm>
              <a:custGeom>
                <a:avLst/>
                <a:gdLst/>
                <a:ahLst/>
                <a:cxnLst/>
                <a:rect l="l" t="t" r="r" b="b"/>
                <a:pathLst>
                  <a:path w="7829" h="10167" extrusionOk="0">
                    <a:moveTo>
                      <a:pt x="3381" y="1"/>
                    </a:moveTo>
                    <a:lnTo>
                      <a:pt x="738" y="1271"/>
                    </a:lnTo>
                    <a:lnTo>
                      <a:pt x="1" y="2415"/>
                    </a:lnTo>
                    <a:lnTo>
                      <a:pt x="1703" y="8998"/>
                    </a:lnTo>
                    <a:cubicBezTo>
                      <a:pt x="1907" y="9735"/>
                      <a:pt x="2542" y="10167"/>
                      <a:pt x="3279" y="10167"/>
                    </a:cubicBezTo>
                    <a:cubicBezTo>
                      <a:pt x="4550" y="10040"/>
                      <a:pt x="6354" y="9735"/>
                      <a:pt x="7422" y="8032"/>
                    </a:cubicBezTo>
                    <a:cubicBezTo>
                      <a:pt x="7727" y="7498"/>
                      <a:pt x="7829" y="6863"/>
                      <a:pt x="7422" y="6354"/>
                    </a:cubicBezTo>
                    <a:lnTo>
                      <a:pt x="3381" y="1"/>
                    </a:ln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26;p26">
                <a:extLst>
                  <a:ext uri="{FF2B5EF4-FFF2-40B4-BE49-F238E27FC236}">
                    <a16:creationId xmlns:a16="http://schemas.microsoft.com/office/drawing/2014/main" id="{3E5DAFDA-5088-30E2-D521-105538452032}"/>
                  </a:ext>
                </a:extLst>
              </p:cNvPr>
              <p:cNvSpPr/>
              <p:nvPr/>
            </p:nvSpPr>
            <p:spPr>
              <a:xfrm>
                <a:off x="2103611" y="1175197"/>
                <a:ext cx="213089" cy="352003"/>
              </a:xfrm>
              <a:custGeom>
                <a:avLst/>
                <a:gdLst/>
                <a:ahLst/>
                <a:cxnLst/>
                <a:rect l="l" t="t" r="r" b="b"/>
                <a:pathLst>
                  <a:path w="5084" h="8896" extrusionOk="0">
                    <a:moveTo>
                      <a:pt x="3813" y="0"/>
                    </a:moveTo>
                    <a:cubicBezTo>
                      <a:pt x="3380" y="407"/>
                      <a:pt x="2872" y="839"/>
                      <a:pt x="2237" y="1144"/>
                    </a:cubicBezTo>
                    <a:cubicBezTo>
                      <a:pt x="1474" y="1474"/>
                      <a:pt x="636" y="1678"/>
                      <a:pt x="0" y="1678"/>
                    </a:cubicBezTo>
                    <a:lnTo>
                      <a:pt x="1601" y="7727"/>
                    </a:lnTo>
                    <a:cubicBezTo>
                      <a:pt x="1805" y="8362"/>
                      <a:pt x="2440" y="8896"/>
                      <a:pt x="3076" y="8896"/>
                    </a:cubicBezTo>
                    <a:cubicBezTo>
                      <a:pt x="2872" y="8896"/>
                      <a:pt x="2643" y="8769"/>
                      <a:pt x="2440" y="8667"/>
                    </a:cubicBezTo>
                    <a:cubicBezTo>
                      <a:pt x="5083" y="5719"/>
                      <a:pt x="4346" y="2008"/>
                      <a:pt x="3813"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27;p26">
                <a:extLst>
                  <a:ext uri="{FF2B5EF4-FFF2-40B4-BE49-F238E27FC236}">
                    <a16:creationId xmlns:a16="http://schemas.microsoft.com/office/drawing/2014/main" id="{062AA948-79B2-CCA4-A5B3-A83EB22B6423}"/>
                  </a:ext>
                </a:extLst>
              </p:cNvPr>
              <p:cNvSpPr/>
              <p:nvPr/>
            </p:nvSpPr>
            <p:spPr>
              <a:xfrm>
                <a:off x="2232496" y="1527161"/>
                <a:ext cx="4317" cy="39"/>
              </a:xfrm>
              <a:custGeom>
                <a:avLst/>
                <a:gdLst/>
                <a:ahLst/>
                <a:cxnLst/>
                <a:rect l="l" t="t" r="r" b="b"/>
                <a:pathLst>
                  <a:path w="103" h="1" extrusionOk="0">
                    <a:moveTo>
                      <a:pt x="102" y="1"/>
                    </a:moveTo>
                    <a:lnTo>
                      <a:pt x="102" y="1"/>
                    </a:lnTo>
                    <a:lnTo>
                      <a:pt x="102" y="1"/>
                    </a:lnTo>
                    <a:close/>
                    <a:moveTo>
                      <a:pt x="1" y="1"/>
                    </a:moveTo>
                    <a:lnTo>
                      <a:pt x="102" y="1"/>
                    </a:lnTo>
                    <a:lnTo>
                      <a:pt x="1" y="1"/>
                    </a:lnTo>
                    <a:close/>
                    <a:moveTo>
                      <a:pt x="102" y="1"/>
                    </a:moveTo>
                    <a:lnTo>
                      <a:pt x="102" y="1"/>
                    </a:lnTo>
                    <a:close/>
                  </a:path>
                </a:pathLst>
              </a:custGeom>
              <a:solidFill>
                <a:srgbClr val="BD5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28;p26">
                <a:extLst>
                  <a:ext uri="{FF2B5EF4-FFF2-40B4-BE49-F238E27FC236}">
                    <a16:creationId xmlns:a16="http://schemas.microsoft.com/office/drawing/2014/main" id="{1019631F-E6B0-9F34-4470-A9F67BA89BA0}"/>
                  </a:ext>
                </a:extLst>
              </p:cNvPr>
              <p:cNvSpPr/>
              <p:nvPr/>
            </p:nvSpPr>
            <p:spPr>
              <a:xfrm>
                <a:off x="2205880" y="1166135"/>
                <a:ext cx="217322" cy="361065"/>
              </a:xfrm>
              <a:custGeom>
                <a:avLst/>
                <a:gdLst/>
                <a:ahLst/>
                <a:cxnLst/>
                <a:rect l="l" t="t" r="r" b="b"/>
                <a:pathLst>
                  <a:path w="5185" h="9125" extrusionOk="0">
                    <a:moveTo>
                      <a:pt x="1576" y="1"/>
                    </a:moveTo>
                    <a:cubicBezTo>
                      <a:pt x="1474" y="102"/>
                      <a:pt x="1373" y="229"/>
                      <a:pt x="1373" y="229"/>
                    </a:cubicBezTo>
                    <a:cubicBezTo>
                      <a:pt x="1906" y="2237"/>
                      <a:pt x="2643" y="5948"/>
                      <a:pt x="0" y="8896"/>
                    </a:cubicBezTo>
                    <a:cubicBezTo>
                      <a:pt x="203" y="8998"/>
                      <a:pt x="432" y="9125"/>
                      <a:pt x="636" y="9125"/>
                    </a:cubicBezTo>
                    <a:lnTo>
                      <a:pt x="737" y="9125"/>
                    </a:lnTo>
                    <a:cubicBezTo>
                      <a:pt x="2008" y="8998"/>
                      <a:pt x="3812" y="8693"/>
                      <a:pt x="4880" y="6990"/>
                    </a:cubicBezTo>
                    <a:cubicBezTo>
                      <a:pt x="5083" y="6787"/>
                      <a:pt x="5185" y="6456"/>
                      <a:pt x="5185" y="6151"/>
                    </a:cubicBezTo>
                    <a:cubicBezTo>
                      <a:pt x="5185" y="5821"/>
                      <a:pt x="5083" y="5516"/>
                      <a:pt x="4880" y="5312"/>
                    </a:cubicBezTo>
                    <a:lnTo>
                      <a:pt x="4117" y="4042"/>
                    </a:lnTo>
                    <a:lnTo>
                      <a:pt x="1576" y="1"/>
                    </a:ln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29;p26">
                <a:extLst>
                  <a:ext uri="{FF2B5EF4-FFF2-40B4-BE49-F238E27FC236}">
                    <a16:creationId xmlns:a16="http://schemas.microsoft.com/office/drawing/2014/main" id="{D14F6B70-7506-8EAD-FBC2-3B9655B1F5D2}"/>
                  </a:ext>
                </a:extLst>
              </p:cNvPr>
              <p:cNvSpPr/>
              <p:nvPr/>
            </p:nvSpPr>
            <p:spPr>
              <a:xfrm>
                <a:off x="2015173" y="1067728"/>
                <a:ext cx="297251" cy="176477"/>
              </a:xfrm>
              <a:custGeom>
                <a:avLst/>
                <a:gdLst/>
                <a:ahLst/>
                <a:cxnLst/>
                <a:rect l="l" t="t" r="r" b="b"/>
                <a:pathLst>
                  <a:path w="7092" h="4460" extrusionOk="0">
                    <a:moveTo>
                      <a:pt x="5013" y="1"/>
                    </a:moveTo>
                    <a:cubicBezTo>
                      <a:pt x="4340" y="1"/>
                      <a:pt x="3546" y="187"/>
                      <a:pt x="2746" y="581"/>
                    </a:cubicBezTo>
                    <a:cubicBezTo>
                      <a:pt x="941" y="1446"/>
                      <a:pt x="1" y="2818"/>
                      <a:pt x="407" y="3758"/>
                    </a:cubicBezTo>
                    <a:cubicBezTo>
                      <a:pt x="636" y="4216"/>
                      <a:pt x="1249" y="4460"/>
                      <a:pt x="2028" y="4460"/>
                    </a:cubicBezTo>
                    <a:cubicBezTo>
                      <a:pt x="2721" y="4460"/>
                      <a:pt x="3545" y="4267"/>
                      <a:pt x="4347" y="3860"/>
                    </a:cubicBezTo>
                    <a:cubicBezTo>
                      <a:pt x="6024" y="3021"/>
                      <a:pt x="7092" y="1649"/>
                      <a:pt x="6660" y="683"/>
                    </a:cubicBezTo>
                    <a:cubicBezTo>
                      <a:pt x="6377" y="238"/>
                      <a:pt x="5772" y="1"/>
                      <a:pt x="5013"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30;p26">
                <a:extLst>
                  <a:ext uri="{FF2B5EF4-FFF2-40B4-BE49-F238E27FC236}">
                    <a16:creationId xmlns:a16="http://schemas.microsoft.com/office/drawing/2014/main" id="{C439A6D2-0D22-3ED0-ECC9-5F2FAB121D80}"/>
                  </a:ext>
                </a:extLst>
              </p:cNvPr>
              <p:cNvSpPr/>
              <p:nvPr/>
            </p:nvSpPr>
            <p:spPr>
              <a:xfrm>
                <a:off x="2027957" y="1065591"/>
                <a:ext cx="270637" cy="176001"/>
              </a:xfrm>
              <a:custGeom>
                <a:avLst/>
                <a:gdLst/>
                <a:ahLst/>
                <a:cxnLst/>
                <a:rect l="l" t="t" r="r" b="b"/>
                <a:pathLst>
                  <a:path w="6457" h="4448" extrusionOk="0">
                    <a:moveTo>
                      <a:pt x="4779" y="0"/>
                    </a:moveTo>
                    <a:cubicBezTo>
                      <a:pt x="4042" y="0"/>
                      <a:pt x="3178" y="229"/>
                      <a:pt x="2441" y="635"/>
                    </a:cubicBezTo>
                    <a:cubicBezTo>
                      <a:pt x="966" y="1372"/>
                      <a:pt x="1" y="2440"/>
                      <a:pt x="1" y="3279"/>
                    </a:cubicBezTo>
                    <a:cubicBezTo>
                      <a:pt x="1" y="3507"/>
                      <a:pt x="1" y="3609"/>
                      <a:pt x="102" y="3812"/>
                    </a:cubicBezTo>
                    <a:cubicBezTo>
                      <a:pt x="331" y="4244"/>
                      <a:pt x="966" y="4448"/>
                      <a:pt x="1704" y="4448"/>
                    </a:cubicBezTo>
                    <a:cubicBezTo>
                      <a:pt x="2339" y="4448"/>
                      <a:pt x="3178" y="4346"/>
                      <a:pt x="4042" y="3914"/>
                    </a:cubicBezTo>
                    <a:cubicBezTo>
                      <a:pt x="5414" y="3177"/>
                      <a:pt x="6355" y="2135"/>
                      <a:pt x="6456" y="1169"/>
                    </a:cubicBezTo>
                    <a:cubicBezTo>
                      <a:pt x="6456" y="1067"/>
                      <a:pt x="6355" y="864"/>
                      <a:pt x="6355" y="737"/>
                    </a:cubicBezTo>
                    <a:cubicBezTo>
                      <a:pt x="6050" y="330"/>
                      <a:pt x="5516" y="0"/>
                      <a:pt x="4779" y="0"/>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31;p26">
                <a:extLst>
                  <a:ext uri="{FF2B5EF4-FFF2-40B4-BE49-F238E27FC236}">
                    <a16:creationId xmlns:a16="http://schemas.microsoft.com/office/drawing/2014/main" id="{67103101-9EFE-0F78-EC39-15F4B542C1B9}"/>
                  </a:ext>
                </a:extLst>
              </p:cNvPr>
              <p:cNvSpPr/>
              <p:nvPr/>
            </p:nvSpPr>
            <p:spPr>
              <a:xfrm>
                <a:off x="2005575" y="1049448"/>
                <a:ext cx="298341" cy="177901"/>
              </a:xfrm>
              <a:custGeom>
                <a:avLst/>
                <a:gdLst/>
                <a:ahLst/>
                <a:cxnLst/>
                <a:rect l="l" t="t" r="r" b="b"/>
                <a:pathLst>
                  <a:path w="7118" h="4496" extrusionOk="0">
                    <a:moveTo>
                      <a:pt x="5098" y="1"/>
                    </a:moveTo>
                    <a:cubicBezTo>
                      <a:pt x="4408" y="1"/>
                      <a:pt x="3587" y="217"/>
                      <a:pt x="2771" y="637"/>
                    </a:cubicBezTo>
                    <a:cubicBezTo>
                      <a:pt x="967" y="1475"/>
                      <a:pt x="1" y="2848"/>
                      <a:pt x="433" y="3814"/>
                    </a:cubicBezTo>
                    <a:cubicBezTo>
                      <a:pt x="662" y="4258"/>
                      <a:pt x="1277" y="4496"/>
                      <a:pt x="2054" y="4496"/>
                    </a:cubicBezTo>
                    <a:cubicBezTo>
                      <a:pt x="2743" y="4496"/>
                      <a:pt x="3559" y="4309"/>
                      <a:pt x="4347" y="3915"/>
                    </a:cubicBezTo>
                    <a:cubicBezTo>
                      <a:pt x="6050" y="3051"/>
                      <a:pt x="7117" y="1679"/>
                      <a:pt x="6685" y="738"/>
                    </a:cubicBezTo>
                    <a:cubicBezTo>
                      <a:pt x="6411" y="242"/>
                      <a:pt x="5828" y="1"/>
                      <a:pt x="5098" y="1"/>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32;p26">
                <a:extLst>
                  <a:ext uri="{FF2B5EF4-FFF2-40B4-BE49-F238E27FC236}">
                    <a16:creationId xmlns:a16="http://schemas.microsoft.com/office/drawing/2014/main" id="{0841C094-D2F2-2C51-713B-1903C245345B}"/>
                  </a:ext>
                </a:extLst>
              </p:cNvPr>
              <p:cNvSpPr/>
              <p:nvPr/>
            </p:nvSpPr>
            <p:spPr>
              <a:xfrm>
                <a:off x="2609592" y="1572427"/>
                <a:ext cx="128969" cy="17133"/>
              </a:xfrm>
              <a:custGeom>
                <a:avLst/>
                <a:gdLst/>
                <a:ahLst/>
                <a:cxnLst/>
                <a:rect l="l" t="t" r="r" b="b"/>
                <a:pathLst>
                  <a:path w="3077" h="433" extrusionOk="0">
                    <a:moveTo>
                      <a:pt x="102" y="1"/>
                    </a:moveTo>
                    <a:cubicBezTo>
                      <a:pt x="102" y="128"/>
                      <a:pt x="1" y="128"/>
                      <a:pt x="1" y="128"/>
                    </a:cubicBezTo>
                    <a:lnTo>
                      <a:pt x="2974" y="433"/>
                    </a:lnTo>
                    <a:cubicBezTo>
                      <a:pt x="2974" y="331"/>
                      <a:pt x="3076" y="229"/>
                      <a:pt x="3076" y="128"/>
                    </a:cubicBezTo>
                    <a:lnTo>
                      <a:pt x="102"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33;p26">
                <a:extLst>
                  <a:ext uri="{FF2B5EF4-FFF2-40B4-BE49-F238E27FC236}">
                    <a16:creationId xmlns:a16="http://schemas.microsoft.com/office/drawing/2014/main" id="{12DF8212-7D32-C336-C2D0-6E84D3207C01}"/>
                  </a:ext>
                </a:extLst>
              </p:cNvPr>
              <p:cNvSpPr/>
              <p:nvPr/>
            </p:nvSpPr>
            <p:spPr>
              <a:xfrm>
                <a:off x="2458326" y="1577452"/>
                <a:ext cx="275960" cy="166980"/>
              </a:xfrm>
              <a:custGeom>
                <a:avLst/>
                <a:gdLst/>
                <a:ahLst/>
                <a:cxnLst/>
                <a:rect l="l" t="t" r="r" b="b"/>
                <a:pathLst>
                  <a:path w="6584" h="4220" extrusionOk="0">
                    <a:moveTo>
                      <a:pt x="3610" y="1"/>
                    </a:moveTo>
                    <a:lnTo>
                      <a:pt x="2669" y="636"/>
                    </a:lnTo>
                    <a:cubicBezTo>
                      <a:pt x="1602" y="1373"/>
                      <a:pt x="763" y="2212"/>
                      <a:pt x="331" y="2847"/>
                    </a:cubicBezTo>
                    <a:lnTo>
                      <a:pt x="865" y="3915"/>
                    </a:lnTo>
                    <a:lnTo>
                      <a:pt x="433" y="4118"/>
                    </a:lnTo>
                    <a:lnTo>
                      <a:pt x="128" y="3483"/>
                    </a:lnTo>
                    <a:cubicBezTo>
                      <a:pt x="1" y="3686"/>
                      <a:pt x="1" y="3915"/>
                      <a:pt x="128" y="4016"/>
                    </a:cubicBezTo>
                    <a:cubicBezTo>
                      <a:pt x="229" y="4220"/>
                      <a:pt x="433" y="4220"/>
                      <a:pt x="763" y="4220"/>
                    </a:cubicBezTo>
                    <a:cubicBezTo>
                      <a:pt x="1602" y="4220"/>
                      <a:pt x="2873" y="3686"/>
                      <a:pt x="4143" y="2746"/>
                    </a:cubicBezTo>
                    <a:cubicBezTo>
                      <a:pt x="5313" y="1907"/>
                      <a:pt x="6253" y="1043"/>
                      <a:pt x="6583" y="306"/>
                    </a:cubicBezTo>
                    <a:lnTo>
                      <a:pt x="361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34;p26">
                <a:extLst>
                  <a:ext uri="{FF2B5EF4-FFF2-40B4-BE49-F238E27FC236}">
                    <a16:creationId xmlns:a16="http://schemas.microsoft.com/office/drawing/2014/main" id="{188256B0-EFF1-5F44-B3E5-9F521D6E34B6}"/>
                  </a:ext>
                </a:extLst>
              </p:cNvPr>
              <p:cNvSpPr/>
              <p:nvPr/>
            </p:nvSpPr>
            <p:spPr>
              <a:xfrm>
                <a:off x="2463649" y="1703162"/>
                <a:ext cx="12826" cy="37234"/>
              </a:xfrm>
              <a:custGeom>
                <a:avLst/>
                <a:gdLst/>
                <a:ahLst/>
                <a:cxnLst/>
                <a:rect l="l" t="t" r="r" b="b"/>
                <a:pathLst>
                  <a:path w="306" h="941" extrusionOk="0">
                    <a:moveTo>
                      <a:pt x="102" y="1"/>
                    </a:moveTo>
                    <a:cubicBezTo>
                      <a:pt x="1" y="102"/>
                      <a:pt x="1" y="204"/>
                      <a:pt x="1" y="306"/>
                    </a:cubicBezTo>
                    <a:lnTo>
                      <a:pt x="306" y="941"/>
                    </a:lnTo>
                    <a:cubicBezTo>
                      <a:pt x="306" y="636"/>
                      <a:pt x="204" y="306"/>
                      <a:pt x="10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935;p26">
                <a:extLst>
                  <a:ext uri="{FF2B5EF4-FFF2-40B4-BE49-F238E27FC236}">
                    <a16:creationId xmlns:a16="http://schemas.microsoft.com/office/drawing/2014/main" id="{13209EB5-FBF9-1813-AA7F-BA76C56F1EB3}"/>
                  </a:ext>
                </a:extLst>
              </p:cNvPr>
              <p:cNvSpPr/>
              <p:nvPr/>
            </p:nvSpPr>
            <p:spPr>
              <a:xfrm>
                <a:off x="2467925" y="1690104"/>
                <a:ext cx="26657" cy="50292"/>
              </a:xfrm>
              <a:custGeom>
                <a:avLst/>
                <a:gdLst/>
                <a:ahLst/>
                <a:cxnLst/>
                <a:rect l="l" t="t" r="r" b="b"/>
                <a:pathLst>
                  <a:path w="636" h="1271" extrusionOk="0">
                    <a:moveTo>
                      <a:pt x="102" y="0"/>
                    </a:moveTo>
                    <a:cubicBezTo>
                      <a:pt x="102" y="102"/>
                      <a:pt x="0" y="204"/>
                      <a:pt x="0" y="331"/>
                    </a:cubicBezTo>
                    <a:cubicBezTo>
                      <a:pt x="102" y="636"/>
                      <a:pt x="204" y="966"/>
                      <a:pt x="204" y="1271"/>
                    </a:cubicBezTo>
                    <a:lnTo>
                      <a:pt x="636" y="1068"/>
                    </a:lnTo>
                    <a:lnTo>
                      <a:pt x="1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 name="Google Shape;937;p26">
            <a:extLst>
              <a:ext uri="{FF2B5EF4-FFF2-40B4-BE49-F238E27FC236}">
                <a16:creationId xmlns:a16="http://schemas.microsoft.com/office/drawing/2014/main" id="{95B9D4EE-28E2-68CB-F02A-CAAA4F75E0C3}"/>
              </a:ext>
            </a:extLst>
          </p:cNvPr>
          <p:cNvSpPr txBox="1"/>
          <p:nvPr/>
        </p:nvSpPr>
        <p:spPr>
          <a:xfrm>
            <a:off x="1237790" y="2366580"/>
            <a:ext cx="2334527" cy="5799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rPr>
              <a:t>1. Fleet</a:t>
            </a:r>
            <a:endParaRPr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endParaRPr>
          </a:p>
        </p:txBody>
      </p:sp>
      <p:sp>
        <p:nvSpPr>
          <p:cNvPr id="3" name="Google Shape;937;p26">
            <a:extLst>
              <a:ext uri="{FF2B5EF4-FFF2-40B4-BE49-F238E27FC236}">
                <a16:creationId xmlns:a16="http://schemas.microsoft.com/office/drawing/2014/main" id="{DEF8B807-7032-FB10-7ADB-1389DFE85083}"/>
              </a:ext>
            </a:extLst>
          </p:cNvPr>
          <p:cNvSpPr txBox="1"/>
          <p:nvPr/>
        </p:nvSpPr>
        <p:spPr>
          <a:xfrm>
            <a:off x="8436607" y="2366580"/>
            <a:ext cx="2334527" cy="5799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rPr>
              <a:t>3. Regulations</a:t>
            </a:r>
          </a:p>
        </p:txBody>
      </p:sp>
      <p:sp>
        <p:nvSpPr>
          <p:cNvPr id="4" name="Google Shape;937;p26">
            <a:extLst>
              <a:ext uri="{FF2B5EF4-FFF2-40B4-BE49-F238E27FC236}">
                <a16:creationId xmlns:a16="http://schemas.microsoft.com/office/drawing/2014/main" id="{B499435D-AF63-3859-B9EE-A1573A9BD24F}"/>
              </a:ext>
            </a:extLst>
          </p:cNvPr>
          <p:cNvSpPr txBox="1"/>
          <p:nvPr/>
        </p:nvSpPr>
        <p:spPr>
          <a:xfrm>
            <a:off x="4753964" y="2366580"/>
            <a:ext cx="2334527" cy="5799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rPr>
              <a:t>2. Finance</a:t>
            </a:r>
          </a:p>
        </p:txBody>
      </p:sp>
      <p:grpSp>
        <p:nvGrpSpPr>
          <p:cNvPr id="167" name="Group 166">
            <a:extLst>
              <a:ext uri="{FF2B5EF4-FFF2-40B4-BE49-F238E27FC236}">
                <a16:creationId xmlns:a16="http://schemas.microsoft.com/office/drawing/2014/main" id="{19A5330D-9CA4-8A2F-1F74-F9ACA3D95686}"/>
              </a:ext>
            </a:extLst>
          </p:cNvPr>
          <p:cNvGrpSpPr/>
          <p:nvPr/>
        </p:nvGrpSpPr>
        <p:grpSpPr>
          <a:xfrm>
            <a:off x="1376208" y="3493417"/>
            <a:ext cx="2076880" cy="2600961"/>
            <a:chOff x="1452717" y="3674178"/>
            <a:chExt cx="2076880" cy="2600961"/>
          </a:xfrm>
        </p:grpSpPr>
        <p:sp>
          <p:nvSpPr>
            <p:cNvPr id="144" name="Rectangle 143">
              <a:extLst>
                <a:ext uri="{FF2B5EF4-FFF2-40B4-BE49-F238E27FC236}">
                  <a16:creationId xmlns:a16="http://schemas.microsoft.com/office/drawing/2014/main" id="{A05296FD-185A-66FE-617B-5CC2844F0821}"/>
                </a:ext>
              </a:extLst>
            </p:cNvPr>
            <p:cNvSpPr/>
            <p:nvPr/>
          </p:nvSpPr>
          <p:spPr>
            <a:xfrm>
              <a:off x="1452717" y="4198259"/>
              <a:ext cx="2076880" cy="20768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2DA27ADC-BCBB-8B53-5A32-1B2248B6F32E}"/>
                </a:ext>
              </a:extLst>
            </p:cNvPr>
            <p:cNvGrpSpPr/>
            <p:nvPr/>
          </p:nvGrpSpPr>
          <p:grpSpPr>
            <a:xfrm>
              <a:off x="2073530" y="3674178"/>
              <a:ext cx="732986" cy="694984"/>
              <a:chOff x="2005575" y="1049448"/>
              <a:chExt cx="732986" cy="694984"/>
            </a:xfrm>
          </p:grpSpPr>
          <p:sp>
            <p:nvSpPr>
              <p:cNvPr id="146" name="Google Shape;920;p26">
                <a:extLst>
                  <a:ext uri="{FF2B5EF4-FFF2-40B4-BE49-F238E27FC236}">
                    <a16:creationId xmlns:a16="http://schemas.microsoft.com/office/drawing/2014/main" id="{48B18518-1A41-9D85-17B5-E9B9DB110C0F}"/>
                  </a:ext>
                </a:extLst>
              </p:cNvPr>
              <p:cNvSpPr/>
              <p:nvPr/>
            </p:nvSpPr>
            <p:spPr>
              <a:xfrm>
                <a:off x="2294276" y="1421591"/>
                <a:ext cx="200305" cy="318805"/>
              </a:xfrm>
              <a:custGeom>
                <a:avLst/>
                <a:gdLst/>
                <a:ahLst/>
                <a:cxnLst/>
                <a:rect l="l" t="t" r="r" b="b"/>
                <a:pathLst>
                  <a:path w="4779" h="8057" extrusionOk="0">
                    <a:moveTo>
                      <a:pt x="738" y="0"/>
                    </a:moveTo>
                    <a:lnTo>
                      <a:pt x="1" y="966"/>
                    </a:lnTo>
                    <a:lnTo>
                      <a:pt x="4347" y="8057"/>
                    </a:lnTo>
                    <a:lnTo>
                      <a:pt x="4779" y="7854"/>
                    </a:lnTo>
                    <a:lnTo>
                      <a:pt x="738" y="0"/>
                    </a:lnTo>
                    <a:close/>
                  </a:path>
                </a:pathLst>
              </a:custGeom>
              <a:solidFill>
                <a:srgbClr val="A09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21;p26">
                <a:extLst>
                  <a:ext uri="{FF2B5EF4-FFF2-40B4-BE49-F238E27FC236}">
                    <a16:creationId xmlns:a16="http://schemas.microsoft.com/office/drawing/2014/main" id="{5C40409E-900F-1802-F9C4-AE14E571250A}"/>
                  </a:ext>
                </a:extLst>
              </p:cNvPr>
              <p:cNvSpPr/>
              <p:nvPr/>
            </p:nvSpPr>
            <p:spPr>
              <a:xfrm>
                <a:off x="2405054" y="1568391"/>
                <a:ext cx="67188" cy="134811"/>
              </a:xfrm>
              <a:custGeom>
                <a:avLst/>
                <a:gdLst/>
                <a:ahLst/>
                <a:cxnLst/>
                <a:rect l="l" t="t" r="r" b="b"/>
                <a:pathLst>
                  <a:path w="1603" h="3407" extrusionOk="0">
                    <a:moveTo>
                      <a:pt x="1" y="1"/>
                    </a:moveTo>
                    <a:lnTo>
                      <a:pt x="1" y="1"/>
                    </a:lnTo>
                    <a:cubicBezTo>
                      <a:pt x="535" y="1170"/>
                      <a:pt x="1068" y="2441"/>
                      <a:pt x="1500" y="3407"/>
                    </a:cubicBezTo>
                    <a:cubicBezTo>
                      <a:pt x="1500" y="3280"/>
                      <a:pt x="1602" y="3178"/>
                      <a:pt x="1602" y="3076"/>
                    </a:cubicBezTo>
                    <a:lnTo>
                      <a:pt x="1" y="1"/>
                    </a:lnTo>
                    <a:close/>
                  </a:path>
                </a:pathLst>
              </a:custGeom>
              <a:solidFill>
                <a:srgbClr val="646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22;p26">
                <a:extLst>
                  <a:ext uri="{FF2B5EF4-FFF2-40B4-BE49-F238E27FC236}">
                    <a16:creationId xmlns:a16="http://schemas.microsoft.com/office/drawing/2014/main" id="{0CB5CD97-1499-0C53-5D2F-68BF6D3B446B}"/>
                  </a:ext>
                </a:extLst>
              </p:cNvPr>
              <p:cNvSpPr/>
              <p:nvPr/>
            </p:nvSpPr>
            <p:spPr>
              <a:xfrm>
                <a:off x="2095061" y="1353059"/>
                <a:ext cx="452793" cy="267801"/>
              </a:xfrm>
              <a:custGeom>
                <a:avLst/>
                <a:gdLst/>
                <a:ahLst/>
                <a:cxnLst/>
                <a:rect l="l" t="t" r="r" b="b"/>
                <a:pathLst>
                  <a:path w="10803" h="6768" extrusionOk="0">
                    <a:moveTo>
                      <a:pt x="7718" y="1"/>
                    </a:moveTo>
                    <a:cubicBezTo>
                      <a:pt x="6666" y="1"/>
                      <a:pt x="5417" y="295"/>
                      <a:pt x="4220" y="893"/>
                    </a:cubicBezTo>
                    <a:cubicBezTo>
                      <a:pt x="1577" y="2164"/>
                      <a:pt x="1" y="4274"/>
                      <a:pt x="636" y="5672"/>
                    </a:cubicBezTo>
                    <a:cubicBezTo>
                      <a:pt x="1026" y="6397"/>
                      <a:pt x="1949" y="6768"/>
                      <a:pt x="3123" y="6768"/>
                    </a:cubicBezTo>
                    <a:cubicBezTo>
                      <a:pt x="4169" y="6768"/>
                      <a:pt x="5414" y="6474"/>
                      <a:pt x="6660" y="5875"/>
                    </a:cubicBezTo>
                    <a:cubicBezTo>
                      <a:pt x="9201" y="4604"/>
                      <a:pt x="10803" y="2495"/>
                      <a:pt x="10167" y="1097"/>
                    </a:cubicBezTo>
                    <a:cubicBezTo>
                      <a:pt x="9831" y="371"/>
                      <a:pt x="8898" y="1"/>
                      <a:pt x="7718"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23;p26">
                <a:extLst>
                  <a:ext uri="{FF2B5EF4-FFF2-40B4-BE49-F238E27FC236}">
                    <a16:creationId xmlns:a16="http://schemas.microsoft.com/office/drawing/2014/main" id="{C00933D0-439E-DACF-934F-5774DDDBC1F2}"/>
                  </a:ext>
                </a:extLst>
              </p:cNvPr>
              <p:cNvSpPr/>
              <p:nvPr/>
            </p:nvSpPr>
            <p:spPr>
              <a:xfrm>
                <a:off x="2117443" y="1384357"/>
                <a:ext cx="408029" cy="238402"/>
              </a:xfrm>
              <a:custGeom>
                <a:avLst/>
                <a:gdLst/>
                <a:ahLst/>
                <a:cxnLst/>
                <a:rect l="l" t="t" r="r" b="b"/>
                <a:pathLst>
                  <a:path w="9735" h="6025" extrusionOk="0">
                    <a:moveTo>
                      <a:pt x="1" y="4550"/>
                    </a:moveTo>
                    <a:lnTo>
                      <a:pt x="1" y="4550"/>
                    </a:lnTo>
                    <a:cubicBezTo>
                      <a:pt x="16" y="4571"/>
                      <a:pt x="33" y="4591"/>
                      <a:pt x="50" y="4610"/>
                    </a:cubicBezTo>
                    <a:lnTo>
                      <a:pt x="50" y="4610"/>
                    </a:lnTo>
                    <a:cubicBezTo>
                      <a:pt x="37" y="4590"/>
                      <a:pt x="21" y="4570"/>
                      <a:pt x="1" y="4550"/>
                    </a:cubicBezTo>
                    <a:close/>
                    <a:moveTo>
                      <a:pt x="9404" y="1"/>
                    </a:moveTo>
                    <a:lnTo>
                      <a:pt x="9404" y="1"/>
                    </a:lnTo>
                    <a:cubicBezTo>
                      <a:pt x="9735" y="1373"/>
                      <a:pt x="8134" y="3279"/>
                      <a:pt x="5821" y="4449"/>
                    </a:cubicBezTo>
                    <a:cubicBezTo>
                      <a:pt x="4550" y="4982"/>
                      <a:pt x="3279" y="5287"/>
                      <a:pt x="2212" y="5287"/>
                    </a:cubicBezTo>
                    <a:cubicBezTo>
                      <a:pt x="1308" y="5287"/>
                      <a:pt x="474" y="5099"/>
                      <a:pt x="50" y="4610"/>
                    </a:cubicBezTo>
                    <a:lnTo>
                      <a:pt x="50" y="4610"/>
                    </a:lnTo>
                    <a:cubicBezTo>
                      <a:pt x="102" y="4693"/>
                      <a:pt x="102" y="4779"/>
                      <a:pt x="102" y="4881"/>
                    </a:cubicBezTo>
                    <a:cubicBezTo>
                      <a:pt x="509" y="5618"/>
                      <a:pt x="1373" y="6024"/>
                      <a:pt x="2542" y="6024"/>
                    </a:cubicBezTo>
                    <a:cubicBezTo>
                      <a:pt x="3584" y="6024"/>
                      <a:pt x="4855" y="5719"/>
                      <a:pt x="6126" y="5084"/>
                    </a:cubicBezTo>
                    <a:cubicBezTo>
                      <a:pt x="8261" y="4017"/>
                      <a:pt x="9735" y="2339"/>
                      <a:pt x="9735" y="941"/>
                    </a:cubicBezTo>
                    <a:cubicBezTo>
                      <a:pt x="9735" y="738"/>
                      <a:pt x="9735" y="535"/>
                      <a:pt x="9633" y="306"/>
                    </a:cubicBezTo>
                    <a:cubicBezTo>
                      <a:pt x="9532" y="204"/>
                      <a:pt x="9532" y="102"/>
                      <a:pt x="9404" y="1"/>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24;p26">
                <a:extLst>
                  <a:ext uri="{FF2B5EF4-FFF2-40B4-BE49-F238E27FC236}">
                    <a16:creationId xmlns:a16="http://schemas.microsoft.com/office/drawing/2014/main" id="{CF54051E-4E2E-09BA-E0C3-D51C7E6D2B94}"/>
                  </a:ext>
                </a:extLst>
              </p:cNvPr>
              <p:cNvSpPr/>
              <p:nvPr/>
            </p:nvSpPr>
            <p:spPr>
              <a:xfrm>
                <a:off x="2081229" y="1326033"/>
                <a:ext cx="452793" cy="269700"/>
              </a:xfrm>
              <a:custGeom>
                <a:avLst/>
                <a:gdLst/>
                <a:ahLst/>
                <a:cxnLst/>
                <a:rect l="l" t="t" r="r" b="b"/>
                <a:pathLst>
                  <a:path w="10803" h="6816" extrusionOk="0">
                    <a:moveTo>
                      <a:pt x="7858" y="0"/>
                    </a:moveTo>
                    <a:cubicBezTo>
                      <a:pt x="6786" y="0"/>
                      <a:pt x="5491" y="318"/>
                      <a:pt x="4245" y="941"/>
                    </a:cubicBezTo>
                    <a:cubicBezTo>
                      <a:pt x="1602" y="2212"/>
                      <a:pt x="0" y="4321"/>
                      <a:pt x="738" y="5719"/>
                    </a:cubicBezTo>
                    <a:cubicBezTo>
                      <a:pt x="1074" y="6445"/>
                      <a:pt x="1978" y="6815"/>
                      <a:pt x="3147" y="6815"/>
                    </a:cubicBezTo>
                    <a:cubicBezTo>
                      <a:pt x="4188" y="6815"/>
                      <a:pt x="5439" y="6521"/>
                      <a:pt x="6685" y="5923"/>
                    </a:cubicBezTo>
                    <a:cubicBezTo>
                      <a:pt x="9226" y="4652"/>
                      <a:pt x="10802" y="2415"/>
                      <a:pt x="10167" y="1043"/>
                    </a:cubicBezTo>
                    <a:cubicBezTo>
                      <a:pt x="9843" y="343"/>
                      <a:pt x="8971" y="0"/>
                      <a:pt x="7858"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25;p26">
                <a:extLst>
                  <a:ext uri="{FF2B5EF4-FFF2-40B4-BE49-F238E27FC236}">
                    <a16:creationId xmlns:a16="http://schemas.microsoft.com/office/drawing/2014/main" id="{2F63882F-74AB-8D6B-7E96-1C938D7E13D0}"/>
                  </a:ext>
                </a:extLst>
              </p:cNvPr>
              <p:cNvSpPr/>
              <p:nvPr/>
            </p:nvSpPr>
            <p:spPr>
              <a:xfrm>
                <a:off x="2099336" y="1124906"/>
                <a:ext cx="328143" cy="402295"/>
              </a:xfrm>
              <a:custGeom>
                <a:avLst/>
                <a:gdLst/>
                <a:ahLst/>
                <a:cxnLst/>
                <a:rect l="l" t="t" r="r" b="b"/>
                <a:pathLst>
                  <a:path w="7829" h="10167" extrusionOk="0">
                    <a:moveTo>
                      <a:pt x="3381" y="1"/>
                    </a:moveTo>
                    <a:lnTo>
                      <a:pt x="738" y="1271"/>
                    </a:lnTo>
                    <a:lnTo>
                      <a:pt x="1" y="2415"/>
                    </a:lnTo>
                    <a:lnTo>
                      <a:pt x="1703" y="8998"/>
                    </a:lnTo>
                    <a:cubicBezTo>
                      <a:pt x="1907" y="9735"/>
                      <a:pt x="2542" y="10167"/>
                      <a:pt x="3279" y="10167"/>
                    </a:cubicBezTo>
                    <a:cubicBezTo>
                      <a:pt x="4550" y="10040"/>
                      <a:pt x="6354" y="9735"/>
                      <a:pt x="7422" y="8032"/>
                    </a:cubicBezTo>
                    <a:cubicBezTo>
                      <a:pt x="7727" y="7498"/>
                      <a:pt x="7829" y="6863"/>
                      <a:pt x="7422" y="6354"/>
                    </a:cubicBezTo>
                    <a:lnTo>
                      <a:pt x="3381" y="1"/>
                    </a:ln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26;p26">
                <a:extLst>
                  <a:ext uri="{FF2B5EF4-FFF2-40B4-BE49-F238E27FC236}">
                    <a16:creationId xmlns:a16="http://schemas.microsoft.com/office/drawing/2014/main" id="{DFA5F71A-D431-1F89-16BD-EEA254A1D1C2}"/>
                  </a:ext>
                </a:extLst>
              </p:cNvPr>
              <p:cNvSpPr/>
              <p:nvPr/>
            </p:nvSpPr>
            <p:spPr>
              <a:xfrm>
                <a:off x="2103611" y="1175197"/>
                <a:ext cx="213089" cy="352003"/>
              </a:xfrm>
              <a:custGeom>
                <a:avLst/>
                <a:gdLst/>
                <a:ahLst/>
                <a:cxnLst/>
                <a:rect l="l" t="t" r="r" b="b"/>
                <a:pathLst>
                  <a:path w="5084" h="8896" extrusionOk="0">
                    <a:moveTo>
                      <a:pt x="3813" y="0"/>
                    </a:moveTo>
                    <a:cubicBezTo>
                      <a:pt x="3380" y="407"/>
                      <a:pt x="2872" y="839"/>
                      <a:pt x="2237" y="1144"/>
                    </a:cubicBezTo>
                    <a:cubicBezTo>
                      <a:pt x="1474" y="1474"/>
                      <a:pt x="636" y="1678"/>
                      <a:pt x="0" y="1678"/>
                    </a:cubicBezTo>
                    <a:lnTo>
                      <a:pt x="1601" y="7727"/>
                    </a:lnTo>
                    <a:cubicBezTo>
                      <a:pt x="1805" y="8362"/>
                      <a:pt x="2440" y="8896"/>
                      <a:pt x="3076" y="8896"/>
                    </a:cubicBezTo>
                    <a:cubicBezTo>
                      <a:pt x="2872" y="8896"/>
                      <a:pt x="2643" y="8769"/>
                      <a:pt x="2440" y="8667"/>
                    </a:cubicBezTo>
                    <a:cubicBezTo>
                      <a:pt x="5083" y="5719"/>
                      <a:pt x="4346" y="2008"/>
                      <a:pt x="3813"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27;p26">
                <a:extLst>
                  <a:ext uri="{FF2B5EF4-FFF2-40B4-BE49-F238E27FC236}">
                    <a16:creationId xmlns:a16="http://schemas.microsoft.com/office/drawing/2014/main" id="{5695EE31-5A63-8F64-470D-73ACEF51C78F}"/>
                  </a:ext>
                </a:extLst>
              </p:cNvPr>
              <p:cNvSpPr/>
              <p:nvPr/>
            </p:nvSpPr>
            <p:spPr>
              <a:xfrm>
                <a:off x="2232496" y="1527161"/>
                <a:ext cx="4317" cy="39"/>
              </a:xfrm>
              <a:custGeom>
                <a:avLst/>
                <a:gdLst/>
                <a:ahLst/>
                <a:cxnLst/>
                <a:rect l="l" t="t" r="r" b="b"/>
                <a:pathLst>
                  <a:path w="103" h="1" extrusionOk="0">
                    <a:moveTo>
                      <a:pt x="102" y="1"/>
                    </a:moveTo>
                    <a:lnTo>
                      <a:pt x="102" y="1"/>
                    </a:lnTo>
                    <a:lnTo>
                      <a:pt x="102" y="1"/>
                    </a:lnTo>
                    <a:close/>
                    <a:moveTo>
                      <a:pt x="1" y="1"/>
                    </a:moveTo>
                    <a:lnTo>
                      <a:pt x="102" y="1"/>
                    </a:lnTo>
                    <a:lnTo>
                      <a:pt x="1" y="1"/>
                    </a:lnTo>
                    <a:close/>
                    <a:moveTo>
                      <a:pt x="102" y="1"/>
                    </a:moveTo>
                    <a:lnTo>
                      <a:pt x="102" y="1"/>
                    </a:lnTo>
                    <a:close/>
                  </a:path>
                </a:pathLst>
              </a:custGeom>
              <a:solidFill>
                <a:srgbClr val="BD5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28;p26">
                <a:extLst>
                  <a:ext uri="{FF2B5EF4-FFF2-40B4-BE49-F238E27FC236}">
                    <a16:creationId xmlns:a16="http://schemas.microsoft.com/office/drawing/2014/main" id="{7F5D39D9-45A0-8C03-488E-2EEF95D8E0BC}"/>
                  </a:ext>
                </a:extLst>
              </p:cNvPr>
              <p:cNvSpPr/>
              <p:nvPr/>
            </p:nvSpPr>
            <p:spPr>
              <a:xfrm>
                <a:off x="2205880" y="1166135"/>
                <a:ext cx="217322" cy="361065"/>
              </a:xfrm>
              <a:custGeom>
                <a:avLst/>
                <a:gdLst/>
                <a:ahLst/>
                <a:cxnLst/>
                <a:rect l="l" t="t" r="r" b="b"/>
                <a:pathLst>
                  <a:path w="5185" h="9125" extrusionOk="0">
                    <a:moveTo>
                      <a:pt x="1576" y="1"/>
                    </a:moveTo>
                    <a:cubicBezTo>
                      <a:pt x="1474" y="102"/>
                      <a:pt x="1373" y="229"/>
                      <a:pt x="1373" y="229"/>
                    </a:cubicBezTo>
                    <a:cubicBezTo>
                      <a:pt x="1906" y="2237"/>
                      <a:pt x="2643" y="5948"/>
                      <a:pt x="0" y="8896"/>
                    </a:cubicBezTo>
                    <a:cubicBezTo>
                      <a:pt x="203" y="8998"/>
                      <a:pt x="432" y="9125"/>
                      <a:pt x="636" y="9125"/>
                    </a:cubicBezTo>
                    <a:lnTo>
                      <a:pt x="737" y="9125"/>
                    </a:lnTo>
                    <a:cubicBezTo>
                      <a:pt x="2008" y="8998"/>
                      <a:pt x="3812" y="8693"/>
                      <a:pt x="4880" y="6990"/>
                    </a:cubicBezTo>
                    <a:cubicBezTo>
                      <a:pt x="5083" y="6787"/>
                      <a:pt x="5185" y="6456"/>
                      <a:pt x="5185" y="6151"/>
                    </a:cubicBezTo>
                    <a:cubicBezTo>
                      <a:pt x="5185" y="5821"/>
                      <a:pt x="5083" y="5516"/>
                      <a:pt x="4880" y="5312"/>
                    </a:cubicBezTo>
                    <a:lnTo>
                      <a:pt x="4117" y="4042"/>
                    </a:lnTo>
                    <a:lnTo>
                      <a:pt x="1576" y="1"/>
                    </a:ln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29;p26">
                <a:extLst>
                  <a:ext uri="{FF2B5EF4-FFF2-40B4-BE49-F238E27FC236}">
                    <a16:creationId xmlns:a16="http://schemas.microsoft.com/office/drawing/2014/main" id="{A2D644EF-53FA-6808-7541-87C2EEC4412D}"/>
                  </a:ext>
                </a:extLst>
              </p:cNvPr>
              <p:cNvSpPr/>
              <p:nvPr/>
            </p:nvSpPr>
            <p:spPr>
              <a:xfrm>
                <a:off x="2015173" y="1067728"/>
                <a:ext cx="297251" cy="176477"/>
              </a:xfrm>
              <a:custGeom>
                <a:avLst/>
                <a:gdLst/>
                <a:ahLst/>
                <a:cxnLst/>
                <a:rect l="l" t="t" r="r" b="b"/>
                <a:pathLst>
                  <a:path w="7092" h="4460" extrusionOk="0">
                    <a:moveTo>
                      <a:pt x="5013" y="1"/>
                    </a:moveTo>
                    <a:cubicBezTo>
                      <a:pt x="4340" y="1"/>
                      <a:pt x="3546" y="187"/>
                      <a:pt x="2746" y="581"/>
                    </a:cubicBezTo>
                    <a:cubicBezTo>
                      <a:pt x="941" y="1446"/>
                      <a:pt x="1" y="2818"/>
                      <a:pt x="407" y="3758"/>
                    </a:cubicBezTo>
                    <a:cubicBezTo>
                      <a:pt x="636" y="4216"/>
                      <a:pt x="1249" y="4460"/>
                      <a:pt x="2028" y="4460"/>
                    </a:cubicBezTo>
                    <a:cubicBezTo>
                      <a:pt x="2721" y="4460"/>
                      <a:pt x="3545" y="4267"/>
                      <a:pt x="4347" y="3860"/>
                    </a:cubicBezTo>
                    <a:cubicBezTo>
                      <a:pt x="6024" y="3021"/>
                      <a:pt x="7092" y="1649"/>
                      <a:pt x="6660" y="683"/>
                    </a:cubicBezTo>
                    <a:cubicBezTo>
                      <a:pt x="6377" y="238"/>
                      <a:pt x="5772" y="1"/>
                      <a:pt x="5013"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30;p26">
                <a:extLst>
                  <a:ext uri="{FF2B5EF4-FFF2-40B4-BE49-F238E27FC236}">
                    <a16:creationId xmlns:a16="http://schemas.microsoft.com/office/drawing/2014/main" id="{05030404-BA8F-7A7A-1741-68D052DB6F82}"/>
                  </a:ext>
                </a:extLst>
              </p:cNvPr>
              <p:cNvSpPr/>
              <p:nvPr/>
            </p:nvSpPr>
            <p:spPr>
              <a:xfrm>
                <a:off x="2027957" y="1065591"/>
                <a:ext cx="270637" cy="176001"/>
              </a:xfrm>
              <a:custGeom>
                <a:avLst/>
                <a:gdLst/>
                <a:ahLst/>
                <a:cxnLst/>
                <a:rect l="l" t="t" r="r" b="b"/>
                <a:pathLst>
                  <a:path w="6457" h="4448" extrusionOk="0">
                    <a:moveTo>
                      <a:pt x="4779" y="0"/>
                    </a:moveTo>
                    <a:cubicBezTo>
                      <a:pt x="4042" y="0"/>
                      <a:pt x="3178" y="229"/>
                      <a:pt x="2441" y="635"/>
                    </a:cubicBezTo>
                    <a:cubicBezTo>
                      <a:pt x="966" y="1372"/>
                      <a:pt x="1" y="2440"/>
                      <a:pt x="1" y="3279"/>
                    </a:cubicBezTo>
                    <a:cubicBezTo>
                      <a:pt x="1" y="3507"/>
                      <a:pt x="1" y="3609"/>
                      <a:pt x="102" y="3812"/>
                    </a:cubicBezTo>
                    <a:cubicBezTo>
                      <a:pt x="331" y="4244"/>
                      <a:pt x="966" y="4448"/>
                      <a:pt x="1704" y="4448"/>
                    </a:cubicBezTo>
                    <a:cubicBezTo>
                      <a:pt x="2339" y="4448"/>
                      <a:pt x="3178" y="4346"/>
                      <a:pt x="4042" y="3914"/>
                    </a:cubicBezTo>
                    <a:cubicBezTo>
                      <a:pt x="5414" y="3177"/>
                      <a:pt x="6355" y="2135"/>
                      <a:pt x="6456" y="1169"/>
                    </a:cubicBezTo>
                    <a:cubicBezTo>
                      <a:pt x="6456" y="1067"/>
                      <a:pt x="6355" y="864"/>
                      <a:pt x="6355" y="737"/>
                    </a:cubicBezTo>
                    <a:cubicBezTo>
                      <a:pt x="6050" y="330"/>
                      <a:pt x="5516" y="0"/>
                      <a:pt x="4779" y="0"/>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31;p26">
                <a:extLst>
                  <a:ext uri="{FF2B5EF4-FFF2-40B4-BE49-F238E27FC236}">
                    <a16:creationId xmlns:a16="http://schemas.microsoft.com/office/drawing/2014/main" id="{ECA1296E-E8E9-33E0-468B-38D7C6F6FD3D}"/>
                  </a:ext>
                </a:extLst>
              </p:cNvPr>
              <p:cNvSpPr/>
              <p:nvPr/>
            </p:nvSpPr>
            <p:spPr>
              <a:xfrm>
                <a:off x="2005575" y="1049448"/>
                <a:ext cx="298341" cy="177901"/>
              </a:xfrm>
              <a:custGeom>
                <a:avLst/>
                <a:gdLst/>
                <a:ahLst/>
                <a:cxnLst/>
                <a:rect l="l" t="t" r="r" b="b"/>
                <a:pathLst>
                  <a:path w="7118" h="4496" extrusionOk="0">
                    <a:moveTo>
                      <a:pt x="5098" y="1"/>
                    </a:moveTo>
                    <a:cubicBezTo>
                      <a:pt x="4408" y="1"/>
                      <a:pt x="3587" y="217"/>
                      <a:pt x="2771" y="637"/>
                    </a:cubicBezTo>
                    <a:cubicBezTo>
                      <a:pt x="967" y="1475"/>
                      <a:pt x="1" y="2848"/>
                      <a:pt x="433" y="3814"/>
                    </a:cubicBezTo>
                    <a:cubicBezTo>
                      <a:pt x="662" y="4258"/>
                      <a:pt x="1277" y="4496"/>
                      <a:pt x="2054" y="4496"/>
                    </a:cubicBezTo>
                    <a:cubicBezTo>
                      <a:pt x="2743" y="4496"/>
                      <a:pt x="3559" y="4309"/>
                      <a:pt x="4347" y="3915"/>
                    </a:cubicBezTo>
                    <a:cubicBezTo>
                      <a:pt x="6050" y="3051"/>
                      <a:pt x="7117" y="1679"/>
                      <a:pt x="6685" y="738"/>
                    </a:cubicBezTo>
                    <a:cubicBezTo>
                      <a:pt x="6411" y="242"/>
                      <a:pt x="5828" y="1"/>
                      <a:pt x="5098" y="1"/>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32;p26">
                <a:extLst>
                  <a:ext uri="{FF2B5EF4-FFF2-40B4-BE49-F238E27FC236}">
                    <a16:creationId xmlns:a16="http://schemas.microsoft.com/office/drawing/2014/main" id="{6958A6BD-E549-3BDA-EC14-867FA87CAE79}"/>
                  </a:ext>
                </a:extLst>
              </p:cNvPr>
              <p:cNvSpPr/>
              <p:nvPr/>
            </p:nvSpPr>
            <p:spPr>
              <a:xfrm>
                <a:off x="2609592" y="1572427"/>
                <a:ext cx="128969" cy="17133"/>
              </a:xfrm>
              <a:custGeom>
                <a:avLst/>
                <a:gdLst/>
                <a:ahLst/>
                <a:cxnLst/>
                <a:rect l="l" t="t" r="r" b="b"/>
                <a:pathLst>
                  <a:path w="3077" h="433" extrusionOk="0">
                    <a:moveTo>
                      <a:pt x="102" y="1"/>
                    </a:moveTo>
                    <a:cubicBezTo>
                      <a:pt x="102" y="128"/>
                      <a:pt x="1" y="128"/>
                      <a:pt x="1" y="128"/>
                    </a:cubicBezTo>
                    <a:lnTo>
                      <a:pt x="2974" y="433"/>
                    </a:lnTo>
                    <a:cubicBezTo>
                      <a:pt x="2974" y="331"/>
                      <a:pt x="3076" y="229"/>
                      <a:pt x="3076" y="128"/>
                    </a:cubicBezTo>
                    <a:lnTo>
                      <a:pt x="102"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33;p26">
                <a:extLst>
                  <a:ext uri="{FF2B5EF4-FFF2-40B4-BE49-F238E27FC236}">
                    <a16:creationId xmlns:a16="http://schemas.microsoft.com/office/drawing/2014/main" id="{EB772F87-4427-AAA2-2C5D-79911D9844DD}"/>
                  </a:ext>
                </a:extLst>
              </p:cNvPr>
              <p:cNvSpPr/>
              <p:nvPr/>
            </p:nvSpPr>
            <p:spPr>
              <a:xfrm>
                <a:off x="2458326" y="1577452"/>
                <a:ext cx="275960" cy="166980"/>
              </a:xfrm>
              <a:custGeom>
                <a:avLst/>
                <a:gdLst/>
                <a:ahLst/>
                <a:cxnLst/>
                <a:rect l="l" t="t" r="r" b="b"/>
                <a:pathLst>
                  <a:path w="6584" h="4220" extrusionOk="0">
                    <a:moveTo>
                      <a:pt x="3610" y="1"/>
                    </a:moveTo>
                    <a:lnTo>
                      <a:pt x="2669" y="636"/>
                    </a:lnTo>
                    <a:cubicBezTo>
                      <a:pt x="1602" y="1373"/>
                      <a:pt x="763" y="2212"/>
                      <a:pt x="331" y="2847"/>
                    </a:cubicBezTo>
                    <a:lnTo>
                      <a:pt x="865" y="3915"/>
                    </a:lnTo>
                    <a:lnTo>
                      <a:pt x="433" y="4118"/>
                    </a:lnTo>
                    <a:lnTo>
                      <a:pt x="128" y="3483"/>
                    </a:lnTo>
                    <a:cubicBezTo>
                      <a:pt x="1" y="3686"/>
                      <a:pt x="1" y="3915"/>
                      <a:pt x="128" y="4016"/>
                    </a:cubicBezTo>
                    <a:cubicBezTo>
                      <a:pt x="229" y="4220"/>
                      <a:pt x="433" y="4220"/>
                      <a:pt x="763" y="4220"/>
                    </a:cubicBezTo>
                    <a:cubicBezTo>
                      <a:pt x="1602" y="4220"/>
                      <a:pt x="2873" y="3686"/>
                      <a:pt x="4143" y="2746"/>
                    </a:cubicBezTo>
                    <a:cubicBezTo>
                      <a:pt x="5313" y="1907"/>
                      <a:pt x="6253" y="1043"/>
                      <a:pt x="6583" y="306"/>
                    </a:cubicBezTo>
                    <a:lnTo>
                      <a:pt x="361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34;p26">
                <a:extLst>
                  <a:ext uri="{FF2B5EF4-FFF2-40B4-BE49-F238E27FC236}">
                    <a16:creationId xmlns:a16="http://schemas.microsoft.com/office/drawing/2014/main" id="{64C32DFA-5249-9C04-DB57-55F004E4B57E}"/>
                  </a:ext>
                </a:extLst>
              </p:cNvPr>
              <p:cNvSpPr/>
              <p:nvPr/>
            </p:nvSpPr>
            <p:spPr>
              <a:xfrm>
                <a:off x="2463649" y="1703162"/>
                <a:ext cx="12826" cy="37234"/>
              </a:xfrm>
              <a:custGeom>
                <a:avLst/>
                <a:gdLst/>
                <a:ahLst/>
                <a:cxnLst/>
                <a:rect l="l" t="t" r="r" b="b"/>
                <a:pathLst>
                  <a:path w="306" h="941" extrusionOk="0">
                    <a:moveTo>
                      <a:pt x="102" y="1"/>
                    </a:moveTo>
                    <a:cubicBezTo>
                      <a:pt x="1" y="102"/>
                      <a:pt x="1" y="204"/>
                      <a:pt x="1" y="306"/>
                    </a:cubicBezTo>
                    <a:lnTo>
                      <a:pt x="306" y="941"/>
                    </a:lnTo>
                    <a:cubicBezTo>
                      <a:pt x="306" y="636"/>
                      <a:pt x="204" y="306"/>
                      <a:pt x="10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35;p26">
                <a:extLst>
                  <a:ext uri="{FF2B5EF4-FFF2-40B4-BE49-F238E27FC236}">
                    <a16:creationId xmlns:a16="http://schemas.microsoft.com/office/drawing/2014/main" id="{9D41568F-3623-8791-10D7-A5D8505CE5E5}"/>
                  </a:ext>
                </a:extLst>
              </p:cNvPr>
              <p:cNvSpPr/>
              <p:nvPr/>
            </p:nvSpPr>
            <p:spPr>
              <a:xfrm>
                <a:off x="2467925" y="1690104"/>
                <a:ext cx="26657" cy="50292"/>
              </a:xfrm>
              <a:custGeom>
                <a:avLst/>
                <a:gdLst/>
                <a:ahLst/>
                <a:cxnLst/>
                <a:rect l="l" t="t" r="r" b="b"/>
                <a:pathLst>
                  <a:path w="636" h="1271" extrusionOk="0">
                    <a:moveTo>
                      <a:pt x="102" y="0"/>
                    </a:moveTo>
                    <a:cubicBezTo>
                      <a:pt x="102" y="102"/>
                      <a:pt x="0" y="204"/>
                      <a:pt x="0" y="331"/>
                    </a:cubicBezTo>
                    <a:cubicBezTo>
                      <a:pt x="102" y="636"/>
                      <a:pt x="204" y="966"/>
                      <a:pt x="204" y="1271"/>
                    </a:cubicBezTo>
                    <a:lnTo>
                      <a:pt x="636" y="1068"/>
                    </a:lnTo>
                    <a:lnTo>
                      <a:pt x="1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9" name="Google Shape;937;p26">
            <a:extLst>
              <a:ext uri="{FF2B5EF4-FFF2-40B4-BE49-F238E27FC236}">
                <a16:creationId xmlns:a16="http://schemas.microsoft.com/office/drawing/2014/main" id="{75B1E21F-B1B4-FD9A-5768-F242E6A65812}"/>
              </a:ext>
            </a:extLst>
          </p:cNvPr>
          <p:cNvSpPr txBox="1"/>
          <p:nvPr/>
        </p:nvSpPr>
        <p:spPr>
          <a:xfrm>
            <a:off x="1229476" y="4818985"/>
            <a:ext cx="2467068" cy="5799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rPr>
              <a:t>4. Facilities</a:t>
            </a:r>
            <a:endParaRPr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endParaRPr>
          </a:p>
        </p:txBody>
      </p:sp>
      <p:grpSp>
        <p:nvGrpSpPr>
          <p:cNvPr id="166" name="Group 165">
            <a:extLst>
              <a:ext uri="{FF2B5EF4-FFF2-40B4-BE49-F238E27FC236}">
                <a16:creationId xmlns:a16="http://schemas.microsoft.com/office/drawing/2014/main" id="{AF544405-B15D-E110-1A8A-CCC1411CADED}"/>
              </a:ext>
            </a:extLst>
          </p:cNvPr>
          <p:cNvGrpSpPr/>
          <p:nvPr/>
        </p:nvGrpSpPr>
        <p:grpSpPr>
          <a:xfrm>
            <a:off x="4956828" y="3493417"/>
            <a:ext cx="2076880" cy="2600961"/>
            <a:chOff x="5109062" y="3765078"/>
            <a:chExt cx="2076880" cy="2600961"/>
          </a:xfrm>
        </p:grpSpPr>
        <p:sp>
          <p:nvSpPr>
            <p:cNvPr id="26" name="Rectangle 25">
              <a:extLst>
                <a:ext uri="{FF2B5EF4-FFF2-40B4-BE49-F238E27FC236}">
                  <a16:creationId xmlns:a16="http://schemas.microsoft.com/office/drawing/2014/main" id="{90E98B5F-00AD-A0A2-142C-943BCED9DE6B}"/>
                </a:ext>
              </a:extLst>
            </p:cNvPr>
            <p:cNvSpPr/>
            <p:nvPr/>
          </p:nvSpPr>
          <p:spPr>
            <a:xfrm>
              <a:off x="5109062" y="4289159"/>
              <a:ext cx="2076880" cy="20768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80C3E3F-AA96-1BE4-D202-B09D38FAF406}"/>
                </a:ext>
              </a:extLst>
            </p:cNvPr>
            <p:cNvGrpSpPr/>
            <p:nvPr/>
          </p:nvGrpSpPr>
          <p:grpSpPr>
            <a:xfrm>
              <a:off x="5729875" y="3765078"/>
              <a:ext cx="732986" cy="694984"/>
              <a:chOff x="2005575" y="1049448"/>
              <a:chExt cx="732986" cy="694984"/>
            </a:xfrm>
          </p:grpSpPr>
          <p:sp>
            <p:nvSpPr>
              <p:cNvPr id="28" name="Google Shape;920;p26">
                <a:extLst>
                  <a:ext uri="{FF2B5EF4-FFF2-40B4-BE49-F238E27FC236}">
                    <a16:creationId xmlns:a16="http://schemas.microsoft.com/office/drawing/2014/main" id="{1079075D-8ABC-922A-933C-C4885EFEC8B3}"/>
                  </a:ext>
                </a:extLst>
              </p:cNvPr>
              <p:cNvSpPr/>
              <p:nvPr/>
            </p:nvSpPr>
            <p:spPr>
              <a:xfrm>
                <a:off x="2294276" y="1421591"/>
                <a:ext cx="200305" cy="318805"/>
              </a:xfrm>
              <a:custGeom>
                <a:avLst/>
                <a:gdLst/>
                <a:ahLst/>
                <a:cxnLst/>
                <a:rect l="l" t="t" r="r" b="b"/>
                <a:pathLst>
                  <a:path w="4779" h="8057" extrusionOk="0">
                    <a:moveTo>
                      <a:pt x="738" y="0"/>
                    </a:moveTo>
                    <a:lnTo>
                      <a:pt x="1" y="966"/>
                    </a:lnTo>
                    <a:lnTo>
                      <a:pt x="4347" y="8057"/>
                    </a:lnTo>
                    <a:lnTo>
                      <a:pt x="4779" y="7854"/>
                    </a:lnTo>
                    <a:lnTo>
                      <a:pt x="738" y="0"/>
                    </a:lnTo>
                    <a:close/>
                  </a:path>
                </a:pathLst>
              </a:custGeom>
              <a:solidFill>
                <a:srgbClr val="A09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1;p26">
                <a:extLst>
                  <a:ext uri="{FF2B5EF4-FFF2-40B4-BE49-F238E27FC236}">
                    <a16:creationId xmlns:a16="http://schemas.microsoft.com/office/drawing/2014/main" id="{F1FFE409-2AA0-0B6D-788F-71A53E74CF3F}"/>
                  </a:ext>
                </a:extLst>
              </p:cNvPr>
              <p:cNvSpPr/>
              <p:nvPr/>
            </p:nvSpPr>
            <p:spPr>
              <a:xfrm>
                <a:off x="2405054" y="1568391"/>
                <a:ext cx="67188" cy="134811"/>
              </a:xfrm>
              <a:custGeom>
                <a:avLst/>
                <a:gdLst/>
                <a:ahLst/>
                <a:cxnLst/>
                <a:rect l="l" t="t" r="r" b="b"/>
                <a:pathLst>
                  <a:path w="1603" h="3407" extrusionOk="0">
                    <a:moveTo>
                      <a:pt x="1" y="1"/>
                    </a:moveTo>
                    <a:lnTo>
                      <a:pt x="1" y="1"/>
                    </a:lnTo>
                    <a:cubicBezTo>
                      <a:pt x="535" y="1170"/>
                      <a:pt x="1068" y="2441"/>
                      <a:pt x="1500" y="3407"/>
                    </a:cubicBezTo>
                    <a:cubicBezTo>
                      <a:pt x="1500" y="3280"/>
                      <a:pt x="1602" y="3178"/>
                      <a:pt x="1602" y="3076"/>
                    </a:cubicBezTo>
                    <a:lnTo>
                      <a:pt x="1" y="1"/>
                    </a:lnTo>
                    <a:close/>
                  </a:path>
                </a:pathLst>
              </a:custGeom>
              <a:solidFill>
                <a:srgbClr val="646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2;p26">
                <a:extLst>
                  <a:ext uri="{FF2B5EF4-FFF2-40B4-BE49-F238E27FC236}">
                    <a16:creationId xmlns:a16="http://schemas.microsoft.com/office/drawing/2014/main" id="{7F01DA2B-6205-2168-5464-55888A2C60BF}"/>
                  </a:ext>
                </a:extLst>
              </p:cNvPr>
              <p:cNvSpPr/>
              <p:nvPr/>
            </p:nvSpPr>
            <p:spPr>
              <a:xfrm>
                <a:off x="2095061" y="1353059"/>
                <a:ext cx="452793" cy="267801"/>
              </a:xfrm>
              <a:custGeom>
                <a:avLst/>
                <a:gdLst/>
                <a:ahLst/>
                <a:cxnLst/>
                <a:rect l="l" t="t" r="r" b="b"/>
                <a:pathLst>
                  <a:path w="10803" h="6768" extrusionOk="0">
                    <a:moveTo>
                      <a:pt x="7718" y="1"/>
                    </a:moveTo>
                    <a:cubicBezTo>
                      <a:pt x="6666" y="1"/>
                      <a:pt x="5417" y="295"/>
                      <a:pt x="4220" y="893"/>
                    </a:cubicBezTo>
                    <a:cubicBezTo>
                      <a:pt x="1577" y="2164"/>
                      <a:pt x="1" y="4274"/>
                      <a:pt x="636" y="5672"/>
                    </a:cubicBezTo>
                    <a:cubicBezTo>
                      <a:pt x="1026" y="6397"/>
                      <a:pt x="1949" y="6768"/>
                      <a:pt x="3123" y="6768"/>
                    </a:cubicBezTo>
                    <a:cubicBezTo>
                      <a:pt x="4169" y="6768"/>
                      <a:pt x="5414" y="6474"/>
                      <a:pt x="6660" y="5875"/>
                    </a:cubicBezTo>
                    <a:cubicBezTo>
                      <a:pt x="9201" y="4604"/>
                      <a:pt x="10803" y="2495"/>
                      <a:pt x="10167" y="1097"/>
                    </a:cubicBezTo>
                    <a:cubicBezTo>
                      <a:pt x="9831" y="371"/>
                      <a:pt x="8898" y="1"/>
                      <a:pt x="7718"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3;p26">
                <a:extLst>
                  <a:ext uri="{FF2B5EF4-FFF2-40B4-BE49-F238E27FC236}">
                    <a16:creationId xmlns:a16="http://schemas.microsoft.com/office/drawing/2014/main" id="{96DA680B-7E9F-B58A-F5D2-0F9C146F9F64}"/>
                  </a:ext>
                </a:extLst>
              </p:cNvPr>
              <p:cNvSpPr/>
              <p:nvPr/>
            </p:nvSpPr>
            <p:spPr>
              <a:xfrm>
                <a:off x="2117443" y="1384357"/>
                <a:ext cx="408029" cy="238402"/>
              </a:xfrm>
              <a:custGeom>
                <a:avLst/>
                <a:gdLst/>
                <a:ahLst/>
                <a:cxnLst/>
                <a:rect l="l" t="t" r="r" b="b"/>
                <a:pathLst>
                  <a:path w="9735" h="6025" extrusionOk="0">
                    <a:moveTo>
                      <a:pt x="1" y="4550"/>
                    </a:moveTo>
                    <a:lnTo>
                      <a:pt x="1" y="4550"/>
                    </a:lnTo>
                    <a:cubicBezTo>
                      <a:pt x="16" y="4571"/>
                      <a:pt x="33" y="4591"/>
                      <a:pt x="50" y="4610"/>
                    </a:cubicBezTo>
                    <a:lnTo>
                      <a:pt x="50" y="4610"/>
                    </a:lnTo>
                    <a:cubicBezTo>
                      <a:pt x="37" y="4590"/>
                      <a:pt x="21" y="4570"/>
                      <a:pt x="1" y="4550"/>
                    </a:cubicBezTo>
                    <a:close/>
                    <a:moveTo>
                      <a:pt x="9404" y="1"/>
                    </a:moveTo>
                    <a:lnTo>
                      <a:pt x="9404" y="1"/>
                    </a:lnTo>
                    <a:cubicBezTo>
                      <a:pt x="9735" y="1373"/>
                      <a:pt x="8134" y="3279"/>
                      <a:pt x="5821" y="4449"/>
                    </a:cubicBezTo>
                    <a:cubicBezTo>
                      <a:pt x="4550" y="4982"/>
                      <a:pt x="3279" y="5287"/>
                      <a:pt x="2212" y="5287"/>
                    </a:cubicBezTo>
                    <a:cubicBezTo>
                      <a:pt x="1308" y="5287"/>
                      <a:pt x="474" y="5099"/>
                      <a:pt x="50" y="4610"/>
                    </a:cubicBezTo>
                    <a:lnTo>
                      <a:pt x="50" y="4610"/>
                    </a:lnTo>
                    <a:cubicBezTo>
                      <a:pt x="102" y="4693"/>
                      <a:pt x="102" y="4779"/>
                      <a:pt x="102" y="4881"/>
                    </a:cubicBezTo>
                    <a:cubicBezTo>
                      <a:pt x="509" y="5618"/>
                      <a:pt x="1373" y="6024"/>
                      <a:pt x="2542" y="6024"/>
                    </a:cubicBezTo>
                    <a:cubicBezTo>
                      <a:pt x="3584" y="6024"/>
                      <a:pt x="4855" y="5719"/>
                      <a:pt x="6126" y="5084"/>
                    </a:cubicBezTo>
                    <a:cubicBezTo>
                      <a:pt x="8261" y="4017"/>
                      <a:pt x="9735" y="2339"/>
                      <a:pt x="9735" y="941"/>
                    </a:cubicBezTo>
                    <a:cubicBezTo>
                      <a:pt x="9735" y="738"/>
                      <a:pt x="9735" y="535"/>
                      <a:pt x="9633" y="306"/>
                    </a:cubicBezTo>
                    <a:cubicBezTo>
                      <a:pt x="9532" y="204"/>
                      <a:pt x="9532" y="102"/>
                      <a:pt x="9404" y="1"/>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4;p26">
                <a:extLst>
                  <a:ext uri="{FF2B5EF4-FFF2-40B4-BE49-F238E27FC236}">
                    <a16:creationId xmlns:a16="http://schemas.microsoft.com/office/drawing/2014/main" id="{2BEF2A9E-2DD9-A674-246A-DDD360043D8A}"/>
                  </a:ext>
                </a:extLst>
              </p:cNvPr>
              <p:cNvSpPr/>
              <p:nvPr/>
            </p:nvSpPr>
            <p:spPr>
              <a:xfrm>
                <a:off x="2081229" y="1326033"/>
                <a:ext cx="452793" cy="269700"/>
              </a:xfrm>
              <a:custGeom>
                <a:avLst/>
                <a:gdLst/>
                <a:ahLst/>
                <a:cxnLst/>
                <a:rect l="l" t="t" r="r" b="b"/>
                <a:pathLst>
                  <a:path w="10803" h="6816" extrusionOk="0">
                    <a:moveTo>
                      <a:pt x="7858" y="0"/>
                    </a:moveTo>
                    <a:cubicBezTo>
                      <a:pt x="6786" y="0"/>
                      <a:pt x="5491" y="318"/>
                      <a:pt x="4245" y="941"/>
                    </a:cubicBezTo>
                    <a:cubicBezTo>
                      <a:pt x="1602" y="2212"/>
                      <a:pt x="0" y="4321"/>
                      <a:pt x="738" y="5719"/>
                    </a:cubicBezTo>
                    <a:cubicBezTo>
                      <a:pt x="1074" y="6445"/>
                      <a:pt x="1978" y="6815"/>
                      <a:pt x="3147" y="6815"/>
                    </a:cubicBezTo>
                    <a:cubicBezTo>
                      <a:pt x="4188" y="6815"/>
                      <a:pt x="5439" y="6521"/>
                      <a:pt x="6685" y="5923"/>
                    </a:cubicBezTo>
                    <a:cubicBezTo>
                      <a:pt x="9226" y="4652"/>
                      <a:pt x="10802" y="2415"/>
                      <a:pt x="10167" y="1043"/>
                    </a:cubicBezTo>
                    <a:cubicBezTo>
                      <a:pt x="9843" y="343"/>
                      <a:pt x="8971" y="0"/>
                      <a:pt x="7858"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5;p26">
                <a:extLst>
                  <a:ext uri="{FF2B5EF4-FFF2-40B4-BE49-F238E27FC236}">
                    <a16:creationId xmlns:a16="http://schemas.microsoft.com/office/drawing/2014/main" id="{323BD678-C899-392D-0FB7-AC561E25C5C6}"/>
                  </a:ext>
                </a:extLst>
              </p:cNvPr>
              <p:cNvSpPr/>
              <p:nvPr/>
            </p:nvSpPr>
            <p:spPr>
              <a:xfrm>
                <a:off x="2099336" y="1124906"/>
                <a:ext cx="328143" cy="402295"/>
              </a:xfrm>
              <a:custGeom>
                <a:avLst/>
                <a:gdLst/>
                <a:ahLst/>
                <a:cxnLst/>
                <a:rect l="l" t="t" r="r" b="b"/>
                <a:pathLst>
                  <a:path w="7829" h="10167" extrusionOk="0">
                    <a:moveTo>
                      <a:pt x="3381" y="1"/>
                    </a:moveTo>
                    <a:lnTo>
                      <a:pt x="738" y="1271"/>
                    </a:lnTo>
                    <a:lnTo>
                      <a:pt x="1" y="2415"/>
                    </a:lnTo>
                    <a:lnTo>
                      <a:pt x="1703" y="8998"/>
                    </a:lnTo>
                    <a:cubicBezTo>
                      <a:pt x="1907" y="9735"/>
                      <a:pt x="2542" y="10167"/>
                      <a:pt x="3279" y="10167"/>
                    </a:cubicBezTo>
                    <a:cubicBezTo>
                      <a:pt x="4550" y="10040"/>
                      <a:pt x="6354" y="9735"/>
                      <a:pt x="7422" y="8032"/>
                    </a:cubicBezTo>
                    <a:cubicBezTo>
                      <a:pt x="7727" y="7498"/>
                      <a:pt x="7829" y="6863"/>
                      <a:pt x="7422" y="6354"/>
                    </a:cubicBezTo>
                    <a:lnTo>
                      <a:pt x="3381" y="1"/>
                    </a:ln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26;p26">
                <a:extLst>
                  <a:ext uri="{FF2B5EF4-FFF2-40B4-BE49-F238E27FC236}">
                    <a16:creationId xmlns:a16="http://schemas.microsoft.com/office/drawing/2014/main" id="{45F106FC-4917-BBB8-D8F0-2069D207F12C}"/>
                  </a:ext>
                </a:extLst>
              </p:cNvPr>
              <p:cNvSpPr/>
              <p:nvPr/>
            </p:nvSpPr>
            <p:spPr>
              <a:xfrm>
                <a:off x="2103611" y="1175197"/>
                <a:ext cx="213089" cy="352003"/>
              </a:xfrm>
              <a:custGeom>
                <a:avLst/>
                <a:gdLst/>
                <a:ahLst/>
                <a:cxnLst/>
                <a:rect l="l" t="t" r="r" b="b"/>
                <a:pathLst>
                  <a:path w="5084" h="8896" extrusionOk="0">
                    <a:moveTo>
                      <a:pt x="3813" y="0"/>
                    </a:moveTo>
                    <a:cubicBezTo>
                      <a:pt x="3380" y="407"/>
                      <a:pt x="2872" y="839"/>
                      <a:pt x="2237" y="1144"/>
                    </a:cubicBezTo>
                    <a:cubicBezTo>
                      <a:pt x="1474" y="1474"/>
                      <a:pt x="636" y="1678"/>
                      <a:pt x="0" y="1678"/>
                    </a:cubicBezTo>
                    <a:lnTo>
                      <a:pt x="1601" y="7727"/>
                    </a:lnTo>
                    <a:cubicBezTo>
                      <a:pt x="1805" y="8362"/>
                      <a:pt x="2440" y="8896"/>
                      <a:pt x="3076" y="8896"/>
                    </a:cubicBezTo>
                    <a:cubicBezTo>
                      <a:pt x="2872" y="8896"/>
                      <a:pt x="2643" y="8769"/>
                      <a:pt x="2440" y="8667"/>
                    </a:cubicBezTo>
                    <a:cubicBezTo>
                      <a:pt x="5083" y="5719"/>
                      <a:pt x="4346" y="2008"/>
                      <a:pt x="3813"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27;p26">
                <a:extLst>
                  <a:ext uri="{FF2B5EF4-FFF2-40B4-BE49-F238E27FC236}">
                    <a16:creationId xmlns:a16="http://schemas.microsoft.com/office/drawing/2014/main" id="{5533A980-E8C9-F809-D8F2-02919A73D3AE}"/>
                  </a:ext>
                </a:extLst>
              </p:cNvPr>
              <p:cNvSpPr/>
              <p:nvPr/>
            </p:nvSpPr>
            <p:spPr>
              <a:xfrm>
                <a:off x="2232496" y="1527161"/>
                <a:ext cx="4317" cy="39"/>
              </a:xfrm>
              <a:custGeom>
                <a:avLst/>
                <a:gdLst/>
                <a:ahLst/>
                <a:cxnLst/>
                <a:rect l="l" t="t" r="r" b="b"/>
                <a:pathLst>
                  <a:path w="103" h="1" extrusionOk="0">
                    <a:moveTo>
                      <a:pt x="102" y="1"/>
                    </a:moveTo>
                    <a:lnTo>
                      <a:pt x="102" y="1"/>
                    </a:lnTo>
                    <a:lnTo>
                      <a:pt x="102" y="1"/>
                    </a:lnTo>
                    <a:close/>
                    <a:moveTo>
                      <a:pt x="1" y="1"/>
                    </a:moveTo>
                    <a:lnTo>
                      <a:pt x="102" y="1"/>
                    </a:lnTo>
                    <a:lnTo>
                      <a:pt x="1" y="1"/>
                    </a:lnTo>
                    <a:close/>
                    <a:moveTo>
                      <a:pt x="102" y="1"/>
                    </a:moveTo>
                    <a:lnTo>
                      <a:pt x="102" y="1"/>
                    </a:lnTo>
                    <a:close/>
                  </a:path>
                </a:pathLst>
              </a:custGeom>
              <a:solidFill>
                <a:srgbClr val="BD5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28;p26">
                <a:extLst>
                  <a:ext uri="{FF2B5EF4-FFF2-40B4-BE49-F238E27FC236}">
                    <a16:creationId xmlns:a16="http://schemas.microsoft.com/office/drawing/2014/main" id="{259B2020-CACF-6F3D-36E5-06CF989C2876}"/>
                  </a:ext>
                </a:extLst>
              </p:cNvPr>
              <p:cNvSpPr/>
              <p:nvPr/>
            </p:nvSpPr>
            <p:spPr>
              <a:xfrm>
                <a:off x="2205880" y="1166135"/>
                <a:ext cx="217322" cy="361065"/>
              </a:xfrm>
              <a:custGeom>
                <a:avLst/>
                <a:gdLst/>
                <a:ahLst/>
                <a:cxnLst/>
                <a:rect l="l" t="t" r="r" b="b"/>
                <a:pathLst>
                  <a:path w="5185" h="9125" extrusionOk="0">
                    <a:moveTo>
                      <a:pt x="1576" y="1"/>
                    </a:moveTo>
                    <a:cubicBezTo>
                      <a:pt x="1474" y="102"/>
                      <a:pt x="1373" y="229"/>
                      <a:pt x="1373" y="229"/>
                    </a:cubicBezTo>
                    <a:cubicBezTo>
                      <a:pt x="1906" y="2237"/>
                      <a:pt x="2643" y="5948"/>
                      <a:pt x="0" y="8896"/>
                    </a:cubicBezTo>
                    <a:cubicBezTo>
                      <a:pt x="203" y="8998"/>
                      <a:pt x="432" y="9125"/>
                      <a:pt x="636" y="9125"/>
                    </a:cubicBezTo>
                    <a:lnTo>
                      <a:pt x="737" y="9125"/>
                    </a:lnTo>
                    <a:cubicBezTo>
                      <a:pt x="2008" y="8998"/>
                      <a:pt x="3812" y="8693"/>
                      <a:pt x="4880" y="6990"/>
                    </a:cubicBezTo>
                    <a:cubicBezTo>
                      <a:pt x="5083" y="6787"/>
                      <a:pt x="5185" y="6456"/>
                      <a:pt x="5185" y="6151"/>
                    </a:cubicBezTo>
                    <a:cubicBezTo>
                      <a:pt x="5185" y="5821"/>
                      <a:pt x="5083" y="5516"/>
                      <a:pt x="4880" y="5312"/>
                    </a:cubicBezTo>
                    <a:lnTo>
                      <a:pt x="4117" y="4042"/>
                    </a:lnTo>
                    <a:lnTo>
                      <a:pt x="1576" y="1"/>
                    </a:ln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29;p26">
                <a:extLst>
                  <a:ext uri="{FF2B5EF4-FFF2-40B4-BE49-F238E27FC236}">
                    <a16:creationId xmlns:a16="http://schemas.microsoft.com/office/drawing/2014/main" id="{326192EF-800F-4DD5-626C-6F8E0BB4BBFE}"/>
                  </a:ext>
                </a:extLst>
              </p:cNvPr>
              <p:cNvSpPr/>
              <p:nvPr/>
            </p:nvSpPr>
            <p:spPr>
              <a:xfrm>
                <a:off x="2015173" y="1067728"/>
                <a:ext cx="297251" cy="176477"/>
              </a:xfrm>
              <a:custGeom>
                <a:avLst/>
                <a:gdLst/>
                <a:ahLst/>
                <a:cxnLst/>
                <a:rect l="l" t="t" r="r" b="b"/>
                <a:pathLst>
                  <a:path w="7092" h="4460" extrusionOk="0">
                    <a:moveTo>
                      <a:pt x="5013" y="1"/>
                    </a:moveTo>
                    <a:cubicBezTo>
                      <a:pt x="4340" y="1"/>
                      <a:pt x="3546" y="187"/>
                      <a:pt x="2746" y="581"/>
                    </a:cubicBezTo>
                    <a:cubicBezTo>
                      <a:pt x="941" y="1446"/>
                      <a:pt x="1" y="2818"/>
                      <a:pt x="407" y="3758"/>
                    </a:cubicBezTo>
                    <a:cubicBezTo>
                      <a:pt x="636" y="4216"/>
                      <a:pt x="1249" y="4460"/>
                      <a:pt x="2028" y="4460"/>
                    </a:cubicBezTo>
                    <a:cubicBezTo>
                      <a:pt x="2721" y="4460"/>
                      <a:pt x="3545" y="4267"/>
                      <a:pt x="4347" y="3860"/>
                    </a:cubicBezTo>
                    <a:cubicBezTo>
                      <a:pt x="6024" y="3021"/>
                      <a:pt x="7092" y="1649"/>
                      <a:pt x="6660" y="683"/>
                    </a:cubicBezTo>
                    <a:cubicBezTo>
                      <a:pt x="6377" y="238"/>
                      <a:pt x="5772" y="1"/>
                      <a:pt x="5013"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30;p26">
                <a:extLst>
                  <a:ext uri="{FF2B5EF4-FFF2-40B4-BE49-F238E27FC236}">
                    <a16:creationId xmlns:a16="http://schemas.microsoft.com/office/drawing/2014/main" id="{85264594-5076-581F-9CF4-2C1EFA7D0D98}"/>
                  </a:ext>
                </a:extLst>
              </p:cNvPr>
              <p:cNvSpPr/>
              <p:nvPr/>
            </p:nvSpPr>
            <p:spPr>
              <a:xfrm>
                <a:off x="2027957" y="1065591"/>
                <a:ext cx="270637" cy="176001"/>
              </a:xfrm>
              <a:custGeom>
                <a:avLst/>
                <a:gdLst/>
                <a:ahLst/>
                <a:cxnLst/>
                <a:rect l="l" t="t" r="r" b="b"/>
                <a:pathLst>
                  <a:path w="6457" h="4448" extrusionOk="0">
                    <a:moveTo>
                      <a:pt x="4779" y="0"/>
                    </a:moveTo>
                    <a:cubicBezTo>
                      <a:pt x="4042" y="0"/>
                      <a:pt x="3178" y="229"/>
                      <a:pt x="2441" y="635"/>
                    </a:cubicBezTo>
                    <a:cubicBezTo>
                      <a:pt x="966" y="1372"/>
                      <a:pt x="1" y="2440"/>
                      <a:pt x="1" y="3279"/>
                    </a:cubicBezTo>
                    <a:cubicBezTo>
                      <a:pt x="1" y="3507"/>
                      <a:pt x="1" y="3609"/>
                      <a:pt x="102" y="3812"/>
                    </a:cubicBezTo>
                    <a:cubicBezTo>
                      <a:pt x="331" y="4244"/>
                      <a:pt x="966" y="4448"/>
                      <a:pt x="1704" y="4448"/>
                    </a:cubicBezTo>
                    <a:cubicBezTo>
                      <a:pt x="2339" y="4448"/>
                      <a:pt x="3178" y="4346"/>
                      <a:pt x="4042" y="3914"/>
                    </a:cubicBezTo>
                    <a:cubicBezTo>
                      <a:pt x="5414" y="3177"/>
                      <a:pt x="6355" y="2135"/>
                      <a:pt x="6456" y="1169"/>
                    </a:cubicBezTo>
                    <a:cubicBezTo>
                      <a:pt x="6456" y="1067"/>
                      <a:pt x="6355" y="864"/>
                      <a:pt x="6355" y="737"/>
                    </a:cubicBezTo>
                    <a:cubicBezTo>
                      <a:pt x="6050" y="330"/>
                      <a:pt x="5516" y="0"/>
                      <a:pt x="4779" y="0"/>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31;p26">
                <a:extLst>
                  <a:ext uri="{FF2B5EF4-FFF2-40B4-BE49-F238E27FC236}">
                    <a16:creationId xmlns:a16="http://schemas.microsoft.com/office/drawing/2014/main" id="{D99AC699-DBB9-FD38-A9AC-F3908DDB81C8}"/>
                  </a:ext>
                </a:extLst>
              </p:cNvPr>
              <p:cNvSpPr/>
              <p:nvPr/>
            </p:nvSpPr>
            <p:spPr>
              <a:xfrm>
                <a:off x="2005575" y="1049448"/>
                <a:ext cx="298341" cy="177901"/>
              </a:xfrm>
              <a:custGeom>
                <a:avLst/>
                <a:gdLst/>
                <a:ahLst/>
                <a:cxnLst/>
                <a:rect l="l" t="t" r="r" b="b"/>
                <a:pathLst>
                  <a:path w="7118" h="4496" extrusionOk="0">
                    <a:moveTo>
                      <a:pt x="5098" y="1"/>
                    </a:moveTo>
                    <a:cubicBezTo>
                      <a:pt x="4408" y="1"/>
                      <a:pt x="3587" y="217"/>
                      <a:pt x="2771" y="637"/>
                    </a:cubicBezTo>
                    <a:cubicBezTo>
                      <a:pt x="967" y="1475"/>
                      <a:pt x="1" y="2848"/>
                      <a:pt x="433" y="3814"/>
                    </a:cubicBezTo>
                    <a:cubicBezTo>
                      <a:pt x="662" y="4258"/>
                      <a:pt x="1277" y="4496"/>
                      <a:pt x="2054" y="4496"/>
                    </a:cubicBezTo>
                    <a:cubicBezTo>
                      <a:pt x="2743" y="4496"/>
                      <a:pt x="3559" y="4309"/>
                      <a:pt x="4347" y="3915"/>
                    </a:cubicBezTo>
                    <a:cubicBezTo>
                      <a:pt x="6050" y="3051"/>
                      <a:pt x="7117" y="1679"/>
                      <a:pt x="6685" y="738"/>
                    </a:cubicBezTo>
                    <a:cubicBezTo>
                      <a:pt x="6411" y="242"/>
                      <a:pt x="5828" y="1"/>
                      <a:pt x="5098" y="1"/>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32;p26">
                <a:extLst>
                  <a:ext uri="{FF2B5EF4-FFF2-40B4-BE49-F238E27FC236}">
                    <a16:creationId xmlns:a16="http://schemas.microsoft.com/office/drawing/2014/main" id="{12E55050-49C3-C474-4107-58836D0086D6}"/>
                  </a:ext>
                </a:extLst>
              </p:cNvPr>
              <p:cNvSpPr/>
              <p:nvPr/>
            </p:nvSpPr>
            <p:spPr>
              <a:xfrm>
                <a:off x="2609592" y="1572427"/>
                <a:ext cx="128969" cy="17133"/>
              </a:xfrm>
              <a:custGeom>
                <a:avLst/>
                <a:gdLst/>
                <a:ahLst/>
                <a:cxnLst/>
                <a:rect l="l" t="t" r="r" b="b"/>
                <a:pathLst>
                  <a:path w="3077" h="433" extrusionOk="0">
                    <a:moveTo>
                      <a:pt x="102" y="1"/>
                    </a:moveTo>
                    <a:cubicBezTo>
                      <a:pt x="102" y="128"/>
                      <a:pt x="1" y="128"/>
                      <a:pt x="1" y="128"/>
                    </a:cubicBezTo>
                    <a:lnTo>
                      <a:pt x="2974" y="433"/>
                    </a:lnTo>
                    <a:cubicBezTo>
                      <a:pt x="2974" y="331"/>
                      <a:pt x="3076" y="229"/>
                      <a:pt x="3076" y="128"/>
                    </a:cubicBezTo>
                    <a:lnTo>
                      <a:pt x="102"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33;p26">
                <a:extLst>
                  <a:ext uri="{FF2B5EF4-FFF2-40B4-BE49-F238E27FC236}">
                    <a16:creationId xmlns:a16="http://schemas.microsoft.com/office/drawing/2014/main" id="{2EFA4356-2BA7-B088-69C1-F0DFD85AA53C}"/>
                  </a:ext>
                </a:extLst>
              </p:cNvPr>
              <p:cNvSpPr/>
              <p:nvPr/>
            </p:nvSpPr>
            <p:spPr>
              <a:xfrm>
                <a:off x="2458326" y="1577452"/>
                <a:ext cx="275960" cy="166980"/>
              </a:xfrm>
              <a:custGeom>
                <a:avLst/>
                <a:gdLst/>
                <a:ahLst/>
                <a:cxnLst/>
                <a:rect l="l" t="t" r="r" b="b"/>
                <a:pathLst>
                  <a:path w="6584" h="4220" extrusionOk="0">
                    <a:moveTo>
                      <a:pt x="3610" y="1"/>
                    </a:moveTo>
                    <a:lnTo>
                      <a:pt x="2669" y="636"/>
                    </a:lnTo>
                    <a:cubicBezTo>
                      <a:pt x="1602" y="1373"/>
                      <a:pt x="763" y="2212"/>
                      <a:pt x="331" y="2847"/>
                    </a:cubicBezTo>
                    <a:lnTo>
                      <a:pt x="865" y="3915"/>
                    </a:lnTo>
                    <a:lnTo>
                      <a:pt x="433" y="4118"/>
                    </a:lnTo>
                    <a:lnTo>
                      <a:pt x="128" y="3483"/>
                    </a:lnTo>
                    <a:cubicBezTo>
                      <a:pt x="1" y="3686"/>
                      <a:pt x="1" y="3915"/>
                      <a:pt x="128" y="4016"/>
                    </a:cubicBezTo>
                    <a:cubicBezTo>
                      <a:pt x="229" y="4220"/>
                      <a:pt x="433" y="4220"/>
                      <a:pt x="763" y="4220"/>
                    </a:cubicBezTo>
                    <a:cubicBezTo>
                      <a:pt x="1602" y="4220"/>
                      <a:pt x="2873" y="3686"/>
                      <a:pt x="4143" y="2746"/>
                    </a:cubicBezTo>
                    <a:cubicBezTo>
                      <a:pt x="5313" y="1907"/>
                      <a:pt x="6253" y="1043"/>
                      <a:pt x="6583" y="306"/>
                    </a:cubicBezTo>
                    <a:lnTo>
                      <a:pt x="361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34;p26">
                <a:extLst>
                  <a:ext uri="{FF2B5EF4-FFF2-40B4-BE49-F238E27FC236}">
                    <a16:creationId xmlns:a16="http://schemas.microsoft.com/office/drawing/2014/main" id="{AD035486-499A-BFB6-4E7A-9BEA4FAAA4AC}"/>
                  </a:ext>
                </a:extLst>
              </p:cNvPr>
              <p:cNvSpPr/>
              <p:nvPr/>
            </p:nvSpPr>
            <p:spPr>
              <a:xfrm>
                <a:off x="2463649" y="1703162"/>
                <a:ext cx="12826" cy="37234"/>
              </a:xfrm>
              <a:custGeom>
                <a:avLst/>
                <a:gdLst/>
                <a:ahLst/>
                <a:cxnLst/>
                <a:rect l="l" t="t" r="r" b="b"/>
                <a:pathLst>
                  <a:path w="306" h="941" extrusionOk="0">
                    <a:moveTo>
                      <a:pt x="102" y="1"/>
                    </a:moveTo>
                    <a:cubicBezTo>
                      <a:pt x="1" y="102"/>
                      <a:pt x="1" y="204"/>
                      <a:pt x="1" y="306"/>
                    </a:cubicBezTo>
                    <a:lnTo>
                      <a:pt x="306" y="941"/>
                    </a:lnTo>
                    <a:cubicBezTo>
                      <a:pt x="306" y="636"/>
                      <a:pt x="204" y="306"/>
                      <a:pt x="10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35;p26">
                <a:extLst>
                  <a:ext uri="{FF2B5EF4-FFF2-40B4-BE49-F238E27FC236}">
                    <a16:creationId xmlns:a16="http://schemas.microsoft.com/office/drawing/2014/main" id="{B3E58972-EA9F-F9E7-38EF-92216470984E}"/>
                  </a:ext>
                </a:extLst>
              </p:cNvPr>
              <p:cNvSpPr/>
              <p:nvPr/>
            </p:nvSpPr>
            <p:spPr>
              <a:xfrm>
                <a:off x="2467925" y="1690104"/>
                <a:ext cx="26657" cy="50292"/>
              </a:xfrm>
              <a:custGeom>
                <a:avLst/>
                <a:gdLst/>
                <a:ahLst/>
                <a:cxnLst/>
                <a:rect l="l" t="t" r="r" b="b"/>
                <a:pathLst>
                  <a:path w="636" h="1271" extrusionOk="0">
                    <a:moveTo>
                      <a:pt x="102" y="0"/>
                    </a:moveTo>
                    <a:cubicBezTo>
                      <a:pt x="102" y="102"/>
                      <a:pt x="0" y="204"/>
                      <a:pt x="0" y="331"/>
                    </a:cubicBezTo>
                    <a:cubicBezTo>
                      <a:pt x="102" y="636"/>
                      <a:pt x="204" y="966"/>
                      <a:pt x="204" y="1271"/>
                    </a:cubicBezTo>
                    <a:lnTo>
                      <a:pt x="636" y="1068"/>
                    </a:lnTo>
                    <a:lnTo>
                      <a:pt x="1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 name="Google Shape;937;p26">
            <a:extLst>
              <a:ext uri="{FF2B5EF4-FFF2-40B4-BE49-F238E27FC236}">
                <a16:creationId xmlns:a16="http://schemas.microsoft.com/office/drawing/2014/main" id="{C6957865-127F-ABAB-B451-DA8C709942D0}"/>
              </a:ext>
            </a:extLst>
          </p:cNvPr>
          <p:cNvSpPr txBox="1"/>
          <p:nvPr/>
        </p:nvSpPr>
        <p:spPr>
          <a:xfrm>
            <a:off x="4809549" y="4818985"/>
            <a:ext cx="2334528" cy="5799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rPr>
              <a:t>5. Utilities</a:t>
            </a:r>
            <a:endParaRPr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endParaRPr>
          </a:p>
        </p:txBody>
      </p:sp>
      <p:grpSp>
        <p:nvGrpSpPr>
          <p:cNvPr id="165" name="Group 164">
            <a:extLst>
              <a:ext uri="{FF2B5EF4-FFF2-40B4-BE49-F238E27FC236}">
                <a16:creationId xmlns:a16="http://schemas.microsoft.com/office/drawing/2014/main" id="{5B73FDFE-AB28-82AD-012E-8A3BB46066DA}"/>
              </a:ext>
            </a:extLst>
          </p:cNvPr>
          <p:cNvGrpSpPr/>
          <p:nvPr/>
        </p:nvGrpSpPr>
        <p:grpSpPr>
          <a:xfrm>
            <a:off x="8537448" y="3493417"/>
            <a:ext cx="2076880" cy="2600961"/>
            <a:chOff x="8718415" y="3917016"/>
            <a:chExt cx="2076880" cy="2600961"/>
          </a:xfrm>
        </p:grpSpPr>
        <p:sp>
          <p:nvSpPr>
            <p:cNvPr id="62" name="Rectangle 61">
              <a:extLst>
                <a:ext uri="{FF2B5EF4-FFF2-40B4-BE49-F238E27FC236}">
                  <a16:creationId xmlns:a16="http://schemas.microsoft.com/office/drawing/2014/main" id="{A7D017E6-114C-CACC-B6B5-971377763EF4}"/>
                </a:ext>
              </a:extLst>
            </p:cNvPr>
            <p:cNvSpPr/>
            <p:nvPr/>
          </p:nvSpPr>
          <p:spPr>
            <a:xfrm>
              <a:off x="8718415" y="4441097"/>
              <a:ext cx="2076880" cy="20768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CACDECD-C094-D571-CA5C-A852F2B4754D}"/>
                </a:ext>
              </a:extLst>
            </p:cNvPr>
            <p:cNvGrpSpPr/>
            <p:nvPr/>
          </p:nvGrpSpPr>
          <p:grpSpPr>
            <a:xfrm>
              <a:off x="9339228" y="3917016"/>
              <a:ext cx="732986" cy="694984"/>
              <a:chOff x="2005575" y="1049448"/>
              <a:chExt cx="732986" cy="694984"/>
            </a:xfrm>
          </p:grpSpPr>
          <p:sp>
            <p:nvSpPr>
              <p:cNvPr id="128" name="Google Shape;920;p26">
                <a:extLst>
                  <a:ext uri="{FF2B5EF4-FFF2-40B4-BE49-F238E27FC236}">
                    <a16:creationId xmlns:a16="http://schemas.microsoft.com/office/drawing/2014/main" id="{3745075A-F30D-D105-E48B-FED66CE56EC5}"/>
                  </a:ext>
                </a:extLst>
              </p:cNvPr>
              <p:cNvSpPr/>
              <p:nvPr/>
            </p:nvSpPr>
            <p:spPr>
              <a:xfrm>
                <a:off x="2294276" y="1421591"/>
                <a:ext cx="200305" cy="318805"/>
              </a:xfrm>
              <a:custGeom>
                <a:avLst/>
                <a:gdLst/>
                <a:ahLst/>
                <a:cxnLst/>
                <a:rect l="l" t="t" r="r" b="b"/>
                <a:pathLst>
                  <a:path w="4779" h="8057" extrusionOk="0">
                    <a:moveTo>
                      <a:pt x="738" y="0"/>
                    </a:moveTo>
                    <a:lnTo>
                      <a:pt x="1" y="966"/>
                    </a:lnTo>
                    <a:lnTo>
                      <a:pt x="4347" y="8057"/>
                    </a:lnTo>
                    <a:lnTo>
                      <a:pt x="4779" y="7854"/>
                    </a:lnTo>
                    <a:lnTo>
                      <a:pt x="738" y="0"/>
                    </a:lnTo>
                    <a:close/>
                  </a:path>
                </a:pathLst>
              </a:custGeom>
              <a:solidFill>
                <a:srgbClr val="A09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21;p26">
                <a:extLst>
                  <a:ext uri="{FF2B5EF4-FFF2-40B4-BE49-F238E27FC236}">
                    <a16:creationId xmlns:a16="http://schemas.microsoft.com/office/drawing/2014/main" id="{459F22A9-BC6D-61A2-57F7-437F1BB2D2E8}"/>
                  </a:ext>
                </a:extLst>
              </p:cNvPr>
              <p:cNvSpPr/>
              <p:nvPr/>
            </p:nvSpPr>
            <p:spPr>
              <a:xfrm>
                <a:off x="2405054" y="1568391"/>
                <a:ext cx="67188" cy="134811"/>
              </a:xfrm>
              <a:custGeom>
                <a:avLst/>
                <a:gdLst/>
                <a:ahLst/>
                <a:cxnLst/>
                <a:rect l="l" t="t" r="r" b="b"/>
                <a:pathLst>
                  <a:path w="1603" h="3407" extrusionOk="0">
                    <a:moveTo>
                      <a:pt x="1" y="1"/>
                    </a:moveTo>
                    <a:lnTo>
                      <a:pt x="1" y="1"/>
                    </a:lnTo>
                    <a:cubicBezTo>
                      <a:pt x="535" y="1170"/>
                      <a:pt x="1068" y="2441"/>
                      <a:pt x="1500" y="3407"/>
                    </a:cubicBezTo>
                    <a:cubicBezTo>
                      <a:pt x="1500" y="3280"/>
                      <a:pt x="1602" y="3178"/>
                      <a:pt x="1602" y="3076"/>
                    </a:cubicBezTo>
                    <a:lnTo>
                      <a:pt x="1" y="1"/>
                    </a:lnTo>
                    <a:close/>
                  </a:path>
                </a:pathLst>
              </a:custGeom>
              <a:solidFill>
                <a:srgbClr val="646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22;p26">
                <a:extLst>
                  <a:ext uri="{FF2B5EF4-FFF2-40B4-BE49-F238E27FC236}">
                    <a16:creationId xmlns:a16="http://schemas.microsoft.com/office/drawing/2014/main" id="{D4778242-E81F-75D1-D14E-30D827090C4D}"/>
                  </a:ext>
                </a:extLst>
              </p:cNvPr>
              <p:cNvSpPr/>
              <p:nvPr/>
            </p:nvSpPr>
            <p:spPr>
              <a:xfrm>
                <a:off x="2095061" y="1353059"/>
                <a:ext cx="452793" cy="267801"/>
              </a:xfrm>
              <a:custGeom>
                <a:avLst/>
                <a:gdLst/>
                <a:ahLst/>
                <a:cxnLst/>
                <a:rect l="l" t="t" r="r" b="b"/>
                <a:pathLst>
                  <a:path w="10803" h="6768" extrusionOk="0">
                    <a:moveTo>
                      <a:pt x="7718" y="1"/>
                    </a:moveTo>
                    <a:cubicBezTo>
                      <a:pt x="6666" y="1"/>
                      <a:pt x="5417" y="295"/>
                      <a:pt x="4220" y="893"/>
                    </a:cubicBezTo>
                    <a:cubicBezTo>
                      <a:pt x="1577" y="2164"/>
                      <a:pt x="1" y="4274"/>
                      <a:pt x="636" y="5672"/>
                    </a:cubicBezTo>
                    <a:cubicBezTo>
                      <a:pt x="1026" y="6397"/>
                      <a:pt x="1949" y="6768"/>
                      <a:pt x="3123" y="6768"/>
                    </a:cubicBezTo>
                    <a:cubicBezTo>
                      <a:pt x="4169" y="6768"/>
                      <a:pt x="5414" y="6474"/>
                      <a:pt x="6660" y="5875"/>
                    </a:cubicBezTo>
                    <a:cubicBezTo>
                      <a:pt x="9201" y="4604"/>
                      <a:pt x="10803" y="2495"/>
                      <a:pt x="10167" y="1097"/>
                    </a:cubicBezTo>
                    <a:cubicBezTo>
                      <a:pt x="9831" y="371"/>
                      <a:pt x="8898" y="1"/>
                      <a:pt x="7718"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23;p26">
                <a:extLst>
                  <a:ext uri="{FF2B5EF4-FFF2-40B4-BE49-F238E27FC236}">
                    <a16:creationId xmlns:a16="http://schemas.microsoft.com/office/drawing/2014/main" id="{DE6CD9B1-D90D-4EBF-E33F-36A6D6CC9B2A}"/>
                  </a:ext>
                </a:extLst>
              </p:cNvPr>
              <p:cNvSpPr/>
              <p:nvPr/>
            </p:nvSpPr>
            <p:spPr>
              <a:xfrm>
                <a:off x="2117443" y="1384357"/>
                <a:ext cx="408029" cy="238402"/>
              </a:xfrm>
              <a:custGeom>
                <a:avLst/>
                <a:gdLst/>
                <a:ahLst/>
                <a:cxnLst/>
                <a:rect l="l" t="t" r="r" b="b"/>
                <a:pathLst>
                  <a:path w="9735" h="6025" extrusionOk="0">
                    <a:moveTo>
                      <a:pt x="1" y="4550"/>
                    </a:moveTo>
                    <a:lnTo>
                      <a:pt x="1" y="4550"/>
                    </a:lnTo>
                    <a:cubicBezTo>
                      <a:pt x="16" y="4571"/>
                      <a:pt x="33" y="4591"/>
                      <a:pt x="50" y="4610"/>
                    </a:cubicBezTo>
                    <a:lnTo>
                      <a:pt x="50" y="4610"/>
                    </a:lnTo>
                    <a:cubicBezTo>
                      <a:pt x="37" y="4590"/>
                      <a:pt x="21" y="4570"/>
                      <a:pt x="1" y="4550"/>
                    </a:cubicBezTo>
                    <a:close/>
                    <a:moveTo>
                      <a:pt x="9404" y="1"/>
                    </a:moveTo>
                    <a:lnTo>
                      <a:pt x="9404" y="1"/>
                    </a:lnTo>
                    <a:cubicBezTo>
                      <a:pt x="9735" y="1373"/>
                      <a:pt x="8134" y="3279"/>
                      <a:pt x="5821" y="4449"/>
                    </a:cubicBezTo>
                    <a:cubicBezTo>
                      <a:pt x="4550" y="4982"/>
                      <a:pt x="3279" y="5287"/>
                      <a:pt x="2212" y="5287"/>
                    </a:cubicBezTo>
                    <a:cubicBezTo>
                      <a:pt x="1308" y="5287"/>
                      <a:pt x="474" y="5099"/>
                      <a:pt x="50" y="4610"/>
                    </a:cubicBezTo>
                    <a:lnTo>
                      <a:pt x="50" y="4610"/>
                    </a:lnTo>
                    <a:cubicBezTo>
                      <a:pt x="102" y="4693"/>
                      <a:pt x="102" y="4779"/>
                      <a:pt x="102" y="4881"/>
                    </a:cubicBezTo>
                    <a:cubicBezTo>
                      <a:pt x="509" y="5618"/>
                      <a:pt x="1373" y="6024"/>
                      <a:pt x="2542" y="6024"/>
                    </a:cubicBezTo>
                    <a:cubicBezTo>
                      <a:pt x="3584" y="6024"/>
                      <a:pt x="4855" y="5719"/>
                      <a:pt x="6126" y="5084"/>
                    </a:cubicBezTo>
                    <a:cubicBezTo>
                      <a:pt x="8261" y="4017"/>
                      <a:pt x="9735" y="2339"/>
                      <a:pt x="9735" y="941"/>
                    </a:cubicBezTo>
                    <a:cubicBezTo>
                      <a:pt x="9735" y="738"/>
                      <a:pt x="9735" y="535"/>
                      <a:pt x="9633" y="306"/>
                    </a:cubicBezTo>
                    <a:cubicBezTo>
                      <a:pt x="9532" y="204"/>
                      <a:pt x="9532" y="102"/>
                      <a:pt x="9404" y="1"/>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24;p26">
                <a:extLst>
                  <a:ext uri="{FF2B5EF4-FFF2-40B4-BE49-F238E27FC236}">
                    <a16:creationId xmlns:a16="http://schemas.microsoft.com/office/drawing/2014/main" id="{5B47E0F7-8E13-9794-53C5-88DE89474F54}"/>
                  </a:ext>
                </a:extLst>
              </p:cNvPr>
              <p:cNvSpPr/>
              <p:nvPr/>
            </p:nvSpPr>
            <p:spPr>
              <a:xfrm>
                <a:off x="2081229" y="1326033"/>
                <a:ext cx="452793" cy="269700"/>
              </a:xfrm>
              <a:custGeom>
                <a:avLst/>
                <a:gdLst/>
                <a:ahLst/>
                <a:cxnLst/>
                <a:rect l="l" t="t" r="r" b="b"/>
                <a:pathLst>
                  <a:path w="10803" h="6816" extrusionOk="0">
                    <a:moveTo>
                      <a:pt x="7858" y="0"/>
                    </a:moveTo>
                    <a:cubicBezTo>
                      <a:pt x="6786" y="0"/>
                      <a:pt x="5491" y="318"/>
                      <a:pt x="4245" y="941"/>
                    </a:cubicBezTo>
                    <a:cubicBezTo>
                      <a:pt x="1602" y="2212"/>
                      <a:pt x="0" y="4321"/>
                      <a:pt x="738" y="5719"/>
                    </a:cubicBezTo>
                    <a:cubicBezTo>
                      <a:pt x="1074" y="6445"/>
                      <a:pt x="1978" y="6815"/>
                      <a:pt x="3147" y="6815"/>
                    </a:cubicBezTo>
                    <a:cubicBezTo>
                      <a:pt x="4188" y="6815"/>
                      <a:pt x="5439" y="6521"/>
                      <a:pt x="6685" y="5923"/>
                    </a:cubicBezTo>
                    <a:cubicBezTo>
                      <a:pt x="9226" y="4652"/>
                      <a:pt x="10802" y="2415"/>
                      <a:pt x="10167" y="1043"/>
                    </a:cubicBezTo>
                    <a:cubicBezTo>
                      <a:pt x="9843" y="343"/>
                      <a:pt x="8971" y="0"/>
                      <a:pt x="7858"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25;p26">
                <a:extLst>
                  <a:ext uri="{FF2B5EF4-FFF2-40B4-BE49-F238E27FC236}">
                    <a16:creationId xmlns:a16="http://schemas.microsoft.com/office/drawing/2014/main" id="{F4676925-B7D6-D752-B28A-F47198BF09E8}"/>
                  </a:ext>
                </a:extLst>
              </p:cNvPr>
              <p:cNvSpPr/>
              <p:nvPr/>
            </p:nvSpPr>
            <p:spPr>
              <a:xfrm>
                <a:off x="2099336" y="1124906"/>
                <a:ext cx="328143" cy="402295"/>
              </a:xfrm>
              <a:custGeom>
                <a:avLst/>
                <a:gdLst/>
                <a:ahLst/>
                <a:cxnLst/>
                <a:rect l="l" t="t" r="r" b="b"/>
                <a:pathLst>
                  <a:path w="7829" h="10167" extrusionOk="0">
                    <a:moveTo>
                      <a:pt x="3381" y="1"/>
                    </a:moveTo>
                    <a:lnTo>
                      <a:pt x="738" y="1271"/>
                    </a:lnTo>
                    <a:lnTo>
                      <a:pt x="1" y="2415"/>
                    </a:lnTo>
                    <a:lnTo>
                      <a:pt x="1703" y="8998"/>
                    </a:lnTo>
                    <a:cubicBezTo>
                      <a:pt x="1907" y="9735"/>
                      <a:pt x="2542" y="10167"/>
                      <a:pt x="3279" y="10167"/>
                    </a:cubicBezTo>
                    <a:cubicBezTo>
                      <a:pt x="4550" y="10040"/>
                      <a:pt x="6354" y="9735"/>
                      <a:pt x="7422" y="8032"/>
                    </a:cubicBezTo>
                    <a:cubicBezTo>
                      <a:pt x="7727" y="7498"/>
                      <a:pt x="7829" y="6863"/>
                      <a:pt x="7422" y="6354"/>
                    </a:cubicBezTo>
                    <a:lnTo>
                      <a:pt x="3381" y="1"/>
                    </a:ln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26;p26">
                <a:extLst>
                  <a:ext uri="{FF2B5EF4-FFF2-40B4-BE49-F238E27FC236}">
                    <a16:creationId xmlns:a16="http://schemas.microsoft.com/office/drawing/2014/main" id="{7BB56B96-B13F-A24D-654F-D5741409E97C}"/>
                  </a:ext>
                </a:extLst>
              </p:cNvPr>
              <p:cNvSpPr/>
              <p:nvPr/>
            </p:nvSpPr>
            <p:spPr>
              <a:xfrm>
                <a:off x="2103611" y="1175197"/>
                <a:ext cx="213089" cy="352003"/>
              </a:xfrm>
              <a:custGeom>
                <a:avLst/>
                <a:gdLst/>
                <a:ahLst/>
                <a:cxnLst/>
                <a:rect l="l" t="t" r="r" b="b"/>
                <a:pathLst>
                  <a:path w="5084" h="8896" extrusionOk="0">
                    <a:moveTo>
                      <a:pt x="3813" y="0"/>
                    </a:moveTo>
                    <a:cubicBezTo>
                      <a:pt x="3380" y="407"/>
                      <a:pt x="2872" y="839"/>
                      <a:pt x="2237" y="1144"/>
                    </a:cubicBezTo>
                    <a:cubicBezTo>
                      <a:pt x="1474" y="1474"/>
                      <a:pt x="636" y="1678"/>
                      <a:pt x="0" y="1678"/>
                    </a:cubicBezTo>
                    <a:lnTo>
                      <a:pt x="1601" y="7727"/>
                    </a:lnTo>
                    <a:cubicBezTo>
                      <a:pt x="1805" y="8362"/>
                      <a:pt x="2440" y="8896"/>
                      <a:pt x="3076" y="8896"/>
                    </a:cubicBezTo>
                    <a:cubicBezTo>
                      <a:pt x="2872" y="8896"/>
                      <a:pt x="2643" y="8769"/>
                      <a:pt x="2440" y="8667"/>
                    </a:cubicBezTo>
                    <a:cubicBezTo>
                      <a:pt x="5083" y="5719"/>
                      <a:pt x="4346" y="2008"/>
                      <a:pt x="3813" y="0"/>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27;p26">
                <a:extLst>
                  <a:ext uri="{FF2B5EF4-FFF2-40B4-BE49-F238E27FC236}">
                    <a16:creationId xmlns:a16="http://schemas.microsoft.com/office/drawing/2014/main" id="{46124CBC-901D-BB1B-ED5C-22A04D87725F}"/>
                  </a:ext>
                </a:extLst>
              </p:cNvPr>
              <p:cNvSpPr/>
              <p:nvPr/>
            </p:nvSpPr>
            <p:spPr>
              <a:xfrm>
                <a:off x="2232496" y="1527161"/>
                <a:ext cx="4317" cy="39"/>
              </a:xfrm>
              <a:custGeom>
                <a:avLst/>
                <a:gdLst/>
                <a:ahLst/>
                <a:cxnLst/>
                <a:rect l="l" t="t" r="r" b="b"/>
                <a:pathLst>
                  <a:path w="103" h="1" extrusionOk="0">
                    <a:moveTo>
                      <a:pt x="102" y="1"/>
                    </a:moveTo>
                    <a:lnTo>
                      <a:pt x="102" y="1"/>
                    </a:lnTo>
                    <a:lnTo>
                      <a:pt x="102" y="1"/>
                    </a:lnTo>
                    <a:close/>
                    <a:moveTo>
                      <a:pt x="1" y="1"/>
                    </a:moveTo>
                    <a:lnTo>
                      <a:pt x="102" y="1"/>
                    </a:lnTo>
                    <a:lnTo>
                      <a:pt x="1" y="1"/>
                    </a:lnTo>
                    <a:close/>
                    <a:moveTo>
                      <a:pt x="102" y="1"/>
                    </a:moveTo>
                    <a:lnTo>
                      <a:pt x="102" y="1"/>
                    </a:lnTo>
                    <a:close/>
                  </a:path>
                </a:pathLst>
              </a:custGeom>
              <a:solidFill>
                <a:srgbClr val="BD5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28;p26">
                <a:extLst>
                  <a:ext uri="{FF2B5EF4-FFF2-40B4-BE49-F238E27FC236}">
                    <a16:creationId xmlns:a16="http://schemas.microsoft.com/office/drawing/2014/main" id="{60A6C422-A437-3DC6-24DF-9B66B569AEAD}"/>
                  </a:ext>
                </a:extLst>
              </p:cNvPr>
              <p:cNvSpPr/>
              <p:nvPr/>
            </p:nvSpPr>
            <p:spPr>
              <a:xfrm>
                <a:off x="2205880" y="1166135"/>
                <a:ext cx="217322" cy="361065"/>
              </a:xfrm>
              <a:custGeom>
                <a:avLst/>
                <a:gdLst/>
                <a:ahLst/>
                <a:cxnLst/>
                <a:rect l="l" t="t" r="r" b="b"/>
                <a:pathLst>
                  <a:path w="5185" h="9125" extrusionOk="0">
                    <a:moveTo>
                      <a:pt x="1576" y="1"/>
                    </a:moveTo>
                    <a:cubicBezTo>
                      <a:pt x="1474" y="102"/>
                      <a:pt x="1373" y="229"/>
                      <a:pt x="1373" y="229"/>
                    </a:cubicBezTo>
                    <a:cubicBezTo>
                      <a:pt x="1906" y="2237"/>
                      <a:pt x="2643" y="5948"/>
                      <a:pt x="0" y="8896"/>
                    </a:cubicBezTo>
                    <a:cubicBezTo>
                      <a:pt x="203" y="8998"/>
                      <a:pt x="432" y="9125"/>
                      <a:pt x="636" y="9125"/>
                    </a:cubicBezTo>
                    <a:lnTo>
                      <a:pt x="737" y="9125"/>
                    </a:lnTo>
                    <a:cubicBezTo>
                      <a:pt x="2008" y="8998"/>
                      <a:pt x="3812" y="8693"/>
                      <a:pt x="4880" y="6990"/>
                    </a:cubicBezTo>
                    <a:cubicBezTo>
                      <a:pt x="5083" y="6787"/>
                      <a:pt x="5185" y="6456"/>
                      <a:pt x="5185" y="6151"/>
                    </a:cubicBezTo>
                    <a:cubicBezTo>
                      <a:pt x="5185" y="5821"/>
                      <a:pt x="5083" y="5516"/>
                      <a:pt x="4880" y="5312"/>
                    </a:cubicBezTo>
                    <a:lnTo>
                      <a:pt x="4117" y="4042"/>
                    </a:lnTo>
                    <a:lnTo>
                      <a:pt x="1576" y="1"/>
                    </a:ln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29;p26">
                <a:extLst>
                  <a:ext uri="{FF2B5EF4-FFF2-40B4-BE49-F238E27FC236}">
                    <a16:creationId xmlns:a16="http://schemas.microsoft.com/office/drawing/2014/main" id="{8855F2A6-CC03-8913-7E5B-91BA628682BC}"/>
                  </a:ext>
                </a:extLst>
              </p:cNvPr>
              <p:cNvSpPr/>
              <p:nvPr/>
            </p:nvSpPr>
            <p:spPr>
              <a:xfrm>
                <a:off x="2015173" y="1067728"/>
                <a:ext cx="297251" cy="176477"/>
              </a:xfrm>
              <a:custGeom>
                <a:avLst/>
                <a:gdLst/>
                <a:ahLst/>
                <a:cxnLst/>
                <a:rect l="l" t="t" r="r" b="b"/>
                <a:pathLst>
                  <a:path w="7092" h="4460" extrusionOk="0">
                    <a:moveTo>
                      <a:pt x="5013" y="1"/>
                    </a:moveTo>
                    <a:cubicBezTo>
                      <a:pt x="4340" y="1"/>
                      <a:pt x="3546" y="187"/>
                      <a:pt x="2746" y="581"/>
                    </a:cubicBezTo>
                    <a:cubicBezTo>
                      <a:pt x="941" y="1446"/>
                      <a:pt x="1" y="2818"/>
                      <a:pt x="407" y="3758"/>
                    </a:cubicBezTo>
                    <a:cubicBezTo>
                      <a:pt x="636" y="4216"/>
                      <a:pt x="1249" y="4460"/>
                      <a:pt x="2028" y="4460"/>
                    </a:cubicBezTo>
                    <a:cubicBezTo>
                      <a:pt x="2721" y="4460"/>
                      <a:pt x="3545" y="4267"/>
                      <a:pt x="4347" y="3860"/>
                    </a:cubicBezTo>
                    <a:cubicBezTo>
                      <a:pt x="6024" y="3021"/>
                      <a:pt x="7092" y="1649"/>
                      <a:pt x="6660" y="683"/>
                    </a:cubicBezTo>
                    <a:cubicBezTo>
                      <a:pt x="6377" y="238"/>
                      <a:pt x="5772" y="1"/>
                      <a:pt x="5013" y="1"/>
                    </a:cubicBezTo>
                    <a:close/>
                  </a:path>
                </a:pathLst>
              </a:custGeom>
              <a:solidFill>
                <a:srgbClr val="CF6E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30;p26">
                <a:extLst>
                  <a:ext uri="{FF2B5EF4-FFF2-40B4-BE49-F238E27FC236}">
                    <a16:creationId xmlns:a16="http://schemas.microsoft.com/office/drawing/2014/main" id="{D9F333AD-42ED-D9BF-15AD-49EAE18F56AC}"/>
                  </a:ext>
                </a:extLst>
              </p:cNvPr>
              <p:cNvSpPr/>
              <p:nvPr/>
            </p:nvSpPr>
            <p:spPr>
              <a:xfrm>
                <a:off x="2027957" y="1065591"/>
                <a:ext cx="270637" cy="176001"/>
              </a:xfrm>
              <a:custGeom>
                <a:avLst/>
                <a:gdLst/>
                <a:ahLst/>
                <a:cxnLst/>
                <a:rect l="l" t="t" r="r" b="b"/>
                <a:pathLst>
                  <a:path w="6457" h="4448" extrusionOk="0">
                    <a:moveTo>
                      <a:pt x="4779" y="0"/>
                    </a:moveTo>
                    <a:cubicBezTo>
                      <a:pt x="4042" y="0"/>
                      <a:pt x="3178" y="229"/>
                      <a:pt x="2441" y="635"/>
                    </a:cubicBezTo>
                    <a:cubicBezTo>
                      <a:pt x="966" y="1372"/>
                      <a:pt x="1" y="2440"/>
                      <a:pt x="1" y="3279"/>
                    </a:cubicBezTo>
                    <a:cubicBezTo>
                      <a:pt x="1" y="3507"/>
                      <a:pt x="1" y="3609"/>
                      <a:pt x="102" y="3812"/>
                    </a:cubicBezTo>
                    <a:cubicBezTo>
                      <a:pt x="331" y="4244"/>
                      <a:pt x="966" y="4448"/>
                      <a:pt x="1704" y="4448"/>
                    </a:cubicBezTo>
                    <a:cubicBezTo>
                      <a:pt x="2339" y="4448"/>
                      <a:pt x="3178" y="4346"/>
                      <a:pt x="4042" y="3914"/>
                    </a:cubicBezTo>
                    <a:cubicBezTo>
                      <a:pt x="5414" y="3177"/>
                      <a:pt x="6355" y="2135"/>
                      <a:pt x="6456" y="1169"/>
                    </a:cubicBezTo>
                    <a:cubicBezTo>
                      <a:pt x="6456" y="1067"/>
                      <a:pt x="6355" y="864"/>
                      <a:pt x="6355" y="737"/>
                    </a:cubicBezTo>
                    <a:cubicBezTo>
                      <a:pt x="6050" y="330"/>
                      <a:pt x="5516" y="0"/>
                      <a:pt x="4779" y="0"/>
                    </a:cubicBezTo>
                    <a:close/>
                  </a:path>
                </a:pathLst>
              </a:custGeom>
              <a:solidFill>
                <a:srgbClr val="C54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931;p26">
                <a:extLst>
                  <a:ext uri="{FF2B5EF4-FFF2-40B4-BE49-F238E27FC236}">
                    <a16:creationId xmlns:a16="http://schemas.microsoft.com/office/drawing/2014/main" id="{7EB129BA-3A40-E171-0E24-41B3937ED87E}"/>
                  </a:ext>
                </a:extLst>
              </p:cNvPr>
              <p:cNvSpPr/>
              <p:nvPr/>
            </p:nvSpPr>
            <p:spPr>
              <a:xfrm>
                <a:off x="2005575" y="1049448"/>
                <a:ext cx="298341" cy="177901"/>
              </a:xfrm>
              <a:custGeom>
                <a:avLst/>
                <a:gdLst/>
                <a:ahLst/>
                <a:cxnLst/>
                <a:rect l="l" t="t" r="r" b="b"/>
                <a:pathLst>
                  <a:path w="7118" h="4496" extrusionOk="0">
                    <a:moveTo>
                      <a:pt x="5098" y="1"/>
                    </a:moveTo>
                    <a:cubicBezTo>
                      <a:pt x="4408" y="1"/>
                      <a:pt x="3587" y="217"/>
                      <a:pt x="2771" y="637"/>
                    </a:cubicBezTo>
                    <a:cubicBezTo>
                      <a:pt x="967" y="1475"/>
                      <a:pt x="1" y="2848"/>
                      <a:pt x="433" y="3814"/>
                    </a:cubicBezTo>
                    <a:cubicBezTo>
                      <a:pt x="662" y="4258"/>
                      <a:pt x="1277" y="4496"/>
                      <a:pt x="2054" y="4496"/>
                    </a:cubicBezTo>
                    <a:cubicBezTo>
                      <a:pt x="2743" y="4496"/>
                      <a:pt x="3559" y="4309"/>
                      <a:pt x="4347" y="3915"/>
                    </a:cubicBezTo>
                    <a:cubicBezTo>
                      <a:pt x="6050" y="3051"/>
                      <a:pt x="7117" y="1679"/>
                      <a:pt x="6685" y="738"/>
                    </a:cubicBezTo>
                    <a:cubicBezTo>
                      <a:pt x="6411" y="242"/>
                      <a:pt x="5828" y="1"/>
                      <a:pt x="5098" y="1"/>
                    </a:cubicBezTo>
                    <a:close/>
                  </a:path>
                </a:pathLst>
              </a:custGeom>
              <a:solidFill>
                <a:srgbClr val="F9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32;p26">
                <a:extLst>
                  <a:ext uri="{FF2B5EF4-FFF2-40B4-BE49-F238E27FC236}">
                    <a16:creationId xmlns:a16="http://schemas.microsoft.com/office/drawing/2014/main" id="{B3B87B17-84A8-A3ED-4AD9-5DF2C3A155F0}"/>
                  </a:ext>
                </a:extLst>
              </p:cNvPr>
              <p:cNvSpPr/>
              <p:nvPr/>
            </p:nvSpPr>
            <p:spPr>
              <a:xfrm>
                <a:off x="2609592" y="1572427"/>
                <a:ext cx="128969" cy="17133"/>
              </a:xfrm>
              <a:custGeom>
                <a:avLst/>
                <a:gdLst/>
                <a:ahLst/>
                <a:cxnLst/>
                <a:rect l="l" t="t" r="r" b="b"/>
                <a:pathLst>
                  <a:path w="3077" h="433" extrusionOk="0">
                    <a:moveTo>
                      <a:pt x="102" y="1"/>
                    </a:moveTo>
                    <a:cubicBezTo>
                      <a:pt x="102" y="128"/>
                      <a:pt x="1" y="128"/>
                      <a:pt x="1" y="128"/>
                    </a:cubicBezTo>
                    <a:lnTo>
                      <a:pt x="2974" y="433"/>
                    </a:lnTo>
                    <a:cubicBezTo>
                      <a:pt x="2974" y="331"/>
                      <a:pt x="3076" y="229"/>
                      <a:pt x="3076" y="128"/>
                    </a:cubicBezTo>
                    <a:lnTo>
                      <a:pt x="102"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33;p26">
                <a:extLst>
                  <a:ext uri="{FF2B5EF4-FFF2-40B4-BE49-F238E27FC236}">
                    <a16:creationId xmlns:a16="http://schemas.microsoft.com/office/drawing/2014/main" id="{B840B52C-0858-A117-3A0F-7E45D4DF0FD6}"/>
                  </a:ext>
                </a:extLst>
              </p:cNvPr>
              <p:cNvSpPr/>
              <p:nvPr/>
            </p:nvSpPr>
            <p:spPr>
              <a:xfrm>
                <a:off x="2458326" y="1577452"/>
                <a:ext cx="275960" cy="166980"/>
              </a:xfrm>
              <a:custGeom>
                <a:avLst/>
                <a:gdLst/>
                <a:ahLst/>
                <a:cxnLst/>
                <a:rect l="l" t="t" r="r" b="b"/>
                <a:pathLst>
                  <a:path w="6584" h="4220" extrusionOk="0">
                    <a:moveTo>
                      <a:pt x="3610" y="1"/>
                    </a:moveTo>
                    <a:lnTo>
                      <a:pt x="2669" y="636"/>
                    </a:lnTo>
                    <a:cubicBezTo>
                      <a:pt x="1602" y="1373"/>
                      <a:pt x="763" y="2212"/>
                      <a:pt x="331" y="2847"/>
                    </a:cubicBezTo>
                    <a:lnTo>
                      <a:pt x="865" y="3915"/>
                    </a:lnTo>
                    <a:lnTo>
                      <a:pt x="433" y="4118"/>
                    </a:lnTo>
                    <a:lnTo>
                      <a:pt x="128" y="3483"/>
                    </a:lnTo>
                    <a:cubicBezTo>
                      <a:pt x="1" y="3686"/>
                      <a:pt x="1" y="3915"/>
                      <a:pt x="128" y="4016"/>
                    </a:cubicBezTo>
                    <a:cubicBezTo>
                      <a:pt x="229" y="4220"/>
                      <a:pt x="433" y="4220"/>
                      <a:pt x="763" y="4220"/>
                    </a:cubicBezTo>
                    <a:cubicBezTo>
                      <a:pt x="1602" y="4220"/>
                      <a:pt x="2873" y="3686"/>
                      <a:pt x="4143" y="2746"/>
                    </a:cubicBezTo>
                    <a:cubicBezTo>
                      <a:pt x="5313" y="1907"/>
                      <a:pt x="6253" y="1043"/>
                      <a:pt x="6583" y="306"/>
                    </a:cubicBezTo>
                    <a:lnTo>
                      <a:pt x="361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34;p26">
                <a:extLst>
                  <a:ext uri="{FF2B5EF4-FFF2-40B4-BE49-F238E27FC236}">
                    <a16:creationId xmlns:a16="http://schemas.microsoft.com/office/drawing/2014/main" id="{EAF99B0F-5938-25A4-F190-821BE3171534}"/>
                  </a:ext>
                </a:extLst>
              </p:cNvPr>
              <p:cNvSpPr/>
              <p:nvPr/>
            </p:nvSpPr>
            <p:spPr>
              <a:xfrm>
                <a:off x="2463649" y="1703162"/>
                <a:ext cx="12826" cy="37234"/>
              </a:xfrm>
              <a:custGeom>
                <a:avLst/>
                <a:gdLst/>
                <a:ahLst/>
                <a:cxnLst/>
                <a:rect l="l" t="t" r="r" b="b"/>
                <a:pathLst>
                  <a:path w="306" h="941" extrusionOk="0">
                    <a:moveTo>
                      <a:pt x="102" y="1"/>
                    </a:moveTo>
                    <a:cubicBezTo>
                      <a:pt x="1" y="102"/>
                      <a:pt x="1" y="204"/>
                      <a:pt x="1" y="306"/>
                    </a:cubicBezTo>
                    <a:lnTo>
                      <a:pt x="306" y="941"/>
                    </a:lnTo>
                    <a:cubicBezTo>
                      <a:pt x="306" y="636"/>
                      <a:pt x="204" y="306"/>
                      <a:pt x="10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35;p26">
                <a:extLst>
                  <a:ext uri="{FF2B5EF4-FFF2-40B4-BE49-F238E27FC236}">
                    <a16:creationId xmlns:a16="http://schemas.microsoft.com/office/drawing/2014/main" id="{022F763B-06D1-1D23-A3D7-5947DBC075B4}"/>
                  </a:ext>
                </a:extLst>
              </p:cNvPr>
              <p:cNvSpPr/>
              <p:nvPr/>
            </p:nvSpPr>
            <p:spPr>
              <a:xfrm>
                <a:off x="2467925" y="1690104"/>
                <a:ext cx="26657" cy="50292"/>
              </a:xfrm>
              <a:custGeom>
                <a:avLst/>
                <a:gdLst/>
                <a:ahLst/>
                <a:cxnLst/>
                <a:rect l="l" t="t" r="r" b="b"/>
                <a:pathLst>
                  <a:path w="636" h="1271" extrusionOk="0">
                    <a:moveTo>
                      <a:pt x="102" y="0"/>
                    </a:moveTo>
                    <a:cubicBezTo>
                      <a:pt x="102" y="102"/>
                      <a:pt x="0" y="204"/>
                      <a:pt x="0" y="331"/>
                    </a:cubicBezTo>
                    <a:cubicBezTo>
                      <a:pt x="102" y="636"/>
                      <a:pt x="204" y="966"/>
                      <a:pt x="204" y="1271"/>
                    </a:cubicBezTo>
                    <a:lnTo>
                      <a:pt x="636" y="1068"/>
                    </a:lnTo>
                    <a:lnTo>
                      <a:pt x="1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8" name="Google Shape;937;p26">
            <a:extLst>
              <a:ext uri="{FF2B5EF4-FFF2-40B4-BE49-F238E27FC236}">
                <a16:creationId xmlns:a16="http://schemas.microsoft.com/office/drawing/2014/main" id="{183F6DF0-7BDA-3168-DC9A-77FDE3300C9D}"/>
              </a:ext>
            </a:extLst>
          </p:cNvPr>
          <p:cNvSpPr txBox="1"/>
          <p:nvPr/>
        </p:nvSpPr>
        <p:spPr>
          <a:xfrm>
            <a:off x="8478829" y="4816942"/>
            <a:ext cx="2300664" cy="58402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rPr>
              <a:t>6. Workforce</a:t>
            </a:r>
            <a:endParaRPr sz="2400" b="1">
              <a:solidFill>
                <a:srgbClr val="F9564F"/>
              </a:solidFill>
              <a:latin typeface="Source Sans Pro" panose="020B0503030403020204" pitchFamily="34" charset="0"/>
              <a:ea typeface="Source Sans Pro" panose="020B0503030403020204" pitchFamily="34" charset="0"/>
              <a:cs typeface="Fira Sans Extra Condensed Medium"/>
              <a:sym typeface="Fira Sans Extra Condensed Medium"/>
            </a:endParaRPr>
          </a:p>
        </p:txBody>
      </p:sp>
    </p:spTree>
    <p:extLst>
      <p:ext uri="{BB962C8B-B14F-4D97-AF65-F5344CB8AC3E}">
        <p14:creationId xmlns:p14="http://schemas.microsoft.com/office/powerpoint/2010/main" val="17571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FB74B-6052-3427-59F3-A3D08B82D3DA}"/>
              </a:ext>
            </a:extLst>
          </p:cNvPr>
          <p:cNvSpPr txBox="1">
            <a:spLocks/>
          </p:cNvSpPr>
          <p:nvPr/>
        </p:nvSpPr>
        <p:spPr>
          <a:xfrm>
            <a:off x="339598" y="112625"/>
            <a:ext cx="8723501" cy="83665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1A5632"/>
                </a:solidFill>
                <a:effectLst/>
                <a:latin typeface=""/>
              </a:rPr>
              <a:t>1. Fleet</a:t>
            </a:r>
            <a:endParaRPr lang="en-US" sz="2000" b="1">
              <a:solidFill>
                <a:srgbClr val="1A5632"/>
              </a:solidFill>
              <a:effectLst/>
              <a:latin typeface=""/>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4CEB0F-5A10-6778-AC33-1965E6467E86}"/>
              </a:ext>
            </a:extLst>
          </p:cNvPr>
          <p:cNvSpPr>
            <a:spLocks noGrp="1"/>
          </p:cNvSpPr>
          <p:nvPr>
            <p:ph type="sldNum" sz="quarter" idx="12"/>
          </p:nvPr>
        </p:nvSpPr>
        <p:spPr/>
        <p:txBody>
          <a:bodyPr/>
          <a:lstStyle/>
          <a:p>
            <a:fld id="{FC585367-148E-874D-A143-6C293F85E273}" type="slidenum">
              <a:rPr lang="en-US" smtClean="0"/>
              <a:pPr/>
              <a:t>9</a:t>
            </a:fld>
            <a:endParaRPr lang="en-US"/>
          </a:p>
        </p:txBody>
      </p:sp>
      <p:sp>
        <p:nvSpPr>
          <p:cNvPr id="3" name="TextBox 2">
            <a:extLst>
              <a:ext uri="{FF2B5EF4-FFF2-40B4-BE49-F238E27FC236}">
                <a16:creationId xmlns:a16="http://schemas.microsoft.com/office/drawing/2014/main" id="{12B63480-911C-EBAA-F257-299B03914459}"/>
              </a:ext>
            </a:extLst>
          </p:cNvPr>
          <p:cNvSpPr txBox="1"/>
          <p:nvPr/>
        </p:nvSpPr>
        <p:spPr>
          <a:xfrm>
            <a:off x="843944" y="1425970"/>
            <a:ext cx="7579451" cy="4306692"/>
          </a:xfrm>
          <a:prstGeom prst="rect">
            <a:avLst/>
          </a:prstGeom>
          <a:noFill/>
        </p:spPr>
        <p:txBody>
          <a:bodyPr wrap="square" rtlCol="0">
            <a:spAutoFit/>
          </a:bodyPr>
          <a:lstStyle/>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Requirement </a:t>
            </a: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800">
                <a:effectLst/>
                <a:latin typeface="Open Sans" panose="020B0606030504020204" pitchFamily="34" charset="0"/>
                <a:ea typeface="Open Sans" panose="020B0606030504020204" pitchFamily="34" charset="0"/>
                <a:cs typeface="Open Sans" panose="020B0606030504020204" pitchFamily="34" charset="0"/>
              </a:rPr>
              <a:t>Demonstrate a long-term fleet management plan with a strategy for how the applicant intends to use the current request for resources and future acquisitions.</a:t>
            </a:r>
            <a:r>
              <a:rPr lang="en-US">
                <a:effectLst/>
                <a:latin typeface="Open Sans" panose="020B0606030504020204" pitchFamily="34" charset="0"/>
                <a:ea typeface="Open Sans" panose="020B0606030504020204" pitchFamily="34" charset="0"/>
                <a:cs typeface="Open Sans" panose="020B0606030504020204" pitchFamily="34" charset="0"/>
              </a:rPr>
              <a:t> </a:t>
            </a: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b="1">
                <a:latin typeface="Open Sans" panose="020B0606030504020204" pitchFamily="34" charset="0"/>
                <a:ea typeface="Open Sans" panose="020B0606030504020204" pitchFamily="34" charset="0"/>
                <a:cs typeface="Open Sans" panose="020B0606030504020204" pitchFamily="34" charset="0"/>
              </a:rPr>
              <a:t>What is FTA Looking For?</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a:lnSpc>
                <a:spcPct val="150000"/>
              </a:lnSpc>
              <a:spcBef>
                <a:spcPts val="0"/>
              </a:spcBef>
              <a:spcAft>
                <a:spcPts val="800"/>
              </a:spcAft>
              <a:buFont typeface="Wingdings" pitchFamily="2" charset="2"/>
              <a:buChar char="ü"/>
              <a:tabLst>
                <a:tab pos="235585"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Describe a </a:t>
            </a:r>
            <a:r>
              <a:rPr lang="en-US" sz="1800" u="sng">
                <a:effectLst/>
                <a:latin typeface="Open Sans" panose="020B0606030504020204" pitchFamily="34" charset="0"/>
                <a:ea typeface="Open Sans" panose="020B0606030504020204" pitchFamily="34" charset="0"/>
                <a:cs typeface="Open Sans" panose="020B0606030504020204" pitchFamily="34" charset="0"/>
              </a:rPr>
              <a:t>long-term fleet management</a:t>
            </a:r>
            <a:r>
              <a:rPr lang="en-US" sz="1800">
                <a:effectLst/>
                <a:latin typeface="Open Sans" panose="020B0606030504020204" pitchFamily="34" charset="0"/>
                <a:ea typeface="Open Sans" panose="020B0606030504020204" pitchFamily="34" charset="0"/>
                <a:cs typeface="Open Sans" panose="020B0606030504020204" pitchFamily="34" charset="0"/>
              </a:rPr>
              <a:t> plan and how it aligns with zero-emission transition</a:t>
            </a:r>
          </a:p>
          <a:p>
            <a:pPr marL="285750" indent="-285750">
              <a:lnSpc>
                <a:spcPct val="150000"/>
              </a:lnSpc>
              <a:buFont typeface="Wingdings" pitchFamily="2" charset="2"/>
              <a:buChar char="ü"/>
            </a:pPr>
            <a:r>
              <a:rPr lang="en-US" sz="1800">
                <a:effectLst/>
                <a:latin typeface="Open Sans" panose="020B0606030504020204" pitchFamily="34" charset="0"/>
                <a:ea typeface="Open Sans" panose="020B0606030504020204" pitchFamily="34" charset="0"/>
                <a:cs typeface="Open Sans" panose="020B0606030504020204" pitchFamily="34" charset="0"/>
              </a:rPr>
              <a:t>Describe a </a:t>
            </a:r>
            <a:r>
              <a:rPr lang="en-US" sz="1800" u="sng">
                <a:effectLst/>
                <a:latin typeface="Open Sans" panose="020B0606030504020204" pitchFamily="34" charset="0"/>
                <a:ea typeface="Open Sans" panose="020B0606030504020204" pitchFamily="34" charset="0"/>
                <a:cs typeface="Open Sans" panose="020B0606030504020204" pitchFamily="34" charset="0"/>
              </a:rPr>
              <a:t>procurement plan</a:t>
            </a:r>
            <a:r>
              <a:rPr lang="en-US" sz="1800">
                <a:effectLst/>
                <a:latin typeface="Open Sans" panose="020B0606030504020204" pitchFamily="34" charset="0"/>
                <a:ea typeface="Open Sans" panose="020B0606030504020204" pitchFamily="34" charset="0"/>
                <a:cs typeface="Open Sans" panose="020B0606030504020204" pitchFamily="34" charset="0"/>
              </a:rPr>
              <a:t> to transition the fleet to zero emission</a:t>
            </a:r>
            <a:r>
              <a:rPr lang="en-US">
                <a:effectLst/>
                <a:latin typeface="Open Sans" panose="020B0606030504020204" pitchFamily="34" charset="0"/>
                <a:ea typeface="Open Sans" panose="020B0606030504020204" pitchFamily="34" charset="0"/>
                <a:cs typeface="Open Sans" panose="020B0606030504020204" pitchFamily="34" charset="0"/>
              </a:rPr>
              <a:t> </a:t>
            </a:r>
            <a:endParaRPr lang="en-US"/>
          </a:p>
        </p:txBody>
      </p:sp>
      <p:pic>
        <p:nvPicPr>
          <p:cNvPr id="5124" name="Picture 4" descr="Bus Fleet Icons - Free SVG &amp; PNG Bus Fleet Images - Noun Project">
            <a:extLst>
              <a:ext uri="{FF2B5EF4-FFF2-40B4-BE49-F238E27FC236}">
                <a16:creationId xmlns:a16="http://schemas.microsoft.com/office/drawing/2014/main" id="{30D70261-4638-EF20-49E2-F4C4A9B7F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99" y="3128890"/>
            <a:ext cx="2916310" cy="291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595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20E532FA45434C9B3D7501A9B4CE78" ma:contentTypeVersion="17" ma:contentTypeDescription="Create a new document." ma:contentTypeScope="" ma:versionID="90dbf5a4087e978abd086af6191897b4">
  <xsd:schema xmlns:xsd="http://www.w3.org/2001/XMLSchema" xmlns:xs="http://www.w3.org/2001/XMLSchema" xmlns:p="http://schemas.microsoft.com/office/2006/metadata/properties" xmlns:ns2="8b827a89-70ec-40da-8480-39564c8eb1c5" xmlns:ns3="1c0e8d56-d1fe-4f8f-abb3-ecd33a8c0bc0" targetNamespace="http://schemas.microsoft.com/office/2006/metadata/properties" ma:root="true" ma:fieldsID="737ea8851a285ba9f214ae4435a6c20e" ns2:_="" ns3:_="">
    <xsd:import namespace="8b827a89-70ec-40da-8480-39564c8eb1c5"/>
    <xsd:import namespace="1c0e8d56-d1fe-4f8f-abb3-ecd33a8c0b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827a89-70ec-40da-8480-39564c8eb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5d298e1-810f-4711-8be9-ef4702f2a3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0e8d56-d1fe-4f8f-abb3-ecd33a8c0bc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6a30070-326b-43f2-a40f-0847e196f97a}" ma:internalName="TaxCatchAll" ma:showField="CatchAllData" ma:web="1c0e8d56-d1fe-4f8f-abb3-ecd33a8c0b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ENhcnJpa2VyPC9Vc2VyTmFtZT48RGF0ZVRpbWU+NC8xOC8yMDIyIDQ6MzE6NTMgUE08L0RhdGVUaW1lPjxMYWJlbFN0cmluZz5ObyBNYXJraW5nPC9MYWJlbFN0cmluZz48L2l0ZW0+PC9sYWJlbEhpc3Rvcnk+</Value>
</WrappedLabelHistory>
</file>

<file path=customXml/item4.xml><?xml version="1.0" encoding="utf-8"?>
<p:properties xmlns:p="http://schemas.microsoft.com/office/2006/metadata/properties" xmlns:xsi="http://www.w3.org/2001/XMLSchema-instance" xmlns:pc="http://schemas.microsoft.com/office/infopath/2007/PartnerControls">
  <documentManagement>
    <SharedWithUsers xmlns="1c0e8d56-d1fe-4f8f-abb3-ecd33a8c0bc0">
      <UserInfo>
        <DisplayName>Falk, Zachary R.</DisplayName>
        <AccountId>12</AccountId>
        <AccountType/>
      </UserInfo>
      <UserInfo>
        <DisplayName>Skolrud, Severin K.</DisplayName>
        <AccountId>11</AccountId>
        <AccountType/>
      </UserInfo>
      <UserInfo>
        <DisplayName>Rosenberger, Timothy J.</DisplayName>
        <AccountId>34</AccountId>
        <AccountType/>
      </UserInfo>
      <UserInfo>
        <DisplayName>Ugwu, Nneoma</DisplayName>
        <AccountId>1695</AccountId>
        <AccountType/>
      </UserInfo>
      <UserInfo>
        <DisplayName>Koch, David</DisplayName>
        <AccountId>497</AccountId>
        <AccountType/>
      </UserInfo>
      <UserInfo>
        <DisplayName>Wenz, Christopher</DisplayName>
        <AccountId>27</AccountId>
        <AccountType/>
      </UserInfo>
    </SharedWithUsers>
    <lcf76f155ced4ddcb4097134ff3c332f xmlns="8b827a89-70ec-40da-8480-39564c8eb1c5">
      <Terms xmlns="http://schemas.microsoft.com/office/infopath/2007/PartnerControls"/>
    </lcf76f155ced4ddcb4097134ff3c332f>
    <TaxCatchAll xmlns="1c0e8d56-d1fe-4f8f-abb3-ecd33a8c0bc0" xsi:nil="true"/>
  </documentManagement>
</p:properties>
</file>

<file path=customXml/item5.xml><?xml version="1.0" encoding="utf-8"?>
<sisl xmlns:xsi="http://www.w3.org/2001/XMLSchema-instance" xmlns:xsd="http://www.w3.org/2001/XMLSchema" xmlns="http://www.boldonjames.com/2008/01/sie/internal/label" sislVersion="0" policy="f2020d7d-77c8-4294-a427-590ee8eb3328" origin="userSelected"/>
</file>

<file path=customXml/itemProps1.xml><?xml version="1.0" encoding="utf-8"?>
<ds:datastoreItem xmlns:ds="http://schemas.openxmlformats.org/officeDocument/2006/customXml" ds:itemID="{950D7D01-BC38-420F-803B-C066F2BA36AC}">
  <ds:schemaRefs>
    <ds:schemaRef ds:uri="http://schemas.microsoft.com/sharepoint/v3/contenttype/forms"/>
  </ds:schemaRefs>
</ds:datastoreItem>
</file>

<file path=customXml/itemProps2.xml><?xml version="1.0" encoding="utf-8"?>
<ds:datastoreItem xmlns:ds="http://schemas.openxmlformats.org/officeDocument/2006/customXml" ds:itemID="{249EEB75-E728-453B-9E81-C1B7343FD922}">
  <ds:schemaRefs>
    <ds:schemaRef ds:uri="1c0e8d56-d1fe-4f8f-abb3-ecd33a8c0bc0"/>
    <ds:schemaRef ds:uri="8b827a89-70ec-40da-8480-39564c8eb1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4F048F-344D-4468-A461-BE250CAFA376}">
  <ds:schemaRefs>
    <ds:schemaRef ds:uri="http://www.boldonjames.com/2016/02/Classifier/internal/wrappedLabelHistory"/>
    <ds:schemaRef ds:uri="http://www.w3.org/2001/XMLSchema"/>
  </ds:schemaRefs>
</ds:datastoreItem>
</file>

<file path=customXml/itemProps4.xml><?xml version="1.0" encoding="utf-8"?>
<ds:datastoreItem xmlns:ds="http://schemas.openxmlformats.org/officeDocument/2006/customXml" ds:itemID="{901D37DD-CB1D-4D7E-89A2-C45E2D2FF504}">
  <ds:schemaRefs>
    <ds:schemaRef ds:uri="1c0e8d56-d1fe-4f8f-abb3-ecd33a8c0bc0"/>
    <ds:schemaRef ds:uri="8b827a89-70ec-40da-8480-39564c8eb1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B29FDF61-A5B4-4469-8150-B82CAC03DB98}">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0</TotalTime>
  <Words>2225</Words>
  <Application>Microsoft Office PowerPoint</Application>
  <PresentationFormat>Widescreen</PresentationFormat>
  <Paragraphs>415</Paragraphs>
  <Slides>32</Slides>
  <Notes>32</Notes>
  <HiddenSlides>2</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Arial</vt:lpstr>
      <vt:lpstr>Arial,Sans-Serif</vt:lpstr>
      <vt:lpstr>Calibri</vt:lpstr>
      <vt:lpstr>Calibri Light</vt:lpstr>
      <vt:lpstr>Courier New</vt:lpstr>
      <vt:lpstr>Gentium Basic</vt:lpstr>
      <vt:lpstr>Montserrat</vt:lpstr>
      <vt:lpstr>Montserrat SemiBold</vt:lpstr>
      <vt:lpstr>Open Sans</vt:lpstr>
      <vt:lpstr>Source Sans Pro</vt:lpstr>
      <vt:lpstr>STIXGeneral-Regular</vt:lpstr>
      <vt:lpstr>Tahoma</vt:lpstr>
      <vt:lpstr>Times</vt:lpstr>
      <vt:lpstr>Wingdings</vt:lpstr>
      <vt:lpstr>Office Theme</vt:lpstr>
      <vt:lpstr>1_Office Theme</vt:lpstr>
      <vt:lpstr>ZEV Study – Now 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MDOT MTA is transitioning to Zero Emissions Buses (ZEB)</dc:title>
  <dc:creator>Scott Cassidy</dc:creator>
  <cp:lastModifiedBy>Wenz, Christopher</cp:lastModifiedBy>
  <cp:revision>3</cp:revision>
  <dcterms:created xsi:type="dcterms:W3CDTF">2022-04-04T15:42:03Z</dcterms:created>
  <dcterms:modified xsi:type="dcterms:W3CDTF">2023-09-15T13:14:44Z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0x0101002C20E532FA45434C9B3D7501A9B4CE78</vt:lpwstr>
  </property>
  <property fmtid="{D5CDD505-2E9C-101B-9397-08002B2CF9AE}" pid="3" name="docIndexRef">
    <vt:lpwstr>fbc95d62-785e-4f05-a157-61c9bc0e2af3</vt:lpwstr>
  </property>
  <property fmtid="{D5CDD505-2E9C-101B-9397-08002B2CF9AE}" pid="4" name="bjDocumentSecurityLabel">
    <vt:lpwstr>No Marking</vt:lpwstr>
  </property>
  <property fmtid="{D5CDD505-2E9C-101B-9397-08002B2CF9AE}" pid="5" name="bjClsUserRVM">
    <vt:lpwstr>[]</vt:lpwstr>
  </property>
  <property fmtid="{D5CDD505-2E9C-101B-9397-08002B2CF9AE}" pid="6" name="bjSaver">
    <vt:lpwstr>3F5DJzW2FpNMqNv+4aaFKibE+1cT8N/C</vt:lpwstr>
  </property>
  <property fmtid="{D5CDD505-2E9C-101B-9397-08002B2CF9AE}" pid="7" name="bjLabelHistoryID">
    <vt:lpwstr>{B84F048F-344D-4468-A461-BE250CAFA376}</vt:lpwstr>
  </property>
  <property fmtid="{D5CDD505-2E9C-101B-9397-08002B2CF9AE}" pid="8" name="MediaServiceImageTags">
    <vt:lpwstr/>
  </property>
</Properties>
</file>