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1231" r:id="rId3"/>
    <p:sldId id="1238" r:id="rId4"/>
    <p:sldId id="1239" r:id="rId5"/>
    <p:sldId id="1241" r:id="rId6"/>
    <p:sldId id="1232" r:id="rId7"/>
    <p:sldId id="1240" r:id="rId8"/>
    <p:sldId id="1242" r:id="rId9"/>
    <p:sldId id="1243" r:id="rId10"/>
    <p:sldId id="1244" r:id="rId11"/>
    <p:sldId id="1245" r:id="rId12"/>
    <p:sldId id="1246" r:id="rId13"/>
    <p:sldId id="1247" r:id="rId14"/>
    <p:sldId id="1234" r:id="rId15"/>
    <p:sldId id="1235" r:id="rId16"/>
    <p:sldId id="1248" r:id="rId17"/>
    <p:sldId id="124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aaz Amjad" userId="7288d6b9fa752feb" providerId="LiveId" clId="{A4990B91-FD4C-443A-A844-7B93B993A1B3}"/>
    <pc:docChg chg="modSld">
      <pc:chgData name="Muaaz Amjad" userId="7288d6b9fa752feb" providerId="LiveId" clId="{A4990B91-FD4C-443A-A844-7B93B993A1B3}" dt="2025-10-01T14:38:07.391" v="14" actId="20577"/>
      <pc:docMkLst>
        <pc:docMk/>
      </pc:docMkLst>
      <pc:sldChg chg="modSp mod">
        <pc:chgData name="Muaaz Amjad" userId="7288d6b9fa752feb" providerId="LiveId" clId="{A4990B91-FD4C-443A-A844-7B93B993A1B3}" dt="2025-10-01T14:38:07.391" v="14" actId="20577"/>
        <pc:sldMkLst>
          <pc:docMk/>
          <pc:sldMk cId="2978992951" sldId="256"/>
        </pc:sldMkLst>
        <pc:spChg chg="mod">
          <ac:chgData name="Muaaz Amjad" userId="7288d6b9fa752feb" providerId="LiveId" clId="{A4990B91-FD4C-443A-A844-7B93B993A1B3}" dt="2025-10-01T14:38:07.391" v="14" actId="20577"/>
          <ac:spMkLst>
            <pc:docMk/>
            <pc:sldMk cId="2978992951" sldId="256"/>
            <ac:spMk id="2" creationId="{073ACBEC-AB90-22E8-0031-824EA995506D}"/>
          </ac:spMkLst>
        </pc:spChg>
      </pc:sldChg>
      <pc:sldChg chg="modSp mod">
        <pc:chgData name="Muaaz Amjad" userId="7288d6b9fa752feb" providerId="LiveId" clId="{A4990B91-FD4C-443A-A844-7B93B993A1B3}" dt="2025-09-30T15:07:11.820" v="10" actId="20577"/>
        <pc:sldMkLst>
          <pc:docMk/>
          <pc:sldMk cId="2164041322" sldId="1248"/>
        </pc:sldMkLst>
        <pc:spChg chg="mod">
          <ac:chgData name="Muaaz Amjad" userId="7288d6b9fa752feb" providerId="LiveId" clId="{A4990B91-FD4C-443A-A844-7B93B993A1B3}" dt="2025-09-30T15:07:11.820" v="10" actId="20577"/>
          <ac:spMkLst>
            <pc:docMk/>
            <pc:sldMk cId="2164041322" sldId="1248"/>
            <ac:spMk id="4" creationId="{F0DBEEA9-4217-84CF-C709-BB4A22C1C2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B1655D-B572-4BDC-A94A-EFE092A46C3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150A8F-060B-4946-A555-2091F15D9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6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5EA0-FA75-DE07-7D14-9ABE071D8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A1965-CC2B-A59A-DE20-40D728BAD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9DCDC-B19D-79CC-34A7-EACD9BB1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3047-E1BD-4772-B0F2-6C79DD12726B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EE5-E727-4EE1-0FC4-42E902D3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6BF6E-9D4D-774A-20DE-0EA0CDB5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4138-D94B-440A-BDF0-97C31BF2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9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7C00-C39C-4078-DA3E-EE66A14D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D5CBF-4A80-1F2B-21C7-4BB2C7A16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D2B34-0B25-2D56-4020-782194FF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3047-E1BD-4772-B0F2-6C79DD12726B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751E-23F8-BCC5-EA24-679A55D2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C047F-0AAF-FCF9-5AB3-AD1F6EE5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4138-D94B-440A-BDF0-97C31BF2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408DB5-47CA-F650-97AA-25BF81A56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80A9B-3147-80C5-3F03-B79AEDEF5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50C51-C6D9-1A1F-70D8-3A6E1D06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3047-E1BD-4772-B0F2-6C79DD12726B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90ADA-D460-AC21-26FA-870045DF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BEE5C-B8D3-E140-C68F-393E78D4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4138-D94B-440A-BDF0-97C31BF2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2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09E7-BB2C-02E5-BAB4-24D2EB13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B7DD9-E2E6-8D7B-96B2-08C1AFEF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C30D1-D6FC-08C5-57B3-F5CE237B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3047-E1BD-4772-B0F2-6C79DD12726B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4FC82-EA6B-CBD6-DC29-5F5D7D7A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FEC4B-A6A9-32B8-57BD-5E2AD9B4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4138-D94B-440A-BDF0-97C31BF2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E773-D2D5-3DB8-102C-CBD9259A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4C1CB-63E0-BDB3-8E18-A71C7E635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8A345-0EF4-CCBD-F83D-27AB685D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3047-E1BD-4772-B0F2-6C79DD12726B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23359-B5DD-C011-24C5-6CF49AD7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63579-D0B7-998E-04D7-CEA0E3D4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4138-D94B-440A-BDF0-97C31BF2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0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0BDB-A265-D1E7-F584-F1A5BFAE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573EA-B8BB-AA26-99A5-AE4FAEC33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FFCEE-0CD8-49A5-2A81-9DA75AC9C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EDEF7-787C-BE11-7617-D1C5705B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3047-E1BD-4772-B0F2-6C79DD12726B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125B6-2CFE-F3BF-5F1A-9F855241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A253A-1439-C16B-8011-D8419386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4138-D94B-440A-BDF0-97C31BF2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BE953-B073-95B2-34F6-4CA38274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0E1C0-DC76-04DB-3993-1E12B8396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95F51-64A0-77CA-8220-927D2B78F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0A487-56A5-160F-02A5-C6647663D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74BD4-E9E4-E38D-1A37-6C41F4AFD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4271C-3F61-A22C-5081-0683CE32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3047-E1BD-4772-B0F2-6C79DD12726B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6026C0-0627-2AFF-0C55-83342C5D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D97FD-90F8-8BC8-CA10-801F1C68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4138-D94B-440A-BDF0-97C31BF2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3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19E1-6D54-0867-C49E-1F46264C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EE484-493C-0113-9A54-041C6558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3047-E1BD-4772-B0F2-6C79DD12726B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4DEEE-41E4-FB7B-4273-17253ADE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77F3E-6448-22F6-CC21-6A609583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4138-D94B-440A-BDF0-97C31BF2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8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85AC6-3133-D66D-D169-8D3515D9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3047-E1BD-4772-B0F2-6C79DD12726B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06813-C405-21E9-F12B-1FCC00E9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E2061-F220-AFAA-1998-E58E46F8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4138-D94B-440A-BDF0-97C31BF2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2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27D4-5D45-FE44-FBF3-EE6B3742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CA320-B7CE-BEA7-C934-3D0069420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47583-BCDB-914E-CFB3-B0E704EA5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2BB40-FB36-5F0D-FB17-0C6F145A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3047-E1BD-4772-B0F2-6C79DD12726B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FC9DF-85AE-1B53-19B1-595734C7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DACB8-4BDE-0D26-0187-1B77FCD9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4138-D94B-440A-BDF0-97C31BF2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1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9E92-6075-2164-827F-5D02DCFF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77BDA3-6A2B-5AE9-F977-95720F346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C154B-C5C1-738F-8EF6-8571ABEB6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53D75-FE65-685B-307D-391F7A8F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3047-E1BD-4772-B0F2-6C79DD12726B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7167F-DF8A-B6AF-2810-AC04F14C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B9A32-BC68-680A-A74D-C33CB7C8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4138-D94B-440A-BDF0-97C31BF2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75243-738F-2B6C-DD88-65C01676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E5FE7-AEBB-2AD0-73F3-B5BC4A2AD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6AEB7-6FE8-0A29-DAE9-C4ECA8B97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3047-E1BD-4772-B0F2-6C79DD12726B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84FB5-397D-F4ED-DDD0-A52B6C7B0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F38FB-832C-7F1C-E344-DAD411C35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138-D94B-440A-BDF0-97C31BF2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4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80"/>
                    </a14:imgEffect>
                    <a14:imgEffect>
                      <a14:saturation sat="97000"/>
                    </a14:imgEffect>
                  </a14:imgLayer>
                </a14:imgProps>
              </a:ext>
            </a:extLst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CBEC-AB90-22E8-0031-824EA9955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7648" y="10161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Annapolis Go Time </a:t>
            </a:r>
            <a:r>
              <a:rPr lang="en-US" b="1" dirty="0" err="1">
                <a:solidFill>
                  <a:srgbClr val="0070C0"/>
                </a:solidFill>
              </a:rPr>
              <a:t>Microtransit</a:t>
            </a:r>
            <a:r>
              <a:rPr lang="en-US" b="1" dirty="0">
                <a:solidFill>
                  <a:srgbClr val="0070C0"/>
                </a:solidFill>
              </a:rPr>
              <a:t>: Insights After a Year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BBCAE-DB1D-65F1-4AA0-13BD9241BA4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29" y="3378584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579E6-6F88-B7E9-329B-1467407563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72" y="3429000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99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8C0EF-21D2-820F-AB3B-EA11A147A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868529-794A-77E8-9E27-0FABAFB0A9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24E470-01C3-7D3A-9431-77433F67D3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6E8A7-C0FA-3F19-8003-624D6C3A9E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C3757-4032-C422-B1E6-AE0AAEBFFD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BBD22D-143C-0D1B-8509-439EFB87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3" y="0"/>
            <a:ext cx="6144850" cy="109728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LESSON LEARNED</a:t>
            </a:r>
            <a:r>
              <a:rPr lang="en-PK" sz="3200" b="1" cap="all" dirty="0">
                <a:solidFill>
                  <a:srgbClr val="0070C0"/>
                </a:solidFill>
                <a:latin typeface="+mn-lt"/>
              </a:rPr>
              <a:t>: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F55CEC-A419-FCF9-7AAB-BC2CCBF4E9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7DF2DF-3FE2-1E25-DC36-2F8092EB25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A712BEC-00B2-EC47-E500-2F20A55B0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402" y="1312875"/>
            <a:ext cx="8735427" cy="2957467"/>
          </a:xfrm>
        </p:spPr>
        <p:txBody>
          <a:bodyPr>
            <a:normAutofit/>
          </a:bodyPr>
          <a:lstStyle/>
          <a:p>
            <a:r>
              <a:rPr lang="en-US" b="1" dirty="0"/>
              <a:t>Solutions</a:t>
            </a:r>
            <a:endParaRPr lang="en-US" dirty="0"/>
          </a:p>
          <a:p>
            <a:pPr lvl="1"/>
            <a:r>
              <a:rPr lang="en-US" dirty="0"/>
              <a:t>Technology must be </a:t>
            </a:r>
            <a:r>
              <a:rPr lang="en-US" b="1" dirty="0"/>
              <a:t>user-friendly and stable</a:t>
            </a:r>
            <a:endParaRPr lang="en-US" dirty="0"/>
          </a:p>
          <a:p>
            <a:pPr lvl="1"/>
            <a:r>
              <a:rPr lang="en-US" dirty="0"/>
              <a:t>Provide </a:t>
            </a:r>
            <a:r>
              <a:rPr lang="en-US" b="1" dirty="0"/>
              <a:t>seamless booking</a:t>
            </a:r>
            <a:r>
              <a:rPr lang="en-US" dirty="0"/>
              <a:t>, clear </a:t>
            </a:r>
            <a:r>
              <a:rPr lang="en-US" b="1" dirty="0"/>
              <a:t>ETA</a:t>
            </a:r>
            <a:r>
              <a:rPr lang="en-US" dirty="0"/>
              <a:t>, and </a:t>
            </a:r>
            <a:r>
              <a:rPr lang="en-US" b="1" dirty="0"/>
              <a:t>real-time vehicle tracking</a:t>
            </a:r>
            <a:endParaRPr lang="en-US" dirty="0"/>
          </a:p>
          <a:p>
            <a:pPr lvl="1"/>
            <a:r>
              <a:rPr lang="en-US" dirty="0"/>
              <a:t>Transit agency must </a:t>
            </a:r>
            <a:r>
              <a:rPr lang="en-US" b="1" dirty="0"/>
              <a:t>directly control developer accounts</a:t>
            </a:r>
            <a:r>
              <a:rPr lang="en-US" dirty="0"/>
              <a:t> (App Store &amp; Google Play) to avoid update delays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51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40BAA-0B15-EC39-F22F-69E2D42B4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3C5AF-657A-C7DF-8881-B4E1B3A296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B7AC22-301F-93FD-5223-A7E7F42AF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81E0F-E4E3-7C1B-CC3F-EFB0313E60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7083DC-0519-3BAB-F4FA-788C0182D2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B5B38F-266E-34A3-CCA4-FA2834DF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3" y="0"/>
            <a:ext cx="6144850" cy="109728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LESSON LEARNED</a:t>
            </a:r>
            <a:r>
              <a:rPr lang="en-PK" sz="3200" b="1" cap="all" dirty="0">
                <a:solidFill>
                  <a:srgbClr val="0070C0"/>
                </a:solidFill>
                <a:latin typeface="+mn-lt"/>
              </a:rPr>
              <a:t>: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862633-2615-A6EA-3E34-A2836291B7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0C60CE-CCBF-CF8B-6A7A-D5BB5C5611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D4B757C-030D-1104-0590-F4B36576C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951" y="1354917"/>
            <a:ext cx="9907571" cy="3802433"/>
          </a:xfrm>
        </p:spPr>
        <p:txBody>
          <a:bodyPr>
            <a:normAutofit/>
          </a:bodyPr>
          <a:lstStyle/>
          <a:p>
            <a:r>
              <a:rPr lang="en-US" b="1" dirty="0"/>
              <a:t>Environmental Impacts</a:t>
            </a:r>
            <a:endParaRPr lang="en-US" dirty="0"/>
          </a:p>
          <a:p>
            <a:pPr lvl="1"/>
            <a:r>
              <a:rPr lang="en-US" dirty="0"/>
              <a:t>Inefficient operations → more vehicle miles</a:t>
            </a:r>
          </a:p>
          <a:p>
            <a:pPr lvl="1"/>
            <a:r>
              <a:rPr lang="en-US" dirty="0"/>
              <a:t>Caused by:</a:t>
            </a:r>
          </a:p>
          <a:p>
            <a:pPr lvl="2"/>
            <a:r>
              <a:rPr lang="en-US" dirty="0"/>
              <a:t>Large service zones</a:t>
            </a:r>
          </a:p>
          <a:p>
            <a:pPr lvl="2"/>
            <a:r>
              <a:rPr lang="en-US" dirty="0"/>
              <a:t>Inefficient routing</a:t>
            </a:r>
          </a:p>
          <a:p>
            <a:r>
              <a:rPr lang="en-US" b="1" dirty="0"/>
              <a:t>Solutions</a:t>
            </a:r>
            <a:endParaRPr lang="en-US" dirty="0"/>
          </a:p>
          <a:p>
            <a:pPr lvl="1"/>
            <a:r>
              <a:rPr lang="en-US" dirty="0"/>
              <a:t>Optimize routing</a:t>
            </a:r>
          </a:p>
          <a:p>
            <a:pPr lvl="1"/>
            <a:r>
              <a:rPr lang="en-US" dirty="0"/>
              <a:t>Define appropriate service zones</a:t>
            </a:r>
          </a:p>
          <a:p>
            <a:pPr lvl="1"/>
            <a:r>
              <a:rPr lang="en-US" dirty="0"/>
              <a:t>Use electric vehicles to align with sustainability goals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72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200C3-9536-F5D3-C429-E83114970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209114-01C6-905D-F3AD-F78FD68349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461D7D-D70B-3608-D139-AF1E8BC671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D32D9-0E56-4609-1774-B61028C311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E52CA9-490C-7457-B054-4D03B335F8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2AB42E9-2912-2D02-1019-8E45ABC5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3" y="0"/>
            <a:ext cx="6144850" cy="109728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Service DATA</a:t>
            </a:r>
            <a:r>
              <a:rPr lang="en-PK" sz="3200" b="1" cap="all" dirty="0">
                <a:solidFill>
                  <a:srgbClr val="0070C0"/>
                </a:solidFill>
                <a:latin typeface="+mn-lt"/>
              </a:rPr>
              <a:t>: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C42995-40DD-5FE7-8879-56B57A08AC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860BF-4656-9613-AE60-E116AF3463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8C28B0-4198-1846-0AB7-ACCB2E0FA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285121"/>
              </p:ext>
            </p:extLst>
          </p:nvPr>
        </p:nvGraphicFramePr>
        <p:xfrm>
          <a:off x="2558323" y="1590987"/>
          <a:ext cx="5716067" cy="3442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307">
                  <a:extLst>
                    <a:ext uri="{9D8B030D-6E8A-4147-A177-3AD203B41FA5}">
                      <a16:colId xmlns:a16="http://schemas.microsoft.com/office/drawing/2014/main" val="1789549331"/>
                    </a:ext>
                  </a:extLst>
                </a:gridCol>
                <a:gridCol w="1939380">
                  <a:extLst>
                    <a:ext uri="{9D8B030D-6E8A-4147-A177-3AD203B41FA5}">
                      <a16:colId xmlns:a16="http://schemas.microsoft.com/office/drawing/2014/main" val="2159432512"/>
                    </a:ext>
                  </a:extLst>
                </a:gridCol>
                <a:gridCol w="1939380">
                  <a:extLst>
                    <a:ext uri="{9D8B030D-6E8A-4147-A177-3AD203B41FA5}">
                      <a16:colId xmlns:a16="http://schemas.microsoft.com/office/drawing/2014/main" val="242826033"/>
                    </a:ext>
                  </a:extLst>
                </a:gridCol>
              </a:tblGrid>
              <a:tr h="249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FY 2025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25442567"/>
                  </a:ext>
                </a:extLst>
              </a:tr>
              <a:tr h="474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Route 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Ridership per Vehicle Revenue Mile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Ridership per Vehicle Revenue Hour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2869169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Red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0.40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4.69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5539955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Green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0.93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9.01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3360184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Brown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0.58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7.85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3203946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State Shuttle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1.54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17.71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4585891"/>
                  </a:ext>
                </a:extLst>
              </a:tr>
              <a:tr h="4749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Go Time </a:t>
                      </a:r>
                      <a:r>
                        <a:rPr lang="en-US" sz="1100" dirty="0" err="1">
                          <a:effectLst/>
                        </a:rPr>
                        <a:t>Microtransit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0.26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3.17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73253841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1884580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9240301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FY 2024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76352545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Orange/Purple**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0.25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3.51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8425046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 ** average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9534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53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D0587-9496-C6AA-CB5E-84ABF263D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89C209-3C72-D05C-D21B-0785AC9424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EC15C3-74B3-0EC0-6251-B0901E2FC5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8994-776F-3F1D-7D50-80F33F1CEA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DC224E-2965-84C7-1C73-B09DB99C83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24EBBDE-CB5E-CD39-2E4F-A2A94AB7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3" y="0"/>
            <a:ext cx="6144850" cy="109728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Service DATA</a:t>
            </a:r>
            <a:r>
              <a:rPr lang="en-PK" sz="3200" b="1" cap="all" dirty="0">
                <a:solidFill>
                  <a:srgbClr val="0070C0"/>
                </a:solidFill>
                <a:latin typeface="+mn-lt"/>
              </a:rPr>
              <a:t>: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D98F93-160C-1020-9C82-27AF330BE5A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9A97F0-0888-E4CC-2D5D-EF9F7317D2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E51B03-B918-B8A9-C006-FDAC0880E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53204"/>
              </p:ext>
            </p:extLst>
          </p:nvPr>
        </p:nvGraphicFramePr>
        <p:xfrm>
          <a:off x="2558323" y="1301405"/>
          <a:ext cx="6259399" cy="3572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0456">
                  <a:extLst>
                    <a:ext uri="{9D8B030D-6E8A-4147-A177-3AD203B41FA5}">
                      <a16:colId xmlns:a16="http://schemas.microsoft.com/office/drawing/2014/main" val="2787067304"/>
                    </a:ext>
                  </a:extLst>
                </a:gridCol>
                <a:gridCol w="1858259">
                  <a:extLst>
                    <a:ext uri="{9D8B030D-6E8A-4147-A177-3AD203B41FA5}">
                      <a16:colId xmlns:a16="http://schemas.microsoft.com/office/drawing/2014/main" val="1962317679"/>
                    </a:ext>
                  </a:extLst>
                </a:gridCol>
                <a:gridCol w="1858259">
                  <a:extLst>
                    <a:ext uri="{9D8B030D-6E8A-4147-A177-3AD203B41FA5}">
                      <a16:colId xmlns:a16="http://schemas.microsoft.com/office/drawing/2014/main" val="1254196510"/>
                    </a:ext>
                  </a:extLst>
                </a:gridCol>
                <a:gridCol w="782425">
                  <a:extLst>
                    <a:ext uri="{9D8B030D-6E8A-4147-A177-3AD203B41FA5}">
                      <a16:colId xmlns:a16="http://schemas.microsoft.com/office/drawing/2014/main" val="3699328884"/>
                    </a:ext>
                  </a:extLst>
                </a:gridCol>
              </a:tblGrid>
              <a:tr h="2416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FY 2025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6782976"/>
                  </a:ext>
                </a:extLst>
              </a:tr>
              <a:tr h="695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Route 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Operating Cost per Vehicle Revenue Mile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Operating Cost per Vehicle Revenue Hour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Operating Cost per Trip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13709812"/>
                  </a:ext>
                </a:extLst>
              </a:tr>
              <a:tr h="2416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Red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$10.92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$129.14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$27.54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49423743"/>
                  </a:ext>
                </a:extLst>
              </a:tr>
              <a:tr h="2416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Green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$12.88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$124.94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$13.86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470855"/>
                  </a:ext>
                </a:extLst>
              </a:tr>
              <a:tr h="2416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Brown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$9.46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$127.42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$16.23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12358506"/>
                  </a:ext>
                </a:extLst>
              </a:tr>
              <a:tr h="2416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State Shuttle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$12.65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$145.70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$8.23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27833020"/>
                  </a:ext>
                </a:extLst>
              </a:tr>
              <a:tr h="460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Go Time Microtransit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$10.48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$128.43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$40.48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5289491"/>
                  </a:ext>
                </a:extLst>
              </a:tr>
              <a:tr h="241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7504953"/>
                  </a:ext>
                </a:extLst>
              </a:tr>
              <a:tr h="241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3645943"/>
                  </a:ext>
                </a:extLst>
              </a:tr>
              <a:tr h="2416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FY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6636316"/>
                  </a:ext>
                </a:extLst>
              </a:tr>
              <a:tr h="2416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Orange/Purple**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9.76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136.60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38.98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02098197"/>
                  </a:ext>
                </a:extLst>
              </a:tr>
              <a:tr h="2416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 ** average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2779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627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25D88-0396-DF2B-4E51-055429D50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C3FBDE-8E00-4C1A-971C-467263FE2F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2EAD7B-FBD3-26B2-774E-F0BDB931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97EBC9-DA28-36BC-2FD3-A9405F49FA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64276-3F18-98A6-EA8C-EFB0D33B98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6E5099E-EBD0-D0BC-4BFF-56ED6B7FF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3" y="0"/>
            <a:ext cx="6144850" cy="109728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2024-2025 Growth Patterns</a:t>
            </a:r>
            <a:r>
              <a:rPr lang="en-PK" sz="3200" b="1" cap="all" dirty="0">
                <a:solidFill>
                  <a:srgbClr val="0070C0"/>
                </a:solidFill>
                <a:latin typeface="+mn-lt"/>
              </a:rPr>
              <a:t>: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F2EE0C-9922-2253-EE39-8344197139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DD3E77-6A75-CD2C-3816-7B33A9A1A7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EC6F6-6DD9-72F5-85BF-31B97ADE6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767" y="1777212"/>
            <a:ext cx="5505960" cy="33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97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89212-5124-A3E3-115B-AD276838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80B5B9-0BA2-D5C2-BE9B-7994ACD802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D1B537-E29A-26A0-E602-FDEE7F598E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A22EC8-4FDB-1113-5781-7252B91833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9D836-2103-0D48-FBE4-B4EA21D918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573638-B7B9-D649-F321-DFBF7542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3" y="0"/>
            <a:ext cx="6144850" cy="109728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2024-2025 Growth Patterns</a:t>
            </a:r>
            <a:r>
              <a:rPr lang="en-PK" sz="3200" b="1" cap="all" dirty="0">
                <a:solidFill>
                  <a:srgbClr val="0070C0"/>
                </a:solidFill>
                <a:latin typeface="+mn-lt"/>
              </a:rPr>
              <a:t>: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CE3862-CED7-BA03-64A2-51DEA24537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8EA4C-E279-7046-DA45-1742FEAF30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C63EC1-68B4-AD17-9BD3-60CC75509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6" y="1987188"/>
            <a:ext cx="5309577" cy="31315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F1BFF6-82FD-8FEA-A400-AE4FC7764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1987188"/>
            <a:ext cx="5621597" cy="31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80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94959-7216-95F7-B4A7-0F27ED8B5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8C700-D167-B43C-A326-88D45D96C7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2707AE-8B98-6AB4-D8CE-1DAA2CE9D3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96EB3A-4318-5279-E546-AD0308F7F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0A5055-0DEA-AF58-A601-23CA554563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DBEEA9-4217-84CF-C709-BB4A22C1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2" y="0"/>
            <a:ext cx="6959173" cy="1097280"/>
          </a:xfrm>
        </p:spPr>
        <p:txBody>
          <a:bodyPr>
            <a:normAutofit/>
          </a:bodyPr>
          <a:lstStyle/>
          <a:p>
            <a:r>
              <a:rPr lang="en-GB" sz="3200" b="1" cap="all" dirty="0">
                <a:solidFill>
                  <a:srgbClr val="0070C0"/>
                </a:solidFill>
                <a:latin typeface="+mn-lt"/>
              </a:rPr>
              <a:t>Customers’ Experience &amp; FEEDBACK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AB3F55-C38F-98CF-0C49-2F06FAC54D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896AA5-C11B-A718-C174-5DF0C0FCE3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61BBF4-1C4A-44CD-BC79-E359A3AC4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735" y="1559387"/>
            <a:ext cx="5137654" cy="3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41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D231C-CAE6-CFFB-BC94-93CD27DDF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9F1946-F92D-DAC6-2188-19777D3197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B509BA-B56F-EBB6-5724-15EDA6E54C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DAFCCA-64D6-B7BE-685F-B2A41C1E41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C1A078-101D-A353-942E-060C2D2A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D11048-7D2C-7B70-7228-4095451D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3" y="0"/>
            <a:ext cx="6144850" cy="1097280"/>
          </a:xfrm>
        </p:spPr>
        <p:txBody>
          <a:bodyPr>
            <a:normAutofit/>
          </a:bodyPr>
          <a:lstStyle/>
          <a:p>
            <a:r>
              <a:rPr lang="en-US" sz="3200" b="1" cap="all" dirty="0" smtClean="0">
                <a:solidFill>
                  <a:srgbClr val="0070C0"/>
                </a:solidFill>
                <a:latin typeface="+mn-lt"/>
              </a:rPr>
              <a:t>CONCLUSIONS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9CA034-E518-A011-443E-B49676996D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569024-2AC6-47C3-26C0-C76F283880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5BBF2900-978B-12F4-1F4A-33D581C5D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402" y="1312874"/>
            <a:ext cx="7849812" cy="4467439"/>
          </a:xfrm>
        </p:spPr>
        <p:txBody>
          <a:bodyPr>
            <a:normAutofit/>
          </a:bodyPr>
          <a:lstStyle/>
          <a:p>
            <a:r>
              <a:rPr lang="en-US" dirty="0"/>
              <a:t>We present our experience with the implementation of microtransit service and seek to contribute to an improved understanding of microtransit costs, advantages, and current challenges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lessons learned from Annapolis Go-Time microtransit experience will assist planning and transportation agencies to plan and design successful microtransit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51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7F95C2-CDDC-6B86-6B4D-49EB98E0D7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159D58-43D7-18AD-30D0-37198DB98F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5AFF98-DCF8-6B40-5F62-8EC39279A4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B29326-C066-7898-329C-1BA8568BBD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21A28F7-3AD2-4C2E-83A1-72A0E3C8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3" y="0"/>
            <a:ext cx="6144850" cy="109728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GO TIME Annapolis </a:t>
            </a:r>
            <a:r>
              <a:rPr lang="en-US" sz="3200" b="1" cap="all" dirty="0" err="1">
                <a:solidFill>
                  <a:srgbClr val="0070C0"/>
                </a:solidFill>
                <a:latin typeface="+mn-lt"/>
              </a:rPr>
              <a:t>PiLot</a:t>
            </a:r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 PROGRAM</a:t>
            </a:r>
            <a:r>
              <a:rPr lang="en-PK" sz="3200" b="1" cap="all" dirty="0">
                <a:solidFill>
                  <a:srgbClr val="0070C0"/>
                </a:solidFill>
                <a:latin typeface="+mn-lt"/>
              </a:rPr>
              <a:t>: 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F03F6C-403B-4ABC-97E4-EBB661A9F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85" y="1298668"/>
            <a:ext cx="5181600" cy="4354682"/>
          </a:xfrm>
        </p:spPr>
        <p:txBody>
          <a:bodyPr>
            <a:normAutofit lnSpcReduction="10000"/>
          </a:bodyPr>
          <a:lstStyle/>
          <a:p>
            <a:pPr lvl="0"/>
            <a:r>
              <a:rPr lang="en-PK" sz="2400" b="1" dirty="0"/>
              <a:t>Program Start Date:</a:t>
            </a:r>
            <a:r>
              <a:rPr lang="en-PK" sz="2400" dirty="0"/>
              <a:t> July 15</a:t>
            </a:r>
            <a:r>
              <a:rPr lang="en-US" sz="2400" baseline="30000" dirty="0" err="1"/>
              <a:t>th</a:t>
            </a:r>
            <a:r>
              <a:rPr lang="en-US" sz="2400" dirty="0"/>
              <a:t> 2024</a:t>
            </a:r>
            <a:endParaRPr lang="en-PK" sz="2000" dirty="0"/>
          </a:p>
          <a:p>
            <a:pPr lvl="0"/>
            <a:r>
              <a:rPr lang="en-US" sz="2200" dirty="0"/>
              <a:t>2019 Annapolis Transit Development Plan </a:t>
            </a:r>
            <a:r>
              <a:rPr lang="en-US" sz="2200" b="1" dirty="0"/>
              <a:t>Recommendation</a:t>
            </a:r>
            <a:r>
              <a:rPr lang="en-US" sz="2200" dirty="0"/>
              <a:t>: Convert the lowest performing fixed route (</a:t>
            </a:r>
            <a:r>
              <a:rPr lang="en-US" sz="2200" b="1" dirty="0">
                <a:solidFill>
                  <a:schemeClr val="accent2"/>
                </a:solidFill>
              </a:rPr>
              <a:t>Orange Route</a:t>
            </a:r>
            <a:r>
              <a:rPr lang="en-US" sz="2200" dirty="0"/>
              <a:t>) to a </a:t>
            </a:r>
            <a:r>
              <a:rPr lang="en-US" sz="2200" dirty="0" err="1"/>
              <a:t>microtransit</a:t>
            </a:r>
            <a:r>
              <a:rPr lang="en-US" sz="2200" dirty="0"/>
              <a:t> service</a:t>
            </a:r>
          </a:p>
          <a:p>
            <a:pPr lvl="0"/>
            <a:r>
              <a:rPr lang="en-US" sz="2200" dirty="0"/>
              <a:t>Expanded the scope of the project to include the </a:t>
            </a:r>
            <a:r>
              <a:rPr lang="en-US" sz="2200" b="1" dirty="0">
                <a:solidFill>
                  <a:srgbClr val="7030A0"/>
                </a:solidFill>
              </a:rPr>
              <a:t>Purple routes</a:t>
            </a:r>
            <a:r>
              <a:rPr lang="en-US" sz="2200" dirty="0"/>
              <a:t>, which are used for reduced service in the evening on weekdays and Saturday, and all-day Sunday</a:t>
            </a:r>
          </a:p>
          <a:p>
            <a:pPr lvl="0"/>
            <a:r>
              <a:rPr lang="en-US" sz="2200" dirty="0"/>
              <a:t>In January 2024, selected </a:t>
            </a:r>
            <a:r>
              <a:rPr lang="en-US" sz="2200" b="1" dirty="0"/>
              <a:t>IT Curves </a:t>
            </a:r>
            <a:r>
              <a:rPr lang="en-US" sz="2200" dirty="0"/>
              <a:t>to be our technology partner after competitive bidding process.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3CCB809-4521-4B78-8334-2F551C915F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14909" r="18228" b="17473"/>
          <a:stretch/>
        </p:blipFill>
        <p:spPr>
          <a:xfrm>
            <a:off x="8023090" y="1858281"/>
            <a:ext cx="3866536" cy="40534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6EC20F-6939-4B15-BB3A-005E85B972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20" y="946247"/>
            <a:ext cx="2709228" cy="50595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47CC3F-244F-E249-6AC7-D4791D33D8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220F2F-4AA4-5AA4-BC0C-B0255A9B8C3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7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EF4A-F4DF-E5D0-F13B-A40450A5F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756B61-748E-9624-5F0F-851FF26160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664305-78E4-6A61-7979-9188920E7C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EA6AAE-C838-6A0D-2E87-B82A7D91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33AD6A-25F0-C738-7333-2619CEF0AE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79ACAB-E11D-0849-BFDE-E03C98935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182" y="1937241"/>
            <a:ext cx="5723523" cy="2162038"/>
          </a:xfrm>
        </p:spPr>
        <p:txBody>
          <a:bodyPr>
            <a:normAutofit/>
          </a:bodyPr>
          <a:lstStyle/>
          <a:p>
            <a:r>
              <a:rPr lang="en-US" b="1" dirty="0"/>
              <a:t>Objectives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Expand service area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Improve customer experience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Increase ridership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A0616A-CEA5-10FC-E6E9-18F07F1F39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F27BC5-65D5-3EF9-4CB7-684A275BC3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800E9EB7-82CB-34DA-EBD5-18A71F79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75" y="-3028"/>
            <a:ext cx="6144850" cy="109728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GO TIME Annapolis </a:t>
            </a:r>
            <a:r>
              <a:rPr lang="en-US" sz="3200" b="1" cap="all" dirty="0" err="1">
                <a:solidFill>
                  <a:srgbClr val="0070C0"/>
                </a:solidFill>
                <a:latin typeface="+mn-lt"/>
              </a:rPr>
              <a:t>PiLot</a:t>
            </a:r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 PROGRAM</a:t>
            </a:r>
            <a:r>
              <a:rPr lang="en-PK" sz="3200" b="1" cap="all" dirty="0">
                <a:solidFill>
                  <a:srgbClr val="0070C0"/>
                </a:solidFill>
                <a:latin typeface="+mn-lt"/>
              </a:rPr>
              <a:t>: 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BD6518A-E439-35B4-FCD2-24B75ED0655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16" y="1562509"/>
            <a:ext cx="749464" cy="7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A5309-C9C7-298B-8436-6D9388469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902D1A-E44D-7C46-EB66-C53F6A2708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8C19E-00D8-8473-D7F3-0A80A1E2A9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AD563-60BA-3299-1720-757772E2E1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E4AD4D-2B88-8C25-76C3-52070C2EF7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3D3D40-529D-ADB0-5CFA-31774F0F51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6AFBC8-D340-7059-1AD7-CCF115939F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8CC89FDC-423E-784E-41C3-C25568017207}"/>
              </a:ext>
            </a:extLst>
          </p:cNvPr>
          <p:cNvSpPr txBox="1">
            <a:spLocks/>
          </p:cNvSpPr>
          <p:nvPr/>
        </p:nvSpPr>
        <p:spPr>
          <a:xfrm>
            <a:off x="158803" y="0"/>
            <a:ext cx="614485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Fixed route bus service area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64D3F2-FCD7-932D-C833-A0EE42B07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54" y="1046063"/>
            <a:ext cx="6411247" cy="5044329"/>
          </a:xfrm>
          <a:prstGeom prst="roundRect">
            <a:avLst>
              <a:gd name="adj" fmla="val 399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409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507AB-C3E8-7FEB-9347-4610782FF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5D17A3-4DF9-462C-16BA-EE4CC67943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9B4243-867A-03C6-FD1B-44C6A49CAF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880496-FE8D-AD1F-AAD3-AF6AC30364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5EF0B-26AB-ACC7-851D-94059729A3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12AAAB-59C3-3A61-E316-86CC56E2E9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87A8E8-6758-96C7-6605-37507249BA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5DD6F68F-6890-E219-D00C-09780CDD4A72}"/>
              </a:ext>
            </a:extLst>
          </p:cNvPr>
          <p:cNvSpPr txBox="1">
            <a:spLocks/>
          </p:cNvSpPr>
          <p:nvPr/>
        </p:nvSpPr>
        <p:spPr>
          <a:xfrm>
            <a:off x="158803" y="0"/>
            <a:ext cx="614485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 err="1">
                <a:solidFill>
                  <a:srgbClr val="0070C0"/>
                </a:solidFill>
                <a:latin typeface="+mn-lt"/>
              </a:rPr>
              <a:t>Microtransit</a:t>
            </a:r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 service area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3915BB-BDEC-6AAA-F2E7-A073C1141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323" y="1039140"/>
            <a:ext cx="6235952" cy="4779719"/>
          </a:xfrm>
          <a:prstGeom prst="roundRect">
            <a:avLst>
              <a:gd name="adj" fmla="val 399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5607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063B41-A801-3B60-1171-2DDCC9F7AB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8C192-051F-8037-E8A9-C1E3A45F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44F652-441C-8679-2462-48D8C01993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D58FF8-8582-90F8-EE96-3E994EDE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21A28F7-3AD2-4C2E-83A1-72A0E3C8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3" y="0"/>
            <a:ext cx="6144850" cy="109728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Two overlapping Zones</a:t>
            </a:r>
            <a:r>
              <a:rPr lang="en-PK" sz="3200" b="1" cap="all" dirty="0">
                <a:solidFill>
                  <a:srgbClr val="0070C0"/>
                </a:solidFill>
                <a:latin typeface="+mn-lt"/>
              </a:rPr>
              <a:t>: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1EF0A5-B6AC-4A5B-8C47-D817BCA2DF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1738E-B770-4F82-87E5-2831958340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3CCB809-4521-4B78-8334-2F551C915F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14909" r="18228" b="17473"/>
          <a:stretch/>
        </p:blipFill>
        <p:spPr>
          <a:xfrm>
            <a:off x="6303653" y="1402264"/>
            <a:ext cx="3866536" cy="4053472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C959245-11C8-0664-52A5-06C56B631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401" y="1312873"/>
            <a:ext cx="5536599" cy="472791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Orange Zone: </a:t>
            </a:r>
          </a:p>
          <a:p>
            <a:pPr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Covers Most of the Downtown area beyond the Orange fixed route service area</a:t>
            </a:r>
          </a:p>
          <a:p>
            <a:pPr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75 Virtual Stops</a:t>
            </a:r>
          </a:p>
          <a:p>
            <a:pPr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Service Time: 5:30 AM – 7:00 PM,  Mon – Fri </a:t>
            </a:r>
          </a:p>
          <a:p>
            <a:pPr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1 or 2 vehicles daily</a:t>
            </a:r>
          </a:p>
          <a:p>
            <a:pPr marL="457200" lvl="1" indent="0">
              <a:buNone/>
            </a:pPr>
            <a:endParaRPr lang="en-PK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US" sz="2400" b="1" dirty="0">
                <a:solidFill>
                  <a:srgbClr val="7030A0"/>
                </a:solidFill>
              </a:rPr>
              <a:t>Purple Zone</a:t>
            </a:r>
            <a:r>
              <a:rPr lang="en-PK" sz="2400" b="1" dirty="0">
                <a:solidFill>
                  <a:srgbClr val="7030A0"/>
                </a:solidFill>
              </a:rPr>
              <a:t>:</a:t>
            </a:r>
            <a:endParaRPr lang="en-PK" sz="2000" dirty="0">
              <a:solidFill>
                <a:srgbClr val="7030A0"/>
              </a:solidFill>
            </a:endParaRP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Covers the entire service area</a:t>
            </a:r>
            <a:endParaRPr lang="en-PK" sz="2000" dirty="0">
              <a:solidFill>
                <a:srgbClr val="7030A0"/>
              </a:solidFill>
            </a:endParaRP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133 Virtual Stops </a:t>
            </a:r>
            <a:endParaRPr lang="en-PK" sz="2000" dirty="0">
              <a:solidFill>
                <a:srgbClr val="7030A0"/>
              </a:solidFill>
            </a:endParaRP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Service Time: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        7:00 PM to 10:30 PM, Mon - Sat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        7:00 AM  to 8:00 PM Sunday 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Up to 4 vehicles daily </a:t>
            </a:r>
            <a:endParaRPr lang="en-PK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70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B360D-9FD2-DA1F-C3FB-1654E17C2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442336-7E94-7CD9-A157-E4B2FD3FD4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B462A3-54FB-D5B8-FE71-0E5730DF06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A03483-6DF3-95DA-56E3-87C177E096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76DC4-27E3-32C1-BE4D-FF156AB0D0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9453B14-35D2-5D45-F944-D6E6B7EF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3" y="0"/>
            <a:ext cx="6144850" cy="109728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LESSON LEARNED</a:t>
            </a:r>
            <a:r>
              <a:rPr lang="en-PK" sz="3200" b="1" cap="all" dirty="0">
                <a:solidFill>
                  <a:srgbClr val="0070C0"/>
                </a:solidFill>
                <a:latin typeface="+mn-lt"/>
              </a:rPr>
              <a:t>: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217CA4-837F-BB6A-D857-401EBCE33D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FCEDD9-DEDA-CE7C-5956-7E9B715FF2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563282B-B782-D0E9-923F-9256ECF71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401" y="1312874"/>
            <a:ext cx="9091843" cy="3268553"/>
          </a:xfrm>
        </p:spPr>
        <p:txBody>
          <a:bodyPr>
            <a:normAutofit/>
          </a:bodyPr>
          <a:lstStyle/>
          <a:p>
            <a:r>
              <a:rPr lang="en-US" b="1" dirty="0"/>
              <a:t>Expansive Service Zones</a:t>
            </a:r>
            <a:endParaRPr lang="en-US" dirty="0"/>
          </a:p>
          <a:p>
            <a:pPr lvl="1"/>
            <a:r>
              <a:rPr lang="en-US" dirty="0"/>
              <a:t>Large service areas stretch resources thin</a:t>
            </a:r>
          </a:p>
          <a:p>
            <a:pPr lvl="1"/>
            <a:r>
              <a:rPr lang="en-US" dirty="0"/>
              <a:t>Excessive wait times during:</a:t>
            </a:r>
          </a:p>
          <a:p>
            <a:pPr lvl="2"/>
            <a:r>
              <a:rPr lang="en-US" dirty="0"/>
              <a:t>Weekday evenings</a:t>
            </a:r>
          </a:p>
          <a:p>
            <a:pPr lvl="2"/>
            <a:r>
              <a:rPr lang="en-US" dirty="0"/>
              <a:t>Saturday evenings</a:t>
            </a:r>
          </a:p>
          <a:p>
            <a:pPr lvl="2"/>
            <a:r>
              <a:rPr lang="en-US" dirty="0"/>
              <a:t>Sunday service</a:t>
            </a:r>
          </a:p>
          <a:p>
            <a:pPr lvl="1"/>
            <a:r>
              <a:rPr lang="en-US" dirty="0"/>
              <a:t>Only </a:t>
            </a:r>
            <a:r>
              <a:rPr lang="en-US" b="1" dirty="0"/>
              <a:t>4 vehicles</a:t>
            </a:r>
            <a:r>
              <a:rPr lang="en-US" dirty="0"/>
              <a:t> covering fixed routes in a </a:t>
            </a:r>
            <a:r>
              <a:rPr lang="en-US" b="1" dirty="0"/>
              <a:t>20 sq. mile</a:t>
            </a:r>
            <a:r>
              <a:rPr lang="en-US" dirty="0"/>
              <a:t> service area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88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D231C-CAE6-CFFB-BC94-93CD27DDF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9F1946-F92D-DAC6-2188-19777D3197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B509BA-B56F-EBB6-5724-15EDA6E54C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DAFCCA-64D6-B7BE-685F-B2A41C1E41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C1A078-101D-A353-942E-060C2D2A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D11048-7D2C-7B70-7228-4095451D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3" y="0"/>
            <a:ext cx="6144850" cy="109728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LESSON LEARNED</a:t>
            </a:r>
            <a:r>
              <a:rPr lang="en-PK" sz="3200" b="1" cap="all" dirty="0">
                <a:solidFill>
                  <a:srgbClr val="0070C0"/>
                </a:solidFill>
                <a:latin typeface="+mn-lt"/>
              </a:rPr>
              <a:t>: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9CA034-E518-A011-443E-B49676996D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569024-2AC6-47C3-26C0-C76F283880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5BBF2900-978B-12F4-1F4A-33D581C5D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402" y="1312875"/>
            <a:ext cx="7142298" cy="2043068"/>
          </a:xfrm>
        </p:spPr>
        <p:txBody>
          <a:bodyPr>
            <a:normAutofit/>
          </a:bodyPr>
          <a:lstStyle/>
          <a:p>
            <a:r>
              <a:rPr lang="en-US" b="1" dirty="0"/>
              <a:t>Solution</a:t>
            </a:r>
            <a:endParaRPr lang="en-US" dirty="0"/>
          </a:p>
          <a:p>
            <a:pPr lvl="1"/>
            <a:r>
              <a:rPr lang="en-US" dirty="0"/>
              <a:t>Conduct a </a:t>
            </a:r>
            <a:r>
              <a:rPr lang="en-US" b="1" dirty="0"/>
              <a:t>feasibility study</a:t>
            </a:r>
            <a:r>
              <a:rPr lang="en-US" dirty="0"/>
              <a:t> to determine:</a:t>
            </a:r>
          </a:p>
          <a:p>
            <a:pPr lvl="2"/>
            <a:r>
              <a:rPr lang="en-US" dirty="0"/>
              <a:t>Appropriate service zones</a:t>
            </a:r>
          </a:p>
          <a:p>
            <a:pPr lvl="2"/>
            <a:r>
              <a:rPr lang="en-US" dirty="0"/>
              <a:t>Optimal resource allocation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72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9546C-B587-8EED-1892-1BD576642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553DA4-B5F8-93F7-BDB7-606F20B645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>
            <a:off x="438764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007116-EB1F-16A2-1AC4-CCC02B2A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827438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AAD33-32DD-F5A8-E446-ED3989BBC1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b="40833"/>
          <a:stretch/>
        </p:blipFill>
        <p:spPr>
          <a:xfrm flipH="1">
            <a:off x="577109" y="5993097"/>
            <a:ext cx="3962428" cy="10040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36198-96CA-9885-C4B1-BBB4EFE267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0C63C"/>
              </a:clrFrom>
              <a:clrTo>
                <a:srgbClr val="90C63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8" t="25380" r="2" b="40833"/>
          <a:stretch/>
        </p:blipFill>
        <p:spPr>
          <a:xfrm>
            <a:off x="-339812" y="5993097"/>
            <a:ext cx="999012" cy="10040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E791AB-EAFA-1343-75AA-A8BB844E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3" y="0"/>
            <a:ext cx="6144850" cy="109728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0070C0"/>
                </a:solidFill>
                <a:latin typeface="+mn-lt"/>
              </a:rPr>
              <a:t>LESSON LEARNED</a:t>
            </a:r>
            <a:r>
              <a:rPr lang="en-PK" sz="3200" b="1" cap="all" dirty="0">
                <a:solidFill>
                  <a:srgbClr val="0070C0"/>
                </a:solidFill>
                <a:latin typeface="+mn-lt"/>
              </a:rPr>
              <a:t>:</a:t>
            </a:r>
            <a:endParaRPr lang="en-GB" sz="3200" b="1" cap="all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B3D10-251E-5FE1-5F7C-9678FB7FA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1" y="138189"/>
            <a:ext cx="1029857" cy="1005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EAA2D2-080F-4B35-89EA-66307A5DDD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44" y="188605"/>
            <a:ext cx="2381953" cy="1210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9A1DD57C-20BD-D188-6E1E-D869D3ABF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402" y="1312875"/>
            <a:ext cx="9602694" cy="4378165"/>
          </a:xfrm>
        </p:spPr>
        <p:txBody>
          <a:bodyPr>
            <a:normAutofit/>
          </a:bodyPr>
          <a:lstStyle/>
          <a:p>
            <a:r>
              <a:rPr lang="en-US" b="1" dirty="0"/>
              <a:t>Technology</a:t>
            </a:r>
            <a:endParaRPr lang="en-US" dirty="0"/>
          </a:p>
          <a:p>
            <a:pPr lvl="1"/>
            <a:r>
              <a:rPr lang="en-US" dirty="0"/>
              <a:t>Reliable technology is essential for </a:t>
            </a:r>
            <a:r>
              <a:rPr lang="en-US" dirty="0" err="1"/>
              <a:t>microtransit</a:t>
            </a:r>
            <a:r>
              <a:rPr lang="en-US" dirty="0"/>
              <a:t> success</a:t>
            </a:r>
          </a:p>
          <a:p>
            <a:r>
              <a:rPr lang="en-US" b="1" dirty="0"/>
              <a:t>Challenges</a:t>
            </a:r>
            <a:endParaRPr lang="en-US" dirty="0"/>
          </a:p>
          <a:p>
            <a:pPr lvl="1"/>
            <a:r>
              <a:rPr lang="en-US" dirty="0"/>
              <a:t>App failures: glitches in booking and routing</a:t>
            </a:r>
          </a:p>
          <a:p>
            <a:pPr lvl="1"/>
            <a:r>
              <a:rPr lang="en-US" dirty="0"/>
              <a:t>Institutional challenges:</a:t>
            </a:r>
          </a:p>
          <a:p>
            <a:pPr lvl="2"/>
            <a:r>
              <a:rPr lang="en-US" dirty="0"/>
              <a:t>Annapolis IT department handles all city IT needs → limited staff to resolve issues quickly</a:t>
            </a:r>
          </a:p>
          <a:p>
            <a:pPr lvl="2"/>
            <a:r>
              <a:rPr lang="en-US" dirty="0"/>
              <a:t>Developer accounts managed by different city departments</a:t>
            </a:r>
          </a:p>
          <a:p>
            <a:pPr lvl="3"/>
            <a:r>
              <a:rPr lang="en-US" dirty="0"/>
              <a:t>Example: Apple developer account under City’s Office of Emergency Management (OEM)</a:t>
            </a:r>
          </a:p>
          <a:p>
            <a:pPr lvl="3"/>
            <a:r>
              <a:rPr lang="en-US" dirty="0"/>
              <a:t>Updating the app through OEM causes unnecessary delays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99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563</Words>
  <Application>Microsoft Office PowerPoint</Application>
  <PresentationFormat>Widescreen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Annapolis Go Time Microtransit: Insights After a Year </vt:lpstr>
      <vt:lpstr>GO TIME Annapolis PiLot PROGRAM: </vt:lpstr>
      <vt:lpstr>GO TIME Annapolis PiLot PROGRAM: </vt:lpstr>
      <vt:lpstr>PowerPoint Presentation</vt:lpstr>
      <vt:lpstr>PowerPoint Presentation</vt:lpstr>
      <vt:lpstr>Two overlapping Zones:</vt:lpstr>
      <vt:lpstr>LESSON LEARNED:</vt:lpstr>
      <vt:lpstr>LESSON LEARNED:</vt:lpstr>
      <vt:lpstr>LESSON LEARNED:</vt:lpstr>
      <vt:lpstr>LESSON LEARNED:</vt:lpstr>
      <vt:lpstr>LESSON LEARNED:</vt:lpstr>
      <vt:lpstr>Service DATA:</vt:lpstr>
      <vt:lpstr>Service DATA:</vt:lpstr>
      <vt:lpstr>2024-2025 Growth Patterns:</vt:lpstr>
      <vt:lpstr>2024-2025 Growth Patterns:</vt:lpstr>
      <vt:lpstr>Customers’ Experience &amp; FEEDBACK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Annapolis Go Time Microtransit: Insights After a Year</dc:title>
  <dc:creator>Muaaz Amjad</dc:creator>
  <cp:lastModifiedBy>Kwaku</cp:lastModifiedBy>
  <cp:revision>5</cp:revision>
  <cp:lastPrinted>2025-09-30T14:52:23Z</cp:lastPrinted>
  <dcterms:created xsi:type="dcterms:W3CDTF">2025-09-29T18:02:45Z</dcterms:created>
  <dcterms:modified xsi:type="dcterms:W3CDTF">2025-10-08T03:30:43Z</dcterms:modified>
</cp:coreProperties>
</file>