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4"/>
  </p:notesMasterIdLst>
  <p:sldIdLst>
    <p:sldId id="2236" r:id="rId2"/>
    <p:sldId id="2373" r:id="rId3"/>
    <p:sldId id="2375" r:id="rId4"/>
    <p:sldId id="2237" r:id="rId5"/>
    <p:sldId id="2238" r:id="rId6"/>
    <p:sldId id="2372" r:id="rId7"/>
    <p:sldId id="2367" r:id="rId8"/>
    <p:sldId id="2371" r:id="rId9"/>
    <p:sldId id="2358" r:id="rId10"/>
    <p:sldId id="2353" r:id="rId11"/>
    <p:sldId id="2359" r:id="rId12"/>
    <p:sldId id="2374" r:id="rId13"/>
    <p:sldId id="2361" r:id="rId14"/>
    <p:sldId id="2254" r:id="rId15"/>
    <p:sldId id="2246" r:id="rId16"/>
    <p:sldId id="2247" r:id="rId17"/>
    <p:sldId id="2355" r:id="rId18"/>
    <p:sldId id="2369" r:id="rId19"/>
    <p:sldId id="2376" r:id="rId20"/>
    <p:sldId id="2362" r:id="rId21"/>
    <p:sldId id="2356" r:id="rId22"/>
    <p:sldId id="2370" r:id="rId23"/>
  </p:sldIdLst>
  <p:sldSz cx="12192000" cy="6858000"/>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969220-7D4E-70F9-2127-83981E276F54}" name="Julie Deibel-Pundt" initials="JD" userId="S::jdeibelpundt@transportcenter.org::6abd3a9c-211a-4df9-836d-ef4e61b35abb" providerId="AD"/>
  <p188:author id="{7FA1E7F8-FC1F-CDD6-B032-6237257B15C2}" name="Kristen Ribaudo" initials="KR" userId="7a61d3ca7dda6d5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inge Wang" initials="XW" lastIdx="4" clrIdx="0">
    <p:extLst>
      <p:ext uri="{19B8F6BF-5375-455C-9EA6-DF929625EA0E}">
        <p15:presenceInfo xmlns:p15="http://schemas.microsoft.com/office/powerpoint/2012/main" userId="S-1-12-1-383607455-1227311307-175145093-253031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536"/>
    <a:srgbClr val="E0EA7A"/>
    <a:srgbClr val="C2E175"/>
    <a:srgbClr val="CCD2CD"/>
    <a:srgbClr val="0F6134"/>
    <a:srgbClr val="2A620E"/>
    <a:srgbClr val="1A1A1A"/>
    <a:srgbClr val="8ACF36"/>
    <a:srgbClr val="62A744"/>
    <a:srgbClr val="4E8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9" autoAdjust="0"/>
    <p:restoredTop sz="61823" autoAdjust="0"/>
  </p:normalViewPr>
  <p:slideViewPr>
    <p:cSldViewPr snapToGrid="0">
      <p:cViewPr varScale="1">
        <p:scale>
          <a:sx n="51" d="100"/>
          <a:sy n="51" d="100"/>
        </p:scale>
        <p:origin x="1260" y="41"/>
      </p:cViewPr>
      <p:guideLst/>
    </p:cSldViewPr>
  </p:slideViewPr>
  <p:outlineViewPr>
    <p:cViewPr>
      <p:scale>
        <a:sx n="66" d="100"/>
        <a:sy n="66"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FECDB-BCDF-4BC4-B1A9-15AA805093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E8901D-098E-4FD4-8B61-809ED500E085}">
      <dgm:prSet custT="1"/>
      <dgm:spPr/>
      <dgm:t>
        <a:bodyPr/>
        <a:lstStyle/>
        <a:p>
          <a:pPr algn="ctr">
            <a:lnSpc>
              <a:spcPct val="100000"/>
            </a:lnSpc>
          </a:pPr>
          <a:r>
            <a:rPr lang="en-US" sz="3600" b="1" dirty="0">
              <a:latin typeface="Arial" panose="020B0604020202020204" pitchFamily="34" charset="0"/>
              <a:cs typeface="Arial" panose="020B0604020202020204" pitchFamily="34" charset="0"/>
            </a:rPr>
            <a:t>Tools &amp; Resources to Get Started</a:t>
          </a:r>
          <a:endParaRPr lang="en-US" sz="36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rogram Design Tools &#10;and Resources&#10;"/>
        </a:ext>
      </dgm:extLst>
    </dgm:pt>
    <dgm:pt modelId="{B62CCD30-3EF8-4089-BAED-4DFD14EB08ED}" type="parTrans" cxnId="{FFD74D7E-579B-4593-A4B2-F9BBE20852ED}">
      <dgm:prSet/>
      <dgm:spPr/>
      <dgm:t>
        <a:bodyPr/>
        <a:lstStyle/>
        <a:p>
          <a:endParaRPr lang="en-US">
            <a:latin typeface="Arial" panose="020B0604020202020204" pitchFamily="34" charset="0"/>
            <a:cs typeface="Arial" panose="020B0604020202020204" pitchFamily="34" charset="0"/>
          </a:endParaRPr>
        </a:p>
      </dgm:t>
    </dgm:pt>
    <dgm:pt modelId="{2CC08AED-06B8-40A1-8CF2-9C853AE298A8}" type="sibTrans" cxnId="{FFD74D7E-579B-4593-A4B2-F9BBE20852ED}">
      <dgm:prSet/>
      <dgm:spPr/>
      <dgm:t>
        <a:bodyPr/>
        <a:lstStyle/>
        <a:p>
          <a:endParaRPr lang="en-US">
            <a:latin typeface="Arial" panose="020B0604020202020204" pitchFamily="34" charset="0"/>
            <a:cs typeface="Arial" panose="020B0604020202020204" pitchFamily="34" charset="0"/>
          </a:endParaRPr>
        </a:p>
      </dgm:t>
    </dgm:pt>
    <dgm:pt modelId="{C69A97D9-8319-443E-8218-19731DC4DB25}">
      <dgm:prSet custT="1"/>
      <dgm:spPr/>
      <dgm:t>
        <a:bodyPr/>
        <a:lstStyle/>
        <a:p>
          <a:pPr>
            <a:lnSpc>
              <a:spcPct val="100000"/>
            </a:lnSpc>
            <a:spcAft>
              <a:spcPts val="600"/>
            </a:spcAft>
            <a:buClr>
              <a:schemeClr val="accent1"/>
            </a:buClr>
          </a:pPr>
          <a:r>
            <a:rPr lang="en-US" sz="3200" kern="1200" dirty="0">
              <a:solidFill>
                <a:srgbClr val="615F67">
                  <a:lumMod val="75000"/>
                </a:srgbClr>
              </a:solidFill>
              <a:latin typeface="Arial" panose="020B0604020202020204" pitchFamily="34" charset="0"/>
              <a:ea typeface="+mn-ea"/>
              <a:cs typeface="Arial" panose="020B0604020202020204" pitchFamily="34" charset="0"/>
            </a:rPr>
            <a:t>Skills Gap Analysis</a:t>
          </a:r>
          <a:endParaRPr lang="en-US" sz="3200" u="none" kern="1200" dirty="0">
            <a:solidFill>
              <a:srgbClr val="615F67">
                <a:lumMod val="75000"/>
              </a:srgbClr>
            </a:solidFill>
            <a:latin typeface="Arial" panose="020B0604020202020204" pitchFamily="34" charset="0"/>
            <a:ea typeface="+mn-ea"/>
            <a:cs typeface="Arial" panose="020B0604020202020204" pitchFamily="34" charset="0"/>
          </a:endParaRPr>
        </a:p>
      </dgm:t>
    </dgm:pt>
    <dgm:pt modelId="{85A26211-8B45-4B1B-84B5-FD7FDD8C789E}" type="parTrans" cxnId="{C470866B-DC7A-4E46-8256-C8C72954EFCE}">
      <dgm:prSet/>
      <dgm:spPr/>
      <dgm:t>
        <a:bodyPr/>
        <a:lstStyle/>
        <a:p>
          <a:endParaRPr lang="en-US">
            <a:latin typeface="Arial" panose="020B0604020202020204" pitchFamily="34" charset="0"/>
            <a:cs typeface="Arial" panose="020B0604020202020204" pitchFamily="34" charset="0"/>
          </a:endParaRPr>
        </a:p>
      </dgm:t>
    </dgm:pt>
    <dgm:pt modelId="{BD7411D7-E2B1-4198-BFB5-DD4AFF08A515}" type="sibTrans" cxnId="{C470866B-DC7A-4E46-8256-C8C72954EFCE}">
      <dgm:prSet/>
      <dgm:spPr/>
      <dgm:t>
        <a:bodyPr/>
        <a:lstStyle/>
        <a:p>
          <a:endParaRPr lang="en-US">
            <a:latin typeface="Arial" panose="020B0604020202020204" pitchFamily="34" charset="0"/>
            <a:cs typeface="Arial" panose="020B0604020202020204" pitchFamily="34" charset="0"/>
          </a:endParaRPr>
        </a:p>
      </dgm:t>
    </dgm:pt>
    <dgm:pt modelId="{CBD95B91-21F2-49EE-95D5-76A152A9DF0C}">
      <dgm:prSet custT="1"/>
      <dgm:spPr/>
      <dgm:t>
        <a:bodyPr/>
        <a:lstStyle/>
        <a:p>
          <a:pPr>
            <a:lnSpc>
              <a:spcPct val="100000"/>
            </a:lnSpc>
            <a:spcAft>
              <a:spcPts val="600"/>
            </a:spcAft>
          </a:pPr>
          <a:r>
            <a:rPr lang="en-US" sz="3200" kern="1200" dirty="0">
              <a:solidFill>
                <a:srgbClr val="615F67">
                  <a:lumMod val="75000"/>
                </a:srgbClr>
              </a:solidFill>
              <a:latin typeface="Arial" panose="020B0604020202020204" pitchFamily="34" charset="0"/>
              <a:ea typeface="+mn-ea"/>
              <a:cs typeface="Arial" panose="020B0604020202020204" pitchFamily="34" charset="0"/>
            </a:rPr>
            <a:t>TWC funding opportunities and resource center</a:t>
          </a:r>
        </a:p>
      </dgm:t>
    </dgm:pt>
    <dgm:pt modelId="{7F68491D-72A6-4945-A9AE-1C1833079B53}" type="parTrans" cxnId="{5BE63E1A-A510-4CDC-89FE-A593FC28EE89}">
      <dgm:prSet/>
      <dgm:spPr/>
      <dgm:t>
        <a:bodyPr/>
        <a:lstStyle/>
        <a:p>
          <a:endParaRPr lang="en-US">
            <a:latin typeface="Arial" panose="020B0604020202020204" pitchFamily="34" charset="0"/>
            <a:cs typeface="Arial" panose="020B0604020202020204" pitchFamily="34" charset="0"/>
          </a:endParaRPr>
        </a:p>
      </dgm:t>
    </dgm:pt>
    <dgm:pt modelId="{A9841845-8F6C-43C0-B142-3B7A4D5DAC6E}" type="sibTrans" cxnId="{5BE63E1A-A510-4CDC-89FE-A593FC28EE89}">
      <dgm:prSet/>
      <dgm:spPr/>
      <dgm:t>
        <a:bodyPr/>
        <a:lstStyle/>
        <a:p>
          <a:endParaRPr lang="en-US">
            <a:latin typeface="Arial" panose="020B0604020202020204" pitchFamily="34" charset="0"/>
            <a:cs typeface="Arial" panose="020B0604020202020204" pitchFamily="34" charset="0"/>
          </a:endParaRPr>
        </a:p>
      </dgm:t>
    </dgm:pt>
    <dgm:pt modelId="{6CE5E5CF-3457-4B46-B94B-40E1519B4277}">
      <dgm:prSet custT="1"/>
      <dgm:spPr/>
      <dgm:t>
        <a:bodyPr/>
        <a:lstStyle/>
        <a:p>
          <a:pPr>
            <a:lnSpc>
              <a:spcPct val="100000"/>
            </a:lnSpc>
            <a:spcAft>
              <a:spcPts val="600"/>
            </a:spcAft>
          </a:pPr>
          <a:r>
            <a:rPr lang="en-US" sz="3200" kern="1200" dirty="0">
              <a:solidFill>
                <a:srgbClr val="615F67">
                  <a:lumMod val="75000"/>
                </a:srgbClr>
              </a:solidFill>
              <a:latin typeface="Arial" panose="020B0604020202020204" pitchFamily="34" charset="0"/>
              <a:ea typeface="+mn-ea"/>
              <a:cs typeface="Arial" panose="020B0604020202020204" pitchFamily="34" charset="0"/>
            </a:rPr>
            <a:t>TWC Help Desk</a:t>
          </a:r>
        </a:p>
      </dgm:t>
    </dgm:pt>
    <dgm:pt modelId="{07D483AF-5717-4FF3-9806-28BE11D058F1}" type="parTrans" cxnId="{687873F7-B65E-4167-ADBD-25EA04339D7D}">
      <dgm:prSet/>
      <dgm:spPr/>
      <dgm:t>
        <a:bodyPr/>
        <a:lstStyle/>
        <a:p>
          <a:endParaRPr lang="en-US"/>
        </a:p>
      </dgm:t>
    </dgm:pt>
    <dgm:pt modelId="{EE2C933C-E2E4-4BF8-9344-4A15C95EF146}" type="sibTrans" cxnId="{687873F7-B65E-4167-ADBD-25EA04339D7D}">
      <dgm:prSet/>
      <dgm:spPr/>
      <dgm:t>
        <a:bodyPr/>
        <a:lstStyle/>
        <a:p>
          <a:endParaRPr lang="en-US"/>
        </a:p>
      </dgm:t>
    </dgm:pt>
    <dgm:pt modelId="{3A406EFD-973A-475C-8CEC-F158C827C31A}">
      <dgm:prSet custT="1"/>
      <dgm:spPr/>
      <dgm:t>
        <a:bodyPr/>
        <a:lstStyle/>
        <a:p>
          <a:pPr>
            <a:lnSpc>
              <a:spcPct val="100000"/>
            </a:lnSpc>
            <a:spcAft>
              <a:spcPts val="600"/>
            </a:spcAft>
          </a:pPr>
          <a:r>
            <a:rPr lang="en-US" sz="3200" kern="1200" dirty="0">
              <a:solidFill>
                <a:srgbClr val="615F67">
                  <a:lumMod val="75000"/>
                </a:srgbClr>
              </a:solidFill>
              <a:latin typeface="Arial" panose="020B0604020202020204" pitchFamily="34" charset="0"/>
              <a:ea typeface="+mn-ea"/>
              <a:cs typeface="Arial" panose="020B0604020202020204" pitchFamily="34" charset="0"/>
            </a:rPr>
            <a:t>Train-the-Trainer programs</a:t>
          </a:r>
        </a:p>
      </dgm:t>
    </dgm:pt>
    <dgm:pt modelId="{CA75E156-A8A3-4319-9C0F-BDBCF8287587}" type="parTrans" cxnId="{167A7921-95BD-4FBE-ACEE-E2A548897D5D}">
      <dgm:prSet/>
      <dgm:spPr/>
      <dgm:t>
        <a:bodyPr/>
        <a:lstStyle/>
        <a:p>
          <a:endParaRPr lang="en-US"/>
        </a:p>
      </dgm:t>
    </dgm:pt>
    <dgm:pt modelId="{4347B4EB-2EF1-4651-8113-D96724203429}" type="sibTrans" cxnId="{167A7921-95BD-4FBE-ACEE-E2A548897D5D}">
      <dgm:prSet/>
      <dgm:spPr/>
      <dgm:t>
        <a:bodyPr/>
        <a:lstStyle/>
        <a:p>
          <a:endParaRPr lang="en-US"/>
        </a:p>
      </dgm:t>
    </dgm:pt>
    <dgm:pt modelId="{1F965B2F-E629-4E1D-8C55-8CEF9A352D34}" type="pres">
      <dgm:prSet presAssocID="{1DFFECDB-BCDF-4BC4-B1A9-15AA80509389}" presName="linear" presStyleCnt="0">
        <dgm:presLayoutVars>
          <dgm:animLvl val="lvl"/>
          <dgm:resizeHandles val="exact"/>
        </dgm:presLayoutVars>
      </dgm:prSet>
      <dgm:spPr/>
    </dgm:pt>
    <dgm:pt modelId="{C8CF39DD-F6B4-48C2-A614-BFCD8F9BDC3D}" type="pres">
      <dgm:prSet presAssocID="{55E8901D-098E-4FD4-8B61-809ED500E085}" presName="parentText" presStyleLbl="node1" presStyleIdx="0" presStyleCnt="1" custScaleY="81306" custLinFactNeighborY="-63232">
        <dgm:presLayoutVars>
          <dgm:chMax val="0"/>
          <dgm:bulletEnabled val="1"/>
        </dgm:presLayoutVars>
      </dgm:prSet>
      <dgm:spPr/>
    </dgm:pt>
    <dgm:pt modelId="{2F94AA83-E3B4-4C4A-9298-C69D641F5452}" type="pres">
      <dgm:prSet presAssocID="{55E8901D-098E-4FD4-8B61-809ED500E085}" presName="childText" presStyleLbl="revTx" presStyleIdx="0" presStyleCnt="1" custScaleY="124724" custLinFactNeighborY="-11675">
        <dgm:presLayoutVars>
          <dgm:bulletEnabled val="1"/>
        </dgm:presLayoutVars>
      </dgm:prSet>
      <dgm:spPr/>
    </dgm:pt>
  </dgm:ptLst>
  <dgm:cxnLst>
    <dgm:cxn modelId="{6E59A101-D5B7-4E66-92CD-99FB3A9EE8EE}" type="presOf" srcId="{C69A97D9-8319-443E-8218-19731DC4DB25}" destId="{2F94AA83-E3B4-4C4A-9298-C69D641F5452}" srcOrd="0" destOrd="0" presId="urn:microsoft.com/office/officeart/2005/8/layout/vList2"/>
    <dgm:cxn modelId="{5BE63E1A-A510-4CDC-89FE-A593FC28EE89}" srcId="{55E8901D-098E-4FD4-8B61-809ED500E085}" destId="{CBD95B91-21F2-49EE-95D5-76A152A9DF0C}" srcOrd="2" destOrd="0" parTransId="{7F68491D-72A6-4945-A9AE-1C1833079B53}" sibTransId="{A9841845-8F6C-43C0-B142-3B7A4D5DAC6E}"/>
    <dgm:cxn modelId="{167A7921-95BD-4FBE-ACEE-E2A548897D5D}" srcId="{55E8901D-098E-4FD4-8B61-809ED500E085}" destId="{3A406EFD-973A-475C-8CEC-F158C827C31A}" srcOrd="1" destOrd="0" parTransId="{CA75E156-A8A3-4319-9C0F-BDBCF8287587}" sibTransId="{4347B4EB-2EF1-4651-8113-D96724203429}"/>
    <dgm:cxn modelId="{31535432-F4C8-49CA-9878-3B015776486A}" type="presOf" srcId="{1DFFECDB-BCDF-4BC4-B1A9-15AA80509389}" destId="{1F965B2F-E629-4E1D-8C55-8CEF9A352D34}" srcOrd="0" destOrd="0" presId="urn:microsoft.com/office/officeart/2005/8/layout/vList2"/>
    <dgm:cxn modelId="{B6499938-BA71-47E8-A0F5-32FF0EB16399}" type="presOf" srcId="{6CE5E5CF-3457-4B46-B94B-40E1519B4277}" destId="{2F94AA83-E3B4-4C4A-9298-C69D641F5452}" srcOrd="0" destOrd="3" presId="urn:microsoft.com/office/officeart/2005/8/layout/vList2"/>
    <dgm:cxn modelId="{C470866B-DC7A-4E46-8256-C8C72954EFCE}" srcId="{55E8901D-098E-4FD4-8B61-809ED500E085}" destId="{C69A97D9-8319-443E-8218-19731DC4DB25}" srcOrd="0" destOrd="0" parTransId="{85A26211-8B45-4B1B-84B5-FD7FDD8C789E}" sibTransId="{BD7411D7-E2B1-4198-BFB5-DD4AFF08A515}"/>
    <dgm:cxn modelId="{FFD74D7E-579B-4593-A4B2-F9BBE20852ED}" srcId="{1DFFECDB-BCDF-4BC4-B1A9-15AA80509389}" destId="{55E8901D-098E-4FD4-8B61-809ED500E085}" srcOrd="0" destOrd="0" parTransId="{B62CCD30-3EF8-4089-BAED-4DFD14EB08ED}" sibTransId="{2CC08AED-06B8-40A1-8CF2-9C853AE298A8}"/>
    <dgm:cxn modelId="{B6144093-A5EB-407A-BF96-0F6195467467}" type="presOf" srcId="{55E8901D-098E-4FD4-8B61-809ED500E085}" destId="{C8CF39DD-F6B4-48C2-A614-BFCD8F9BDC3D}" srcOrd="0" destOrd="0" presId="urn:microsoft.com/office/officeart/2005/8/layout/vList2"/>
    <dgm:cxn modelId="{250CD097-8D05-474D-8C43-D419CDFAC93F}" type="presOf" srcId="{CBD95B91-21F2-49EE-95D5-76A152A9DF0C}" destId="{2F94AA83-E3B4-4C4A-9298-C69D641F5452}" srcOrd="0" destOrd="2" presId="urn:microsoft.com/office/officeart/2005/8/layout/vList2"/>
    <dgm:cxn modelId="{4181E3C1-5192-4290-88DE-2DC494649E2B}" type="presOf" srcId="{3A406EFD-973A-475C-8CEC-F158C827C31A}" destId="{2F94AA83-E3B4-4C4A-9298-C69D641F5452}" srcOrd="0" destOrd="1" presId="urn:microsoft.com/office/officeart/2005/8/layout/vList2"/>
    <dgm:cxn modelId="{687873F7-B65E-4167-ADBD-25EA04339D7D}" srcId="{55E8901D-098E-4FD4-8B61-809ED500E085}" destId="{6CE5E5CF-3457-4B46-B94B-40E1519B4277}" srcOrd="3" destOrd="0" parTransId="{07D483AF-5717-4FF3-9806-28BE11D058F1}" sibTransId="{EE2C933C-E2E4-4BF8-9344-4A15C95EF146}"/>
    <dgm:cxn modelId="{B5A34EEC-8503-4DFA-B688-F78C98A4FFE8}" type="presParOf" srcId="{1F965B2F-E629-4E1D-8C55-8CEF9A352D34}" destId="{C8CF39DD-F6B4-48C2-A614-BFCD8F9BDC3D}" srcOrd="0" destOrd="0" presId="urn:microsoft.com/office/officeart/2005/8/layout/vList2"/>
    <dgm:cxn modelId="{84E8ED0D-2574-47D2-8C17-80019285C0E9}" type="presParOf" srcId="{1F965B2F-E629-4E1D-8C55-8CEF9A352D34}" destId="{2F94AA83-E3B4-4C4A-9298-C69D641F5452}" srcOrd="1" destOrd="0" presId="urn:microsoft.com/office/officeart/2005/8/layout/v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F39DD-F6B4-48C2-A614-BFCD8F9BDC3D}">
      <dsp:nvSpPr>
        <dsp:cNvPr id="0" name=""/>
        <dsp:cNvSpPr/>
      </dsp:nvSpPr>
      <dsp:spPr>
        <a:xfrm>
          <a:off x="0" y="0"/>
          <a:ext cx="7741170" cy="989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b="1" kern="1200" dirty="0">
              <a:latin typeface="Arial" panose="020B0604020202020204" pitchFamily="34" charset="0"/>
              <a:cs typeface="Arial" panose="020B0604020202020204" pitchFamily="34" charset="0"/>
            </a:rPr>
            <a:t>Tools &amp; Resources to Get Started</a:t>
          </a:r>
          <a:endParaRPr lang="en-US" sz="3600" kern="1200" dirty="0">
            <a:latin typeface="Arial" panose="020B0604020202020204" pitchFamily="34" charset="0"/>
            <a:cs typeface="Arial" panose="020B0604020202020204" pitchFamily="34" charset="0"/>
          </a:endParaRPr>
        </a:p>
      </dsp:txBody>
      <dsp:txXfrm>
        <a:off x="48295" y="48295"/>
        <a:ext cx="7644580" cy="892741"/>
      </dsp:txXfrm>
    </dsp:sp>
    <dsp:sp modelId="{2F94AA83-E3B4-4C4A-9298-C69D641F5452}">
      <dsp:nvSpPr>
        <dsp:cNvPr id="0" name=""/>
        <dsp:cNvSpPr/>
      </dsp:nvSpPr>
      <dsp:spPr>
        <a:xfrm>
          <a:off x="0" y="1107758"/>
          <a:ext cx="7741170" cy="335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82" tIns="40640" rIns="227584" bIns="40640" numCol="1" spcCol="1270" anchor="t" anchorCtr="0">
          <a:noAutofit/>
        </a:bodyPr>
        <a:lstStyle/>
        <a:p>
          <a:pPr marL="285750" lvl="1" indent="-285750" algn="l" defTabSz="1422400">
            <a:lnSpc>
              <a:spcPct val="100000"/>
            </a:lnSpc>
            <a:spcBef>
              <a:spcPct val="0"/>
            </a:spcBef>
            <a:spcAft>
              <a:spcPts val="600"/>
            </a:spcAft>
            <a:buClr>
              <a:schemeClr val="accent1"/>
            </a:buClr>
            <a:buChar char="•"/>
          </a:pPr>
          <a:r>
            <a:rPr lang="en-US" sz="3200" kern="1200" dirty="0">
              <a:solidFill>
                <a:srgbClr val="615F67">
                  <a:lumMod val="75000"/>
                </a:srgbClr>
              </a:solidFill>
              <a:latin typeface="Arial" panose="020B0604020202020204" pitchFamily="34" charset="0"/>
              <a:ea typeface="+mn-ea"/>
              <a:cs typeface="Arial" panose="020B0604020202020204" pitchFamily="34" charset="0"/>
            </a:rPr>
            <a:t>Skills Gap Analysis</a:t>
          </a:r>
          <a:endParaRPr lang="en-US" sz="3200" u="none" kern="1200" dirty="0">
            <a:solidFill>
              <a:srgbClr val="615F67">
                <a:lumMod val="75000"/>
              </a:srgbClr>
            </a:solidFill>
            <a:latin typeface="Arial" panose="020B0604020202020204" pitchFamily="34" charset="0"/>
            <a:ea typeface="+mn-ea"/>
            <a:cs typeface="Arial" panose="020B0604020202020204" pitchFamily="34" charset="0"/>
          </a:endParaRPr>
        </a:p>
        <a:p>
          <a:pPr marL="285750" lvl="1" indent="-285750" algn="l" defTabSz="1422400">
            <a:lnSpc>
              <a:spcPct val="100000"/>
            </a:lnSpc>
            <a:spcBef>
              <a:spcPct val="0"/>
            </a:spcBef>
            <a:spcAft>
              <a:spcPts val="600"/>
            </a:spcAft>
            <a:buChar char="•"/>
          </a:pPr>
          <a:r>
            <a:rPr lang="en-US" sz="3200" kern="1200" dirty="0">
              <a:solidFill>
                <a:srgbClr val="615F67">
                  <a:lumMod val="75000"/>
                </a:srgbClr>
              </a:solidFill>
              <a:latin typeface="Arial" panose="020B0604020202020204" pitchFamily="34" charset="0"/>
              <a:ea typeface="+mn-ea"/>
              <a:cs typeface="Arial" panose="020B0604020202020204" pitchFamily="34" charset="0"/>
            </a:rPr>
            <a:t>Train-the-Trainer programs</a:t>
          </a:r>
        </a:p>
        <a:p>
          <a:pPr marL="285750" lvl="1" indent="-285750" algn="l" defTabSz="1422400">
            <a:lnSpc>
              <a:spcPct val="100000"/>
            </a:lnSpc>
            <a:spcBef>
              <a:spcPct val="0"/>
            </a:spcBef>
            <a:spcAft>
              <a:spcPts val="600"/>
            </a:spcAft>
            <a:buChar char="•"/>
          </a:pPr>
          <a:r>
            <a:rPr lang="en-US" sz="3200" kern="1200" dirty="0">
              <a:solidFill>
                <a:srgbClr val="615F67">
                  <a:lumMod val="75000"/>
                </a:srgbClr>
              </a:solidFill>
              <a:latin typeface="Arial" panose="020B0604020202020204" pitchFamily="34" charset="0"/>
              <a:ea typeface="+mn-ea"/>
              <a:cs typeface="Arial" panose="020B0604020202020204" pitchFamily="34" charset="0"/>
            </a:rPr>
            <a:t>TWC funding opportunities and resource center</a:t>
          </a:r>
        </a:p>
        <a:p>
          <a:pPr marL="285750" lvl="1" indent="-285750" algn="l" defTabSz="1422400">
            <a:lnSpc>
              <a:spcPct val="100000"/>
            </a:lnSpc>
            <a:spcBef>
              <a:spcPct val="0"/>
            </a:spcBef>
            <a:spcAft>
              <a:spcPts val="600"/>
            </a:spcAft>
            <a:buChar char="•"/>
          </a:pPr>
          <a:r>
            <a:rPr lang="en-US" sz="3200" kern="1200" dirty="0">
              <a:solidFill>
                <a:srgbClr val="615F67">
                  <a:lumMod val="75000"/>
                </a:srgbClr>
              </a:solidFill>
              <a:latin typeface="Arial" panose="020B0604020202020204" pitchFamily="34" charset="0"/>
              <a:ea typeface="+mn-ea"/>
              <a:cs typeface="Arial" panose="020B0604020202020204" pitchFamily="34" charset="0"/>
            </a:rPr>
            <a:t>TWC Help Desk</a:t>
          </a:r>
        </a:p>
      </dsp:txBody>
      <dsp:txXfrm>
        <a:off x="0" y="1107758"/>
        <a:ext cx="7741170" cy="33563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44" tIns="48323" rIns="96644" bIns="48323"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44" tIns="48323" rIns="96644" bIns="48323" rtlCol="0"/>
          <a:lstStyle>
            <a:lvl1pPr algn="r">
              <a:defRPr sz="1200"/>
            </a:lvl1pPr>
          </a:lstStyle>
          <a:p>
            <a:fld id="{27A364FA-07E2-40B7-BE82-D4D4401BAA14}" type="datetimeFigureOut">
              <a:rPr lang="en-US" smtClean="0"/>
              <a:t>10/1/2025</a:t>
            </a:fld>
            <a:endParaRPr lang="en-US"/>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6644" tIns="48323" rIns="96644" bIns="48323" rtlCol="0" anchor="ctr"/>
          <a:lstStyle/>
          <a:p>
            <a:endParaRPr lang="en-US"/>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6644" tIns="48323" rIns="96644" bIns="483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44" tIns="48323" rIns="96644" bIns="48323"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44" tIns="48323" rIns="96644" bIns="48323" rtlCol="0" anchor="b"/>
          <a:lstStyle>
            <a:lvl1pPr algn="r">
              <a:defRPr sz="1200"/>
            </a:lvl1pPr>
          </a:lstStyle>
          <a:p>
            <a:fld id="{36D9B31C-948F-4C64-A147-DDDF7ABB253F}" type="slidenum">
              <a:rPr lang="en-US" smtClean="0"/>
              <a:t>‹#›</a:t>
            </a:fld>
            <a:endParaRPr lang="en-US"/>
          </a:p>
        </p:txBody>
      </p:sp>
    </p:spTree>
    <p:extLst>
      <p:ext uri="{BB962C8B-B14F-4D97-AF65-F5344CB8AC3E}">
        <p14:creationId xmlns:p14="http://schemas.microsoft.com/office/powerpoint/2010/main" val="102991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session purpose: explore the </a:t>
            </a:r>
            <a:r>
              <a:rPr lang="en-US" b="1" dirty="0"/>
              <a:t>Foundational Skills Curriculum</a:t>
            </a:r>
            <a:r>
              <a:rPr lang="en-US" dirty="0"/>
              <a:t> and how it can support agencies in recruitment, retention, and workforce development.</a:t>
            </a:r>
          </a:p>
          <a:p>
            <a:endParaRPr lang="en-US" dirty="0"/>
          </a:p>
          <a:p>
            <a:r>
              <a:rPr lang="en-US" i="1" dirty="0"/>
              <a:t>*at many of these conferences, there are always more folks from the operations side of the agencies in the room. Make mention that early that this is a program for mechanics. At the end of the session, we have taken some time to talk about foundational skills for operators and what that program could look like (possible future project depending on FTA funding).</a:t>
            </a:r>
          </a:p>
          <a:p>
            <a:endParaRPr lang="en-US" dirty="0"/>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1</a:t>
            </a:fld>
            <a:endParaRPr lang="en-US"/>
          </a:p>
        </p:txBody>
      </p:sp>
    </p:spTree>
    <p:extLst>
      <p:ext uri="{BB962C8B-B14F-4D97-AF65-F5344CB8AC3E}">
        <p14:creationId xmlns:p14="http://schemas.microsoft.com/office/powerpoint/2010/main" val="340887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Talk about computers course. Show materials if attendees seem interested.</a:t>
            </a:r>
          </a:p>
          <a:p>
            <a:pPr defTabSz="948507">
              <a:defRPr/>
            </a:pPr>
            <a:endParaRPr lang="en-US" dirty="0"/>
          </a:p>
          <a:p>
            <a:pPr defTabSz="948507">
              <a:defRPr/>
            </a:pPr>
            <a:r>
              <a:rPr lang="en-US" dirty="0"/>
              <a:t>Computers course is self-led, others are ILT.</a:t>
            </a:r>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11</a:t>
            </a:fld>
            <a:endParaRPr lang="en-US"/>
          </a:p>
        </p:txBody>
      </p:sp>
    </p:spTree>
    <p:extLst>
      <p:ext uri="{BB962C8B-B14F-4D97-AF65-F5344CB8AC3E}">
        <p14:creationId xmlns:p14="http://schemas.microsoft.com/office/powerpoint/2010/main" val="222167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DFB8-FB32-CB6D-1F03-A66E93BA8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26D8C-53AC-3A0E-5174-D24D7D4C6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7CC84-E7A2-5DC7-28A8-A63B0D75C6B7}"/>
              </a:ext>
            </a:extLst>
          </p:cNvPr>
          <p:cNvSpPr>
            <a:spLocks noGrp="1"/>
          </p:cNvSpPr>
          <p:nvPr>
            <p:ph type="body" idx="1"/>
          </p:nvPr>
        </p:nvSpPr>
        <p:spPr/>
        <p:txBody>
          <a:bodyPr/>
          <a:lstStyle/>
          <a:p>
            <a:r>
              <a:rPr lang="en-US" dirty="0"/>
              <a:t>Either individual or turn and talk and share</a:t>
            </a:r>
          </a:p>
        </p:txBody>
      </p:sp>
      <p:sp>
        <p:nvSpPr>
          <p:cNvPr id="4" name="Slide Number Placeholder 3">
            <a:extLst>
              <a:ext uri="{FF2B5EF4-FFF2-40B4-BE49-F238E27FC236}">
                <a16:creationId xmlns:a16="http://schemas.microsoft.com/office/drawing/2014/main" id="{E40FAC62-0989-3017-C1D3-54381B35B7C0}"/>
              </a:ext>
            </a:extLst>
          </p:cNvPr>
          <p:cNvSpPr>
            <a:spLocks noGrp="1"/>
          </p:cNvSpPr>
          <p:nvPr>
            <p:ph type="sldNum" sz="quarter" idx="5"/>
          </p:nvPr>
        </p:nvSpPr>
        <p:spPr/>
        <p:txBody>
          <a:bodyPr/>
          <a:lstStyle/>
          <a:p>
            <a:fld id="{36D9B31C-948F-4C64-A147-DDDF7ABB253F}" type="slidenum">
              <a:rPr lang="en-US" smtClean="0"/>
              <a:t>12</a:t>
            </a:fld>
            <a:endParaRPr lang="en-US"/>
          </a:p>
        </p:txBody>
      </p:sp>
    </p:spTree>
    <p:extLst>
      <p:ext uri="{BB962C8B-B14F-4D97-AF65-F5344CB8AC3E}">
        <p14:creationId xmlns:p14="http://schemas.microsoft.com/office/powerpoint/2010/main" val="31428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Flexible &amp; Modular Design</a:t>
            </a:r>
            <a:endParaRPr lang="en-US" dirty="0"/>
          </a:p>
          <a:p>
            <a:r>
              <a:rPr lang="en-US" dirty="0"/>
              <a:t>Emphasize that the program is designed to be </a:t>
            </a:r>
            <a:r>
              <a:rPr lang="en-US" b="0" dirty="0"/>
              <a:t>modular and flexible.</a:t>
            </a:r>
          </a:p>
          <a:p>
            <a:r>
              <a:rPr lang="en-US" dirty="0"/>
              <a:t>Agencies can choose entire courses or just the specific modules they need which is perfect for customizing training to local workforce priorities.</a:t>
            </a:r>
          </a:p>
          <a:p>
            <a:endParaRPr lang="en-US" b="1" dirty="0"/>
          </a:p>
          <a:p>
            <a:r>
              <a:rPr lang="en-US" b="1" dirty="0"/>
              <a:t>Multiple Support Options (discuss on future slides)</a:t>
            </a:r>
            <a:endParaRPr lang="en-US" dirty="0"/>
          </a:p>
          <a:p>
            <a:r>
              <a:rPr lang="en-US" b="0" dirty="0"/>
              <a:t>Highlight that there are several ways to implement the program:</a:t>
            </a:r>
          </a:p>
          <a:p>
            <a:pPr lvl="1"/>
            <a:r>
              <a:rPr lang="en-US" b="0" dirty="0"/>
              <a:t>Skills-Gap Analysis – We can work with agencies to identify workforce training needs and recommend the right modules.</a:t>
            </a:r>
          </a:p>
          <a:p>
            <a:pPr lvl="1"/>
            <a:r>
              <a:rPr lang="en-US" b="0" dirty="0"/>
              <a:t>Train-the-Trainer – We prepare agency trainers to deliver the courses themselves, creating long-term sustainability.</a:t>
            </a:r>
          </a:p>
          <a:p>
            <a:pPr lvl="1"/>
            <a:r>
              <a:rPr lang="en-US" b="0" dirty="0"/>
              <a:t>Direct Delivery – ITLC/TWC can deliver the training directly to employees if agencies don’t have in-house capacity.</a:t>
            </a:r>
          </a:p>
          <a:p>
            <a:pPr lvl="1"/>
            <a:endParaRPr lang="en-US" b="0" dirty="0"/>
          </a:p>
          <a:p>
            <a:r>
              <a:rPr lang="en-US" b="1" dirty="0"/>
              <a:t>Ready-to-Use Materials</a:t>
            </a:r>
            <a:endParaRPr lang="en-US" dirty="0"/>
          </a:p>
          <a:p>
            <a:r>
              <a:rPr lang="en-US" dirty="0"/>
              <a:t>All course materials are packaged and </a:t>
            </a:r>
            <a:r>
              <a:rPr lang="en-US" b="0" dirty="0"/>
              <a:t>ready for agencies to use right away, </a:t>
            </a:r>
            <a:r>
              <a:rPr lang="en-US" dirty="0"/>
              <a:t>presentations, activities, assessments, reference guides, and more.</a:t>
            </a:r>
          </a:p>
          <a:p>
            <a:r>
              <a:rPr lang="en-US" dirty="0"/>
              <a:t>This saves agencies time and effort developing content from scratch.</a:t>
            </a:r>
          </a:p>
          <a:p>
            <a:endParaRPr lang="en-US" dirty="0"/>
          </a:p>
          <a:p>
            <a:r>
              <a:rPr lang="en-US" b="1" dirty="0"/>
              <a:t>Alignment with Apprenticeships</a:t>
            </a:r>
            <a:endParaRPr lang="en-US" dirty="0"/>
          </a:p>
          <a:p>
            <a:r>
              <a:rPr lang="en-US" dirty="0"/>
              <a:t>The program is </a:t>
            </a:r>
            <a:r>
              <a:rPr lang="en-US" b="0" dirty="0"/>
              <a:t>apprenticeship-friendly and </a:t>
            </a:r>
            <a:r>
              <a:rPr lang="en-US" dirty="0"/>
              <a:t>it can easily be integrated into registered apprenticeship programs as related instruction.</a:t>
            </a:r>
          </a:p>
          <a:p>
            <a:r>
              <a:rPr lang="en-US" dirty="0"/>
              <a:t>This supports agencies in building career pathway.</a:t>
            </a:r>
          </a:p>
          <a:p>
            <a:endParaRPr lang="en-US" b="1" dirty="0"/>
          </a:p>
          <a:p>
            <a:r>
              <a:rPr lang="en-US" b="1" dirty="0"/>
              <a:t>Big Picture Impact</a:t>
            </a:r>
            <a:endParaRPr lang="en-US" dirty="0"/>
          </a:p>
          <a:p>
            <a:r>
              <a:rPr lang="en-US" dirty="0"/>
              <a:t>Remind them that this is about </a:t>
            </a:r>
            <a:r>
              <a:rPr lang="en-US" b="0" dirty="0"/>
              <a:t>improving skills, boosting performance, and creating a pipeline for </a:t>
            </a:r>
            <a:r>
              <a:rPr lang="en-US" dirty="0"/>
              <a:t>future maintenance professionals.</a:t>
            </a:r>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13</a:t>
            </a:fld>
            <a:endParaRPr lang="en-US"/>
          </a:p>
        </p:txBody>
      </p:sp>
    </p:spTree>
    <p:extLst>
      <p:ext uri="{BB962C8B-B14F-4D97-AF65-F5344CB8AC3E}">
        <p14:creationId xmlns:p14="http://schemas.microsoft.com/office/powerpoint/2010/main" val="258227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14</a:t>
            </a:fld>
            <a:endParaRPr lang="en-US"/>
          </a:p>
        </p:txBody>
      </p:sp>
    </p:spTree>
    <p:extLst>
      <p:ext uri="{BB962C8B-B14F-4D97-AF65-F5344CB8AC3E}">
        <p14:creationId xmlns:p14="http://schemas.microsoft.com/office/powerpoint/2010/main" val="213548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15</a:t>
            </a:fld>
            <a:endParaRPr lang="en-US"/>
          </a:p>
        </p:txBody>
      </p:sp>
    </p:spTree>
    <p:extLst>
      <p:ext uri="{BB962C8B-B14F-4D97-AF65-F5344CB8AC3E}">
        <p14:creationId xmlns:p14="http://schemas.microsoft.com/office/powerpoint/2010/main" val="161062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16</a:t>
            </a:fld>
            <a:endParaRPr lang="en-US"/>
          </a:p>
        </p:txBody>
      </p:sp>
    </p:spTree>
    <p:extLst>
      <p:ext uri="{BB962C8B-B14F-4D97-AF65-F5344CB8AC3E}">
        <p14:creationId xmlns:p14="http://schemas.microsoft.com/office/powerpoint/2010/main" val="56640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17</a:t>
            </a:fld>
            <a:endParaRPr lang="en-US"/>
          </a:p>
        </p:txBody>
      </p:sp>
    </p:spTree>
    <p:extLst>
      <p:ext uri="{BB962C8B-B14F-4D97-AF65-F5344CB8AC3E}">
        <p14:creationId xmlns:p14="http://schemas.microsoft.com/office/powerpoint/2010/main" val="17653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Shop Math is our next course to develop. What you see here is what our industry SMEs have identified as core needs in this area. What do you think? What else would you add? Where does your workforce struggle with math?</a:t>
            </a:r>
          </a:p>
        </p:txBody>
      </p:sp>
      <p:sp>
        <p:nvSpPr>
          <p:cNvPr id="4" name="Slide Number Placeholder 3"/>
          <p:cNvSpPr>
            <a:spLocks noGrp="1"/>
          </p:cNvSpPr>
          <p:nvPr>
            <p:ph type="sldNum" sz="quarter" idx="5"/>
          </p:nvPr>
        </p:nvSpPr>
        <p:spPr/>
        <p:txBody>
          <a:bodyPr/>
          <a:lstStyle/>
          <a:p>
            <a:fld id="{36D9B31C-948F-4C64-A147-DDDF7ABB253F}" type="slidenum">
              <a:rPr lang="en-US" smtClean="0"/>
              <a:t>18</a:t>
            </a:fld>
            <a:endParaRPr lang="en-US"/>
          </a:p>
        </p:txBody>
      </p:sp>
    </p:spTree>
    <p:extLst>
      <p:ext uri="{BB962C8B-B14F-4D97-AF65-F5344CB8AC3E}">
        <p14:creationId xmlns:p14="http://schemas.microsoft.com/office/powerpoint/2010/main" val="253944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4149-14BF-E451-7C13-B12071732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46C4C-E3DD-845B-97EC-244F36FDC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6E7FD-6174-E6B2-CB69-B37A344882F3}"/>
              </a:ext>
            </a:extLst>
          </p:cNvPr>
          <p:cNvSpPr>
            <a:spLocks noGrp="1"/>
          </p:cNvSpPr>
          <p:nvPr>
            <p:ph type="body" idx="1"/>
          </p:nvPr>
        </p:nvSpPr>
        <p:spPr/>
        <p:txBody>
          <a:bodyPr/>
          <a:lstStyle/>
          <a:p>
            <a:r>
              <a:rPr lang="en-US" dirty="0"/>
              <a:t>Either individual or turn and talk and share</a:t>
            </a:r>
          </a:p>
        </p:txBody>
      </p:sp>
      <p:sp>
        <p:nvSpPr>
          <p:cNvPr id="4" name="Slide Number Placeholder 3">
            <a:extLst>
              <a:ext uri="{FF2B5EF4-FFF2-40B4-BE49-F238E27FC236}">
                <a16:creationId xmlns:a16="http://schemas.microsoft.com/office/drawing/2014/main" id="{C5342FCB-1433-6EA5-486C-D56DBE6F600D}"/>
              </a:ext>
            </a:extLst>
          </p:cNvPr>
          <p:cNvSpPr>
            <a:spLocks noGrp="1"/>
          </p:cNvSpPr>
          <p:nvPr>
            <p:ph type="sldNum" sz="quarter" idx="5"/>
          </p:nvPr>
        </p:nvSpPr>
        <p:spPr/>
        <p:txBody>
          <a:bodyPr/>
          <a:lstStyle/>
          <a:p>
            <a:fld id="{36D9B31C-948F-4C64-A147-DDDF7ABB253F}" type="slidenum">
              <a:rPr lang="en-US" smtClean="0"/>
              <a:t>19</a:t>
            </a:fld>
            <a:endParaRPr lang="en-US"/>
          </a:p>
        </p:txBody>
      </p:sp>
    </p:spTree>
    <p:extLst>
      <p:ext uri="{BB962C8B-B14F-4D97-AF65-F5344CB8AC3E}">
        <p14:creationId xmlns:p14="http://schemas.microsoft.com/office/powerpoint/2010/main" val="1344682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20</a:t>
            </a:fld>
            <a:endParaRPr lang="en-US"/>
          </a:p>
        </p:txBody>
      </p:sp>
    </p:spTree>
    <p:extLst>
      <p:ext uri="{BB962C8B-B14F-4D97-AF65-F5344CB8AC3E}">
        <p14:creationId xmlns:p14="http://schemas.microsoft.com/office/powerpoint/2010/main" val="18747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8AFE-B1B6-DA27-D1FF-B147CC07B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D90FB-536F-9E30-1480-B48EDBED5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29AD8-16A2-0347-2170-7107DA08DCE6}"/>
              </a:ext>
            </a:extLst>
          </p:cNvPr>
          <p:cNvSpPr>
            <a:spLocks noGrp="1"/>
          </p:cNvSpPr>
          <p:nvPr>
            <p:ph type="body" idx="1"/>
          </p:nvPr>
        </p:nvSpPr>
        <p:spPr/>
        <p:txBody>
          <a:bodyPr/>
          <a:lstStyle/>
          <a:p>
            <a:r>
              <a:rPr lang="en-US" dirty="0"/>
              <a:t>This program is built to directly address </a:t>
            </a:r>
            <a:r>
              <a:rPr lang="en-US" b="0" dirty="0"/>
              <a:t>skills gaps </a:t>
            </a:r>
            <a:r>
              <a:rPr lang="en-US" dirty="0"/>
              <a:t>across transit maintenance, making it easier for agencies to onboard, train, and grow their workforce.</a:t>
            </a:r>
          </a:p>
          <a:p>
            <a:br>
              <a:rPr lang="en-US" dirty="0"/>
            </a:br>
            <a:r>
              <a:rPr lang="en-US" b="1" dirty="0"/>
              <a:t>Industry Need</a:t>
            </a:r>
            <a:endParaRPr lang="en-US" dirty="0"/>
          </a:p>
          <a:p>
            <a:pPr lvl="1"/>
            <a:r>
              <a:rPr lang="en-US" dirty="0"/>
              <a:t>We heard consistently from agencies that new hires often lack core mechanical, electrical, or math skills.</a:t>
            </a:r>
          </a:p>
          <a:p>
            <a:pPr lvl="1"/>
            <a:r>
              <a:rPr lang="en-US" dirty="0"/>
              <a:t>This program is designed to close those gaps, supporting both </a:t>
            </a:r>
            <a:r>
              <a:rPr lang="en-US" b="0" dirty="0"/>
              <a:t>new employees and incumbent workers </a:t>
            </a:r>
            <a:r>
              <a:rPr lang="en-US" dirty="0"/>
              <a:t>who want to advance.</a:t>
            </a:r>
          </a:p>
          <a:p>
            <a:pPr lvl="1"/>
            <a:endParaRPr lang="en-US" b="1" dirty="0"/>
          </a:p>
          <a:p>
            <a:pPr lvl="1"/>
            <a:r>
              <a:rPr lang="en-US" b="1" dirty="0"/>
              <a:t>Engagement</a:t>
            </a:r>
            <a:r>
              <a:rPr lang="en-US" dirty="0"/>
              <a:t>: “What’s the most common skill you find missing when new employees come through your doors?”</a:t>
            </a:r>
          </a:p>
          <a:p>
            <a:pPr lvl="1"/>
            <a:endParaRPr lang="en-US" dirty="0"/>
          </a:p>
          <a:p>
            <a:r>
              <a:rPr lang="en-US" b="1" dirty="0"/>
              <a:t>Scalable Approach</a:t>
            </a:r>
            <a:endParaRPr lang="en-US" dirty="0"/>
          </a:p>
          <a:p>
            <a:pPr lvl="1"/>
            <a:r>
              <a:rPr lang="en-US" dirty="0"/>
              <a:t>Agencies can pick and choose, whether it’s a single module to support a specific need or a full foundational curriculum.</a:t>
            </a:r>
          </a:p>
          <a:p>
            <a:pPr lvl="1"/>
            <a:r>
              <a:rPr lang="en-US" dirty="0"/>
              <a:t>This flexibility makes it work for both </a:t>
            </a:r>
            <a:r>
              <a:rPr lang="en-US" b="0" dirty="0"/>
              <a:t>large systems and small rural agencies.</a:t>
            </a:r>
          </a:p>
          <a:p>
            <a:endParaRPr lang="en-US" b="1" dirty="0"/>
          </a:p>
          <a:p>
            <a:r>
              <a:rPr lang="en-US" b="1" dirty="0"/>
              <a:t>Freely Available Materials</a:t>
            </a:r>
            <a:endParaRPr lang="en-US" dirty="0"/>
          </a:p>
          <a:p>
            <a:pPr lvl="1"/>
            <a:r>
              <a:rPr lang="en-US" dirty="0"/>
              <a:t>Funded through FTA materials are </a:t>
            </a:r>
            <a:r>
              <a:rPr lang="en-US" b="0" dirty="0"/>
              <a:t>freely available on TWC’s website. </a:t>
            </a:r>
            <a:r>
              <a:rPr lang="en-US" dirty="0"/>
              <a:t>Agencies don’t need to “reinvent the wheel.”</a:t>
            </a:r>
          </a:p>
          <a:p>
            <a:endParaRPr lang="en-US" b="1" dirty="0"/>
          </a:p>
          <a:p>
            <a:r>
              <a:rPr lang="en-US" b="1" dirty="0"/>
              <a:t>Courses Included</a:t>
            </a:r>
            <a:endParaRPr lang="en-US" dirty="0"/>
          </a:p>
          <a:p>
            <a:pPr lvl="1"/>
            <a:r>
              <a:rPr lang="en-US" dirty="0"/>
              <a:t>Phase 1:</a:t>
            </a:r>
          </a:p>
          <a:p>
            <a:pPr lvl="2"/>
            <a:r>
              <a:rPr lang="en-US" b="1" dirty="0"/>
              <a:t>Basic Mechanical</a:t>
            </a:r>
            <a:r>
              <a:rPr lang="en-US" dirty="0"/>
              <a:t> – tools, theory, hands-on basics.</a:t>
            </a:r>
          </a:p>
          <a:p>
            <a:pPr lvl="2"/>
            <a:r>
              <a:rPr lang="en-US" b="1" dirty="0"/>
              <a:t>Computer Basics</a:t>
            </a:r>
            <a:r>
              <a:rPr lang="en-US" dirty="0"/>
              <a:t> – essential digital literacy. This course is very basic and starts with powering on your computer.</a:t>
            </a:r>
          </a:p>
          <a:p>
            <a:pPr lvl="2"/>
            <a:r>
              <a:rPr lang="en-US" b="1" dirty="0"/>
              <a:t>Electrical Fundamentals</a:t>
            </a:r>
            <a:r>
              <a:rPr lang="en-US" dirty="0"/>
              <a:t> – safety, laws, components, diagnostics.</a:t>
            </a:r>
          </a:p>
          <a:p>
            <a:pPr lvl="2"/>
            <a:r>
              <a:rPr lang="en-US" b="1" dirty="0"/>
              <a:t>Shop Math</a:t>
            </a:r>
            <a:r>
              <a:rPr lang="en-US" dirty="0"/>
              <a:t> – applied math problems in a maintenance context.</a:t>
            </a:r>
          </a:p>
          <a:p>
            <a:pPr lvl="1"/>
            <a:endParaRPr lang="en-US" dirty="0"/>
          </a:p>
          <a:p>
            <a:pPr lvl="1"/>
            <a:r>
              <a:rPr lang="en-US" dirty="0"/>
              <a:t>Possible Phase 2: Shop math, </a:t>
            </a:r>
            <a:r>
              <a:rPr lang="en-US" b="0" dirty="0"/>
              <a:t>Technical Writing and Soft Skills </a:t>
            </a:r>
            <a:r>
              <a:rPr lang="en-US" dirty="0"/>
              <a:t>– communication, documentation, teamwork, </a:t>
            </a:r>
            <a:r>
              <a:rPr lang="en-US" dirty="0" err="1"/>
              <a:t>deescalation</a:t>
            </a:r>
            <a:endParaRPr lang="en-US" dirty="0"/>
          </a:p>
          <a:p>
            <a:br>
              <a:rPr lang="en-US" dirty="0"/>
            </a:br>
            <a:r>
              <a:rPr lang="en-US" dirty="0"/>
              <a:t>This foundation isn’t just about technical training, it’s about building a </a:t>
            </a:r>
            <a:r>
              <a:rPr lang="en-US" b="0" dirty="0"/>
              <a:t>pipeline </a:t>
            </a:r>
            <a:r>
              <a:rPr lang="en-US" dirty="0"/>
              <a:t>that sets employees up for safety, success, and long-term career growth. </a:t>
            </a:r>
          </a:p>
        </p:txBody>
      </p:sp>
      <p:sp>
        <p:nvSpPr>
          <p:cNvPr id="4" name="Slide Number Placeholder 3">
            <a:extLst>
              <a:ext uri="{FF2B5EF4-FFF2-40B4-BE49-F238E27FC236}">
                <a16:creationId xmlns:a16="http://schemas.microsoft.com/office/drawing/2014/main" id="{5B41D991-B055-589E-DB0B-816A3E4009C3}"/>
              </a:ext>
            </a:extLst>
          </p:cNvPr>
          <p:cNvSpPr>
            <a:spLocks noGrp="1"/>
          </p:cNvSpPr>
          <p:nvPr>
            <p:ph type="sldNum" sz="quarter" idx="5"/>
          </p:nvPr>
        </p:nvSpPr>
        <p:spPr/>
        <p:txBody>
          <a:bodyPr/>
          <a:lstStyle/>
          <a:p>
            <a:fld id="{36D9B31C-948F-4C64-A147-DDDF7ABB253F}" type="slidenum">
              <a:rPr lang="en-US" smtClean="0"/>
              <a:t>2</a:t>
            </a:fld>
            <a:endParaRPr lang="en-US"/>
          </a:p>
        </p:txBody>
      </p:sp>
    </p:spTree>
    <p:extLst>
      <p:ext uri="{BB962C8B-B14F-4D97-AF65-F5344CB8AC3E}">
        <p14:creationId xmlns:p14="http://schemas.microsoft.com/office/powerpoint/2010/main" val="157112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topics that would be useful?</a:t>
            </a:r>
          </a:p>
        </p:txBody>
      </p:sp>
      <p:sp>
        <p:nvSpPr>
          <p:cNvPr id="4" name="Slide Number Placeholder 3"/>
          <p:cNvSpPr>
            <a:spLocks noGrp="1"/>
          </p:cNvSpPr>
          <p:nvPr>
            <p:ph type="sldNum" sz="quarter" idx="5"/>
          </p:nvPr>
        </p:nvSpPr>
        <p:spPr/>
        <p:txBody>
          <a:bodyPr/>
          <a:lstStyle/>
          <a:p>
            <a:fld id="{36D9B31C-948F-4C64-A147-DDDF7ABB253F}" type="slidenum">
              <a:rPr lang="en-US" smtClean="0"/>
              <a:t>21</a:t>
            </a:fld>
            <a:endParaRPr lang="en-US"/>
          </a:p>
        </p:txBody>
      </p:sp>
    </p:spTree>
    <p:extLst>
      <p:ext uri="{BB962C8B-B14F-4D97-AF65-F5344CB8AC3E}">
        <p14:creationId xmlns:p14="http://schemas.microsoft.com/office/powerpoint/2010/main" val="288018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D1CC4-C104-6A42-80F1-91F800EB593D}" type="slidenum">
              <a:rPr lang="en-US" smtClean="0"/>
              <a:t>22</a:t>
            </a:fld>
            <a:endParaRPr lang="en-US"/>
          </a:p>
        </p:txBody>
      </p:sp>
    </p:spTree>
    <p:extLst>
      <p:ext uri="{BB962C8B-B14F-4D97-AF65-F5344CB8AC3E}">
        <p14:creationId xmlns:p14="http://schemas.microsoft.com/office/powerpoint/2010/main" val="356722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D9B31C-948F-4C64-A147-DDDF7ABB253F}" type="slidenum">
              <a:rPr lang="en-US" smtClean="0"/>
              <a:t>4</a:t>
            </a:fld>
            <a:endParaRPr lang="en-US"/>
          </a:p>
        </p:txBody>
      </p:sp>
    </p:spTree>
    <p:extLst>
      <p:ext uri="{BB962C8B-B14F-4D97-AF65-F5344CB8AC3E}">
        <p14:creationId xmlns:p14="http://schemas.microsoft.com/office/powerpoint/2010/main" val="118358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small group, do the “who” by show of hands:</a:t>
            </a:r>
          </a:p>
          <a:p>
            <a:pPr marL="177845" indent="-177845">
              <a:buFont typeface="Arial" panose="020B0604020202020204" pitchFamily="34" charset="0"/>
              <a:buChar char="•"/>
            </a:pPr>
            <a:r>
              <a:rPr lang="en-US" dirty="0"/>
              <a:t>Transit agency</a:t>
            </a:r>
          </a:p>
          <a:p>
            <a:pPr marL="177845" indent="-177845">
              <a:buFont typeface="Arial" panose="020B0604020202020204" pitchFamily="34" charset="0"/>
              <a:buChar char="•"/>
            </a:pPr>
            <a:r>
              <a:rPr lang="en-US" dirty="0"/>
              <a:t>Nonprofit</a:t>
            </a:r>
          </a:p>
          <a:p>
            <a:pPr marL="177845" indent="-177845">
              <a:buFont typeface="Arial" panose="020B0604020202020204" pitchFamily="34" charset="0"/>
              <a:buChar char="•"/>
            </a:pPr>
            <a:r>
              <a:rPr lang="en-US" dirty="0"/>
              <a:t>DOT</a:t>
            </a:r>
          </a:p>
          <a:p>
            <a:pPr marL="177845" indent="-177845">
              <a:buFont typeface="Arial" panose="020B0604020202020204" pitchFamily="34" charset="0"/>
              <a:buChar char="•"/>
            </a:pPr>
            <a:r>
              <a:rPr lang="en-US" dirty="0"/>
              <a:t>Vendor</a:t>
            </a:r>
          </a:p>
          <a:p>
            <a:endParaRPr lang="en-US" dirty="0"/>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5</a:t>
            </a:fld>
            <a:endParaRPr lang="en-US"/>
          </a:p>
        </p:txBody>
      </p:sp>
    </p:spTree>
    <p:extLst>
      <p:ext uri="{BB962C8B-B14F-4D97-AF65-F5344CB8AC3E}">
        <p14:creationId xmlns:p14="http://schemas.microsoft.com/office/powerpoint/2010/main" val="218174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individual or turn and talk – bringing back the “whys”</a:t>
            </a:r>
          </a:p>
        </p:txBody>
      </p:sp>
      <p:sp>
        <p:nvSpPr>
          <p:cNvPr id="4" name="Slide Number Placeholder 3"/>
          <p:cNvSpPr>
            <a:spLocks noGrp="1"/>
          </p:cNvSpPr>
          <p:nvPr>
            <p:ph type="sldNum" sz="quarter" idx="5"/>
          </p:nvPr>
        </p:nvSpPr>
        <p:spPr/>
        <p:txBody>
          <a:bodyPr/>
          <a:lstStyle/>
          <a:p>
            <a:fld id="{36D9B31C-948F-4C64-A147-DDDF7ABB253F}" type="slidenum">
              <a:rPr lang="en-US" smtClean="0"/>
              <a:t>6</a:t>
            </a:fld>
            <a:endParaRPr lang="en-US"/>
          </a:p>
        </p:txBody>
      </p:sp>
    </p:spTree>
    <p:extLst>
      <p:ext uri="{BB962C8B-B14F-4D97-AF65-F5344CB8AC3E}">
        <p14:creationId xmlns:p14="http://schemas.microsoft.com/office/powerpoint/2010/main" val="390987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isn’t just about filling gaps, it’s about ensuring every worker has the </a:t>
            </a:r>
            <a:r>
              <a:rPr lang="en-US" b="0" dirty="0"/>
              <a:t>baseline knowledge to perform safely, confidently, and with opportunities to grow.</a:t>
            </a:r>
          </a:p>
          <a:p>
            <a:br>
              <a:rPr lang="en-US" dirty="0"/>
            </a:br>
            <a:r>
              <a:rPr lang="en-US" b="1" dirty="0"/>
              <a:t>Helping New and Incumbent Workers</a:t>
            </a:r>
            <a:endParaRPr lang="en-US" dirty="0"/>
          </a:p>
          <a:p>
            <a:pPr lvl="1"/>
            <a:r>
              <a:rPr lang="en-US" dirty="0"/>
              <a:t>Many new hires are coming in without strong mechanical, electrical, or math foundations.</a:t>
            </a:r>
          </a:p>
          <a:p>
            <a:pPr lvl="1"/>
            <a:r>
              <a:rPr lang="en-US" dirty="0"/>
              <a:t>Incumbent workers may have learned on the job but need a refresher.</a:t>
            </a:r>
          </a:p>
          <a:p>
            <a:pPr lvl="1"/>
            <a:endParaRPr lang="en-US" b="1" dirty="0"/>
          </a:p>
          <a:p>
            <a:pPr lvl="1"/>
            <a:r>
              <a:rPr lang="en-US" b="1" dirty="0"/>
              <a:t>Engagement</a:t>
            </a:r>
            <a:r>
              <a:rPr lang="en-US" dirty="0"/>
              <a:t>: </a:t>
            </a:r>
            <a:r>
              <a:rPr lang="en-US" i="1" dirty="0"/>
              <a:t>Ask</a:t>
            </a:r>
            <a:r>
              <a:rPr lang="en-US" dirty="0"/>
              <a:t>: “At your agency, do you find the bigger need is with brand-new hires or with supporting existing staff who want to advance?”</a:t>
            </a:r>
          </a:p>
          <a:p>
            <a:endParaRPr lang="en-US" b="1" dirty="0"/>
          </a:p>
          <a:p>
            <a:r>
              <a:rPr lang="en-US" b="1" dirty="0"/>
              <a:t>Safety</a:t>
            </a:r>
            <a:endParaRPr lang="en-US" dirty="0"/>
          </a:p>
          <a:p>
            <a:pPr lvl="1"/>
            <a:r>
              <a:rPr lang="en-US" dirty="0"/>
              <a:t>Foundational skills tie directly to safe practices — understanding tools, math, and electricity helps prevent accidents and injuries.</a:t>
            </a:r>
          </a:p>
          <a:p>
            <a:pPr lvl="1"/>
            <a:r>
              <a:rPr lang="en-US" dirty="0"/>
              <a:t>Emphasize: this is about protecting </a:t>
            </a:r>
            <a:r>
              <a:rPr lang="en-US" b="1" dirty="0"/>
              <a:t>workers, equipment, and passengers</a:t>
            </a:r>
            <a:r>
              <a:rPr lang="en-US" dirty="0"/>
              <a:t>.</a:t>
            </a:r>
          </a:p>
          <a:p>
            <a:endParaRPr lang="en-US" b="1" dirty="0"/>
          </a:p>
          <a:p>
            <a:r>
              <a:rPr lang="en-US" b="1" dirty="0"/>
              <a:t>Career Progression</a:t>
            </a:r>
            <a:endParaRPr lang="en-US" dirty="0"/>
          </a:p>
          <a:p>
            <a:pPr lvl="1"/>
            <a:r>
              <a:rPr lang="en-US" dirty="0"/>
              <a:t>With solid foundational knowledge, workers can move from entry-level positions into apprenticeship programs or advanced certifications.</a:t>
            </a:r>
          </a:p>
          <a:p>
            <a:pPr lvl="1"/>
            <a:r>
              <a:rPr lang="en-US" dirty="0"/>
              <a:t>This creates a </a:t>
            </a:r>
            <a:r>
              <a:rPr lang="en-US" b="1" dirty="0"/>
              <a:t>pathway</a:t>
            </a:r>
            <a:r>
              <a:rPr lang="en-US" dirty="0"/>
              <a:t> and career progression.</a:t>
            </a:r>
            <a:br>
              <a:rPr lang="en-US" dirty="0"/>
            </a:br>
            <a:endParaRPr lang="en-US" dirty="0"/>
          </a:p>
          <a:p>
            <a:r>
              <a:rPr lang="en-US" b="1" dirty="0"/>
              <a:t>Industry Need</a:t>
            </a:r>
            <a:endParaRPr lang="en-US" dirty="0"/>
          </a:p>
          <a:p>
            <a:pPr lvl="1"/>
            <a:r>
              <a:rPr lang="en-US" dirty="0"/>
              <a:t>We heard consistently from agencies that new hires often lack core mechanical, electrical, or math skills.</a:t>
            </a:r>
          </a:p>
          <a:p>
            <a:pPr lvl="1"/>
            <a:r>
              <a:rPr lang="en-US" dirty="0"/>
              <a:t>This program is designed to close those gaps, supporting both </a:t>
            </a:r>
            <a:r>
              <a:rPr lang="en-US" b="0" dirty="0"/>
              <a:t>new employees and incumbent workers </a:t>
            </a:r>
            <a:r>
              <a:rPr lang="en-US" dirty="0"/>
              <a:t>who want to advance.</a:t>
            </a:r>
          </a:p>
          <a:p>
            <a:pPr lvl="1"/>
            <a:endParaRPr lang="en-US" b="1" dirty="0"/>
          </a:p>
          <a:p>
            <a:pPr lvl="1"/>
            <a:r>
              <a:rPr lang="en-US" b="1" dirty="0"/>
              <a:t>Engagement</a:t>
            </a:r>
            <a:r>
              <a:rPr lang="en-US" dirty="0"/>
              <a:t>: “What’s the most common skill you find missing when new employees come through your doors?”</a:t>
            </a:r>
          </a:p>
          <a:p>
            <a:endParaRPr lang="en-US" dirty="0"/>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7</a:t>
            </a:fld>
            <a:endParaRPr lang="en-US"/>
          </a:p>
        </p:txBody>
      </p:sp>
    </p:spTree>
    <p:extLst>
      <p:ext uri="{BB962C8B-B14F-4D97-AF65-F5344CB8AC3E}">
        <p14:creationId xmlns:p14="http://schemas.microsoft.com/office/powerpoint/2010/main" val="108879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built to directly address </a:t>
            </a:r>
            <a:r>
              <a:rPr lang="en-US" b="0" dirty="0"/>
              <a:t>skills gaps </a:t>
            </a:r>
            <a:r>
              <a:rPr lang="en-US" dirty="0"/>
              <a:t>across transit maintenance, making it easier for agencies to onboard, train, and grow their workforce.</a:t>
            </a:r>
          </a:p>
          <a:p>
            <a:br>
              <a:rPr lang="en-US" dirty="0"/>
            </a:br>
            <a:r>
              <a:rPr lang="en-US" b="1" dirty="0"/>
              <a:t>Industry Need</a:t>
            </a:r>
            <a:endParaRPr lang="en-US" dirty="0"/>
          </a:p>
          <a:p>
            <a:pPr lvl="1"/>
            <a:r>
              <a:rPr lang="en-US" dirty="0"/>
              <a:t>We heard consistently from agencies that new hires often lack core mechanical, electrical, or math skills.</a:t>
            </a:r>
          </a:p>
          <a:p>
            <a:pPr lvl="1"/>
            <a:r>
              <a:rPr lang="en-US" dirty="0"/>
              <a:t>This program is designed to close those gaps, supporting both </a:t>
            </a:r>
            <a:r>
              <a:rPr lang="en-US" b="0" dirty="0"/>
              <a:t>new employees and incumbent workers </a:t>
            </a:r>
            <a:r>
              <a:rPr lang="en-US" dirty="0"/>
              <a:t>who want to advance.</a:t>
            </a:r>
          </a:p>
          <a:p>
            <a:pPr lvl="1"/>
            <a:endParaRPr lang="en-US" b="1" dirty="0"/>
          </a:p>
          <a:p>
            <a:pPr lvl="1"/>
            <a:r>
              <a:rPr lang="en-US" b="1" dirty="0"/>
              <a:t>Engagement</a:t>
            </a:r>
            <a:r>
              <a:rPr lang="en-US" dirty="0"/>
              <a:t>: “What’s the most common skill you find missing when new employees come through your doors?”</a:t>
            </a:r>
          </a:p>
          <a:p>
            <a:pPr lvl="1"/>
            <a:endParaRPr lang="en-US" dirty="0"/>
          </a:p>
          <a:p>
            <a:r>
              <a:rPr lang="en-US" b="1" dirty="0"/>
              <a:t>Scalable Approach</a:t>
            </a:r>
            <a:endParaRPr lang="en-US" dirty="0"/>
          </a:p>
          <a:p>
            <a:pPr lvl="1"/>
            <a:r>
              <a:rPr lang="en-US" dirty="0"/>
              <a:t>Agencies can pick and choose, whether it’s a single module to support a specific need or a full foundational curriculum.</a:t>
            </a:r>
          </a:p>
          <a:p>
            <a:pPr lvl="1"/>
            <a:r>
              <a:rPr lang="en-US" dirty="0"/>
              <a:t>This flexibility makes it work for both </a:t>
            </a:r>
            <a:r>
              <a:rPr lang="en-US" b="0" dirty="0"/>
              <a:t>large systems and small rural agencies.</a:t>
            </a:r>
          </a:p>
          <a:p>
            <a:endParaRPr lang="en-US" b="1" dirty="0"/>
          </a:p>
          <a:p>
            <a:r>
              <a:rPr lang="en-US" b="1" dirty="0"/>
              <a:t>Freely Available Materials</a:t>
            </a:r>
            <a:endParaRPr lang="en-US" dirty="0"/>
          </a:p>
          <a:p>
            <a:pPr lvl="1"/>
            <a:r>
              <a:rPr lang="en-US" dirty="0"/>
              <a:t>Funded through FTA materials are </a:t>
            </a:r>
            <a:r>
              <a:rPr lang="en-US" b="0" dirty="0"/>
              <a:t>freely available on TWC’s website. </a:t>
            </a:r>
            <a:r>
              <a:rPr lang="en-US" dirty="0"/>
              <a:t>Agencies don’t need to “reinvent the wheel.”</a:t>
            </a:r>
          </a:p>
          <a:p>
            <a:endParaRPr lang="en-US" b="1" dirty="0"/>
          </a:p>
          <a:p>
            <a:r>
              <a:rPr lang="en-US" b="1" dirty="0"/>
              <a:t>Courses Included</a:t>
            </a:r>
            <a:endParaRPr lang="en-US" dirty="0"/>
          </a:p>
          <a:p>
            <a:pPr lvl="1"/>
            <a:r>
              <a:rPr lang="en-US" dirty="0"/>
              <a:t>Phase 1:</a:t>
            </a:r>
          </a:p>
          <a:p>
            <a:pPr lvl="2"/>
            <a:r>
              <a:rPr lang="en-US" b="1" dirty="0"/>
              <a:t>Basic Mechanical</a:t>
            </a:r>
            <a:r>
              <a:rPr lang="en-US" dirty="0"/>
              <a:t> – tools, theory, hands-on basics.</a:t>
            </a:r>
          </a:p>
          <a:p>
            <a:pPr lvl="2"/>
            <a:r>
              <a:rPr lang="en-US" b="1" dirty="0"/>
              <a:t>Computer Basics</a:t>
            </a:r>
            <a:r>
              <a:rPr lang="en-US" dirty="0"/>
              <a:t> – essential digital literacy. This course is very basic and starts with powering on your computer.</a:t>
            </a:r>
          </a:p>
          <a:p>
            <a:pPr lvl="2"/>
            <a:r>
              <a:rPr lang="en-US" b="1" dirty="0"/>
              <a:t>Electrical Fundamentals</a:t>
            </a:r>
            <a:r>
              <a:rPr lang="en-US" dirty="0"/>
              <a:t> – safety, laws, components, diagnostics.</a:t>
            </a:r>
          </a:p>
          <a:p>
            <a:pPr lvl="2"/>
            <a:r>
              <a:rPr lang="en-US" b="1" dirty="0"/>
              <a:t>Shop Math</a:t>
            </a:r>
            <a:r>
              <a:rPr lang="en-US" dirty="0"/>
              <a:t> – applied math problems in a maintenance context.</a:t>
            </a:r>
          </a:p>
          <a:p>
            <a:pPr lvl="1"/>
            <a:endParaRPr lang="en-US" dirty="0"/>
          </a:p>
          <a:p>
            <a:pPr lvl="1"/>
            <a:r>
              <a:rPr lang="en-US" dirty="0"/>
              <a:t>Possible Phase 2: Shop math, </a:t>
            </a:r>
            <a:r>
              <a:rPr lang="en-US" b="0" dirty="0"/>
              <a:t>Technical Writing and Soft Skills </a:t>
            </a:r>
            <a:r>
              <a:rPr lang="en-US" dirty="0"/>
              <a:t>– communication, documentation, teamwork, </a:t>
            </a:r>
            <a:r>
              <a:rPr lang="en-US" dirty="0" err="1"/>
              <a:t>deescalation</a:t>
            </a:r>
            <a:endParaRPr lang="en-US" dirty="0"/>
          </a:p>
          <a:p>
            <a:br>
              <a:rPr lang="en-US" dirty="0"/>
            </a:br>
            <a:r>
              <a:rPr lang="en-US" dirty="0"/>
              <a:t>This foundation isn’t just about technical training, it’s about building a </a:t>
            </a:r>
            <a:r>
              <a:rPr lang="en-US" b="0" dirty="0"/>
              <a:t>pipeline </a:t>
            </a:r>
            <a:r>
              <a:rPr lang="en-US" dirty="0"/>
              <a:t>that sets employees up for safety, success, and long-term career growth. </a:t>
            </a:r>
          </a:p>
          <a:p>
            <a:endParaRPr lang="en-US" dirty="0"/>
          </a:p>
          <a:p>
            <a:r>
              <a:rPr lang="en-US" b="1" dirty="0"/>
              <a:t>Overview of the Program</a:t>
            </a:r>
            <a:endParaRPr lang="en-US" dirty="0"/>
          </a:p>
          <a:p>
            <a:r>
              <a:rPr lang="en-US" dirty="0"/>
              <a:t>We are developing comprehensive foundational skills training that covers four core technical areas: </a:t>
            </a:r>
            <a:r>
              <a:rPr lang="en-US" b="0" dirty="0"/>
              <a:t>Mechanical, Electrical, Computers, and Math.</a:t>
            </a:r>
          </a:p>
          <a:p>
            <a:r>
              <a:rPr lang="en-US" dirty="0"/>
              <a:t>These are the building blocks needed for success in transit maintenance careers, and we’re designing them to be accessible to new and experienced employees.</a:t>
            </a:r>
          </a:p>
          <a:p>
            <a:endParaRPr lang="en-US" dirty="0"/>
          </a:p>
          <a:p>
            <a:r>
              <a:rPr lang="en-US" b="1" dirty="0"/>
              <a:t>Variety of Instructional Materials</a:t>
            </a:r>
            <a:endParaRPr lang="en-US" dirty="0"/>
          </a:p>
          <a:p>
            <a:r>
              <a:rPr lang="en-US" dirty="0"/>
              <a:t>Each topic area includes a </a:t>
            </a:r>
            <a:r>
              <a:rPr lang="en-US" b="0" dirty="0"/>
              <a:t>mix of learning resources</a:t>
            </a:r>
            <a:r>
              <a:rPr lang="en-US" dirty="0"/>
              <a:t>: PowerPoint presentations, hands-on activities, reference guides, videos, assessments, glossaries, and workbooks.</a:t>
            </a:r>
          </a:p>
          <a:p>
            <a:r>
              <a:rPr lang="en-US" dirty="0"/>
              <a:t>This variety ensures we meet different learning styles and reinforce knowledge in multiple ways.</a:t>
            </a:r>
          </a:p>
          <a:p>
            <a:endParaRPr lang="en-US" dirty="0"/>
          </a:p>
          <a:p>
            <a:r>
              <a:rPr lang="en-US" b="1" dirty="0"/>
              <a:t>Collaboration with SMEs</a:t>
            </a:r>
            <a:endParaRPr lang="en-US" dirty="0"/>
          </a:p>
          <a:p>
            <a:r>
              <a:rPr lang="en-US" dirty="0"/>
              <a:t>Development is done </a:t>
            </a:r>
            <a:r>
              <a:rPr lang="en-US" b="0" dirty="0"/>
              <a:t>with and by industry Subject Matter Experts (SMEs).</a:t>
            </a:r>
          </a:p>
          <a:p>
            <a:r>
              <a:rPr lang="en-US" dirty="0"/>
              <a:t>This ensures accuracy, real-world relevance, and that the materials reflect the tools, systems, and challenges agencies face every day.</a:t>
            </a:r>
          </a:p>
          <a:p>
            <a:endParaRPr lang="en-US" b="0" dirty="0"/>
          </a:p>
          <a:p>
            <a:r>
              <a:rPr lang="en-US" b="1" dirty="0"/>
              <a:t>Grounded in Adult Learning Principles</a:t>
            </a:r>
            <a:endParaRPr lang="en-US" dirty="0"/>
          </a:p>
          <a:p>
            <a:r>
              <a:rPr lang="en-US" dirty="0"/>
              <a:t>The materials are designed with </a:t>
            </a:r>
            <a:r>
              <a:rPr lang="en-US" b="0" dirty="0"/>
              <a:t>adult learners in mind, </a:t>
            </a:r>
            <a:r>
              <a:rPr lang="en-US" dirty="0"/>
              <a:t>practical, job-relevant, and immediately applicable.</a:t>
            </a:r>
          </a:p>
          <a:p>
            <a:r>
              <a:rPr lang="en-US" dirty="0"/>
              <a:t>Courses encourage active participation and problem-solving.</a:t>
            </a:r>
          </a:p>
          <a:p>
            <a:endParaRPr lang="en-US" dirty="0"/>
          </a:p>
          <a:p>
            <a:r>
              <a:rPr lang="en-US" b="1" dirty="0"/>
              <a:t>Modular &amp; Flexible Approach</a:t>
            </a:r>
            <a:endParaRPr lang="en-US" dirty="0"/>
          </a:p>
          <a:p>
            <a:r>
              <a:rPr lang="en-US" dirty="0"/>
              <a:t>The curriculum is </a:t>
            </a:r>
            <a:r>
              <a:rPr lang="en-US" b="0" dirty="0"/>
              <a:t>modular</a:t>
            </a:r>
            <a:r>
              <a:rPr lang="en-US" dirty="0"/>
              <a:t> so agencies can select only what they need.</a:t>
            </a:r>
          </a:p>
          <a:p>
            <a:r>
              <a:rPr lang="en-US" dirty="0"/>
              <a:t>This flexibility makes it easier to tailor the program to local priorities, budgets, and workforce needs.</a:t>
            </a:r>
          </a:p>
          <a:p>
            <a:endParaRPr lang="en-US" dirty="0"/>
          </a:p>
          <a:p>
            <a:r>
              <a:rPr lang="en-US" b="1" dirty="0"/>
              <a:t>Goal &amp; Impact</a:t>
            </a:r>
            <a:endParaRPr lang="en-US" dirty="0"/>
          </a:p>
          <a:p>
            <a:r>
              <a:rPr lang="en-US" dirty="0"/>
              <a:t>Ultimately, this program supports </a:t>
            </a:r>
            <a:r>
              <a:rPr lang="en-US" b="0" dirty="0"/>
              <a:t>workforce development, skill building, and career growth</a:t>
            </a:r>
            <a:r>
              <a:rPr lang="en-US" dirty="0"/>
              <a:t>, while improving agency safety and performance.</a:t>
            </a:r>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8</a:t>
            </a:fld>
            <a:endParaRPr lang="en-US"/>
          </a:p>
        </p:txBody>
      </p:sp>
    </p:spTree>
    <p:extLst>
      <p:ext uri="{BB962C8B-B14F-4D97-AF65-F5344CB8AC3E}">
        <p14:creationId xmlns:p14="http://schemas.microsoft.com/office/powerpoint/2010/main" val="146250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electrical course. Show materials if attendees seem interested.</a:t>
            </a:r>
          </a:p>
        </p:txBody>
      </p:sp>
      <p:sp>
        <p:nvSpPr>
          <p:cNvPr id="4" name="Slide Number Placeholder 3"/>
          <p:cNvSpPr>
            <a:spLocks noGrp="1"/>
          </p:cNvSpPr>
          <p:nvPr>
            <p:ph type="sldNum" sz="quarter" idx="5"/>
          </p:nvPr>
        </p:nvSpPr>
        <p:spPr/>
        <p:txBody>
          <a:bodyPr/>
          <a:lstStyle/>
          <a:p>
            <a:fld id="{36D9B31C-948F-4C64-A147-DDDF7ABB253F}" type="slidenum">
              <a:rPr lang="en-US" smtClean="0"/>
              <a:t>9</a:t>
            </a:fld>
            <a:endParaRPr lang="en-US"/>
          </a:p>
        </p:txBody>
      </p:sp>
    </p:spTree>
    <p:extLst>
      <p:ext uri="{BB962C8B-B14F-4D97-AF65-F5344CB8AC3E}">
        <p14:creationId xmlns:p14="http://schemas.microsoft.com/office/powerpoint/2010/main" val="50898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Talk about mechanical course. Show materials if attendees seem interested.</a:t>
            </a:r>
          </a:p>
          <a:p>
            <a:endParaRPr lang="en-US" dirty="0"/>
          </a:p>
        </p:txBody>
      </p:sp>
      <p:sp>
        <p:nvSpPr>
          <p:cNvPr id="4" name="Slide Number Placeholder 3"/>
          <p:cNvSpPr>
            <a:spLocks noGrp="1"/>
          </p:cNvSpPr>
          <p:nvPr>
            <p:ph type="sldNum" sz="quarter" idx="5"/>
          </p:nvPr>
        </p:nvSpPr>
        <p:spPr/>
        <p:txBody>
          <a:bodyPr/>
          <a:lstStyle/>
          <a:p>
            <a:fld id="{36D9B31C-948F-4C64-A147-DDDF7ABB253F}" type="slidenum">
              <a:rPr lang="en-US" smtClean="0"/>
              <a:t>10</a:t>
            </a:fld>
            <a:endParaRPr lang="en-US"/>
          </a:p>
        </p:txBody>
      </p:sp>
    </p:spTree>
    <p:extLst>
      <p:ext uri="{BB962C8B-B14F-4D97-AF65-F5344CB8AC3E}">
        <p14:creationId xmlns:p14="http://schemas.microsoft.com/office/powerpoint/2010/main" val="345918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WC Opener">
    <p:spTree>
      <p:nvGrpSpPr>
        <p:cNvPr id="1" name=""/>
        <p:cNvGrpSpPr/>
        <p:nvPr/>
      </p:nvGrpSpPr>
      <p:grpSpPr>
        <a:xfrm>
          <a:off x="0" y="0"/>
          <a:ext cx="0" cy="0"/>
          <a:chOff x="0" y="0"/>
          <a:chExt cx="0" cy="0"/>
        </a:xfrm>
      </p:grpSpPr>
      <p:pic>
        <p:nvPicPr>
          <p:cNvPr id="3" name="Picture 2" descr="Transit Workforce Center">
            <a:extLst>
              <a:ext uri="{FF2B5EF4-FFF2-40B4-BE49-F238E27FC236}">
                <a16:creationId xmlns:a16="http://schemas.microsoft.com/office/drawing/2014/main" id="{E9A136FF-294D-894C-A744-82A47C950F60}"/>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93195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WC Event Title Open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69B256-B0AE-0A01-423F-6FE06545B108}"/>
              </a:ext>
            </a:extLst>
          </p:cNvPr>
          <p:cNvSpPr txBox="1"/>
          <p:nvPr userDrawn="1"/>
        </p:nvSpPr>
        <p:spPr>
          <a:xfrm>
            <a:off x="0" y="533272"/>
            <a:ext cx="12192000" cy="738664"/>
          </a:xfrm>
          <a:prstGeom prst="rect">
            <a:avLst/>
          </a:prstGeom>
          <a:noFill/>
        </p:spPr>
        <p:txBody>
          <a:bodyPr wrap="square" rtlCol="0">
            <a:spAutoFit/>
          </a:bodyPr>
          <a:lstStyle/>
          <a:p>
            <a:pPr marL="0" marR="0" lvl="0" indent="0" algn="ctr" defTabSz="2173204" rtl="0" eaLnBrk="1" fontAlgn="auto" latinLnBrk="0" hangingPunct="1">
              <a:lnSpc>
                <a:spcPct val="100000"/>
              </a:lnSpc>
              <a:spcBef>
                <a:spcPts val="600"/>
              </a:spcBef>
              <a:spcAft>
                <a:spcPts val="600"/>
              </a:spcAft>
              <a:buClrTx/>
              <a:buSzTx/>
              <a:buFontTx/>
              <a:buNone/>
              <a:tabLst/>
              <a:defRPr/>
            </a:pPr>
            <a:r>
              <a:rPr kumimoji="0" lang="en-US" sz="4200" b="1" i="0" u="none" strike="noStrike" kern="1200" cap="none" spc="0" normalizeH="0" baseline="0" noProof="0" dirty="0">
                <a:ln>
                  <a:noFill/>
                </a:ln>
                <a:solidFill>
                  <a:srgbClr val="0F6134"/>
                </a:solidFill>
                <a:effectLst/>
                <a:uLnTx/>
                <a:uFillTx/>
                <a:latin typeface="Arial" panose="020B0604020202020204" pitchFamily="34" charset="0"/>
                <a:ea typeface="Lato Black" charset="0"/>
                <a:cs typeface="Arial" panose="020B0604020202020204" pitchFamily="34" charset="0"/>
              </a:rPr>
              <a:t>Transit Workforce Center</a:t>
            </a:r>
          </a:p>
        </p:txBody>
      </p:sp>
      <p:sp>
        <p:nvSpPr>
          <p:cNvPr id="6" name="TextBox 5">
            <a:extLst>
              <a:ext uri="{FF2B5EF4-FFF2-40B4-BE49-F238E27FC236}">
                <a16:creationId xmlns:a16="http://schemas.microsoft.com/office/drawing/2014/main" id="{76EF01BA-6E0C-E0D6-A943-C5DE6D0B8E8E}"/>
              </a:ext>
            </a:extLst>
          </p:cNvPr>
          <p:cNvSpPr txBox="1"/>
          <p:nvPr userDrawn="1"/>
        </p:nvSpPr>
        <p:spPr>
          <a:xfrm>
            <a:off x="1" y="1252518"/>
            <a:ext cx="12192000" cy="861774"/>
          </a:xfrm>
          <a:prstGeom prst="rect">
            <a:avLst/>
          </a:prstGeom>
          <a:noFill/>
        </p:spPr>
        <p:txBody>
          <a:bodyPr wrap="square" rtlCol="0">
            <a:spAutoFit/>
          </a:bodyPr>
          <a:lstStyle/>
          <a:p>
            <a:pPr marL="0" marR="0" lvl="0" indent="0" algn="ctr" defTabSz="2173204"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F6134"/>
                </a:solidFill>
                <a:effectLst/>
                <a:uLnTx/>
                <a:uFillTx/>
                <a:latin typeface="Arial" panose="020B0604020202020204" pitchFamily="34" charset="0"/>
                <a:ea typeface="Lato Black" charset="0"/>
                <a:cs typeface="Arial" panose="020B0604020202020204" pitchFamily="34" charset="0"/>
              </a:rPr>
              <a:t>National Technical Assistance Center </a:t>
            </a:r>
          </a:p>
          <a:p>
            <a:pPr marL="0" marR="0" lvl="0" indent="0" algn="ctr" defTabSz="2173204"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F6134"/>
                </a:solidFill>
                <a:effectLst/>
                <a:uLnTx/>
                <a:uFillTx/>
                <a:latin typeface="Arial" panose="020B0604020202020204" pitchFamily="34" charset="0"/>
                <a:ea typeface="Lato Black" charset="0"/>
                <a:cs typeface="Arial" panose="020B0604020202020204" pitchFamily="34" charset="0"/>
              </a:rPr>
              <a:t>for Transit Workforce Development</a:t>
            </a:r>
          </a:p>
        </p:txBody>
      </p:sp>
      <p:pic>
        <p:nvPicPr>
          <p:cNvPr id="3" name="Picture 2">
            <a:extLst>
              <a:ext uri="{FF2B5EF4-FFF2-40B4-BE49-F238E27FC236}">
                <a16:creationId xmlns:a16="http://schemas.microsoft.com/office/drawing/2014/main" id="{E9A136FF-294D-894C-A744-82A47C950F6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8742" y="2318300"/>
            <a:ext cx="11273257" cy="4539700"/>
          </a:xfrm>
          <a:prstGeom prst="rect">
            <a:avLst/>
          </a:prstGeom>
        </p:spPr>
      </p:pic>
      <p:pic>
        <p:nvPicPr>
          <p:cNvPr id="4" name="Picture 3" descr="Federal Transit Administration">
            <a:extLst>
              <a:ext uri="{FF2B5EF4-FFF2-40B4-BE49-F238E27FC236}">
                <a16:creationId xmlns:a16="http://schemas.microsoft.com/office/drawing/2014/main" id="{B74CD244-9E0A-03E3-BD60-22E8BA3E2661}"/>
              </a:ext>
              <a:ext uri="{C183D7F6-B498-43B3-948B-1728B52AA6E4}">
                <adec:decorative xmlns:adec="http://schemas.microsoft.com/office/drawing/2017/decorative" val="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55093" y="706761"/>
            <a:ext cx="1291658" cy="1284482"/>
          </a:xfrm>
          <a:prstGeom prst="rect">
            <a:avLst/>
          </a:prstGeom>
          <a:noFill/>
        </p:spPr>
      </p:pic>
      <p:pic>
        <p:nvPicPr>
          <p:cNvPr id="7" name="Picture 6" descr="International Transportation Learning Center">
            <a:extLst>
              <a:ext uri="{FF2B5EF4-FFF2-40B4-BE49-F238E27FC236}">
                <a16:creationId xmlns:a16="http://schemas.microsoft.com/office/drawing/2014/main" id="{D572A257-E037-A4AC-753F-E78D39B71AC6}"/>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8100" y="809905"/>
            <a:ext cx="1358900" cy="1210900"/>
          </a:xfrm>
          <a:prstGeom prst="rect">
            <a:avLst/>
          </a:prstGeom>
          <a:noFill/>
        </p:spPr>
      </p:pic>
      <p:cxnSp>
        <p:nvCxnSpPr>
          <p:cNvPr id="8" name="Straight Connector 7">
            <a:extLst>
              <a:ext uri="{FF2B5EF4-FFF2-40B4-BE49-F238E27FC236}">
                <a16:creationId xmlns:a16="http://schemas.microsoft.com/office/drawing/2014/main" id="{6C671987-FD81-8EDD-3FB4-F24972FA5A57}"/>
              </a:ext>
              <a:ext uri="{C183D7F6-B498-43B3-948B-1728B52AA6E4}">
                <adec:decorative xmlns:adec="http://schemas.microsoft.com/office/drawing/2017/decorative" val="1"/>
              </a:ext>
            </a:extLst>
          </p:cNvPr>
          <p:cNvCxnSpPr>
            <a:cxnSpLocks/>
          </p:cNvCxnSpPr>
          <p:nvPr userDrawn="1"/>
        </p:nvCxnSpPr>
        <p:spPr>
          <a:xfrm>
            <a:off x="655093" y="2345193"/>
            <a:ext cx="10754435" cy="0"/>
          </a:xfrm>
          <a:prstGeom prst="line">
            <a:avLst/>
          </a:prstGeom>
          <a:ln w="254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10" descr="Transit Workforce Center">
            <a:extLst>
              <a:ext uri="{FF2B5EF4-FFF2-40B4-BE49-F238E27FC236}">
                <a16:creationId xmlns:a16="http://schemas.microsoft.com/office/drawing/2014/main" id="{76621642-3ACC-1410-0B16-F162AE53C23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76410" y="5560287"/>
            <a:ext cx="5639180" cy="970848"/>
          </a:xfrm>
          <a:prstGeom prst="rect">
            <a:avLst/>
          </a:prstGeom>
        </p:spPr>
      </p:pic>
    </p:spTree>
    <p:extLst>
      <p:ext uri="{BB962C8B-B14F-4D97-AF65-F5344CB8AC3E}">
        <p14:creationId xmlns:p14="http://schemas.microsoft.com/office/powerpoint/2010/main" val="41729357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WC Opener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136FF-294D-894C-A744-82A47C950F6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73338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2B5203-1E28-8B45-AE41-C5107348E01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CF8464-CBB6-1046-88E1-58FD61FF5AD4}"/>
              </a:ext>
            </a:extLst>
          </p:cNvPr>
          <p:cNvSpPr>
            <a:spLocks noGrp="1"/>
          </p:cNvSpPr>
          <p:nvPr>
            <p:ph type="ctrTitle" hasCustomPrompt="1"/>
          </p:nvPr>
        </p:nvSpPr>
        <p:spPr>
          <a:xfrm>
            <a:off x="1351128" y="1299787"/>
            <a:ext cx="10005128" cy="2194560"/>
          </a:xfrm>
        </p:spPr>
        <p:txBody>
          <a:bodyPr anchor="b">
            <a:noAutofit/>
          </a:bodyPr>
          <a:lstStyle>
            <a:lvl1pPr algn="ctr">
              <a:defRPr sz="60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53CBDE51-4EE3-2A48-BDF8-08E97054E32E}"/>
              </a:ext>
            </a:extLst>
          </p:cNvPr>
          <p:cNvSpPr>
            <a:spLocks noGrp="1"/>
          </p:cNvSpPr>
          <p:nvPr>
            <p:ph type="subTitle" idx="1"/>
          </p:nvPr>
        </p:nvSpPr>
        <p:spPr>
          <a:xfrm>
            <a:off x="1351128" y="3652144"/>
            <a:ext cx="10002672" cy="1645920"/>
          </a:xfrm>
        </p:spPr>
        <p:txBody>
          <a:bodyPr>
            <a:no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826EAB12-9CF8-4F4F-A2BB-E2D5322F726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0485" y="6112475"/>
            <a:ext cx="2203450" cy="738437"/>
          </a:xfrm>
          <a:prstGeom prst="rect">
            <a:avLst/>
          </a:prstGeom>
        </p:spPr>
      </p:pic>
    </p:spTree>
    <p:extLst>
      <p:ext uri="{BB962C8B-B14F-4D97-AF65-F5344CB8AC3E}">
        <p14:creationId xmlns:p14="http://schemas.microsoft.com/office/powerpoint/2010/main" val="25391982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9F64E8-6A0F-1141-9525-A57F22B4BD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CF8464-CBB6-1046-88E1-58FD61FF5AD4}"/>
              </a:ext>
            </a:extLst>
          </p:cNvPr>
          <p:cNvSpPr>
            <a:spLocks noGrp="1"/>
          </p:cNvSpPr>
          <p:nvPr>
            <p:ph type="ctrTitle" hasCustomPrompt="1"/>
          </p:nvPr>
        </p:nvSpPr>
        <p:spPr>
          <a:xfrm>
            <a:off x="731520" y="1313435"/>
            <a:ext cx="9418320" cy="2194560"/>
          </a:xfrm>
        </p:spPr>
        <p:txBody>
          <a:bodyPr anchor="b">
            <a:noAutofit/>
          </a:bodyPr>
          <a:lstStyle>
            <a:lvl1pPr algn="ctr">
              <a:defRPr sz="60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53CBDE51-4EE3-2A48-BDF8-08E97054E32E}"/>
              </a:ext>
            </a:extLst>
          </p:cNvPr>
          <p:cNvSpPr>
            <a:spLocks noGrp="1"/>
          </p:cNvSpPr>
          <p:nvPr>
            <p:ph type="subTitle" idx="1"/>
          </p:nvPr>
        </p:nvSpPr>
        <p:spPr>
          <a:xfrm>
            <a:off x="731520" y="3665792"/>
            <a:ext cx="9418320" cy="1645920"/>
          </a:xfrm>
        </p:spPr>
        <p:txBody>
          <a:bodyPr>
            <a:no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61CA531D-4B56-3740-BD89-DC0801729A4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4836" y="6112475"/>
            <a:ext cx="2203450" cy="738437"/>
          </a:xfrm>
          <a:prstGeom prst="rect">
            <a:avLst/>
          </a:prstGeom>
        </p:spPr>
      </p:pic>
    </p:spTree>
    <p:extLst>
      <p:ext uri="{BB962C8B-B14F-4D97-AF65-F5344CB8AC3E}">
        <p14:creationId xmlns:p14="http://schemas.microsoft.com/office/powerpoint/2010/main" val="35159387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0C969E-42CF-A548-AE1D-0551954000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88"/>
            <a:ext cx="12192000" cy="6858000"/>
          </a:xfrm>
          <a:prstGeom prst="rect">
            <a:avLst/>
          </a:prstGeom>
        </p:spPr>
      </p:pic>
      <p:sp>
        <p:nvSpPr>
          <p:cNvPr id="2" name="Title 1">
            <a:extLst>
              <a:ext uri="{FF2B5EF4-FFF2-40B4-BE49-F238E27FC236}">
                <a16:creationId xmlns:a16="http://schemas.microsoft.com/office/drawing/2014/main" id="{9005B033-D348-654C-8CAE-C86EC5429316}"/>
              </a:ext>
            </a:extLst>
          </p:cNvPr>
          <p:cNvSpPr>
            <a:spLocks noGrp="1"/>
          </p:cNvSpPr>
          <p:nvPr>
            <p:ph type="title"/>
          </p:nvPr>
        </p:nvSpPr>
        <p:spPr>
          <a:xfrm>
            <a:off x="841248" y="646396"/>
            <a:ext cx="10515600" cy="664797"/>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EB9B61B-4046-5F47-A663-237DEFBB2B48}"/>
              </a:ext>
            </a:extLst>
          </p:cNvPr>
          <p:cNvSpPr>
            <a:spLocks noGrp="1"/>
          </p:cNvSpPr>
          <p:nvPr>
            <p:ph idx="1"/>
          </p:nvPr>
        </p:nvSpPr>
        <p:spPr>
          <a:xfrm>
            <a:off x="838200" y="1645920"/>
            <a:ext cx="10515600" cy="4572000"/>
          </a:xfrm>
        </p:spPr>
        <p:txBody>
          <a:bodyPr/>
          <a:lstStyle>
            <a:lvl1pPr marL="0" indent="0">
              <a:buNone/>
              <a:defRPr sz="2600">
                <a:solidFill>
                  <a:schemeClr val="tx2">
                    <a:lumMod val="75000"/>
                  </a:schemeClr>
                </a:solidFill>
              </a:defRPr>
            </a:lvl1pPr>
            <a:lvl2pPr marL="457200" indent="0">
              <a:buNone/>
              <a:defRPr sz="2200">
                <a:solidFill>
                  <a:schemeClr val="tx2">
                    <a:lumMod val="75000"/>
                  </a:schemeClr>
                </a:solidFill>
              </a:defRPr>
            </a:lvl2pPr>
            <a:lvl3pPr marL="914400" indent="0">
              <a:buNone/>
              <a:defRPr sz="2000">
                <a:solidFill>
                  <a:schemeClr val="tx2">
                    <a:lumMod val="75000"/>
                  </a:schemeClr>
                </a:solidFill>
              </a:defRPr>
            </a:lvl3pPr>
            <a:lvl4pPr marL="1371600" indent="0">
              <a:buNone/>
              <a:defRPr sz="1800">
                <a:solidFill>
                  <a:schemeClr val="tx2">
                    <a:lumMod val="75000"/>
                  </a:schemeClr>
                </a:solidFill>
              </a:defRPr>
            </a:lvl4pPr>
            <a:lvl5pPr marL="1828800" indent="0">
              <a:buNone/>
              <a:defRPr sz="1600">
                <a:solidFill>
                  <a:schemeClr val="tx2">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2F48BDA5-F859-3946-8958-9BC8DDFA744C}"/>
              </a:ext>
            </a:extLst>
          </p:cNvPr>
          <p:cNvSpPr>
            <a:spLocks noGrp="1"/>
          </p:cNvSpPr>
          <p:nvPr>
            <p:ph type="sldNum" sz="quarter" idx="4"/>
          </p:nvPr>
        </p:nvSpPr>
        <p:spPr>
          <a:xfrm>
            <a:off x="838200" y="6356350"/>
            <a:ext cx="10515600" cy="365125"/>
          </a:xfrm>
          <a:prstGeom prst="rect">
            <a:avLst/>
          </a:prstGeom>
        </p:spPr>
        <p:txBody>
          <a:bodyPr vert="horz" lIns="0" tIns="0" rIns="0" bIns="0" rtlCol="0" anchor="t" anchorCtr="0"/>
          <a:lstStyle>
            <a:lvl1pPr algn="ctr">
              <a:defRPr sz="1600">
                <a:solidFill>
                  <a:schemeClr val="accent1"/>
                </a:solidFill>
              </a:defRPr>
            </a:lvl1pPr>
          </a:lstStyle>
          <a:p>
            <a:fld id="{24DC2CEE-C89B-6D4C-8A2C-B626C37EB60D}" type="slidenum">
              <a:rPr lang="en-US" smtClean="0">
                <a:solidFill>
                  <a:srgbClr val="0F6134"/>
                </a:solidFill>
              </a:rPr>
              <a:pPr/>
              <a:t>‹#›</a:t>
            </a:fld>
            <a:endParaRPr lang="en-US" dirty="0">
              <a:solidFill>
                <a:srgbClr val="0F6134"/>
              </a:solidFill>
            </a:endParaRPr>
          </a:p>
        </p:txBody>
      </p:sp>
      <p:pic>
        <p:nvPicPr>
          <p:cNvPr id="8" name="Picture 7">
            <a:extLst>
              <a:ext uri="{FF2B5EF4-FFF2-40B4-BE49-F238E27FC236}">
                <a16:creationId xmlns:a16="http://schemas.microsoft.com/office/drawing/2014/main" id="{9A2DA0D5-DB93-134E-A117-E849C34D8D8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0485" y="6112475"/>
            <a:ext cx="2203450" cy="738437"/>
          </a:xfrm>
          <a:prstGeom prst="rect">
            <a:avLst/>
          </a:prstGeom>
        </p:spPr>
      </p:pic>
    </p:spTree>
    <p:extLst>
      <p:ext uri="{BB962C8B-B14F-4D97-AF65-F5344CB8AC3E}">
        <p14:creationId xmlns:p14="http://schemas.microsoft.com/office/powerpoint/2010/main" val="36663065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2343B0-266E-DC41-9199-2DB0F001F76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D123E6-6C39-8F4F-9A5D-166C69CBDCF9}"/>
              </a:ext>
            </a:extLst>
          </p:cNvPr>
          <p:cNvSpPr>
            <a:spLocks noGrp="1"/>
          </p:cNvSpPr>
          <p:nvPr>
            <p:ph type="title"/>
          </p:nvPr>
        </p:nvSpPr>
        <p:spPr>
          <a:xfrm>
            <a:off x="841248" y="649224"/>
            <a:ext cx="10515600" cy="747897"/>
          </a:xfrm>
        </p:spPr>
        <p:txBody>
          <a:bodyPr anchor="t" anchorCtr="0">
            <a:noAutofit/>
          </a:bodyPr>
          <a:lstStyle>
            <a:lvl1pPr>
              <a:defRPr sz="3600"/>
            </a:lvl1pPr>
          </a:lstStyle>
          <a:p>
            <a:r>
              <a:rPr lang="en-US" dirty="0"/>
              <a:t>Click to edit Master title style</a:t>
            </a:r>
          </a:p>
        </p:txBody>
      </p:sp>
      <p:sp>
        <p:nvSpPr>
          <p:cNvPr id="6" name="Slide Number Placeholder 5">
            <a:extLst>
              <a:ext uri="{FF2B5EF4-FFF2-40B4-BE49-F238E27FC236}">
                <a16:creationId xmlns:a16="http://schemas.microsoft.com/office/drawing/2014/main" id="{91360499-3078-6242-9947-5E9544CBA1B6}"/>
              </a:ext>
            </a:extLst>
          </p:cNvPr>
          <p:cNvSpPr>
            <a:spLocks noGrp="1"/>
          </p:cNvSpPr>
          <p:nvPr>
            <p:ph type="sldNum" sz="quarter" idx="4"/>
          </p:nvPr>
        </p:nvSpPr>
        <p:spPr>
          <a:xfrm>
            <a:off x="838200" y="6356350"/>
            <a:ext cx="10515600" cy="365125"/>
          </a:xfrm>
          <a:prstGeom prst="rect">
            <a:avLst/>
          </a:prstGeom>
        </p:spPr>
        <p:txBody>
          <a:bodyPr vert="horz" lIns="0" tIns="0" rIns="0" bIns="0" rtlCol="0" anchor="t" anchorCtr="0"/>
          <a:lstStyle>
            <a:lvl1pPr algn="ctr">
              <a:defRPr sz="1600">
                <a:solidFill>
                  <a:schemeClr val="accent1"/>
                </a:solidFill>
              </a:defRPr>
            </a:lvl1pPr>
          </a:lstStyle>
          <a:p>
            <a:fld id="{24DC2CEE-C89B-6D4C-8A2C-B626C37EB60D}" type="slidenum">
              <a:rPr lang="en-US" smtClean="0">
                <a:solidFill>
                  <a:srgbClr val="0F6134"/>
                </a:solidFill>
              </a:rPr>
              <a:pPr/>
              <a:t>‹#›</a:t>
            </a:fld>
            <a:endParaRPr lang="en-US" dirty="0">
              <a:solidFill>
                <a:srgbClr val="0F6134"/>
              </a:solidFill>
            </a:endParaRPr>
          </a:p>
        </p:txBody>
      </p:sp>
      <p:pic>
        <p:nvPicPr>
          <p:cNvPr id="7" name="Picture 6">
            <a:extLst>
              <a:ext uri="{FF2B5EF4-FFF2-40B4-BE49-F238E27FC236}">
                <a16:creationId xmlns:a16="http://schemas.microsoft.com/office/drawing/2014/main" id="{9D676A2A-E5B2-114A-9485-85CEB202E1A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0485" y="6112475"/>
            <a:ext cx="2203450" cy="738437"/>
          </a:xfrm>
          <a:prstGeom prst="rect">
            <a:avLst/>
          </a:prstGeom>
        </p:spPr>
      </p:pic>
    </p:spTree>
    <p:extLst>
      <p:ext uri="{BB962C8B-B14F-4D97-AF65-F5344CB8AC3E}">
        <p14:creationId xmlns:p14="http://schemas.microsoft.com/office/powerpoint/2010/main" val="30249886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1333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FA8EF-ABC5-944A-A3B0-DB04A54EA133}"/>
              </a:ext>
            </a:extLst>
          </p:cNvPr>
          <p:cNvSpPr>
            <a:spLocks noGrp="1"/>
          </p:cNvSpPr>
          <p:nvPr>
            <p:ph type="title"/>
          </p:nvPr>
        </p:nvSpPr>
        <p:spPr>
          <a:xfrm>
            <a:off x="841248" y="539815"/>
            <a:ext cx="10515600" cy="747897"/>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F019D1C-C6B7-CC47-A677-A8C2C9E67E95}"/>
              </a:ext>
            </a:extLst>
          </p:cNvPr>
          <p:cNvSpPr>
            <a:spLocks noGrp="1"/>
          </p:cNvSpPr>
          <p:nvPr>
            <p:ph type="body" idx="1"/>
          </p:nvPr>
        </p:nvSpPr>
        <p:spPr>
          <a:xfrm>
            <a:off x="838200" y="1645920"/>
            <a:ext cx="10515600" cy="4572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20A0AD-3C26-4742-B4E3-BCB7FC6FD97A}"/>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a:extLst>
              <a:ext uri="{FF2B5EF4-FFF2-40B4-BE49-F238E27FC236}">
                <a16:creationId xmlns:a16="http://schemas.microsoft.com/office/drawing/2014/main" id="{D4C7D9DC-CB6D-6B4D-8B5A-62E93808546C}"/>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a:extLst>
              <a:ext uri="{FF2B5EF4-FFF2-40B4-BE49-F238E27FC236}">
                <a16:creationId xmlns:a16="http://schemas.microsoft.com/office/drawing/2014/main" id="{00E12200-10D4-1C40-941B-ACEB424E555A}"/>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096E66-BE49-694C-A909-43AFACDA8F5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27817083"/>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1" r:id="rId3"/>
    <p:sldLayoutId id="2147483674" r:id="rId4"/>
    <p:sldLayoutId id="2147483675" r:id="rId5"/>
    <p:sldLayoutId id="2147483676" r:id="rId6"/>
    <p:sldLayoutId id="2147483677" r:id="rId7"/>
    <p:sldLayoutId id="2147483678" r:id="rId8"/>
  </p:sldLayoutIdLst>
  <p:transition>
    <p:fade/>
  </p:transition>
  <p:hf hdr="0" ftr="0" dt="0"/>
  <p:txStyles>
    <p:titleStyle>
      <a:lvl1pPr algn="l" defTabSz="914400" rtl="0" eaLnBrk="1" latinLnBrk="0" hangingPunct="1">
        <a:lnSpc>
          <a:spcPct val="90000"/>
        </a:lnSpc>
        <a:spcBef>
          <a:spcPct val="0"/>
        </a:spcBef>
        <a:buNone/>
        <a:defRPr sz="40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600" b="0" i="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200" b="0" i="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b="0" i="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b="0" i="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600" b="0" i="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3.xml"/><Relationship Id="rId7" Type="http://schemas.openxmlformats.org/officeDocument/2006/relationships/diagramData" Target="../diagrams/data1.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32.jpeg"/><Relationship Id="rId11" Type="http://schemas.microsoft.com/office/2007/relationships/diagramDrawing" Target="../diagrams/drawing1.xml"/><Relationship Id="rId5" Type="http://schemas.microsoft.com/office/2007/relationships/hdphoto" Target="../media/hdphoto1.wdp"/><Relationship Id="rId10" Type="http://schemas.openxmlformats.org/officeDocument/2006/relationships/diagramColors" Target="../diagrams/colors1.xml"/><Relationship Id="rId4" Type="http://schemas.openxmlformats.org/officeDocument/2006/relationships/image" Target="../media/image31.png"/><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mailto:mbeard@transportcenter.org" TargetMode="Externa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hyperlink" Target="mailto:jdeibelpunt@transportcenter.org" TargetMode="External"/><Relationship Id="rId5" Type="http://schemas.openxmlformats.org/officeDocument/2006/relationships/hyperlink" Target="http://www.transitworkforce.org/"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92E94C-85B9-4476-AAC9-2D6510FB1B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918742" y="2318300"/>
            <a:ext cx="11273257" cy="4539700"/>
          </a:xfrm>
          <a:prstGeom prst="rect">
            <a:avLst/>
          </a:prstGeom>
        </p:spPr>
      </p:pic>
      <p:sp>
        <p:nvSpPr>
          <p:cNvPr id="11" name="Title 12">
            <a:extLst>
              <a:ext uri="{FF2B5EF4-FFF2-40B4-BE49-F238E27FC236}">
                <a16:creationId xmlns:a16="http://schemas.microsoft.com/office/drawing/2014/main" id="{E68309D0-E8E6-4267-BCB7-A896AD65E82F}"/>
              </a:ext>
            </a:extLst>
          </p:cNvPr>
          <p:cNvSpPr txBox="1">
            <a:spLocks noGrp="1"/>
          </p:cNvSpPr>
          <p:nvPr>
            <p:ph type="title" idx="4294967295"/>
          </p:nvPr>
        </p:nvSpPr>
        <p:spPr>
          <a:xfrm>
            <a:off x="13252" y="2595961"/>
            <a:ext cx="12188272"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000" b="1" i="0" kern="1200">
                <a:solidFill>
                  <a:schemeClr val="accent1"/>
                </a:solidFill>
                <a:latin typeface="Arial" panose="020B0604020202020204" pitchFamily="34" charset="0"/>
                <a:ea typeface="+mj-ea"/>
                <a:cs typeface="Arial" panose="020B0604020202020204" pitchFamily="34" charset="0"/>
              </a:defRPr>
            </a:lvl1pPr>
          </a:lstStyle>
          <a:p>
            <a:pPr lvl="0" algn="ctr">
              <a:lnSpc>
                <a:spcPct val="100000"/>
              </a:lnSpc>
            </a:pPr>
            <a:r>
              <a:rPr lang="en-US" sz="3300" dirty="0"/>
              <a:t>Foundational Skills Curriculum:</a:t>
            </a:r>
            <a:br>
              <a:rPr lang="en-US" sz="3300" dirty="0"/>
            </a:br>
            <a:r>
              <a:rPr lang="en-US" sz="3300" dirty="0"/>
              <a:t>Filling Skills Gaps in Technical Positions</a:t>
            </a:r>
            <a:br>
              <a:rPr kumimoji="0" lang="en-US" sz="3400" b="1" i="0" u="none" strike="noStrike" kern="1200" cap="none" spc="0" normalizeH="0" baseline="0" noProof="0" dirty="0">
                <a:ln>
                  <a:noFill/>
                </a:ln>
                <a:effectLst/>
                <a:uLnTx/>
                <a:uFillTx/>
                <a:latin typeface="Arial" panose="020B0604020202020204" pitchFamily="34" charset="0"/>
                <a:ea typeface="Lato Black" charset="0"/>
                <a:cs typeface="Arial" panose="020B0604020202020204" pitchFamily="34" charset="0"/>
              </a:rPr>
            </a:br>
            <a:br>
              <a:rPr kumimoji="0" lang="en-US" sz="5400" b="1" i="0" u="none" strike="noStrike" kern="1200" cap="none" spc="0" normalizeH="0" baseline="0" noProof="0" dirty="0">
                <a:ln>
                  <a:noFill/>
                </a:ln>
                <a:effectLst/>
                <a:uLnTx/>
                <a:uFillTx/>
                <a:latin typeface="Arial" panose="020B0604020202020204" pitchFamily="34" charset="0"/>
                <a:ea typeface="Lato Black" charset="0"/>
                <a:cs typeface="Arial" panose="020B0604020202020204" pitchFamily="34" charset="0"/>
              </a:rPr>
            </a:br>
            <a:r>
              <a:rPr kumimoji="0" lang="en-US" sz="2600" i="0" u="none" strike="noStrike" kern="1200" cap="none" spc="0" normalizeH="0" baseline="0" noProof="0" dirty="0">
                <a:ln>
                  <a:noFill/>
                </a:ln>
                <a:effectLst/>
                <a:uLnTx/>
                <a:uFillTx/>
                <a:ea typeface="Lato Black" charset="0"/>
              </a:rPr>
              <a:t>Transportation Association of Maryland</a:t>
            </a:r>
            <a:br>
              <a:rPr lang="en-US" sz="3600" b="1" dirty="0">
                <a:latin typeface="Arial" panose="020B0604020202020204" pitchFamily="34" charset="0"/>
                <a:ea typeface="Lato Black" charset="0"/>
                <a:cs typeface="Arial" panose="020B0604020202020204" pitchFamily="34" charset="0"/>
              </a:rPr>
            </a:br>
            <a:r>
              <a:rPr lang="en-US" sz="2200" b="0" dirty="0">
                <a:solidFill>
                  <a:schemeClr val="tx2">
                    <a:lumMod val="75000"/>
                  </a:schemeClr>
                </a:solidFill>
                <a:ea typeface="Lato Black" charset="0"/>
              </a:rPr>
              <a:t>October 8, 2025</a:t>
            </a:r>
            <a:endParaRPr kumimoji="0" lang="en-US" sz="2200" b="0" i="0" u="none" strike="noStrike" kern="1200" cap="none" spc="0" normalizeH="0" baseline="0" noProof="0" dirty="0">
              <a:ln>
                <a:noFill/>
              </a:ln>
              <a:solidFill>
                <a:schemeClr val="accent1"/>
              </a:solidFill>
              <a:effectLst/>
              <a:uLnTx/>
              <a:uFillTx/>
              <a:latin typeface="Arial" panose="020B0604020202020204" pitchFamily="34" charset="0"/>
              <a:ea typeface="Lato Black" charset="0"/>
              <a:cs typeface="Arial" panose="020B0604020202020204" pitchFamily="34" charset="0"/>
            </a:endParaRPr>
          </a:p>
        </p:txBody>
      </p:sp>
      <p:pic>
        <p:nvPicPr>
          <p:cNvPr id="10" name="Picture 9" descr="trasportation icons">
            <a:extLst>
              <a:ext uri="{FF2B5EF4-FFF2-40B4-BE49-F238E27FC236}">
                <a16:creationId xmlns:a16="http://schemas.microsoft.com/office/drawing/2014/main" id="{5D11DE56-57CA-169C-B703-D2BD818C89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6436" y="3779702"/>
            <a:ext cx="2491825" cy="567583"/>
          </a:xfrm>
          <a:prstGeom prst="rect">
            <a:avLst/>
          </a:prstGeom>
        </p:spPr>
      </p:pic>
      <p:sp>
        <p:nvSpPr>
          <p:cNvPr id="2" name="TextBox 1">
            <a:extLst>
              <a:ext uri="{FF2B5EF4-FFF2-40B4-BE49-F238E27FC236}">
                <a16:creationId xmlns:a16="http://schemas.microsoft.com/office/drawing/2014/main" id="{3BE42B5F-7DB6-41F8-B265-14760DB48551}"/>
              </a:ext>
            </a:extLst>
          </p:cNvPr>
          <p:cNvSpPr txBox="1">
            <a:spLocks/>
          </p:cNvSpPr>
          <p:nvPr/>
        </p:nvSpPr>
        <p:spPr>
          <a:xfrm>
            <a:off x="0" y="533272"/>
            <a:ext cx="12192000" cy="738664"/>
          </a:xfrm>
          <a:prstGeom prst="rect">
            <a:avLst/>
          </a:prstGeom>
          <a:noFill/>
        </p:spPr>
        <p:txBody>
          <a:bodyPr wrap="square" rtlCol="0">
            <a:spAutoFit/>
          </a:bodyPr>
          <a:lstStyle/>
          <a:p>
            <a:pPr marL="0" marR="0" lvl="0" indent="0" algn="ctr" defTabSz="2173204" rtl="0" eaLnBrk="1" fontAlgn="auto" latinLnBrk="0" hangingPunct="1">
              <a:lnSpc>
                <a:spcPct val="100000"/>
              </a:lnSpc>
              <a:spcBef>
                <a:spcPts val="600"/>
              </a:spcBef>
              <a:spcAft>
                <a:spcPts val="600"/>
              </a:spcAft>
              <a:buClrTx/>
              <a:buSzTx/>
              <a:buFontTx/>
              <a:buNone/>
              <a:tabLst/>
              <a:defRPr/>
            </a:pPr>
            <a:r>
              <a:rPr kumimoji="0" lang="en-US" sz="4200" b="1" i="0" u="none" strike="noStrike" kern="1200" cap="none" spc="0" normalizeH="0" baseline="0" noProof="0" dirty="0">
                <a:ln>
                  <a:noFill/>
                </a:ln>
                <a:solidFill>
                  <a:schemeClr val="accent1"/>
                </a:solidFill>
                <a:effectLst/>
                <a:uLnTx/>
                <a:uFillTx/>
                <a:latin typeface="Arial" panose="020B0604020202020204" pitchFamily="34" charset="0"/>
                <a:ea typeface="Lato Black" charset="0"/>
                <a:cs typeface="Arial" panose="020B0604020202020204" pitchFamily="34" charset="0"/>
              </a:rPr>
              <a:t>Transit Workforce Center</a:t>
            </a:r>
          </a:p>
        </p:txBody>
      </p:sp>
      <p:sp>
        <p:nvSpPr>
          <p:cNvPr id="3" name="TextBox 2">
            <a:extLst>
              <a:ext uri="{FF2B5EF4-FFF2-40B4-BE49-F238E27FC236}">
                <a16:creationId xmlns:a16="http://schemas.microsoft.com/office/drawing/2014/main" id="{1AEB4538-0640-454C-AAF5-05553C8DC51A}"/>
              </a:ext>
            </a:extLst>
          </p:cNvPr>
          <p:cNvSpPr txBox="1">
            <a:spLocks/>
          </p:cNvSpPr>
          <p:nvPr/>
        </p:nvSpPr>
        <p:spPr>
          <a:xfrm>
            <a:off x="1" y="1252518"/>
            <a:ext cx="12192000" cy="861774"/>
          </a:xfrm>
          <a:prstGeom prst="rect">
            <a:avLst/>
          </a:prstGeom>
          <a:noFill/>
        </p:spPr>
        <p:txBody>
          <a:bodyPr wrap="square" rtlCol="0">
            <a:spAutoFit/>
          </a:bodyPr>
          <a:lstStyle/>
          <a:p>
            <a:pPr marL="0" marR="0" lvl="0" indent="0" algn="ctr" defTabSz="2173204"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accent1"/>
                </a:solidFill>
                <a:effectLst/>
                <a:uLnTx/>
                <a:uFillTx/>
                <a:latin typeface="Arial" panose="020B0604020202020204" pitchFamily="34" charset="0"/>
                <a:ea typeface="Lato Black" charset="0"/>
                <a:cs typeface="Arial" panose="020B0604020202020204" pitchFamily="34" charset="0"/>
              </a:rPr>
              <a:t>National Technical Assistance Center </a:t>
            </a:r>
          </a:p>
          <a:p>
            <a:pPr marL="0" marR="0" lvl="0" indent="0" algn="ctr" defTabSz="2173204"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accent1"/>
                </a:solidFill>
                <a:effectLst/>
                <a:uLnTx/>
                <a:uFillTx/>
                <a:latin typeface="Arial" panose="020B0604020202020204" pitchFamily="34" charset="0"/>
                <a:ea typeface="Lato Black" charset="0"/>
                <a:cs typeface="Arial" panose="020B0604020202020204" pitchFamily="34" charset="0"/>
              </a:rPr>
              <a:t>for Transit Workforce Development</a:t>
            </a:r>
          </a:p>
        </p:txBody>
      </p:sp>
      <p:pic>
        <p:nvPicPr>
          <p:cNvPr id="5" name="Picture 4" descr="Federal Transit Administration">
            <a:extLst>
              <a:ext uri="{FF2B5EF4-FFF2-40B4-BE49-F238E27FC236}">
                <a16:creationId xmlns:a16="http://schemas.microsoft.com/office/drawing/2014/main" id="{931E6616-30A7-4051-A074-5CFC2C08C790}"/>
              </a:ext>
              <a:ext uri="{C183D7F6-B498-43B3-948B-1728B52AA6E4}">
                <adec:decorative xmlns:adec="http://schemas.microsoft.com/office/drawing/2017/decorative" val="0"/>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655093" y="706761"/>
            <a:ext cx="1291658" cy="1284482"/>
          </a:xfrm>
          <a:prstGeom prst="rect">
            <a:avLst/>
          </a:prstGeom>
          <a:noFill/>
        </p:spPr>
      </p:pic>
      <p:pic>
        <p:nvPicPr>
          <p:cNvPr id="6" name="Picture 5" descr="International Transportation Learning Center">
            <a:extLst>
              <a:ext uri="{FF2B5EF4-FFF2-40B4-BE49-F238E27FC236}">
                <a16:creationId xmlns:a16="http://schemas.microsoft.com/office/drawing/2014/main" id="{15924AB6-92B7-48AB-B936-10F7483C05A0}"/>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8100" y="809905"/>
            <a:ext cx="1358900" cy="1210900"/>
          </a:xfrm>
          <a:prstGeom prst="rect">
            <a:avLst/>
          </a:prstGeom>
          <a:noFill/>
        </p:spPr>
      </p:pic>
      <p:cxnSp>
        <p:nvCxnSpPr>
          <p:cNvPr id="7" name="Straight Connector 6">
            <a:extLst>
              <a:ext uri="{FF2B5EF4-FFF2-40B4-BE49-F238E27FC236}">
                <a16:creationId xmlns:a16="http://schemas.microsoft.com/office/drawing/2014/main" id="{0EA19BFD-98C1-44B0-B6D6-700FA51EA6B1}"/>
              </a:ext>
              <a:ext uri="{C183D7F6-B498-43B3-948B-1728B52AA6E4}">
                <adec:decorative xmlns:adec="http://schemas.microsoft.com/office/drawing/2017/decorative" val="1"/>
              </a:ext>
            </a:extLst>
          </p:cNvPr>
          <p:cNvCxnSpPr>
            <a:cxnSpLocks/>
          </p:cNvCxnSpPr>
          <p:nvPr/>
        </p:nvCxnSpPr>
        <p:spPr>
          <a:xfrm>
            <a:off x="655093" y="2345193"/>
            <a:ext cx="10754435" cy="0"/>
          </a:xfrm>
          <a:prstGeom prst="line">
            <a:avLst/>
          </a:prstGeom>
          <a:ln w="254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7" descr="Transit Workforce Center">
            <a:extLst>
              <a:ext uri="{FF2B5EF4-FFF2-40B4-BE49-F238E27FC236}">
                <a16:creationId xmlns:a16="http://schemas.microsoft.com/office/drawing/2014/main" id="{871607C6-1E49-4B81-89B5-23466C4C440B}"/>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410" y="5560287"/>
            <a:ext cx="5639180" cy="970848"/>
          </a:xfrm>
          <a:prstGeom prst="rect">
            <a:avLst/>
          </a:prstGeom>
        </p:spPr>
      </p:pic>
    </p:spTree>
    <p:custDataLst>
      <p:tags r:id="rId1"/>
    </p:custDataLst>
    <p:extLst>
      <p:ext uri="{BB962C8B-B14F-4D97-AF65-F5344CB8AC3E}">
        <p14:creationId xmlns:p14="http://schemas.microsoft.com/office/powerpoint/2010/main" val="1204872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DC3C-3339-9B71-BABA-0243A88172D6}"/>
              </a:ext>
            </a:extLst>
          </p:cNvPr>
          <p:cNvSpPr>
            <a:spLocks noGrp="1"/>
          </p:cNvSpPr>
          <p:nvPr>
            <p:ph type="title"/>
          </p:nvPr>
        </p:nvSpPr>
        <p:spPr>
          <a:xfrm>
            <a:off x="838200" y="455698"/>
            <a:ext cx="10515600" cy="664797"/>
          </a:xfrm>
        </p:spPr>
        <p:txBody>
          <a:bodyPr/>
          <a:lstStyle/>
          <a:p>
            <a:r>
              <a:rPr lang="en-US" dirty="0"/>
              <a:t>WHAT:</a:t>
            </a:r>
            <a:br>
              <a:rPr lang="en-US" dirty="0"/>
            </a:br>
            <a:r>
              <a:rPr lang="en-US" dirty="0"/>
              <a:t>Basic Mechanical Course</a:t>
            </a:r>
          </a:p>
        </p:txBody>
      </p:sp>
      <p:sp>
        <p:nvSpPr>
          <p:cNvPr id="3" name="Content Placeholder 2">
            <a:extLst>
              <a:ext uri="{FF2B5EF4-FFF2-40B4-BE49-F238E27FC236}">
                <a16:creationId xmlns:a16="http://schemas.microsoft.com/office/drawing/2014/main" id="{3A2A58BF-A722-4D16-CC5E-E25C8D11D3DD}"/>
              </a:ext>
            </a:extLst>
          </p:cNvPr>
          <p:cNvSpPr>
            <a:spLocks noGrp="1"/>
          </p:cNvSpPr>
          <p:nvPr>
            <p:ph idx="1"/>
          </p:nvPr>
        </p:nvSpPr>
        <p:spPr>
          <a:xfrm>
            <a:off x="336030" y="1784350"/>
            <a:ext cx="10515600" cy="4572000"/>
          </a:xfrm>
        </p:spPr>
        <p:txBody>
          <a:bodyPr>
            <a:normAutofit/>
          </a:bodyPr>
          <a:lstStyle/>
          <a:p>
            <a:pPr marL="457200" indent="-457200">
              <a:lnSpc>
                <a:spcPct val="100000"/>
              </a:lnSpc>
              <a:buFont typeface="Arial" panose="020B0604020202020204" pitchFamily="34" charset="0"/>
              <a:buChar char="•"/>
            </a:pPr>
            <a:r>
              <a:rPr lang="en-US" sz="2500" dirty="0">
                <a:ea typeface="Tahoma" panose="020B0604030504040204" pitchFamily="34" charset="0"/>
              </a:rPr>
              <a:t>Mechanical Theories</a:t>
            </a:r>
          </a:p>
          <a:p>
            <a:pPr marL="457200" indent="-457200">
              <a:lnSpc>
                <a:spcPct val="100000"/>
              </a:lnSpc>
              <a:buFont typeface="Arial" panose="020B0604020202020204" pitchFamily="34" charset="0"/>
              <a:buChar char="•"/>
            </a:pPr>
            <a:r>
              <a:rPr lang="en-US" sz="2500" dirty="0">
                <a:ea typeface="Tahoma" panose="020B0604030504040204" pitchFamily="34" charset="0"/>
              </a:rPr>
              <a:t>Fundamental Mechanical Tools</a:t>
            </a:r>
          </a:p>
          <a:p>
            <a:pPr marL="914400" lvl="1" indent="-457200">
              <a:lnSpc>
                <a:spcPct val="100000"/>
              </a:lnSpc>
              <a:buFont typeface="Arial" panose="020B0604020202020204" pitchFamily="34" charset="0"/>
              <a:buChar char="•"/>
            </a:pPr>
            <a:r>
              <a:rPr lang="en-US" sz="2500" dirty="0">
                <a:ea typeface="Tahoma" panose="020B0604030504040204" pitchFamily="34" charset="0"/>
              </a:rPr>
              <a:t>Bite-sized training videos</a:t>
            </a:r>
          </a:p>
          <a:p>
            <a:pPr marL="914400" lvl="1" indent="-457200">
              <a:lnSpc>
                <a:spcPct val="100000"/>
              </a:lnSpc>
              <a:buFont typeface="Arial" panose="020B0604020202020204" pitchFamily="34" charset="0"/>
              <a:buChar char="•"/>
            </a:pPr>
            <a:r>
              <a:rPr lang="en-US" sz="2500" dirty="0">
                <a:ea typeface="Tahoma" panose="020B0604030504040204" pitchFamily="34" charset="0"/>
              </a:rPr>
              <a:t>Reference documents</a:t>
            </a:r>
          </a:p>
          <a:p>
            <a:pPr marL="457200" indent="-457200">
              <a:lnSpc>
                <a:spcPct val="100000"/>
              </a:lnSpc>
              <a:buFont typeface="Arial" panose="020B0604020202020204" pitchFamily="34" charset="0"/>
              <a:buChar char="•"/>
            </a:pPr>
            <a:r>
              <a:rPr lang="en-US" sz="2500" dirty="0">
                <a:ea typeface="Tahoma" panose="020B0604030504040204" pitchFamily="34" charset="0"/>
              </a:rPr>
              <a:t>Suggested Hands-on Learning</a:t>
            </a:r>
          </a:p>
          <a:p>
            <a:pPr marL="914400" lvl="1" indent="-457200">
              <a:lnSpc>
                <a:spcPct val="100000"/>
              </a:lnSpc>
              <a:buFont typeface="Arial" panose="020B0604020202020204" pitchFamily="34" charset="0"/>
              <a:buChar char="•"/>
            </a:pPr>
            <a:r>
              <a:rPr lang="en-US" sz="2500" dirty="0">
                <a:ea typeface="Tahoma" panose="020B0604030504040204" pitchFamily="34" charset="0"/>
              </a:rPr>
              <a:t>Completed with instructor or mentor</a:t>
            </a:r>
          </a:p>
          <a:p>
            <a:pPr marL="914400" lvl="1" indent="-457200">
              <a:lnSpc>
                <a:spcPct val="100000"/>
              </a:lnSpc>
              <a:buFont typeface="Arial" panose="020B0604020202020204" pitchFamily="34" charset="0"/>
              <a:buChar char="•"/>
            </a:pPr>
            <a:r>
              <a:rPr lang="en-US" sz="2500" dirty="0">
                <a:ea typeface="Tahoma" panose="020B0604030504040204" pitchFamily="34" charset="0"/>
              </a:rPr>
              <a:t>Templates provided </a:t>
            </a:r>
          </a:p>
          <a:p>
            <a:pPr marL="457200" indent="-457200">
              <a:lnSpc>
                <a:spcPct val="100000"/>
              </a:lnSpc>
              <a:buFont typeface="Arial" panose="020B0604020202020204" pitchFamily="34" charset="0"/>
              <a:buChar char="•"/>
            </a:pPr>
            <a:r>
              <a:rPr lang="en-US" sz="2500" dirty="0">
                <a:ea typeface="Tahoma" panose="020B0604030504040204" pitchFamily="34" charset="0"/>
              </a:rPr>
              <a:t>Assessments and implementation plans</a:t>
            </a:r>
            <a:endParaRPr lang="en-US" sz="2500" dirty="0"/>
          </a:p>
        </p:txBody>
      </p:sp>
      <p:sp>
        <p:nvSpPr>
          <p:cNvPr id="5" name="Rectangle 4">
            <a:extLst>
              <a:ext uri="{FF2B5EF4-FFF2-40B4-BE49-F238E27FC236}">
                <a16:creationId xmlns:a16="http://schemas.microsoft.com/office/drawing/2014/main" id="{51661482-6877-7C22-E2D3-0C8517D67129}"/>
              </a:ext>
              <a:ext uri="{C183D7F6-B498-43B3-948B-1728B52AA6E4}">
                <adec:decorative xmlns:adec="http://schemas.microsoft.com/office/drawing/2017/decorative" val="1"/>
              </a:ext>
            </a:extLst>
          </p:cNvPr>
          <p:cNvSpPr/>
          <p:nvPr/>
        </p:nvSpPr>
        <p:spPr>
          <a:xfrm>
            <a:off x="6818811" y="-1"/>
            <a:ext cx="5373189" cy="685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8E23156-8F06-C446-BB64-1C337E01925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88291" flipV="1">
            <a:off x="6059440" y="1485981"/>
            <a:ext cx="1473196" cy="881886"/>
          </a:xfrm>
          <a:prstGeom prst="rect">
            <a:avLst/>
          </a:prstGeom>
        </p:spPr>
      </p:pic>
      <p:pic>
        <p:nvPicPr>
          <p:cNvPr id="6" name="Picture 5" descr="Overview &amp; safety of Basic Mechanical Course">
            <a:extLst>
              <a:ext uri="{FF2B5EF4-FFF2-40B4-BE49-F238E27FC236}">
                <a16:creationId xmlns:a16="http://schemas.microsoft.com/office/drawing/2014/main" id="{CA295037-B1C9-4928-FC0A-D9418F1312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74405" y="414508"/>
            <a:ext cx="3836529" cy="2871487"/>
          </a:xfrm>
          <a:prstGeom prst="rect">
            <a:avLst/>
          </a:prstGeom>
          <a:ln w="38100" cap="sq">
            <a:solidFill>
              <a:srgbClr val="1A1A1A"/>
            </a:solidFill>
            <a:miter lim="800000"/>
          </a:ln>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F88181F-82C6-86A8-6546-ED26495EC04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40063">
            <a:off x="5964254" y="5338477"/>
            <a:ext cx="1533550" cy="1022367"/>
          </a:xfrm>
          <a:prstGeom prst="rect">
            <a:avLst/>
          </a:prstGeom>
        </p:spPr>
      </p:pic>
      <p:pic>
        <p:nvPicPr>
          <p:cNvPr id="7" name="Picture 2" descr="Hands-on learning example of Basic Mechanical Course">
            <a:extLst>
              <a:ext uri="{FF2B5EF4-FFF2-40B4-BE49-F238E27FC236}">
                <a16:creationId xmlns:a16="http://schemas.microsoft.com/office/drawing/2014/main" id="{ABD8B98B-669E-07ED-9493-E0BC7529556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74405" y="3661663"/>
            <a:ext cx="3836529" cy="2789159"/>
          </a:xfrm>
          <a:prstGeom prst="rect">
            <a:avLst/>
          </a:prstGeom>
          <a:ln w="38100" cap="sq">
            <a:solidFill>
              <a:srgbClr val="1A1A1A"/>
            </a:solidFill>
            <a:miter lim="800000"/>
          </a:ln>
          <a:effectLst/>
        </p:spPr>
      </p:pic>
      <p:sp>
        <p:nvSpPr>
          <p:cNvPr id="4" name="Slide Number Placeholder 3">
            <a:extLst>
              <a:ext uri="{FF2B5EF4-FFF2-40B4-BE49-F238E27FC236}">
                <a16:creationId xmlns:a16="http://schemas.microsoft.com/office/drawing/2014/main" id="{9F1C1A35-D7C8-5FE8-DABA-32DE7C5063CE}"/>
              </a:ext>
            </a:extLst>
          </p:cNvPr>
          <p:cNvSpPr>
            <a:spLocks noGrp="1"/>
          </p:cNvSpPr>
          <p:nvPr>
            <p:ph type="sldNum" sz="quarter" idx="4"/>
          </p:nvPr>
        </p:nvSpPr>
        <p:spPr/>
        <p:txBody>
          <a:bodyPr/>
          <a:lstStyle/>
          <a:p>
            <a:fld id="{24DC2CEE-C89B-6D4C-8A2C-B626C37EB60D}" type="slidenum">
              <a:rPr lang="en-US" smtClean="0">
                <a:solidFill>
                  <a:srgbClr val="0F6134"/>
                </a:solidFill>
              </a:rPr>
              <a:pPr/>
              <a:t>10</a:t>
            </a:fld>
            <a:endParaRPr lang="en-US" dirty="0">
              <a:solidFill>
                <a:srgbClr val="0F6134"/>
              </a:solidFill>
            </a:endParaRPr>
          </a:p>
        </p:txBody>
      </p:sp>
      <p:sp>
        <p:nvSpPr>
          <p:cNvPr id="10" name="Title 1">
            <a:extLst>
              <a:ext uri="{FF2B5EF4-FFF2-40B4-BE49-F238E27FC236}">
                <a16:creationId xmlns:a16="http://schemas.microsoft.com/office/drawing/2014/main" id="{48B6F89E-C3F5-BFE2-7F49-7FB33FA0E011}"/>
              </a:ext>
            </a:extLst>
          </p:cNvPr>
          <p:cNvSpPr txBox="1">
            <a:spLocks/>
          </p:cNvSpPr>
          <p:nvPr/>
        </p:nvSpPr>
        <p:spPr>
          <a:xfrm>
            <a:off x="782664" y="6217920"/>
            <a:ext cx="4838647" cy="50355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3000" b="0" i="1"/>
              <a:t>Coming in Winter 2025</a:t>
            </a:r>
            <a:endParaRPr lang="en-US" sz="3000" b="0" i="1" dirty="0"/>
          </a:p>
        </p:txBody>
      </p:sp>
    </p:spTree>
    <p:custDataLst>
      <p:tags r:id="rId1"/>
    </p:custDataLst>
    <p:extLst>
      <p:ext uri="{BB962C8B-B14F-4D97-AF65-F5344CB8AC3E}">
        <p14:creationId xmlns:p14="http://schemas.microsoft.com/office/powerpoint/2010/main" val="13769590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E9DA-4A3E-B53A-7F56-7E3FF37A10EA}"/>
              </a:ext>
            </a:extLst>
          </p:cNvPr>
          <p:cNvSpPr>
            <a:spLocks noGrp="1"/>
          </p:cNvSpPr>
          <p:nvPr>
            <p:ph type="title"/>
          </p:nvPr>
        </p:nvSpPr>
        <p:spPr>
          <a:xfrm>
            <a:off x="838200" y="577352"/>
            <a:ext cx="10515600" cy="664797"/>
          </a:xfrm>
        </p:spPr>
        <p:txBody>
          <a:bodyPr/>
          <a:lstStyle/>
          <a:p>
            <a:r>
              <a:rPr lang="en-US" dirty="0"/>
              <a:t>WHAT: Computer Basics</a:t>
            </a:r>
          </a:p>
        </p:txBody>
      </p:sp>
      <p:sp>
        <p:nvSpPr>
          <p:cNvPr id="3" name="Content Placeholder 2">
            <a:extLst>
              <a:ext uri="{FF2B5EF4-FFF2-40B4-BE49-F238E27FC236}">
                <a16:creationId xmlns:a16="http://schemas.microsoft.com/office/drawing/2014/main" id="{7EEF0F17-3535-791A-E1BB-A2ED2FD2164C}"/>
              </a:ext>
            </a:extLst>
          </p:cNvPr>
          <p:cNvSpPr>
            <a:spLocks noGrp="1"/>
          </p:cNvSpPr>
          <p:nvPr>
            <p:ph idx="1"/>
          </p:nvPr>
        </p:nvSpPr>
        <p:spPr>
          <a:xfrm>
            <a:off x="838200" y="1513250"/>
            <a:ext cx="10515600" cy="4572000"/>
          </a:xfrm>
        </p:spPr>
        <p:txBody>
          <a:bodyPr/>
          <a:lstStyle/>
          <a:p>
            <a:pPr marL="457200" indent="-457200">
              <a:buFont typeface="Arial" panose="020B0604020202020204" pitchFamily="34" charset="0"/>
              <a:buChar char="•"/>
            </a:pPr>
            <a:r>
              <a:rPr lang="en-US" dirty="0"/>
              <a:t>Self-led online learning modules</a:t>
            </a:r>
          </a:p>
          <a:p>
            <a:pPr marL="457200" indent="-457200">
              <a:buFont typeface="Arial" panose="020B0604020202020204" pitchFamily="34" charset="0"/>
              <a:buChar char="•"/>
            </a:pPr>
            <a:r>
              <a:rPr lang="en-US" dirty="0"/>
              <a:t>Scenario activities</a:t>
            </a:r>
          </a:p>
          <a:p>
            <a:pPr marL="457200" indent="-457200">
              <a:buFont typeface="Arial" panose="020B0604020202020204" pitchFamily="34" charset="0"/>
              <a:buChar char="•"/>
            </a:pPr>
            <a:r>
              <a:rPr lang="en-US" dirty="0"/>
              <a:t>Can be taken in any order, depending on need</a:t>
            </a:r>
          </a:p>
        </p:txBody>
      </p:sp>
      <p:pic>
        <p:nvPicPr>
          <p:cNvPr id="7" name="Picture 6" descr="A person sitting at a desk using a computer">
            <a:extLst>
              <a:ext uri="{FF2B5EF4-FFF2-40B4-BE49-F238E27FC236}">
                <a16:creationId xmlns:a16="http://schemas.microsoft.com/office/drawing/2014/main" id="{6F1DF8D5-CF63-96C6-5DEC-18B3FE2F70BD}"/>
              </a:ext>
            </a:extLst>
          </p:cNvPr>
          <p:cNvPicPr>
            <a:picLocks noChangeAspect="1"/>
          </p:cNvPicPr>
          <p:nvPr/>
        </p:nvPicPr>
        <p:blipFill>
          <a:blip r:embed="rId4" cstate="screen">
            <a:extLst>
              <a:ext uri="{28A0092B-C50C-407E-A947-70E740481C1C}">
                <a14:useLocalDpi xmlns:a14="http://schemas.microsoft.com/office/drawing/2010/main"/>
              </a:ext>
            </a:extLst>
          </a:blip>
          <a:srcRect t="9892"/>
          <a:stretch>
            <a:fillRect/>
          </a:stretch>
        </p:blipFill>
        <p:spPr>
          <a:xfrm>
            <a:off x="1031457" y="3357797"/>
            <a:ext cx="4315154" cy="2591264"/>
          </a:xfrm>
          <a:prstGeom prst="roundRect">
            <a:avLst>
              <a:gd name="adj" fmla="val 8087"/>
            </a:avLst>
          </a:prstGeom>
          <a:effectLst>
            <a:outerShdw blurRad="355600" algn="tl" rotWithShape="0">
              <a:schemeClr val="accent3">
                <a:alpha val="91000"/>
              </a:schemeClr>
            </a:outerShdw>
          </a:effectLst>
        </p:spPr>
      </p:pic>
      <p:pic>
        <p:nvPicPr>
          <p:cNvPr id="9" name="Picture 8">
            <a:extLst>
              <a:ext uri="{FF2B5EF4-FFF2-40B4-BE49-F238E27FC236}">
                <a16:creationId xmlns:a16="http://schemas.microsoft.com/office/drawing/2014/main" id="{E6708385-9D3C-6A9E-F213-595794FB4F4A}"/>
              </a:ext>
            </a:extLst>
          </p:cNvPr>
          <p:cNvPicPr>
            <a:picLocks noChangeAspect="1"/>
          </p:cNvPicPr>
          <p:nvPr/>
        </p:nvPicPr>
        <p:blipFill>
          <a:blip r:embed="rId5" cstate="screen">
            <a:extLst>
              <a:ext uri="{28A0092B-C50C-407E-A947-70E740481C1C}">
                <a14:useLocalDpi xmlns:a14="http://schemas.microsoft.com/office/drawing/2010/main"/>
              </a:ext>
            </a:extLst>
          </a:blip>
          <a:srcRect t="6504" b="5864"/>
          <a:stretch>
            <a:fillRect/>
          </a:stretch>
        </p:blipFill>
        <p:spPr>
          <a:xfrm>
            <a:off x="5755067" y="3429000"/>
            <a:ext cx="5298930" cy="2520061"/>
          </a:xfrm>
          <a:prstGeom prst="roundRect">
            <a:avLst>
              <a:gd name="adj" fmla="val 8087"/>
            </a:avLst>
          </a:prstGeom>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9AD3D68A-C7ED-5B99-5BFD-D53B237BA395}"/>
              </a:ext>
            </a:extLst>
          </p:cNvPr>
          <p:cNvSpPr>
            <a:spLocks noGrp="1"/>
          </p:cNvSpPr>
          <p:nvPr>
            <p:ph type="sldNum" sz="quarter" idx="4"/>
          </p:nvPr>
        </p:nvSpPr>
        <p:spPr/>
        <p:txBody>
          <a:bodyPr/>
          <a:lstStyle/>
          <a:p>
            <a:fld id="{24DC2CEE-C89B-6D4C-8A2C-B626C37EB60D}" type="slidenum">
              <a:rPr lang="en-US" smtClean="0">
                <a:solidFill>
                  <a:srgbClr val="0F6134"/>
                </a:solidFill>
              </a:rPr>
              <a:pPr/>
              <a:t>11</a:t>
            </a:fld>
            <a:endParaRPr lang="en-US" dirty="0">
              <a:solidFill>
                <a:srgbClr val="0F6134"/>
              </a:solidFill>
            </a:endParaRPr>
          </a:p>
        </p:txBody>
      </p:sp>
      <p:sp>
        <p:nvSpPr>
          <p:cNvPr id="5" name="Title 1">
            <a:extLst>
              <a:ext uri="{FF2B5EF4-FFF2-40B4-BE49-F238E27FC236}">
                <a16:creationId xmlns:a16="http://schemas.microsoft.com/office/drawing/2014/main" id="{1E49AA0E-3001-10C1-1FE2-D42FE69A5029}"/>
              </a:ext>
            </a:extLst>
          </p:cNvPr>
          <p:cNvSpPr txBox="1">
            <a:spLocks/>
          </p:cNvSpPr>
          <p:nvPr/>
        </p:nvSpPr>
        <p:spPr>
          <a:xfrm>
            <a:off x="769710" y="6356350"/>
            <a:ext cx="4838647" cy="50355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3000" b="0" i="1"/>
              <a:t>Coming in Winter 2025</a:t>
            </a:r>
            <a:endParaRPr lang="en-US" sz="3000" b="0" i="1" dirty="0"/>
          </a:p>
        </p:txBody>
      </p:sp>
    </p:spTree>
    <p:custDataLst>
      <p:tags r:id="rId1"/>
    </p:custDataLst>
    <p:extLst>
      <p:ext uri="{BB962C8B-B14F-4D97-AF65-F5344CB8AC3E}">
        <p14:creationId xmlns:p14="http://schemas.microsoft.com/office/powerpoint/2010/main" val="336875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DBA7-E70A-330E-B91D-6906710AA39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398880-65FB-F6EC-2B07-6626E075D682}"/>
              </a:ext>
            </a:extLst>
          </p:cNvPr>
          <p:cNvSpPr txBox="1">
            <a:spLocks/>
          </p:cNvSpPr>
          <p:nvPr/>
        </p:nvSpPr>
        <p:spPr>
          <a:xfrm>
            <a:off x="3987384" y="1473737"/>
            <a:ext cx="7997252" cy="4796852"/>
          </a:xfrm>
          <a:prstGeom prst="rect">
            <a:avLst/>
          </a:prstGeom>
        </p:spPr>
        <p:txBody>
          <a:bodyPr>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600" b="0" i="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200" b="0" i="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b="0" i="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b="0" i="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600" b="0" i="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800" dirty="0"/>
              <a:t>How could you use the Foundational Skills Curriculum?</a:t>
            </a:r>
          </a:p>
          <a:p>
            <a:pPr>
              <a:lnSpc>
                <a:spcPct val="110000"/>
              </a:lnSpc>
            </a:pPr>
            <a:r>
              <a:rPr lang="en-US" sz="2800" dirty="0"/>
              <a:t> Environment</a:t>
            </a:r>
          </a:p>
          <a:p>
            <a:pPr>
              <a:lnSpc>
                <a:spcPct val="110000"/>
              </a:lnSpc>
            </a:pPr>
            <a:r>
              <a:rPr lang="en-US" sz="2800" dirty="0"/>
              <a:t> Audience</a:t>
            </a:r>
          </a:p>
          <a:p>
            <a:pPr>
              <a:lnSpc>
                <a:spcPct val="110000"/>
              </a:lnSpc>
            </a:pPr>
            <a:r>
              <a:rPr lang="en-US" sz="2800" dirty="0"/>
              <a:t> Purpose</a:t>
            </a:r>
          </a:p>
          <a:p>
            <a:pPr marL="0" indent="0">
              <a:lnSpc>
                <a:spcPct val="110000"/>
              </a:lnSpc>
              <a:buNone/>
            </a:pPr>
            <a:endParaRPr lang="en-US" sz="2800" dirty="0"/>
          </a:p>
          <a:p>
            <a:pPr marL="0" indent="0">
              <a:lnSpc>
                <a:spcPct val="110000"/>
              </a:lnSpc>
              <a:buNone/>
            </a:pPr>
            <a:r>
              <a:rPr lang="en-US" sz="2800" dirty="0"/>
              <a:t>Do you see anything that may be a block to implementation?</a:t>
            </a:r>
          </a:p>
        </p:txBody>
      </p:sp>
      <p:sp>
        <p:nvSpPr>
          <p:cNvPr id="2" name="Title 1">
            <a:extLst>
              <a:ext uri="{FF2B5EF4-FFF2-40B4-BE49-F238E27FC236}">
                <a16:creationId xmlns:a16="http://schemas.microsoft.com/office/drawing/2014/main" id="{6D4A643E-DD72-4931-2E7E-1303C916E66C}"/>
              </a:ext>
            </a:extLst>
          </p:cNvPr>
          <p:cNvSpPr>
            <a:spLocks noGrp="1"/>
          </p:cNvSpPr>
          <p:nvPr>
            <p:ph type="title"/>
          </p:nvPr>
        </p:nvSpPr>
        <p:spPr>
          <a:xfrm>
            <a:off x="838200" y="640080"/>
            <a:ext cx="10515600" cy="747897"/>
          </a:xfrm>
        </p:spPr>
        <p:txBody>
          <a:bodyPr/>
          <a:lstStyle/>
          <a:p>
            <a:r>
              <a:rPr lang="en-US" dirty="0"/>
              <a:t>HOW could your organization use this?</a:t>
            </a:r>
          </a:p>
        </p:txBody>
      </p:sp>
      <p:sp>
        <p:nvSpPr>
          <p:cNvPr id="3" name="Slide Number Placeholder 2">
            <a:extLst>
              <a:ext uri="{FF2B5EF4-FFF2-40B4-BE49-F238E27FC236}">
                <a16:creationId xmlns:a16="http://schemas.microsoft.com/office/drawing/2014/main" id="{7DCE0EDD-0966-D8D5-04D7-C94485D07DC0}"/>
              </a:ext>
            </a:extLst>
          </p:cNvPr>
          <p:cNvSpPr>
            <a:spLocks noGrp="1"/>
          </p:cNvSpPr>
          <p:nvPr>
            <p:ph type="sldNum" sz="quarter" idx="4"/>
          </p:nvPr>
        </p:nvSpPr>
        <p:spPr/>
        <p:txBody>
          <a:bodyPr/>
          <a:lstStyle/>
          <a:p>
            <a:fld id="{24DC2CEE-C89B-6D4C-8A2C-B626C37EB60D}" type="slidenum">
              <a:rPr lang="en-US" smtClean="0">
                <a:solidFill>
                  <a:srgbClr val="0F6134"/>
                </a:solidFill>
              </a:rPr>
              <a:pPr/>
              <a:t>12</a:t>
            </a:fld>
            <a:endParaRPr lang="en-US" dirty="0">
              <a:solidFill>
                <a:srgbClr val="0F6134"/>
              </a:solidFill>
            </a:endParaRPr>
          </a:p>
        </p:txBody>
      </p:sp>
      <p:pic>
        <p:nvPicPr>
          <p:cNvPr id="5" name="Graphic 4" descr="Chat with solid fill">
            <a:extLst>
              <a:ext uri="{FF2B5EF4-FFF2-40B4-BE49-F238E27FC236}">
                <a16:creationId xmlns:a16="http://schemas.microsoft.com/office/drawing/2014/main" id="{E2F8B038-8DC4-669B-3737-DC14910A33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682" y="1140640"/>
            <a:ext cx="3188899" cy="3188899"/>
          </a:xfrm>
          <a:prstGeom prst="rect">
            <a:avLst/>
          </a:prstGeom>
        </p:spPr>
      </p:pic>
    </p:spTree>
    <p:custDataLst>
      <p:tags r:id="rId1"/>
    </p:custDataLst>
    <p:extLst>
      <p:ext uri="{BB962C8B-B14F-4D97-AF65-F5344CB8AC3E}">
        <p14:creationId xmlns:p14="http://schemas.microsoft.com/office/powerpoint/2010/main" val="28166466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0379-523B-70F3-2424-B01030C3216B}"/>
              </a:ext>
            </a:extLst>
          </p:cNvPr>
          <p:cNvSpPr>
            <a:spLocks noGrp="1"/>
          </p:cNvSpPr>
          <p:nvPr>
            <p:ph type="title"/>
          </p:nvPr>
        </p:nvSpPr>
        <p:spPr/>
        <p:txBody>
          <a:bodyPr/>
          <a:lstStyle/>
          <a:p>
            <a:r>
              <a:rPr lang="en-US" dirty="0"/>
              <a:t>HOW To Use the Program</a:t>
            </a:r>
          </a:p>
        </p:txBody>
      </p:sp>
      <p:sp>
        <p:nvSpPr>
          <p:cNvPr id="3" name="Content Placeholder 2">
            <a:extLst>
              <a:ext uri="{FF2B5EF4-FFF2-40B4-BE49-F238E27FC236}">
                <a16:creationId xmlns:a16="http://schemas.microsoft.com/office/drawing/2014/main" id="{91936E87-EFA8-CCD6-2919-6C8D120B4034}"/>
              </a:ext>
            </a:extLst>
          </p:cNvPr>
          <p:cNvSpPr>
            <a:spLocks noGrp="1"/>
          </p:cNvSpPr>
          <p:nvPr>
            <p:ph idx="1"/>
          </p:nvPr>
        </p:nvSpPr>
        <p:spPr/>
        <p:txBody>
          <a:bodyPr>
            <a:normAutofit/>
          </a:bodyPr>
          <a:lstStyle/>
          <a:p>
            <a:pPr marL="457200" indent="-457200">
              <a:lnSpc>
                <a:spcPct val="100000"/>
              </a:lnSpc>
              <a:buFont typeface="Arial" panose="020B0604020202020204" pitchFamily="34" charset="0"/>
              <a:buChar char="•"/>
            </a:pPr>
            <a:r>
              <a:rPr lang="en-US" sz="2500" dirty="0"/>
              <a:t>Modular and flexible</a:t>
            </a:r>
          </a:p>
          <a:p>
            <a:pPr marL="457200" indent="-457200">
              <a:lnSpc>
                <a:spcPct val="100000"/>
              </a:lnSpc>
              <a:buFont typeface="Arial" panose="020B0604020202020204" pitchFamily="34" charset="0"/>
              <a:buChar char="•"/>
            </a:pPr>
            <a:r>
              <a:rPr lang="en-US" sz="2500" dirty="0"/>
              <a:t>Support options</a:t>
            </a:r>
          </a:p>
          <a:p>
            <a:pPr marL="914400" lvl="1" indent="-457200">
              <a:lnSpc>
                <a:spcPct val="100000"/>
              </a:lnSpc>
              <a:buFont typeface="Arial" panose="020B0604020202020204" pitchFamily="34" charset="0"/>
              <a:buChar char="•"/>
            </a:pPr>
            <a:r>
              <a:rPr lang="en-US" sz="2500" dirty="0"/>
              <a:t>Skills-gap analysis</a:t>
            </a:r>
          </a:p>
          <a:p>
            <a:pPr marL="914400" lvl="1" indent="-457200">
              <a:lnSpc>
                <a:spcPct val="100000"/>
              </a:lnSpc>
              <a:buFont typeface="Arial" panose="020B0604020202020204" pitchFamily="34" charset="0"/>
              <a:buChar char="•"/>
            </a:pPr>
            <a:r>
              <a:rPr lang="en-US" sz="2500" dirty="0"/>
              <a:t>Train-the-Trainer</a:t>
            </a:r>
          </a:p>
          <a:p>
            <a:pPr marL="914400" lvl="1" indent="-457200">
              <a:lnSpc>
                <a:spcPct val="100000"/>
              </a:lnSpc>
              <a:buFont typeface="Arial" panose="020B0604020202020204" pitchFamily="34" charset="0"/>
              <a:buChar char="•"/>
            </a:pPr>
            <a:r>
              <a:rPr lang="en-US" sz="2500" dirty="0"/>
              <a:t>Direct delivery</a:t>
            </a:r>
          </a:p>
          <a:p>
            <a:pPr marL="457200" indent="-457200">
              <a:lnSpc>
                <a:spcPct val="100000"/>
              </a:lnSpc>
              <a:buFont typeface="Arial" panose="020B0604020202020204" pitchFamily="34" charset="0"/>
              <a:buChar char="•"/>
            </a:pPr>
            <a:r>
              <a:rPr lang="en-US" sz="2500" dirty="0"/>
              <a:t>Materials available early Winter 2025</a:t>
            </a:r>
          </a:p>
          <a:p>
            <a:pPr marL="457200" indent="-457200">
              <a:lnSpc>
                <a:spcPct val="100000"/>
              </a:lnSpc>
              <a:buFont typeface="Arial" panose="020B0604020202020204" pitchFamily="34" charset="0"/>
              <a:buChar char="•"/>
            </a:pPr>
            <a:r>
              <a:rPr lang="en-US" sz="2500" dirty="0"/>
              <a:t>Complements apprenticeship programs</a:t>
            </a:r>
          </a:p>
          <a:p>
            <a:pPr>
              <a:lnSpc>
                <a:spcPct val="100000"/>
              </a:lnSpc>
            </a:pPr>
            <a:endParaRPr lang="en-US" sz="2500" dirty="0"/>
          </a:p>
        </p:txBody>
      </p:sp>
      <p:pic>
        <p:nvPicPr>
          <p:cNvPr id="6" name="Picture 5" descr="Torque Wrenches overview and safety">
            <a:extLst>
              <a:ext uri="{FF2B5EF4-FFF2-40B4-BE49-F238E27FC236}">
                <a16:creationId xmlns:a16="http://schemas.microsoft.com/office/drawing/2014/main" id="{1FA7072A-92E7-3C75-724D-2F5857D4FA9E}"/>
              </a:ext>
            </a:extLst>
          </p:cNvPr>
          <p:cNvPicPr>
            <a:picLocks noChangeAspect="1"/>
          </p:cNvPicPr>
          <p:nvPr/>
        </p:nvPicPr>
        <p:blipFill>
          <a:blip r:embed="rId4" cstate="screen">
            <a:extLst>
              <a:ext uri="{28A0092B-C50C-407E-A947-70E740481C1C}">
                <a14:useLocalDpi xmlns:a14="http://schemas.microsoft.com/office/drawing/2010/main"/>
              </a:ext>
            </a:extLst>
          </a:blip>
          <a:srcRect l="-2188"/>
          <a:stretch>
            <a:fillRect/>
          </a:stretch>
        </p:blipFill>
        <p:spPr>
          <a:xfrm>
            <a:off x="7903052" y="1392790"/>
            <a:ext cx="3447700" cy="4572000"/>
          </a:xfrm>
          <a:prstGeom prst="roundRect">
            <a:avLst>
              <a:gd name="adj" fmla="val 3878"/>
            </a:avLst>
          </a:prstGeom>
          <a:solidFill>
            <a:schemeClr val="bg1"/>
          </a:solidFill>
          <a:ln>
            <a:solidFill>
              <a:schemeClr val="tx2">
                <a:lumMod val="75000"/>
              </a:schemeClr>
            </a:solidFill>
          </a:ln>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0FCAC896-C680-068E-55FF-B117C9128F49}"/>
              </a:ext>
            </a:extLst>
          </p:cNvPr>
          <p:cNvSpPr>
            <a:spLocks noGrp="1"/>
          </p:cNvSpPr>
          <p:nvPr>
            <p:ph type="sldNum" sz="quarter" idx="4"/>
          </p:nvPr>
        </p:nvSpPr>
        <p:spPr/>
        <p:txBody>
          <a:bodyPr/>
          <a:lstStyle/>
          <a:p>
            <a:fld id="{24DC2CEE-C89B-6D4C-8A2C-B626C37EB60D}" type="slidenum">
              <a:rPr lang="en-US" smtClean="0">
                <a:solidFill>
                  <a:srgbClr val="0F6134"/>
                </a:solidFill>
              </a:rPr>
              <a:pPr/>
              <a:t>13</a:t>
            </a:fld>
            <a:endParaRPr lang="en-US" dirty="0">
              <a:solidFill>
                <a:srgbClr val="0F6134"/>
              </a:solidFill>
            </a:endParaRPr>
          </a:p>
        </p:txBody>
      </p:sp>
    </p:spTree>
    <p:custDataLst>
      <p:tags r:id="rId1"/>
    </p:custDataLst>
    <p:extLst>
      <p:ext uri="{BB962C8B-B14F-4D97-AF65-F5344CB8AC3E}">
        <p14:creationId xmlns:p14="http://schemas.microsoft.com/office/powerpoint/2010/main" val="35675644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ntor &amp; bus driver">
            <a:extLst>
              <a:ext uri="{FF2B5EF4-FFF2-40B4-BE49-F238E27FC236}">
                <a16:creationId xmlns:a16="http://schemas.microsoft.com/office/drawing/2014/main" id="{87A17651-285E-9EA5-93F8-A5122332A52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110000"/>
                    </a14:imgEffect>
                    <a14:imgEffect>
                      <a14:brightnessContrast bright="26000"/>
                    </a14:imgEffect>
                  </a14:imgLayer>
                </a14:imgProps>
              </a:ext>
              <a:ext uri="{28A0092B-C50C-407E-A947-70E740481C1C}">
                <a14:useLocalDpi xmlns:a14="http://schemas.microsoft.com/office/drawing/2010/main"/>
              </a:ext>
            </a:extLst>
          </a:blip>
          <a:srcRect/>
          <a:stretch/>
        </p:blipFill>
        <p:spPr>
          <a:xfrm>
            <a:off x="838200" y="1246444"/>
            <a:ext cx="2455062" cy="1946019"/>
          </a:xfrm>
          <a:prstGeom prst="roundRect">
            <a:avLst/>
          </a:prstGeom>
          <a:effectLst>
            <a:outerShdw blurRad="355600" algn="tl" rotWithShape="0">
              <a:schemeClr val="accent3">
                <a:alpha val="91000"/>
              </a:schemeClr>
            </a:outerShdw>
          </a:effectLst>
        </p:spPr>
      </p:pic>
      <p:pic>
        <p:nvPicPr>
          <p:cNvPr id="6" name="Picture 5" descr="Mentor &amp; mechanic">
            <a:extLst>
              <a:ext uri="{FF2B5EF4-FFF2-40B4-BE49-F238E27FC236}">
                <a16:creationId xmlns:a16="http://schemas.microsoft.com/office/drawing/2014/main" id="{664E08CE-82ED-87F1-80E4-D38CD5DFCE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8200" y="3527190"/>
            <a:ext cx="2455062" cy="1960313"/>
          </a:xfrm>
          <a:prstGeom prst="roundRect">
            <a:avLst/>
          </a:prstGeom>
          <a:effectLst>
            <a:outerShdw blurRad="355600" algn="tl" rotWithShape="0">
              <a:schemeClr val="accent3">
                <a:alpha val="91000"/>
              </a:schemeClr>
            </a:outerShdw>
          </a:effectLst>
        </p:spPr>
      </p:pic>
      <p:graphicFrame>
        <p:nvGraphicFramePr>
          <p:cNvPr id="8" name="TextBox 11" descr="Program Design Tools &#10;and Resources&#10;">
            <a:extLst>
              <a:ext uri="{FF2B5EF4-FFF2-40B4-BE49-F238E27FC236}">
                <a16:creationId xmlns:a16="http://schemas.microsoft.com/office/drawing/2014/main" id="{2510C556-1210-AF45-9695-EC1FF806CCFF}"/>
              </a:ext>
            </a:extLst>
          </p:cNvPr>
          <p:cNvGraphicFramePr/>
          <p:nvPr>
            <p:extLst>
              <p:ext uri="{D42A27DB-BD31-4B8C-83A1-F6EECF244321}">
                <p14:modId xmlns:p14="http://schemas.microsoft.com/office/powerpoint/2010/main" val="827008718"/>
              </p:ext>
            </p:extLst>
          </p:nvPr>
        </p:nvGraphicFramePr>
        <p:xfrm>
          <a:off x="3612630" y="1234900"/>
          <a:ext cx="7741170" cy="48666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56F9EEE4-BAE9-4411-4DAF-2EE26B170865}"/>
              </a:ext>
            </a:extLst>
          </p:cNvPr>
          <p:cNvSpPr>
            <a:spLocks noGrp="1"/>
          </p:cNvSpPr>
          <p:nvPr>
            <p:ph type="sldNum" sz="quarter" idx="4"/>
          </p:nvPr>
        </p:nvSpPr>
        <p:spPr/>
        <p:txBody>
          <a:bodyPr/>
          <a:lstStyle/>
          <a:p>
            <a:fld id="{24DC2CEE-C89B-6D4C-8A2C-B626C37EB60D}" type="slidenum">
              <a:rPr lang="en-US" smtClean="0">
                <a:solidFill>
                  <a:srgbClr val="0F6134"/>
                </a:solidFill>
              </a:rPr>
              <a:pPr/>
              <a:t>14</a:t>
            </a:fld>
            <a:endParaRPr lang="en-US" dirty="0">
              <a:solidFill>
                <a:srgbClr val="0F6134"/>
              </a:solidFill>
            </a:endParaRPr>
          </a:p>
        </p:txBody>
      </p:sp>
    </p:spTree>
    <p:custDataLst>
      <p:tags r:id="rId1"/>
    </p:custDataLst>
    <p:extLst>
      <p:ext uri="{BB962C8B-B14F-4D97-AF65-F5344CB8AC3E}">
        <p14:creationId xmlns:p14="http://schemas.microsoft.com/office/powerpoint/2010/main" val="18667602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706363-D48B-A74D-9C86-18CB7D7F99A2}"/>
              </a:ext>
            </a:extLst>
          </p:cNvPr>
          <p:cNvSpPr txBox="1">
            <a:spLocks noGrp="1"/>
          </p:cNvSpPr>
          <p:nvPr>
            <p:ph type="title" idx="4294967295"/>
          </p:nvPr>
        </p:nvSpPr>
        <p:spPr>
          <a:xfrm>
            <a:off x="1488142" y="881363"/>
            <a:ext cx="774550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Skills Gap Analysis</a:t>
            </a:r>
          </a:p>
        </p:txBody>
      </p:sp>
      <p:pic>
        <p:nvPicPr>
          <p:cNvPr id="2" name="Picture 1" descr="Skills Survey&#10;">
            <a:extLst>
              <a:ext uri="{FF2B5EF4-FFF2-40B4-BE49-F238E27FC236}">
                <a16:creationId xmlns:a16="http://schemas.microsoft.com/office/drawing/2014/main" id="{9D633FF1-2E83-04B6-FCCB-98C262742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141" y="2483012"/>
            <a:ext cx="4091745" cy="2935498"/>
          </a:xfrm>
          <a:prstGeom prst="roundRect">
            <a:avLst/>
          </a:prstGeom>
          <a:effectLst>
            <a:outerShdw blurRad="355600" algn="tl" rotWithShape="0">
              <a:schemeClr val="accent3">
                <a:alpha val="91000"/>
              </a:schemeClr>
            </a:outerShdw>
          </a:effectLst>
        </p:spPr>
      </p:pic>
      <p:sp>
        <p:nvSpPr>
          <p:cNvPr id="6" name="TextBox 5">
            <a:extLst>
              <a:ext uri="{FF2B5EF4-FFF2-40B4-BE49-F238E27FC236}">
                <a16:creationId xmlns:a16="http://schemas.microsoft.com/office/drawing/2014/main" id="{18ADD24C-2EAB-8D84-72C9-1FF19E17A3A6}"/>
              </a:ext>
            </a:extLst>
          </p:cNvPr>
          <p:cNvSpPr txBox="1"/>
          <p:nvPr/>
        </p:nvSpPr>
        <p:spPr>
          <a:xfrm>
            <a:off x="6204738" y="1774575"/>
            <a:ext cx="4183446" cy="38904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800" dirty="0">
                <a:solidFill>
                  <a:schemeClr val="tx2">
                    <a:lumMod val="75000"/>
                  </a:schemeClr>
                </a:solidFill>
              </a:rPr>
              <a:t>Self-administrated</a:t>
            </a:r>
          </a:p>
          <a:p>
            <a:pPr marL="342900" indent="-342900">
              <a:lnSpc>
                <a:spcPct val="150000"/>
              </a:lnSpc>
              <a:buFont typeface="Arial" panose="020B0604020202020204" pitchFamily="34" charset="0"/>
              <a:buChar char="•"/>
            </a:pPr>
            <a:r>
              <a:rPr lang="en-US" sz="2800" dirty="0">
                <a:solidFill>
                  <a:schemeClr val="tx2">
                    <a:lumMod val="75000"/>
                  </a:schemeClr>
                </a:solidFill>
              </a:rPr>
              <a:t>Anonymous</a:t>
            </a:r>
          </a:p>
          <a:p>
            <a:pPr marL="342900" indent="-342900">
              <a:lnSpc>
                <a:spcPct val="150000"/>
              </a:lnSpc>
              <a:buFont typeface="Arial" panose="020B0604020202020204" pitchFamily="34" charset="0"/>
              <a:buChar char="•"/>
            </a:pPr>
            <a:r>
              <a:rPr lang="en-US" sz="2800" dirty="0">
                <a:solidFill>
                  <a:schemeClr val="tx2">
                    <a:lumMod val="75000"/>
                  </a:schemeClr>
                </a:solidFill>
              </a:rPr>
              <a:t>Non-threatening</a:t>
            </a:r>
          </a:p>
          <a:p>
            <a:pPr marL="342900" indent="-342900">
              <a:lnSpc>
                <a:spcPct val="150000"/>
              </a:lnSpc>
              <a:buFont typeface="Arial" panose="020B0604020202020204" pitchFamily="34" charset="0"/>
              <a:buChar char="•"/>
            </a:pPr>
            <a:r>
              <a:rPr lang="en-US" sz="2800" dirty="0">
                <a:solidFill>
                  <a:schemeClr val="tx2">
                    <a:lumMod val="75000"/>
                  </a:schemeClr>
                </a:solidFill>
              </a:rPr>
              <a:t>Highly detailed</a:t>
            </a:r>
          </a:p>
          <a:p>
            <a:pPr marL="342900" indent="-342900">
              <a:lnSpc>
                <a:spcPct val="150000"/>
              </a:lnSpc>
              <a:buFont typeface="Arial" panose="020B0604020202020204" pitchFamily="34" charset="0"/>
              <a:buChar char="•"/>
            </a:pPr>
            <a:r>
              <a:rPr lang="en-US" sz="2800" dirty="0">
                <a:solidFill>
                  <a:schemeClr val="tx2">
                    <a:lumMod val="75000"/>
                  </a:schemeClr>
                </a:solidFill>
              </a:rPr>
              <a:t>Accurate measure</a:t>
            </a:r>
          </a:p>
          <a:p>
            <a:pPr marL="342900" indent="-342900">
              <a:lnSpc>
                <a:spcPct val="150000"/>
              </a:lnSpc>
              <a:buFont typeface="Arial" panose="020B0604020202020204" pitchFamily="34" charset="0"/>
              <a:buChar char="•"/>
            </a:pPr>
            <a:r>
              <a:rPr lang="en-US" sz="2800" dirty="0">
                <a:solidFill>
                  <a:schemeClr val="tx2">
                    <a:lumMod val="75000"/>
                  </a:schemeClr>
                </a:solidFill>
              </a:rPr>
              <a:t>Capacity-building</a:t>
            </a:r>
          </a:p>
        </p:txBody>
      </p:sp>
    </p:spTree>
    <p:custDataLst>
      <p:tags r:id="rId1"/>
    </p:custDataLst>
    <p:extLst>
      <p:ext uri="{BB962C8B-B14F-4D97-AF65-F5344CB8AC3E}">
        <p14:creationId xmlns:p14="http://schemas.microsoft.com/office/powerpoint/2010/main" val="26875970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E78A-AF0A-1BED-01E7-3C0A8B2B90C4}"/>
              </a:ext>
            </a:extLst>
          </p:cNvPr>
          <p:cNvSpPr>
            <a:spLocks noGrp="1"/>
          </p:cNvSpPr>
          <p:nvPr>
            <p:ph type="title"/>
          </p:nvPr>
        </p:nvSpPr>
        <p:spPr/>
        <p:txBody>
          <a:bodyPr/>
          <a:lstStyle/>
          <a:p>
            <a:r>
              <a:rPr lang="en-US" dirty="0"/>
              <a:t>Sample Workforce Skill Survey </a:t>
            </a:r>
          </a:p>
        </p:txBody>
      </p:sp>
      <p:sp>
        <p:nvSpPr>
          <p:cNvPr id="4" name="Slide Number Placeholder 3">
            <a:extLst>
              <a:ext uri="{FF2B5EF4-FFF2-40B4-BE49-F238E27FC236}">
                <a16:creationId xmlns:a16="http://schemas.microsoft.com/office/drawing/2014/main" id="{3FF56C39-0DD0-A8C4-C3D5-3A72F2658309}"/>
              </a:ext>
            </a:extLst>
          </p:cNvPr>
          <p:cNvSpPr>
            <a:spLocks noGrp="1"/>
          </p:cNvSpPr>
          <p:nvPr>
            <p:ph type="sldNum" sz="quarter" idx="4"/>
          </p:nvPr>
        </p:nvSpPr>
        <p:spPr/>
        <p:txBody>
          <a:bodyPr/>
          <a:lstStyle/>
          <a:p>
            <a:fld id="{24DC2CEE-C89B-6D4C-8A2C-B626C37EB60D}" type="slidenum">
              <a:rPr lang="en-US" smtClean="0">
                <a:solidFill>
                  <a:srgbClr val="0F6134"/>
                </a:solidFill>
              </a:rPr>
              <a:pPr/>
              <a:t>16</a:t>
            </a:fld>
            <a:endParaRPr lang="en-US" dirty="0">
              <a:solidFill>
                <a:srgbClr val="0F6134"/>
              </a:solidFill>
            </a:endParaRPr>
          </a:p>
        </p:txBody>
      </p:sp>
      <p:sp>
        <p:nvSpPr>
          <p:cNvPr id="6" name="Rectangle 3">
            <a:extLst>
              <a:ext uri="{FF2B5EF4-FFF2-40B4-BE49-F238E27FC236}">
                <a16:creationId xmlns:a16="http://schemas.microsoft.com/office/drawing/2014/main" id="{5D4B84AB-D95E-3C1B-B473-2E75040C6AD6}"/>
              </a:ext>
            </a:extLst>
          </p:cNvPr>
          <p:cNvSpPr>
            <a:spLocks noChangeArrowheads="1"/>
          </p:cNvSpPr>
          <p:nvPr/>
        </p:nvSpPr>
        <p:spPr bwMode="auto">
          <a:xfrm>
            <a:off x="838200" y="1275335"/>
            <a:ext cx="10815917" cy="47885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en-US" sz="2133" b="1" i="0" u="none" strike="noStrike" kern="1200" cap="none" spc="0" normalizeH="0" baseline="0" noProof="0" dirty="0">
                <a:ln>
                  <a:noFill/>
                </a:ln>
                <a:solidFill>
                  <a:schemeClr val="tx2">
                    <a:lumMod val="75000"/>
                  </a:schemeClr>
                </a:solidFill>
                <a:effectLst/>
                <a:uLnTx/>
                <a:uFillTx/>
                <a:latin typeface="Arial"/>
                <a:ea typeface="+mn-ea"/>
                <a:cs typeface="+mn-cs"/>
              </a:rPr>
              <a:t>Key</a:t>
            </a:r>
            <a:r>
              <a:rPr kumimoji="0" lang="en-US" altLang="en-US" sz="1600" b="0" i="0" u="none" strike="noStrike" kern="1200" cap="none" spc="0" normalizeH="0" baseline="0" noProof="0" dirty="0">
                <a:ln>
                  <a:noFill/>
                </a:ln>
                <a:solidFill>
                  <a:schemeClr val="tx2"/>
                </a:solidFill>
                <a:effectLst/>
                <a:uLnTx/>
                <a:uFillTx/>
                <a:latin typeface="Arial"/>
                <a:ea typeface="+mn-ea"/>
                <a:cs typeface="+mn-cs"/>
              </a:rPr>
              <a:t> </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en-US" sz="1460" i="0" u="none" strike="noStrike" kern="1200" cap="none" spc="0" normalizeH="0" baseline="0" noProof="0" dirty="0">
                <a:ln>
                  <a:noFill/>
                </a:ln>
                <a:solidFill>
                  <a:schemeClr val="accent1"/>
                </a:solidFill>
                <a:effectLst/>
                <a:uLnTx/>
                <a:uFillTx/>
                <a:latin typeface="Arial"/>
                <a:ea typeface="+mn-ea"/>
                <a:cs typeface="+mn-cs"/>
              </a:rPr>
              <a:t>0 - Unaware of this type of work 	1 - Aware of this type of work		2 - Able to perform this type of work with supervision </a:t>
            </a:r>
            <a:endParaRPr lang="en-US" altLang="en-US" sz="1460" dirty="0">
              <a:solidFill>
                <a:schemeClr val="accent1"/>
              </a:solidFill>
              <a:latin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en-US" sz="1460" i="0" u="none" strike="noStrike" kern="1200" cap="none" spc="0" normalizeH="0" baseline="0" noProof="0" dirty="0">
                <a:ln>
                  <a:noFill/>
                </a:ln>
                <a:solidFill>
                  <a:schemeClr val="accent1"/>
                </a:solidFill>
                <a:effectLst/>
                <a:uLnTx/>
                <a:uFillTx/>
                <a:latin typeface="Arial"/>
                <a:ea typeface="+mn-ea"/>
                <a:cs typeface="+mn-cs"/>
              </a:rPr>
              <a:t>3 - Able to perform this type of work independently 		4 - Able to instruct others in this type of work.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altLang="en-US" sz="1460" i="0" u="none" strike="noStrike" kern="1200" cap="none" spc="0" normalizeH="0" baseline="0" noProof="0" dirty="0">
              <a:ln>
                <a:noFill/>
              </a:ln>
              <a:solidFill>
                <a:schemeClr val="accent1"/>
              </a:solidFill>
              <a:effectLst/>
              <a:uLnTx/>
              <a:uFillTx/>
              <a:latin typeface="Arial"/>
              <a:ea typeface="+mn-ea"/>
              <a:cs typeface="+mn-cs"/>
            </a:endParaRPr>
          </a:p>
          <a:p>
            <a:pPr marL="0" marR="0" lvl="0" indent="0" algn="l" defTabSz="609630" rtl="0" eaLnBrk="1" fontAlgn="auto" latinLnBrk="0" hangingPunct="1">
              <a:lnSpc>
                <a:spcPct val="100000"/>
              </a:lnSpc>
              <a:spcBef>
                <a:spcPts val="0"/>
              </a:spcBef>
              <a:spcAft>
                <a:spcPts val="800"/>
              </a:spcAft>
              <a:buClrTx/>
              <a:buSzTx/>
              <a:buFontTx/>
              <a:buNone/>
              <a:tabLst/>
              <a:defRPr/>
            </a:pPr>
            <a:r>
              <a:rPr kumimoji="0" lang="en-US" altLang="en-US" sz="2133" b="1" i="0" u="none" strike="noStrike" kern="1200" cap="none" spc="0" normalizeH="0" baseline="0" noProof="0" dirty="0">
                <a:ln>
                  <a:noFill/>
                </a:ln>
                <a:solidFill>
                  <a:schemeClr val="tx2">
                    <a:lumMod val="75000"/>
                  </a:schemeClr>
                </a:solidFill>
                <a:effectLst/>
                <a:uLnTx/>
                <a:uFillTx/>
                <a:latin typeface="Arial"/>
                <a:ea typeface="+mn-ea"/>
                <a:cs typeface="+mn-cs"/>
              </a:rPr>
              <a:t>Read and interpret multimeters </a:t>
            </a:r>
            <a:endParaRPr kumimoji="0" lang="en-US" altLang="en-US" sz="2133" b="0" i="0" u="none" strike="noStrike" kern="1200" cap="none" spc="0" normalizeH="0" baseline="0" noProof="0" dirty="0">
              <a:ln>
                <a:noFill/>
              </a:ln>
              <a:solidFill>
                <a:schemeClr val="tx2">
                  <a:lumMod val="75000"/>
                </a:schemeClr>
              </a:solidFill>
              <a:effectLst/>
              <a:uLnTx/>
              <a:uFillTx/>
              <a:latin typeface="Arial"/>
              <a:ea typeface="+mn-ea"/>
              <a:cs typeface="+mn-cs"/>
            </a:endParaRPr>
          </a:p>
          <a:p>
            <a:pPr marL="0" marR="0" lvl="0" indent="0" algn="l" defTabSz="609630" rtl="0" eaLnBrk="1" fontAlgn="auto" latinLnBrk="0" hangingPunct="1">
              <a:lnSpc>
                <a:spcPct val="100000"/>
              </a:lnSpc>
              <a:spcBef>
                <a:spcPts val="0"/>
              </a:spcBef>
              <a:spcAft>
                <a:spcPts val="800"/>
              </a:spcAft>
              <a:buClrTx/>
              <a:buSzTx/>
              <a:buFontTx/>
              <a:buNone/>
              <a:tabLst/>
              <a:defRPr/>
            </a:pPr>
            <a:r>
              <a:rPr kumimoji="0" lang="en-US" altLang="en-US" sz="1867" b="1" i="0" u="sng" strike="noStrike" kern="1200" cap="none" spc="0" normalizeH="0" baseline="0" noProof="0" dirty="0">
                <a:ln>
                  <a:noFill/>
                </a:ln>
                <a:solidFill>
                  <a:schemeClr val="tx2">
                    <a:lumMod val="75000"/>
                  </a:schemeClr>
                </a:solidFill>
                <a:effectLst/>
                <a:uLnTx/>
                <a:uFillTx/>
                <a:latin typeface="Arial"/>
                <a:ea typeface="+mn-ea"/>
                <a:cs typeface="+mn-cs"/>
              </a:rPr>
              <a:t>Task 		Statement</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Use digital multimeter</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Use analog multimeter</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Understand multimeter abbreviation, symbols and terminology</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Understand displays on multimeters, reading data </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Measure AC voltage </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Measure DC voltage</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Measure resistance and continuity </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Measure AC or DC current</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Apply Ohm's law </a:t>
            </a:r>
          </a:p>
          <a:p>
            <a:pPr marL="0" marR="0" lvl="0" indent="0" algn="l" defTabSz="609630" rtl="0" eaLnBrk="1" fontAlgn="auto" latinLnBrk="0" hangingPunct="1">
              <a:lnSpc>
                <a:spcPct val="100000"/>
              </a:lnSpc>
              <a:spcBef>
                <a:spcPts val="0"/>
              </a:spcBef>
              <a:spcAft>
                <a:spcPts val="0"/>
              </a:spcAft>
              <a:buClrTx/>
              <a:buSzTx/>
              <a:buFontTx/>
              <a:buNone/>
              <a:tabLst>
                <a:tab pos="993825" algn="l"/>
              </a:tabLst>
              <a:defRPr/>
            </a:pPr>
            <a:r>
              <a:rPr kumimoji="0" lang="en-US" altLang="en-US" sz="1867" b="0" i="0" u="none" strike="noStrike" kern="1200" cap="none" spc="0" normalizeH="0" baseline="0" noProof="0" dirty="0">
                <a:ln>
                  <a:noFill/>
                </a:ln>
                <a:solidFill>
                  <a:schemeClr val="accent1"/>
                </a:solidFill>
                <a:effectLst/>
                <a:uLnTx/>
                <a:uFillTx/>
                <a:latin typeface="Arial"/>
                <a:ea typeface="+mn-ea"/>
                <a:cs typeface="+mn-cs"/>
              </a:rPr>
              <a:t>0 1 2 3 4   	Use data from multimeter to make diagnostic determinations </a:t>
            </a:r>
          </a:p>
        </p:txBody>
      </p:sp>
    </p:spTree>
    <p:custDataLst>
      <p:tags r:id="rId1"/>
    </p:custDataLst>
    <p:extLst>
      <p:ext uri="{BB962C8B-B14F-4D97-AF65-F5344CB8AC3E}">
        <p14:creationId xmlns:p14="http://schemas.microsoft.com/office/powerpoint/2010/main" val="22216481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3480-D32B-BFD8-55CB-32340C5A2CC0}"/>
              </a:ext>
            </a:extLst>
          </p:cNvPr>
          <p:cNvSpPr>
            <a:spLocks noGrp="1"/>
          </p:cNvSpPr>
          <p:nvPr>
            <p:ph type="title"/>
          </p:nvPr>
        </p:nvSpPr>
        <p:spPr/>
        <p:txBody>
          <a:bodyPr/>
          <a:lstStyle/>
          <a:p>
            <a:r>
              <a:rPr lang="en-US" dirty="0"/>
              <a:t>Overview of Train-the-Trainer Programs</a:t>
            </a:r>
          </a:p>
        </p:txBody>
      </p:sp>
      <p:sp>
        <p:nvSpPr>
          <p:cNvPr id="3" name="Content Placeholder 2">
            <a:extLst>
              <a:ext uri="{FF2B5EF4-FFF2-40B4-BE49-F238E27FC236}">
                <a16:creationId xmlns:a16="http://schemas.microsoft.com/office/drawing/2014/main" id="{771C66F6-FE14-6403-F2EF-F8B4D3D8B9FB}"/>
              </a:ext>
            </a:extLst>
          </p:cNvPr>
          <p:cNvSpPr>
            <a:spLocks noGrp="1"/>
          </p:cNvSpPr>
          <p:nvPr>
            <p:ph idx="1"/>
          </p:nvPr>
        </p:nvSpPr>
        <p:spPr>
          <a:xfrm>
            <a:off x="838200" y="1645920"/>
            <a:ext cx="6907306" cy="4572000"/>
          </a:xfrm>
        </p:spPr>
        <p:txBody>
          <a:bodyPr>
            <a:normAutofit/>
          </a:bodyPr>
          <a:lstStyle/>
          <a:p>
            <a:pPr marL="800100" lvl="1" indent="-342900">
              <a:lnSpc>
                <a:spcPct val="110000"/>
              </a:lnSpc>
              <a:buFont typeface="Arial" panose="020B0604020202020204" pitchFamily="34" charset="0"/>
              <a:buChar char="•"/>
            </a:pPr>
            <a:r>
              <a:rPr lang="en-US" sz="2800" dirty="0"/>
              <a:t>Adult Learners</a:t>
            </a:r>
          </a:p>
          <a:p>
            <a:pPr marL="800100" lvl="1" indent="-342900">
              <a:lnSpc>
                <a:spcPct val="110000"/>
              </a:lnSpc>
              <a:buFont typeface="Arial" panose="020B0604020202020204" pitchFamily="34" charset="0"/>
              <a:buChar char="•"/>
            </a:pPr>
            <a:r>
              <a:rPr lang="en-US" sz="2800" dirty="0"/>
              <a:t>Facilitations Skills</a:t>
            </a:r>
          </a:p>
          <a:p>
            <a:pPr marL="800100" lvl="1" indent="-342900">
              <a:lnSpc>
                <a:spcPct val="110000"/>
              </a:lnSpc>
              <a:buFont typeface="Arial" panose="020B0604020202020204" pitchFamily="34" charset="0"/>
              <a:buChar char="•"/>
            </a:pPr>
            <a:r>
              <a:rPr lang="en-US" sz="2800" dirty="0"/>
              <a:t>Teaching Methods</a:t>
            </a:r>
          </a:p>
          <a:p>
            <a:pPr marL="800100" lvl="1" indent="-342900">
              <a:lnSpc>
                <a:spcPct val="110000"/>
              </a:lnSpc>
              <a:buFont typeface="Arial" panose="020B0604020202020204" pitchFamily="34" charset="0"/>
              <a:buChar char="•"/>
            </a:pPr>
            <a:r>
              <a:rPr lang="en-US" sz="2800" dirty="0"/>
              <a:t>Engaging Activities</a:t>
            </a:r>
          </a:p>
          <a:p>
            <a:pPr marL="800100" lvl="1" indent="-342900">
              <a:lnSpc>
                <a:spcPct val="110000"/>
              </a:lnSpc>
              <a:buFont typeface="Arial" panose="020B0604020202020204" pitchFamily="34" charset="0"/>
              <a:buChar char="•"/>
            </a:pPr>
            <a:r>
              <a:rPr lang="en-US" sz="2800" dirty="0"/>
              <a:t>Lesson Planning</a:t>
            </a:r>
          </a:p>
          <a:p>
            <a:pPr marL="800100" lvl="1" indent="-342900">
              <a:lnSpc>
                <a:spcPct val="110000"/>
              </a:lnSpc>
              <a:buFont typeface="Arial" panose="020B0604020202020204" pitchFamily="34" charset="0"/>
              <a:buChar char="•"/>
            </a:pPr>
            <a:r>
              <a:rPr lang="en-US" sz="2800" dirty="0"/>
              <a:t>Assessment &amp; Retention</a:t>
            </a:r>
          </a:p>
          <a:p>
            <a:pPr marL="800100" lvl="1" indent="-342900">
              <a:lnSpc>
                <a:spcPct val="110000"/>
              </a:lnSpc>
              <a:buFont typeface="Arial" panose="020B0604020202020204" pitchFamily="34" charset="0"/>
              <a:buChar char="•"/>
            </a:pPr>
            <a:r>
              <a:rPr lang="en-US" sz="2800" dirty="0"/>
              <a:t>Materials Development</a:t>
            </a:r>
          </a:p>
        </p:txBody>
      </p:sp>
      <p:pic>
        <p:nvPicPr>
          <p:cNvPr id="5" name="Picture 4" descr="Train-the-Trainer Programs group image">
            <a:extLst>
              <a:ext uri="{FF2B5EF4-FFF2-40B4-BE49-F238E27FC236}">
                <a16:creationId xmlns:a16="http://schemas.microsoft.com/office/drawing/2014/main" id="{3F4D7323-7179-DFBB-5D07-8ED1413F82F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64396" y="1343605"/>
            <a:ext cx="4189403" cy="3328603"/>
          </a:xfrm>
          <a:prstGeom prst="roundRect">
            <a:avLst/>
          </a:prstGeom>
          <a:effectLst>
            <a:outerShdw blurRad="355600" algn="tl" rotWithShape="0">
              <a:schemeClr val="accent3">
                <a:alpha val="91000"/>
              </a:schemeClr>
            </a:outerShdw>
          </a:effectLst>
        </p:spPr>
      </p:pic>
      <p:pic>
        <p:nvPicPr>
          <p:cNvPr id="6" name="Picture 5" descr="Train-the-Trainer Program">
            <a:extLst>
              <a:ext uri="{FF2B5EF4-FFF2-40B4-BE49-F238E27FC236}">
                <a16:creationId xmlns:a16="http://schemas.microsoft.com/office/drawing/2014/main" id="{B70D0CB5-B5EA-BAE1-E454-E14220C6541D}"/>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8000" contrast="9000"/>
                    </a14:imgEffect>
                  </a14:imgLayer>
                </a14:imgProps>
              </a:ext>
              <a:ext uri="{28A0092B-C50C-407E-A947-70E740481C1C}">
                <a14:useLocalDpi xmlns:a14="http://schemas.microsoft.com/office/drawing/2010/main"/>
              </a:ext>
            </a:extLst>
          </a:blip>
          <a:srcRect/>
          <a:stretch/>
        </p:blipFill>
        <p:spPr>
          <a:xfrm>
            <a:off x="5915503" y="4015844"/>
            <a:ext cx="3153134" cy="2392471"/>
          </a:xfrm>
          <a:prstGeom prst="roundRect">
            <a:avLst/>
          </a:prstGeom>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5D2BD254-D3F0-4A68-893C-D141C4B4407C}"/>
              </a:ext>
            </a:extLst>
          </p:cNvPr>
          <p:cNvSpPr>
            <a:spLocks noGrp="1"/>
          </p:cNvSpPr>
          <p:nvPr>
            <p:ph type="sldNum" sz="quarter" idx="4"/>
          </p:nvPr>
        </p:nvSpPr>
        <p:spPr/>
        <p:txBody>
          <a:bodyPr/>
          <a:lstStyle/>
          <a:p>
            <a:fld id="{24DC2CEE-C89B-6D4C-8A2C-B626C37EB60D}" type="slidenum">
              <a:rPr lang="en-US" smtClean="0">
                <a:solidFill>
                  <a:srgbClr val="0F6134"/>
                </a:solidFill>
              </a:rPr>
              <a:pPr/>
              <a:t>17</a:t>
            </a:fld>
            <a:endParaRPr lang="en-US" dirty="0">
              <a:solidFill>
                <a:srgbClr val="0F6134"/>
              </a:solidFill>
            </a:endParaRPr>
          </a:p>
        </p:txBody>
      </p:sp>
    </p:spTree>
    <p:custDataLst>
      <p:tags r:id="rId1"/>
    </p:custDataLst>
    <p:extLst>
      <p:ext uri="{BB962C8B-B14F-4D97-AF65-F5344CB8AC3E}">
        <p14:creationId xmlns:p14="http://schemas.microsoft.com/office/powerpoint/2010/main" val="6913445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5E82-03AB-5F3D-332B-BF378ABEBA8C}"/>
              </a:ext>
            </a:extLst>
          </p:cNvPr>
          <p:cNvSpPr>
            <a:spLocks noGrp="1"/>
          </p:cNvSpPr>
          <p:nvPr>
            <p:ph type="title"/>
          </p:nvPr>
        </p:nvSpPr>
        <p:spPr/>
        <p:txBody>
          <a:bodyPr/>
          <a:lstStyle/>
          <a:p>
            <a:r>
              <a:rPr lang="en-US" dirty="0"/>
              <a:t>WHAT’s Next: </a:t>
            </a:r>
            <a:br>
              <a:rPr lang="en-US" dirty="0"/>
            </a:br>
            <a:r>
              <a:rPr lang="en-US" dirty="0"/>
              <a:t>Shop Math</a:t>
            </a:r>
          </a:p>
        </p:txBody>
      </p:sp>
      <p:sp>
        <p:nvSpPr>
          <p:cNvPr id="3" name="Content Placeholder 2">
            <a:extLst>
              <a:ext uri="{FF2B5EF4-FFF2-40B4-BE49-F238E27FC236}">
                <a16:creationId xmlns:a16="http://schemas.microsoft.com/office/drawing/2014/main" id="{5E5D437B-6B43-9F84-CFC1-40D8B0743C99}"/>
              </a:ext>
            </a:extLst>
          </p:cNvPr>
          <p:cNvSpPr>
            <a:spLocks noGrp="1"/>
          </p:cNvSpPr>
          <p:nvPr>
            <p:ph idx="1"/>
          </p:nvPr>
        </p:nvSpPr>
        <p:spPr>
          <a:xfrm>
            <a:off x="643509" y="1926254"/>
            <a:ext cx="4378378" cy="4572000"/>
          </a:xfrm>
        </p:spPr>
        <p:txBody>
          <a:bodyPr/>
          <a:lstStyle/>
          <a:p>
            <a:pPr>
              <a:lnSpc>
                <a:spcPct val="100000"/>
              </a:lnSpc>
            </a:pPr>
            <a:r>
              <a:rPr lang="en-US" dirty="0"/>
              <a:t>What other topic areas would fit well into a shop math course?</a:t>
            </a:r>
          </a:p>
          <a:p>
            <a:pPr>
              <a:lnSpc>
                <a:spcPct val="100000"/>
              </a:lnSpc>
            </a:pPr>
            <a:endParaRPr lang="en-US" dirty="0"/>
          </a:p>
        </p:txBody>
      </p:sp>
      <p:pic>
        <p:nvPicPr>
          <p:cNvPr id="8" name="Graphic 7" descr="Chat with solid fill">
            <a:extLst>
              <a:ext uri="{FF2B5EF4-FFF2-40B4-BE49-F238E27FC236}">
                <a16:creationId xmlns:a16="http://schemas.microsoft.com/office/drawing/2014/main" id="{0EAB01C6-AE1B-5A47-0103-8E07BD520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509" y="2755953"/>
            <a:ext cx="3965522" cy="3965522"/>
          </a:xfrm>
          <a:prstGeom prst="rect">
            <a:avLst/>
          </a:prstGeom>
        </p:spPr>
      </p:pic>
      <p:pic>
        <p:nvPicPr>
          <p:cNvPr id="7" name="Picture 6" descr="Shop Math for Transit Maintainers Learning Objectives">
            <a:extLst>
              <a:ext uri="{FF2B5EF4-FFF2-40B4-BE49-F238E27FC236}">
                <a16:creationId xmlns:a16="http://schemas.microsoft.com/office/drawing/2014/main" id="{E5A1E11A-360E-BD0D-5148-DEC6DF72F2D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446059" y="201856"/>
            <a:ext cx="6331913" cy="6588612"/>
          </a:xfrm>
          <a:prstGeom prst="roundRect">
            <a:avLst>
              <a:gd name="adj" fmla="val 1352"/>
            </a:avLst>
          </a:prstGeom>
          <a:ln>
            <a:solidFill>
              <a:schemeClr val="tx2">
                <a:lumMod val="75000"/>
              </a:schemeClr>
            </a:solidFill>
          </a:ln>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7F307A70-41C2-9FC4-59A3-2BCEB8346127}"/>
              </a:ext>
            </a:extLst>
          </p:cNvPr>
          <p:cNvSpPr>
            <a:spLocks noGrp="1"/>
          </p:cNvSpPr>
          <p:nvPr>
            <p:ph type="sldNum" sz="quarter" idx="4"/>
          </p:nvPr>
        </p:nvSpPr>
        <p:spPr/>
        <p:txBody>
          <a:bodyPr/>
          <a:lstStyle/>
          <a:p>
            <a:fld id="{24DC2CEE-C89B-6D4C-8A2C-B626C37EB60D}" type="slidenum">
              <a:rPr lang="en-US" smtClean="0">
                <a:solidFill>
                  <a:srgbClr val="0F6134"/>
                </a:solidFill>
              </a:rPr>
              <a:pPr/>
              <a:t>18</a:t>
            </a:fld>
            <a:endParaRPr lang="en-US" dirty="0">
              <a:solidFill>
                <a:srgbClr val="0F6134"/>
              </a:solidFill>
            </a:endParaRPr>
          </a:p>
        </p:txBody>
      </p:sp>
      <p:sp>
        <p:nvSpPr>
          <p:cNvPr id="5" name="Title 1">
            <a:extLst>
              <a:ext uri="{FF2B5EF4-FFF2-40B4-BE49-F238E27FC236}">
                <a16:creationId xmlns:a16="http://schemas.microsoft.com/office/drawing/2014/main" id="{2D807D89-B4D4-5B85-49B2-11E5E5222805}"/>
              </a:ext>
            </a:extLst>
          </p:cNvPr>
          <p:cNvSpPr txBox="1">
            <a:spLocks/>
          </p:cNvSpPr>
          <p:nvPr/>
        </p:nvSpPr>
        <p:spPr>
          <a:xfrm>
            <a:off x="108107" y="6354445"/>
            <a:ext cx="4838647" cy="50355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3000" b="0" i="1" dirty="0"/>
              <a:t>To be developed in 2026</a:t>
            </a:r>
          </a:p>
        </p:txBody>
      </p:sp>
    </p:spTree>
    <p:custDataLst>
      <p:tags r:id="rId1"/>
    </p:custDataLst>
    <p:extLst>
      <p:ext uri="{BB962C8B-B14F-4D97-AF65-F5344CB8AC3E}">
        <p14:creationId xmlns:p14="http://schemas.microsoft.com/office/powerpoint/2010/main" val="3118901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5520-8077-E95F-520A-01913AD1CDD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EB9BFD-8AAB-D301-7E54-5786E55B6282}"/>
              </a:ext>
            </a:extLst>
          </p:cNvPr>
          <p:cNvSpPr txBox="1">
            <a:spLocks/>
          </p:cNvSpPr>
          <p:nvPr/>
        </p:nvSpPr>
        <p:spPr>
          <a:xfrm>
            <a:off x="3859968" y="1473737"/>
            <a:ext cx="7997252" cy="4796852"/>
          </a:xfrm>
          <a:prstGeom prst="rect">
            <a:avLst/>
          </a:prstGeom>
        </p:spPr>
        <p:txBody>
          <a:bodyPr>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600" b="0" i="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200" b="0" i="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b="0" i="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b="0" i="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600" b="0" i="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500" b="1" dirty="0"/>
              <a:t>Current Scope</a:t>
            </a:r>
            <a:r>
              <a:rPr lang="en-US" sz="2500" dirty="0"/>
              <a:t>:</a:t>
            </a:r>
          </a:p>
          <a:p>
            <a:pPr>
              <a:lnSpc>
                <a:spcPct val="110000"/>
              </a:lnSpc>
            </a:pPr>
            <a:r>
              <a:rPr lang="en-US" sz="2500" dirty="0"/>
              <a:t>Basic Electrical</a:t>
            </a:r>
          </a:p>
          <a:p>
            <a:pPr>
              <a:lnSpc>
                <a:spcPct val="110000"/>
              </a:lnSpc>
            </a:pPr>
            <a:r>
              <a:rPr lang="en-US" sz="2500" dirty="0"/>
              <a:t>Basic Mechanical</a:t>
            </a:r>
          </a:p>
          <a:p>
            <a:pPr>
              <a:lnSpc>
                <a:spcPct val="110000"/>
              </a:lnSpc>
            </a:pPr>
            <a:r>
              <a:rPr lang="en-US" sz="2500" dirty="0"/>
              <a:t>Computer Basics</a:t>
            </a:r>
          </a:p>
          <a:p>
            <a:pPr>
              <a:lnSpc>
                <a:spcPct val="110000"/>
              </a:lnSpc>
            </a:pPr>
            <a:r>
              <a:rPr lang="en-US" sz="2500" dirty="0"/>
              <a:t>Shop Math</a:t>
            </a:r>
          </a:p>
          <a:p>
            <a:pPr>
              <a:lnSpc>
                <a:spcPct val="110000"/>
              </a:lnSpc>
            </a:pPr>
            <a:endParaRPr lang="en-US" sz="2500" dirty="0"/>
          </a:p>
          <a:p>
            <a:pPr marL="0" indent="0">
              <a:lnSpc>
                <a:spcPct val="110000"/>
              </a:lnSpc>
              <a:buNone/>
            </a:pPr>
            <a:r>
              <a:rPr lang="en-US" sz="3500" dirty="0"/>
              <a:t>Which of the remaining items would be most useful? What else?</a:t>
            </a:r>
          </a:p>
        </p:txBody>
      </p:sp>
      <p:sp>
        <p:nvSpPr>
          <p:cNvPr id="2" name="Title 1">
            <a:extLst>
              <a:ext uri="{FF2B5EF4-FFF2-40B4-BE49-F238E27FC236}">
                <a16:creationId xmlns:a16="http://schemas.microsoft.com/office/drawing/2014/main" id="{E4F8A5F3-DFF6-FC05-4496-FD22DE69D3DB}"/>
              </a:ext>
            </a:extLst>
          </p:cNvPr>
          <p:cNvSpPr>
            <a:spLocks noGrp="1"/>
          </p:cNvSpPr>
          <p:nvPr>
            <p:ph type="title"/>
          </p:nvPr>
        </p:nvSpPr>
        <p:spPr>
          <a:xfrm>
            <a:off x="838200" y="640080"/>
            <a:ext cx="10515600" cy="747897"/>
          </a:xfrm>
        </p:spPr>
        <p:txBody>
          <a:bodyPr/>
          <a:lstStyle/>
          <a:p>
            <a:r>
              <a:rPr lang="en-US" dirty="0"/>
              <a:t>WHAT’s Next?</a:t>
            </a:r>
          </a:p>
        </p:txBody>
      </p:sp>
      <p:sp>
        <p:nvSpPr>
          <p:cNvPr id="3" name="Slide Number Placeholder 2">
            <a:extLst>
              <a:ext uri="{FF2B5EF4-FFF2-40B4-BE49-F238E27FC236}">
                <a16:creationId xmlns:a16="http://schemas.microsoft.com/office/drawing/2014/main" id="{E4AFD18A-FF79-7F5E-613E-497E0C364C57}"/>
              </a:ext>
            </a:extLst>
          </p:cNvPr>
          <p:cNvSpPr>
            <a:spLocks noGrp="1"/>
          </p:cNvSpPr>
          <p:nvPr>
            <p:ph type="sldNum" sz="quarter" idx="4"/>
          </p:nvPr>
        </p:nvSpPr>
        <p:spPr/>
        <p:txBody>
          <a:bodyPr/>
          <a:lstStyle/>
          <a:p>
            <a:fld id="{24DC2CEE-C89B-6D4C-8A2C-B626C37EB60D}" type="slidenum">
              <a:rPr lang="en-US" smtClean="0">
                <a:solidFill>
                  <a:srgbClr val="0F6134"/>
                </a:solidFill>
              </a:rPr>
              <a:pPr/>
              <a:t>19</a:t>
            </a:fld>
            <a:endParaRPr lang="en-US" dirty="0">
              <a:solidFill>
                <a:srgbClr val="0F6134"/>
              </a:solidFill>
            </a:endParaRPr>
          </a:p>
        </p:txBody>
      </p:sp>
      <p:pic>
        <p:nvPicPr>
          <p:cNvPr id="5" name="Graphic 4" descr="Chat with solid fill">
            <a:extLst>
              <a:ext uri="{FF2B5EF4-FFF2-40B4-BE49-F238E27FC236}">
                <a16:creationId xmlns:a16="http://schemas.microsoft.com/office/drawing/2014/main" id="{FB8A12DA-7ADB-7608-4628-37FA09037F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682" y="1140640"/>
            <a:ext cx="3188899" cy="3188899"/>
          </a:xfrm>
          <a:prstGeom prst="rect">
            <a:avLst/>
          </a:prstGeom>
        </p:spPr>
      </p:pic>
      <p:sp>
        <p:nvSpPr>
          <p:cNvPr id="7" name="TextBox 6">
            <a:extLst>
              <a:ext uri="{FF2B5EF4-FFF2-40B4-BE49-F238E27FC236}">
                <a16:creationId xmlns:a16="http://schemas.microsoft.com/office/drawing/2014/main" id="{3B031F39-5D8D-AC8E-21DA-5CD6DAC4CDCE}"/>
              </a:ext>
            </a:extLst>
          </p:cNvPr>
          <p:cNvSpPr txBox="1"/>
          <p:nvPr/>
        </p:nvSpPr>
        <p:spPr>
          <a:xfrm>
            <a:off x="7485715" y="1473737"/>
            <a:ext cx="4161643" cy="1752339"/>
          </a:xfrm>
          <a:prstGeom prst="rect">
            <a:avLst/>
          </a:prstGeom>
          <a:noFill/>
        </p:spPr>
        <p:txBody>
          <a:bodyPr wrap="square">
            <a:spAutoFit/>
          </a:bodyPr>
          <a:lstStyle/>
          <a:p>
            <a:pPr>
              <a:lnSpc>
                <a:spcPct val="110000"/>
              </a:lnSpc>
            </a:pPr>
            <a:r>
              <a:rPr lang="en-US" sz="2500" b="1" dirty="0">
                <a:solidFill>
                  <a:schemeClr val="tx2">
                    <a:lumMod val="75000"/>
                  </a:schemeClr>
                </a:solidFill>
                <a:latin typeface="Arial" panose="020B0604020202020204" pitchFamily="34" charset="0"/>
                <a:cs typeface="Arial" panose="020B0604020202020204" pitchFamily="34" charset="0"/>
              </a:rPr>
              <a:t>Other Possibilities</a:t>
            </a:r>
          </a:p>
          <a:p>
            <a:pPr marL="457200" indent="-457200">
              <a:lnSpc>
                <a:spcPct val="110000"/>
              </a:lnSpc>
              <a:buFont typeface="Arial" panose="020B0604020202020204" pitchFamily="34" charset="0"/>
              <a:buChar char="•"/>
            </a:pPr>
            <a:r>
              <a:rPr lang="en-US" sz="2500" dirty="0">
                <a:solidFill>
                  <a:schemeClr val="tx2">
                    <a:lumMod val="75000"/>
                  </a:schemeClr>
                </a:solidFill>
                <a:latin typeface="Arial" panose="020B0604020202020204" pitchFamily="34" charset="0"/>
                <a:cs typeface="Arial" panose="020B0604020202020204" pitchFamily="34" charset="0"/>
              </a:rPr>
              <a:t>Industry Overview</a:t>
            </a:r>
          </a:p>
          <a:p>
            <a:pPr marL="457200" indent="-457200">
              <a:lnSpc>
                <a:spcPct val="110000"/>
              </a:lnSpc>
              <a:buFont typeface="Arial" panose="020B0604020202020204" pitchFamily="34" charset="0"/>
              <a:buChar char="•"/>
            </a:pPr>
            <a:r>
              <a:rPr lang="en-US" sz="2500" dirty="0">
                <a:solidFill>
                  <a:schemeClr val="tx2">
                    <a:lumMod val="75000"/>
                  </a:schemeClr>
                </a:solidFill>
                <a:latin typeface="Arial" panose="020B0604020202020204" pitchFamily="34" charset="0"/>
                <a:cs typeface="Arial" panose="020B0604020202020204" pitchFamily="34" charset="0"/>
              </a:rPr>
              <a:t>Workplace Relations</a:t>
            </a:r>
          </a:p>
          <a:p>
            <a:pPr marL="457200" indent="-457200">
              <a:lnSpc>
                <a:spcPct val="110000"/>
              </a:lnSpc>
              <a:buFont typeface="Arial" panose="020B0604020202020204" pitchFamily="34" charset="0"/>
              <a:buChar char="•"/>
            </a:pPr>
            <a:r>
              <a:rPr lang="en-US" sz="2500" dirty="0">
                <a:solidFill>
                  <a:schemeClr val="tx2">
                    <a:lumMod val="75000"/>
                  </a:schemeClr>
                </a:solidFill>
                <a:latin typeface="Arial" panose="020B0604020202020204" pitchFamily="34" charset="0"/>
                <a:cs typeface="Arial" panose="020B0604020202020204" pitchFamily="34" charset="0"/>
              </a:rPr>
              <a:t>Transit Maintenance</a:t>
            </a:r>
          </a:p>
        </p:txBody>
      </p:sp>
    </p:spTree>
    <p:custDataLst>
      <p:tags r:id="rId1"/>
    </p:custDataLst>
    <p:extLst>
      <p:ext uri="{BB962C8B-B14F-4D97-AF65-F5344CB8AC3E}">
        <p14:creationId xmlns:p14="http://schemas.microsoft.com/office/powerpoint/2010/main" val="36167590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585A6-5874-9E35-0B33-9672C7BF7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EBD98-16C4-8AAD-0638-043CD773390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07DF1E4-8DB4-5F34-8DBE-3D71AE471E5E}"/>
              </a:ext>
            </a:extLst>
          </p:cNvPr>
          <p:cNvSpPr>
            <a:spLocks noGrp="1"/>
          </p:cNvSpPr>
          <p:nvPr>
            <p:ph idx="1"/>
          </p:nvPr>
        </p:nvSpPr>
        <p:spPr>
          <a:xfrm>
            <a:off x="4572000" y="1645920"/>
            <a:ext cx="6781800" cy="4572000"/>
          </a:xfrm>
        </p:spPr>
        <p:txBody>
          <a:bodyPr>
            <a:normAutofit/>
          </a:bodyPr>
          <a:lstStyle/>
          <a:p>
            <a:pPr marL="571500" indent="-571500">
              <a:lnSpc>
                <a:spcPct val="110000"/>
              </a:lnSpc>
              <a:buFont typeface="+mj-lt"/>
              <a:buAutoNum type="romanUcPeriod"/>
            </a:pPr>
            <a:r>
              <a:rPr lang="en-US" sz="2800" b="1" dirty="0"/>
              <a:t>WHO</a:t>
            </a:r>
          </a:p>
          <a:p>
            <a:pPr marL="571500" indent="-571500">
              <a:lnSpc>
                <a:spcPct val="110000"/>
              </a:lnSpc>
              <a:buFont typeface="+mj-lt"/>
              <a:buAutoNum type="romanUcPeriod"/>
            </a:pPr>
            <a:r>
              <a:rPr lang="en-US" sz="2800" b="1" dirty="0"/>
              <a:t>WHY</a:t>
            </a:r>
            <a:r>
              <a:rPr lang="en-US" sz="2800" dirty="0"/>
              <a:t>: Why are you here? Why did we create this training?</a:t>
            </a:r>
          </a:p>
          <a:p>
            <a:pPr marL="571500" indent="-571500">
              <a:lnSpc>
                <a:spcPct val="110000"/>
              </a:lnSpc>
              <a:buFont typeface="+mj-lt"/>
              <a:buAutoNum type="romanUcPeriod"/>
            </a:pPr>
            <a:r>
              <a:rPr lang="en-US" sz="2800" b="1" dirty="0"/>
              <a:t>WHAT</a:t>
            </a:r>
            <a:r>
              <a:rPr lang="en-US" sz="2800" dirty="0"/>
              <a:t> is contained in the training?</a:t>
            </a:r>
          </a:p>
          <a:p>
            <a:pPr marL="571500" indent="-571500">
              <a:lnSpc>
                <a:spcPct val="110000"/>
              </a:lnSpc>
              <a:buFont typeface="+mj-lt"/>
              <a:buAutoNum type="romanUcPeriod"/>
            </a:pPr>
            <a:r>
              <a:rPr lang="en-US" sz="2800" b="1" dirty="0"/>
              <a:t>HOW</a:t>
            </a:r>
            <a:r>
              <a:rPr lang="en-US" sz="2800" dirty="0"/>
              <a:t> would you use it?</a:t>
            </a:r>
          </a:p>
          <a:p>
            <a:pPr marL="571500" indent="-571500">
              <a:lnSpc>
                <a:spcPct val="110000"/>
              </a:lnSpc>
              <a:buFont typeface="+mj-lt"/>
              <a:buAutoNum type="romanUcPeriod"/>
            </a:pPr>
            <a:r>
              <a:rPr lang="en-US" sz="2800" b="1" dirty="0"/>
              <a:t>What’s Next</a:t>
            </a:r>
          </a:p>
        </p:txBody>
      </p:sp>
      <p:sp>
        <p:nvSpPr>
          <p:cNvPr id="4" name="Slide Number Placeholder 3">
            <a:extLst>
              <a:ext uri="{FF2B5EF4-FFF2-40B4-BE49-F238E27FC236}">
                <a16:creationId xmlns:a16="http://schemas.microsoft.com/office/drawing/2014/main" id="{140DB6FC-48DE-A6D9-ADDC-6633F21C36DC}"/>
              </a:ext>
            </a:extLst>
          </p:cNvPr>
          <p:cNvSpPr>
            <a:spLocks noGrp="1"/>
          </p:cNvSpPr>
          <p:nvPr>
            <p:ph type="sldNum" sz="quarter" idx="4"/>
          </p:nvPr>
        </p:nvSpPr>
        <p:spPr/>
        <p:txBody>
          <a:bodyPr/>
          <a:lstStyle/>
          <a:p>
            <a:fld id="{24DC2CEE-C89B-6D4C-8A2C-B626C37EB60D}" type="slidenum">
              <a:rPr lang="en-US" smtClean="0">
                <a:solidFill>
                  <a:srgbClr val="0F6134"/>
                </a:solidFill>
              </a:rPr>
              <a:pPr/>
              <a:t>2</a:t>
            </a:fld>
            <a:endParaRPr lang="en-US" dirty="0">
              <a:solidFill>
                <a:srgbClr val="0F6134"/>
              </a:solidFill>
            </a:endParaRPr>
          </a:p>
        </p:txBody>
      </p:sp>
      <p:pic>
        <p:nvPicPr>
          <p:cNvPr id="5" name="Picture Placeholder 12">
            <a:extLst>
              <a:ext uri="{FF2B5EF4-FFF2-40B4-BE49-F238E27FC236}">
                <a16:creationId xmlns:a16="http://schemas.microsoft.com/office/drawing/2014/main" id="{BDF497E7-833D-5FEF-7210-C9A33EC1EF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0" y="1645920"/>
            <a:ext cx="3411744" cy="4184429"/>
          </a:xfrm>
          <a:prstGeom prst="roundRect">
            <a:avLst>
              <a:gd name="adj" fmla="val 9938"/>
            </a:avLst>
          </a:prstGeom>
        </p:spPr>
      </p:pic>
    </p:spTree>
    <p:custDataLst>
      <p:tags r:id="rId1"/>
    </p:custDataLst>
    <p:extLst>
      <p:ext uri="{BB962C8B-B14F-4D97-AF65-F5344CB8AC3E}">
        <p14:creationId xmlns:p14="http://schemas.microsoft.com/office/powerpoint/2010/main" val="26804498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F98-EF0F-CF0A-B744-F0B04BAB13FF}"/>
              </a:ext>
            </a:extLst>
          </p:cNvPr>
          <p:cNvSpPr>
            <a:spLocks noGrp="1"/>
          </p:cNvSpPr>
          <p:nvPr>
            <p:ph type="title"/>
          </p:nvPr>
        </p:nvSpPr>
        <p:spPr/>
        <p:txBody>
          <a:bodyPr/>
          <a:lstStyle/>
          <a:p>
            <a:r>
              <a:rPr lang="en-US" dirty="0"/>
              <a:t>More Than Courses: A Workforce Strategy</a:t>
            </a:r>
          </a:p>
        </p:txBody>
      </p:sp>
      <p:sp>
        <p:nvSpPr>
          <p:cNvPr id="3" name="Content Placeholder 2">
            <a:extLst>
              <a:ext uri="{FF2B5EF4-FFF2-40B4-BE49-F238E27FC236}">
                <a16:creationId xmlns:a16="http://schemas.microsoft.com/office/drawing/2014/main" id="{FE3F4DDD-4F48-71F0-53A5-3A88A5885691}"/>
              </a:ext>
            </a:extLst>
          </p:cNvPr>
          <p:cNvSpPr>
            <a:spLocks noGrp="1"/>
          </p:cNvSpPr>
          <p:nvPr>
            <p:ph idx="1"/>
          </p:nvPr>
        </p:nvSpPr>
        <p:spPr>
          <a:xfrm>
            <a:off x="4549516" y="1645920"/>
            <a:ext cx="6804284" cy="4572000"/>
          </a:xfrm>
        </p:spPr>
        <p:txBody>
          <a:bodyPr>
            <a:normAutofit/>
          </a:bodyPr>
          <a:lstStyle/>
          <a:p>
            <a:pPr marL="457200" indent="-457200">
              <a:lnSpc>
                <a:spcPct val="100000"/>
              </a:lnSpc>
              <a:buFont typeface="Arial" panose="020B0604020202020204" pitchFamily="34" charset="0"/>
              <a:buChar char="•"/>
            </a:pPr>
            <a:r>
              <a:rPr lang="en-US" sz="3500" dirty="0"/>
              <a:t>Recruitment and retention</a:t>
            </a:r>
          </a:p>
          <a:p>
            <a:pPr marL="457200" indent="-457200">
              <a:lnSpc>
                <a:spcPct val="100000"/>
              </a:lnSpc>
              <a:buFont typeface="Arial" panose="020B0604020202020204" pitchFamily="34" charset="0"/>
              <a:buChar char="•"/>
            </a:pPr>
            <a:r>
              <a:rPr lang="en-US" sz="3500" dirty="0"/>
              <a:t>Upskilling and pathways</a:t>
            </a:r>
          </a:p>
          <a:p>
            <a:pPr marL="457200" indent="-457200">
              <a:lnSpc>
                <a:spcPct val="100000"/>
              </a:lnSpc>
              <a:buFont typeface="Arial" panose="020B0604020202020204" pitchFamily="34" charset="0"/>
              <a:buChar char="•"/>
            </a:pPr>
            <a:r>
              <a:rPr lang="en-US" sz="3500" dirty="0"/>
              <a:t>Supporting a multigenerational workforce</a:t>
            </a:r>
          </a:p>
          <a:p>
            <a:pPr>
              <a:lnSpc>
                <a:spcPct val="100000"/>
              </a:lnSpc>
            </a:pPr>
            <a:endParaRPr lang="en-US" sz="3500" dirty="0"/>
          </a:p>
        </p:txBody>
      </p:sp>
      <p:sp>
        <p:nvSpPr>
          <p:cNvPr id="4" name="Slide Number Placeholder 3">
            <a:extLst>
              <a:ext uri="{FF2B5EF4-FFF2-40B4-BE49-F238E27FC236}">
                <a16:creationId xmlns:a16="http://schemas.microsoft.com/office/drawing/2014/main" id="{2716BCD2-C0CB-CFC6-892B-8F74EDFC8E33}"/>
              </a:ext>
            </a:extLst>
          </p:cNvPr>
          <p:cNvSpPr>
            <a:spLocks noGrp="1"/>
          </p:cNvSpPr>
          <p:nvPr>
            <p:ph type="sldNum" sz="quarter" idx="4"/>
          </p:nvPr>
        </p:nvSpPr>
        <p:spPr/>
        <p:txBody>
          <a:bodyPr/>
          <a:lstStyle/>
          <a:p>
            <a:fld id="{24DC2CEE-C89B-6D4C-8A2C-B626C37EB60D}" type="slidenum">
              <a:rPr lang="en-US" smtClean="0">
                <a:solidFill>
                  <a:srgbClr val="0F6134"/>
                </a:solidFill>
              </a:rPr>
              <a:pPr/>
              <a:t>20</a:t>
            </a:fld>
            <a:endParaRPr lang="en-US" dirty="0">
              <a:solidFill>
                <a:srgbClr val="0F6134"/>
              </a:solidFill>
            </a:endParaRPr>
          </a:p>
        </p:txBody>
      </p:sp>
      <p:pic>
        <p:nvPicPr>
          <p:cNvPr id="7" name="Picture 6" descr="Metallic spheres connected in mesh">
            <a:extLst>
              <a:ext uri="{FF2B5EF4-FFF2-40B4-BE49-F238E27FC236}">
                <a16:creationId xmlns:a16="http://schemas.microsoft.com/office/drawing/2014/main" id="{5B0EE478-C896-F6E1-0013-04C4D1A87AB5}"/>
              </a:ext>
            </a:extLst>
          </p:cNvPr>
          <p:cNvPicPr>
            <a:picLocks noChangeAspect="1"/>
          </p:cNvPicPr>
          <p:nvPr/>
        </p:nvPicPr>
        <p:blipFill>
          <a:blip r:embed="rId4">
            <a:extLst>
              <a:ext uri="{28A0092B-C50C-407E-A947-70E740481C1C}">
                <a14:useLocalDpi xmlns:a14="http://schemas.microsoft.com/office/drawing/2010/main" val="0"/>
              </a:ext>
            </a:extLst>
          </a:blip>
          <a:srcRect l="14864" t="394" r="32277" b="2338"/>
          <a:stretch>
            <a:fillRect/>
          </a:stretch>
        </p:blipFill>
        <p:spPr>
          <a:xfrm>
            <a:off x="838201" y="1699770"/>
            <a:ext cx="3411744" cy="4184429"/>
          </a:xfrm>
          <a:prstGeom prst="roundRect">
            <a:avLst>
              <a:gd name="adj" fmla="val 9938"/>
            </a:avLst>
          </a:prstGeom>
        </p:spPr>
      </p:pic>
    </p:spTree>
    <p:custDataLst>
      <p:tags r:id="rId1"/>
    </p:custDataLst>
    <p:extLst>
      <p:ext uri="{BB962C8B-B14F-4D97-AF65-F5344CB8AC3E}">
        <p14:creationId xmlns:p14="http://schemas.microsoft.com/office/powerpoint/2010/main" val="148613808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D51938B-C4CC-089D-5E75-90E4BDA6C518}"/>
              </a:ext>
              <a:ext uri="{C183D7F6-B498-43B3-948B-1728B52AA6E4}">
                <adec:decorative xmlns:adec="http://schemas.microsoft.com/office/drawing/2017/decorative" val="1"/>
              </a:ext>
            </a:extLst>
          </p:cNvPr>
          <p:cNvGrpSpPr/>
          <p:nvPr/>
        </p:nvGrpSpPr>
        <p:grpSpPr>
          <a:xfrm>
            <a:off x="3109646" y="2034247"/>
            <a:ext cx="5803681" cy="3170100"/>
            <a:chOff x="3137355" y="1881847"/>
            <a:chExt cx="5803681" cy="3170100"/>
          </a:xfrm>
        </p:grpSpPr>
        <p:sp>
          <p:nvSpPr>
            <p:cNvPr id="5" name="Title 1">
              <a:extLst>
                <a:ext uri="{FF2B5EF4-FFF2-40B4-BE49-F238E27FC236}">
                  <a16:creationId xmlns:a16="http://schemas.microsoft.com/office/drawing/2014/main" id="{F6F28944-CA76-3B1E-2C46-A8C3AA1909CB}"/>
                </a:ext>
              </a:extLst>
            </p:cNvPr>
            <p:cNvSpPr txBox="1">
              <a:spLocks/>
            </p:cNvSpPr>
            <p:nvPr/>
          </p:nvSpPr>
          <p:spPr>
            <a:xfrm>
              <a:off x="5354782" y="2358506"/>
              <a:ext cx="2313709" cy="174821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1" i="0" kern="1200">
                  <a:solidFill>
                    <a:schemeClr val="accent1"/>
                  </a:solidFill>
                  <a:latin typeface="Arial" panose="020B0604020202020204" pitchFamily="34" charset="0"/>
                  <a:ea typeface="+mj-ea"/>
                  <a:cs typeface="Arial" panose="020B0604020202020204" pitchFamily="34" charset="0"/>
                </a:defRPr>
              </a:lvl1pPr>
            </a:lstStyle>
            <a:p>
              <a:r>
                <a:rPr lang="en-US" sz="40000" b="0" dirty="0">
                  <a:solidFill>
                    <a:schemeClr val="accent3"/>
                  </a:solidFill>
                </a:rPr>
                <a:t>&amp;</a:t>
              </a:r>
            </a:p>
          </p:txBody>
        </p:sp>
        <p:sp>
          <p:nvSpPr>
            <p:cNvPr id="6" name="TextBox 5">
              <a:extLst>
                <a:ext uri="{FF2B5EF4-FFF2-40B4-BE49-F238E27FC236}">
                  <a16:creationId xmlns:a16="http://schemas.microsoft.com/office/drawing/2014/main" id="{A697BB37-BF58-F0AD-1E82-03AE98904C05}"/>
                </a:ext>
              </a:extLst>
            </p:cNvPr>
            <p:cNvSpPr txBox="1"/>
            <p:nvPr/>
          </p:nvSpPr>
          <p:spPr>
            <a:xfrm>
              <a:off x="3137355" y="1881847"/>
              <a:ext cx="1801091" cy="3170099"/>
            </a:xfrm>
            <a:prstGeom prst="rect">
              <a:avLst/>
            </a:prstGeom>
            <a:noFill/>
          </p:spPr>
          <p:txBody>
            <a:bodyPr wrap="square" rtlCol="0">
              <a:spAutoFit/>
            </a:bodyPr>
            <a:lstStyle/>
            <a:p>
              <a:r>
                <a:rPr lang="en-US" sz="20000" b="1" dirty="0">
                  <a:solidFill>
                    <a:schemeClr val="accent1"/>
                  </a:solidFill>
                  <a:latin typeface="Arial" panose="020B0604020202020204" pitchFamily="34" charset="0"/>
                  <a:cs typeface="Arial" panose="020B0604020202020204" pitchFamily="34" charset="0"/>
                </a:rPr>
                <a:t>Q</a:t>
              </a:r>
            </a:p>
          </p:txBody>
        </p:sp>
        <p:sp>
          <p:nvSpPr>
            <p:cNvPr id="7" name="TextBox 6">
              <a:extLst>
                <a:ext uri="{FF2B5EF4-FFF2-40B4-BE49-F238E27FC236}">
                  <a16:creationId xmlns:a16="http://schemas.microsoft.com/office/drawing/2014/main" id="{6F63C10F-E1C1-0B1F-D7B1-7AB85CBC0A08}"/>
                </a:ext>
              </a:extLst>
            </p:cNvPr>
            <p:cNvSpPr txBox="1"/>
            <p:nvPr/>
          </p:nvSpPr>
          <p:spPr>
            <a:xfrm>
              <a:off x="7139945" y="1881848"/>
              <a:ext cx="1801091" cy="3170099"/>
            </a:xfrm>
            <a:prstGeom prst="rect">
              <a:avLst/>
            </a:prstGeom>
            <a:noFill/>
          </p:spPr>
          <p:txBody>
            <a:bodyPr wrap="square" rtlCol="0">
              <a:spAutoFit/>
            </a:bodyPr>
            <a:lstStyle/>
            <a:p>
              <a:r>
                <a:rPr lang="en-US" sz="20000" b="1" dirty="0">
                  <a:solidFill>
                    <a:schemeClr val="accent1"/>
                  </a:solidFill>
                  <a:latin typeface="Arial" panose="020B0604020202020204" pitchFamily="34" charset="0"/>
                  <a:cs typeface="Arial" panose="020B0604020202020204" pitchFamily="34" charset="0"/>
                </a:rPr>
                <a:t>A</a:t>
              </a:r>
            </a:p>
          </p:txBody>
        </p:sp>
      </p:grpSp>
    </p:spTree>
    <p:custDataLst>
      <p:tags r:id="rId1"/>
    </p:custDataLst>
    <p:extLst>
      <p:ext uri="{BB962C8B-B14F-4D97-AF65-F5344CB8AC3E}">
        <p14:creationId xmlns:p14="http://schemas.microsoft.com/office/powerpoint/2010/main" val="15519339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E97E2-0C21-E1B1-2110-015BA5B37717}"/>
              </a:ext>
              <a:ext uri="{C183D7F6-B498-43B3-948B-1728B52AA6E4}">
                <adec:decorative xmlns:adec="http://schemas.microsoft.com/office/drawing/2017/decorative" val="1"/>
              </a:ext>
            </a:extLst>
          </p:cNvPr>
          <p:cNvSpPr/>
          <p:nvPr/>
        </p:nvSpPr>
        <p:spPr>
          <a:xfrm>
            <a:off x="1" y="2185988"/>
            <a:ext cx="12191999" cy="3173090"/>
          </a:xfrm>
          <a:prstGeom prst="rect">
            <a:avLst/>
          </a:prstGeom>
          <a:solidFill>
            <a:schemeClr val="accent3">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DF03F-F586-1043-8634-0EA8628BADFB}"/>
              </a:ext>
            </a:extLst>
          </p:cNvPr>
          <p:cNvSpPr>
            <a:spLocks noGrp="1"/>
          </p:cNvSpPr>
          <p:nvPr>
            <p:ph type="title"/>
          </p:nvPr>
        </p:nvSpPr>
        <p:spPr>
          <a:xfrm>
            <a:off x="841248" y="471023"/>
            <a:ext cx="10515600" cy="903899"/>
          </a:xfrm>
        </p:spPr>
        <p:txBody>
          <a:bodyPr anchor="t" anchorCtr="0"/>
          <a:lstStyle/>
          <a:p>
            <a:pPr algn="ctr"/>
            <a:r>
              <a:rPr lang="en-US" sz="7200" dirty="0"/>
              <a:t>Thank You!</a:t>
            </a:r>
          </a:p>
        </p:txBody>
      </p:sp>
      <p:sp>
        <p:nvSpPr>
          <p:cNvPr id="5" name="Rounded Rectangle 4">
            <a:extLst>
              <a:ext uri="{FF2B5EF4-FFF2-40B4-BE49-F238E27FC236}">
                <a16:creationId xmlns:a16="http://schemas.microsoft.com/office/drawing/2014/main" id="{526E0290-27A8-C149-8EC0-58492F4543B9}"/>
              </a:ext>
              <a:ext uri="{C183D7F6-B498-43B3-948B-1728B52AA6E4}">
                <adec:decorative xmlns:adec="http://schemas.microsoft.com/office/drawing/2017/decorative" val="1"/>
              </a:ext>
            </a:extLst>
          </p:cNvPr>
          <p:cNvSpPr/>
          <p:nvPr/>
        </p:nvSpPr>
        <p:spPr>
          <a:xfrm>
            <a:off x="1137462" y="1799750"/>
            <a:ext cx="3968662" cy="3964932"/>
          </a:xfrm>
          <a:prstGeom prst="round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transitworkforce.org">
            <a:extLst>
              <a:ext uri="{FF2B5EF4-FFF2-40B4-BE49-F238E27FC236}">
                <a16:creationId xmlns:a16="http://schemas.microsoft.com/office/drawing/2014/main" id="{A7BE04B0-DD89-D94C-87D9-BB16596D8B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7462" y="1867437"/>
            <a:ext cx="3998591" cy="3850678"/>
          </a:xfrm>
          <a:prstGeom prst="rect">
            <a:avLst/>
          </a:prstGeom>
        </p:spPr>
      </p:pic>
      <p:sp>
        <p:nvSpPr>
          <p:cNvPr id="9" name="TextBox 8">
            <a:extLst>
              <a:ext uri="{FF2B5EF4-FFF2-40B4-BE49-F238E27FC236}">
                <a16:creationId xmlns:a16="http://schemas.microsoft.com/office/drawing/2014/main" id="{AC7C82F1-F1AD-4217-A4B6-65118497D96C}"/>
              </a:ext>
            </a:extLst>
          </p:cNvPr>
          <p:cNvSpPr txBox="1"/>
          <p:nvPr/>
        </p:nvSpPr>
        <p:spPr>
          <a:xfrm>
            <a:off x="657488" y="5887865"/>
            <a:ext cx="4958538" cy="369332"/>
          </a:xfrm>
          <a:prstGeom prst="rect">
            <a:avLst/>
          </a:prstGeom>
          <a:noFill/>
        </p:spPr>
        <p:txBody>
          <a:bodyPr wrap="square" lIns="0" tIns="0" rIns="0" bIns="0"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www.transitworkforce.org</a:t>
            </a:r>
            <a:r>
              <a:rPr lang="en-US" sz="2400" b="1" dirty="0">
                <a:solidFill>
                  <a:schemeClr val="accent1">
                    <a:lumMod val="75000"/>
                  </a:schemeClr>
                </a:solidFill>
                <a:latin typeface="Arial" panose="020B0604020202020204" pitchFamily="34" charset="0"/>
                <a:cs typeface="Arial" panose="020B0604020202020204" pitchFamily="34" charset="0"/>
              </a:rPr>
              <a:t> </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4A4DFD-A00A-5B61-5CEE-650A1D88F5C2}"/>
              </a:ext>
            </a:extLst>
          </p:cNvPr>
          <p:cNvSpPr txBox="1"/>
          <p:nvPr/>
        </p:nvSpPr>
        <p:spPr>
          <a:xfrm>
            <a:off x="5429331" y="2330262"/>
            <a:ext cx="6469390" cy="3354765"/>
          </a:xfrm>
          <a:prstGeom prst="rect">
            <a:avLst/>
          </a:prstGeom>
          <a:noFill/>
        </p:spPr>
        <p:txBody>
          <a:bodyPr wrap="square" lIns="0" tIns="0" rIns="0" bIns="0" rtlCol="0">
            <a:spAutoFit/>
          </a:bodyPr>
          <a:lstStyle/>
          <a:p>
            <a:r>
              <a:rPr lang="en-US" sz="3200" b="1" dirty="0">
                <a:solidFill>
                  <a:schemeClr val="accent1">
                    <a:lumMod val="75000"/>
                  </a:schemeClr>
                </a:solidFill>
                <a:latin typeface="Arial" panose="020B0604020202020204" pitchFamily="34" charset="0"/>
                <a:cs typeface="Arial" panose="020B0604020202020204" pitchFamily="34" charset="0"/>
              </a:rPr>
              <a:t>Julie Deibel-Pundt</a:t>
            </a:r>
            <a:br>
              <a:rPr lang="en-US" sz="2800" b="1" dirty="0">
                <a:solidFill>
                  <a:schemeClr val="accent1">
                    <a:lumMod val="75000"/>
                  </a:schemeClr>
                </a:solidFill>
                <a:latin typeface="Arial" panose="020B0604020202020204" pitchFamily="34" charset="0"/>
                <a:cs typeface="Arial" panose="020B0604020202020204" pitchFamily="34" charset="0"/>
              </a:rPr>
            </a:br>
            <a:r>
              <a:rPr lang="en-US" sz="2800" dirty="0">
                <a:solidFill>
                  <a:schemeClr val="accent1">
                    <a:lumMod val="75000"/>
                  </a:schemeClr>
                </a:solidFill>
                <a:latin typeface="Arial" panose="020B0604020202020204" pitchFamily="34" charset="0"/>
                <a:cs typeface="Arial" panose="020B0604020202020204" pitchFamily="34" charset="0"/>
              </a:rPr>
              <a:t>Program Director, Instructional Design</a:t>
            </a:r>
            <a:br>
              <a:rPr lang="en-US" sz="2800" dirty="0">
                <a:solidFill>
                  <a:schemeClr val="accent1">
                    <a:lumMod val="75000"/>
                  </a:schemeClr>
                </a:solidFill>
                <a:latin typeface="Arial" panose="020B0604020202020204" pitchFamily="34" charset="0"/>
                <a:cs typeface="Arial" panose="020B0604020202020204" pitchFamily="34" charset="0"/>
              </a:rPr>
            </a:br>
            <a:r>
              <a:rPr lang="en-US" sz="2400" dirty="0">
                <a:solidFill>
                  <a:schemeClr val="accent1">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jdeibelpunt@transportcenter.org</a:t>
            </a:r>
            <a:endParaRPr lang="en-US" sz="2400" dirty="0">
              <a:solidFill>
                <a:schemeClr val="accent1">
                  <a:lumMod val="75000"/>
                </a:schemeClr>
              </a:solidFill>
              <a:latin typeface="Arial" panose="020B0604020202020204" pitchFamily="34" charset="0"/>
              <a:cs typeface="Arial" panose="020B0604020202020204" pitchFamily="34" charset="0"/>
            </a:endParaRP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sz="3200" b="1" dirty="0">
                <a:solidFill>
                  <a:schemeClr val="accent1">
                    <a:lumMod val="75000"/>
                  </a:schemeClr>
                </a:solidFill>
                <a:latin typeface="Arial" panose="020B0604020202020204" pitchFamily="34" charset="0"/>
                <a:cs typeface="Arial" panose="020B0604020202020204" pitchFamily="34" charset="0"/>
              </a:rPr>
              <a:t>Maurice Beard</a:t>
            </a:r>
            <a:br>
              <a:rPr lang="en-US" sz="2800" b="1" dirty="0">
                <a:solidFill>
                  <a:schemeClr val="accent1">
                    <a:lumMod val="75000"/>
                  </a:schemeClr>
                </a:solidFill>
                <a:latin typeface="Arial" panose="020B0604020202020204" pitchFamily="34" charset="0"/>
                <a:cs typeface="Arial" panose="020B0604020202020204" pitchFamily="34" charset="0"/>
              </a:rPr>
            </a:br>
            <a:r>
              <a:rPr lang="en-US" sz="2800" dirty="0">
                <a:solidFill>
                  <a:schemeClr val="accent1">
                    <a:lumMod val="75000"/>
                  </a:schemeClr>
                </a:solidFill>
                <a:latin typeface="Arial" panose="020B0604020202020204" pitchFamily="34" charset="0"/>
                <a:cs typeface="Arial" panose="020B0604020202020204" pitchFamily="34" charset="0"/>
              </a:rPr>
              <a:t>Senior Workforce Development Advisor</a:t>
            </a:r>
          </a:p>
          <a:p>
            <a:r>
              <a:rPr lang="en-US" sz="2400" dirty="0">
                <a:solidFill>
                  <a:schemeClr val="accent1">
                    <a:lumMod val="75000"/>
                  </a:schemeClr>
                </a:solidFill>
                <a:latin typeface="Arial" panose="020B0604020202020204" pitchFamily="34" charset="0"/>
                <a:cs typeface="Arial" panose="020B0604020202020204" pitchFamily="34" charset="0"/>
                <a:hlinkClick r:id="rId7"/>
              </a:rPr>
              <a:t>mbeard@transportcenter.org</a:t>
            </a:r>
            <a:r>
              <a:rPr lang="en-US" sz="2400" dirty="0">
                <a:solidFill>
                  <a:schemeClr val="accent1">
                    <a:lumMod val="75000"/>
                  </a:schemeClr>
                </a:solidFill>
                <a:latin typeface="Arial" panose="020B0604020202020204" pitchFamily="34" charset="0"/>
                <a:cs typeface="Arial" panose="020B0604020202020204" pitchFamily="34" charset="0"/>
              </a:rPr>
              <a:t> </a:t>
            </a:r>
          </a:p>
          <a:p>
            <a:endParaRPr lang="en-US" sz="2800" dirty="0">
              <a:solidFill>
                <a:schemeClr val="accent1">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774614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27CC-2249-46F1-C856-C2734F24D8E8}"/>
              </a:ext>
            </a:extLst>
          </p:cNvPr>
          <p:cNvSpPr>
            <a:spLocks noGrp="1"/>
          </p:cNvSpPr>
          <p:nvPr>
            <p:ph type="title"/>
          </p:nvPr>
        </p:nvSpPr>
        <p:spPr/>
        <p:txBody>
          <a:bodyPr/>
          <a:lstStyle/>
          <a:p>
            <a:r>
              <a:rPr lang="en-US" dirty="0"/>
              <a:t>Goals of This Session</a:t>
            </a:r>
          </a:p>
        </p:txBody>
      </p:sp>
      <p:sp>
        <p:nvSpPr>
          <p:cNvPr id="3" name="Content Placeholder 2">
            <a:extLst>
              <a:ext uri="{FF2B5EF4-FFF2-40B4-BE49-F238E27FC236}">
                <a16:creationId xmlns:a16="http://schemas.microsoft.com/office/drawing/2014/main" id="{F37974A5-9543-0881-57FD-A4B8BB62F771}"/>
              </a:ext>
            </a:extLst>
          </p:cNvPr>
          <p:cNvSpPr>
            <a:spLocks noGrp="1"/>
          </p:cNvSpPr>
          <p:nvPr>
            <p:ph idx="1"/>
          </p:nvPr>
        </p:nvSpPr>
        <p:spPr/>
        <p:txBody>
          <a:bodyPr/>
          <a:lstStyle/>
          <a:p>
            <a:pPr marL="457200" indent="-457200">
              <a:buFont typeface="Arial" panose="020B0604020202020204" pitchFamily="34" charset="0"/>
              <a:buChar char="•"/>
            </a:pPr>
            <a:r>
              <a:rPr lang="en-US" dirty="0"/>
              <a:t>Describe common knowledge and skills gaps in frontline and technical transit occupations.</a:t>
            </a:r>
          </a:p>
          <a:p>
            <a:pPr marL="457200" indent="-457200">
              <a:buFont typeface="Arial" panose="020B0604020202020204" pitchFamily="34" charset="0"/>
              <a:buChar char="•"/>
            </a:pPr>
            <a:r>
              <a:rPr lang="en-US" dirty="0"/>
              <a:t>Explain the design and purpose of TWC’s Foundational Skills Program for bridging those gaps.</a:t>
            </a:r>
          </a:p>
          <a:p>
            <a:pPr marL="457200" indent="-457200">
              <a:buFont typeface="Arial" panose="020B0604020202020204" pitchFamily="34" charset="0"/>
              <a:buChar char="•"/>
            </a:pPr>
            <a:r>
              <a:rPr lang="en-US" dirty="0"/>
              <a:t>Identify core curriculum areas (basic mechanical, electrical, computer skills, and shop math) included in the </a:t>
            </a:r>
            <a:r>
              <a:rPr lang="en-US" dirty="0" err="1"/>
              <a:t>program.Examine</a:t>
            </a:r>
            <a:r>
              <a:rPr lang="en-US" dirty="0"/>
              <a:t> examples of courseware tools (templates, videos, on-the-job activities) that can be applied within their agencies.</a:t>
            </a:r>
          </a:p>
          <a:p>
            <a:pPr marL="457200" indent="-457200">
              <a:buFont typeface="Arial" panose="020B0604020202020204" pitchFamily="34" charset="0"/>
              <a:buChar char="•"/>
            </a:pPr>
            <a:r>
              <a:rPr lang="en-US" dirty="0"/>
              <a:t>Discuss their own workforce challenges and contribute ideas for additional areas of skills development.</a:t>
            </a:r>
          </a:p>
        </p:txBody>
      </p:sp>
      <p:sp>
        <p:nvSpPr>
          <p:cNvPr id="4" name="Slide Number Placeholder 3">
            <a:extLst>
              <a:ext uri="{FF2B5EF4-FFF2-40B4-BE49-F238E27FC236}">
                <a16:creationId xmlns:a16="http://schemas.microsoft.com/office/drawing/2014/main" id="{2023FC33-0F9E-998D-7F33-460317458016}"/>
              </a:ext>
            </a:extLst>
          </p:cNvPr>
          <p:cNvSpPr>
            <a:spLocks noGrp="1"/>
          </p:cNvSpPr>
          <p:nvPr>
            <p:ph type="sldNum" sz="quarter" idx="4"/>
          </p:nvPr>
        </p:nvSpPr>
        <p:spPr/>
        <p:txBody>
          <a:bodyPr/>
          <a:lstStyle/>
          <a:p>
            <a:fld id="{24DC2CEE-C89B-6D4C-8A2C-B626C37EB60D}" type="slidenum">
              <a:rPr lang="en-US" smtClean="0">
                <a:solidFill>
                  <a:srgbClr val="0F6134"/>
                </a:solidFill>
              </a:rPr>
              <a:pPr/>
              <a:t>3</a:t>
            </a:fld>
            <a:endParaRPr lang="en-US" dirty="0">
              <a:solidFill>
                <a:srgbClr val="0F6134"/>
              </a:solidFill>
            </a:endParaRPr>
          </a:p>
        </p:txBody>
      </p:sp>
    </p:spTree>
    <p:custDataLst>
      <p:tags r:id="rId1"/>
    </p:custDataLst>
    <p:extLst>
      <p:ext uri="{BB962C8B-B14F-4D97-AF65-F5344CB8AC3E}">
        <p14:creationId xmlns:p14="http://schemas.microsoft.com/office/powerpoint/2010/main" val="40156353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6F13-D86A-EDDA-BC55-DC4CE472C8A8}"/>
              </a:ext>
            </a:extLst>
          </p:cNvPr>
          <p:cNvSpPr>
            <a:spLocks noGrp="1"/>
          </p:cNvSpPr>
          <p:nvPr>
            <p:ph type="title"/>
          </p:nvPr>
        </p:nvSpPr>
        <p:spPr/>
        <p:txBody>
          <a:bodyPr/>
          <a:lstStyle/>
          <a:p>
            <a:r>
              <a:rPr lang="en-US" dirty="0"/>
              <a:t>WHO: Transit Workforce Center</a:t>
            </a:r>
          </a:p>
        </p:txBody>
      </p:sp>
      <p:pic>
        <p:nvPicPr>
          <p:cNvPr id="4" name="Picture 2" descr="A bus operator standing in front of a bus">
            <a:extLst>
              <a:ext uri="{FF2B5EF4-FFF2-40B4-BE49-F238E27FC236}">
                <a16:creationId xmlns:a16="http://schemas.microsoft.com/office/drawing/2014/main" id="{912E61D0-733E-6038-4793-B18D90FCFDE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8200" y="1466937"/>
            <a:ext cx="3560749" cy="2155312"/>
          </a:xfrm>
          <a:prstGeom prst="roundRect">
            <a:avLst/>
          </a:prstGeom>
          <a:effectLst>
            <a:outerShdw blurRad="355600" algn="tl" rotWithShape="0">
              <a:schemeClr val="accent3">
                <a:alpha val="91000"/>
              </a:schemeClr>
            </a:outerShdw>
          </a:effectLst>
          <a:extLst>
            <a:ext uri="{909E8E84-426E-40DD-AFC4-6F175D3DCCD1}">
              <a14:hiddenFill xmlns:a14="http://schemas.microsoft.com/office/drawing/2010/main">
                <a:solidFill>
                  <a:srgbClr val="FFFFFF"/>
                </a:solidFill>
              </a14:hiddenFill>
            </a:ext>
          </a:extLst>
        </p:spPr>
      </p:pic>
      <p:pic>
        <p:nvPicPr>
          <p:cNvPr id="5" name="Picture 4" descr="A group of people holding certificates">
            <a:extLst>
              <a:ext uri="{FF2B5EF4-FFF2-40B4-BE49-F238E27FC236}">
                <a16:creationId xmlns:a16="http://schemas.microsoft.com/office/drawing/2014/main" id="{D7EFE181-3983-E509-42F2-49042F9FD33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21491" y="1466937"/>
            <a:ext cx="2798169" cy="2154881"/>
          </a:xfrm>
          <a:prstGeom prst="roundRect">
            <a:avLst/>
          </a:prstGeom>
          <a:effectLst>
            <a:outerShdw blurRad="355600" algn="tl" rotWithShape="0">
              <a:schemeClr val="accent3">
                <a:alpha val="91000"/>
              </a:schemeClr>
            </a:outerShdw>
          </a:effectLst>
        </p:spPr>
      </p:pic>
      <p:pic>
        <p:nvPicPr>
          <p:cNvPr id="6" name="Picture 4" descr="A mentor and a highschool intern  at a special machine shop">
            <a:extLst>
              <a:ext uri="{FF2B5EF4-FFF2-40B4-BE49-F238E27FC236}">
                <a16:creationId xmlns:a16="http://schemas.microsoft.com/office/drawing/2014/main" id="{EC9FC03C-CC45-02A7-32DC-31AC14D8F5B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42203" y="1466937"/>
            <a:ext cx="3600564" cy="2154881"/>
          </a:xfrm>
          <a:prstGeom prst="roundRect">
            <a:avLst/>
          </a:prstGeom>
          <a:effectLst>
            <a:outerShdw blurRad="355600" algn="tl" rotWithShape="0">
              <a:schemeClr val="accent3">
                <a:alpha val="91000"/>
              </a:scheme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A86ED59-6F9F-666D-5AD7-F0B663066998}"/>
              </a:ext>
            </a:extLst>
          </p:cNvPr>
          <p:cNvSpPr txBox="1">
            <a:spLocks/>
          </p:cNvSpPr>
          <p:nvPr/>
        </p:nvSpPr>
        <p:spPr>
          <a:xfrm>
            <a:off x="838200" y="3823854"/>
            <a:ext cx="10515600" cy="2394065"/>
          </a:xfrm>
          <a:prstGeom prst="rect">
            <a:avLst/>
          </a:prstGeom>
        </p:spPr>
        <p:txBody>
          <a:bodyPr>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600" b="0" i="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200" b="0" i="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b="0" i="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b="0" i="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600" b="0" i="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Operated by the </a:t>
            </a:r>
            <a:r>
              <a:rPr lang="en-US" sz="2400" b="1" dirty="0"/>
              <a:t>International Transportation Learning Center </a:t>
            </a:r>
            <a:r>
              <a:rPr lang="en-US" sz="2400" dirty="0"/>
              <a:t>(ITLC), the </a:t>
            </a:r>
            <a:r>
              <a:rPr lang="en-US" sz="2400" b="1" dirty="0">
                <a:solidFill>
                  <a:schemeClr val="accent1"/>
                </a:solidFill>
              </a:rPr>
              <a:t>Transit Workforce Center </a:t>
            </a:r>
            <a:r>
              <a:rPr lang="en-US" sz="2400" dirty="0"/>
              <a:t>(TWC) is the Federal Transit Administration’s national technical assistance center for transit workforce development. </a:t>
            </a:r>
            <a:br>
              <a:rPr lang="en-US" sz="2400" dirty="0"/>
            </a:br>
            <a:r>
              <a:rPr lang="en-US" sz="2400" dirty="0"/>
              <a:t>TWC supports the workforce development needs of urban, suburban, tribal, and rural public transportation entities across the country.</a:t>
            </a:r>
          </a:p>
        </p:txBody>
      </p:sp>
      <p:sp>
        <p:nvSpPr>
          <p:cNvPr id="3" name="Slide Number Placeholder 2">
            <a:extLst>
              <a:ext uri="{FF2B5EF4-FFF2-40B4-BE49-F238E27FC236}">
                <a16:creationId xmlns:a16="http://schemas.microsoft.com/office/drawing/2014/main" id="{E3BEFBA2-B1FD-711B-160B-986428F93827}"/>
              </a:ext>
            </a:extLst>
          </p:cNvPr>
          <p:cNvSpPr>
            <a:spLocks noGrp="1"/>
          </p:cNvSpPr>
          <p:nvPr>
            <p:ph type="sldNum" sz="quarter" idx="4"/>
          </p:nvPr>
        </p:nvSpPr>
        <p:spPr/>
        <p:txBody>
          <a:bodyPr/>
          <a:lstStyle/>
          <a:p>
            <a:fld id="{24DC2CEE-C89B-6D4C-8A2C-B626C37EB60D}" type="slidenum">
              <a:rPr lang="en-US" smtClean="0">
                <a:solidFill>
                  <a:srgbClr val="0F6134"/>
                </a:solidFill>
              </a:rPr>
              <a:pPr/>
              <a:t>4</a:t>
            </a:fld>
            <a:endParaRPr lang="en-US" dirty="0">
              <a:solidFill>
                <a:srgbClr val="0F6134"/>
              </a:solidFill>
            </a:endParaRPr>
          </a:p>
        </p:txBody>
      </p:sp>
    </p:spTree>
    <p:custDataLst>
      <p:tags r:id="rId1"/>
    </p:custDataLst>
    <p:extLst>
      <p:ext uri="{BB962C8B-B14F-4D97-AF65-F5344CB8AC3E}">
        <p14:creationId xmlns:p14="http://schemas.microsoft.com/office/powerpoint/2010/main" val="13651793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C9A6FB-E81E-52B1-8E9B-100A2A8BDB25}"/>
              </a:ext>
            </a:extLst>
          </p:cNvPr>
          <p:cNvPicPr>
            <a:picLocks noChangeAspect="1"/>
          </p:cNvPicPr>
          <p:nvPr/>
        </p:nvPicPr>
        <p:blipFill>
          <a:blip r:embed="rId4"/>
          <a:stretch>
            <a:fillRect/>
          </a:stretch>
        </p:blipFill>
        <p:spPr>
          <a:xfrm>
            <a:off x="1874455" y="1720116"/>
            <a:ext cx="3316002" cy="3301329"/>
          </a:xfrm>
          <a:prstGeom prst="roundRect">
            <a:avLst/>
          </a:prstGeom>
          <a:effectLst>
            <a:outerShdw blurRad="355600" algn="tl" rotWithShape="0">
              <a:schemeClr val="accent3">
                <a:alpha val="91000"/>
              </a:schemeClr>
            </a:outerShdw>
          </a:effectLst>
        </p:spPr>
      </p:pic>
      <p:pic>
        <p:nvPicPr>
          <p:cNvPr id="5" name="Picture 4">
            <a:extLst>
              <a:ext uri="{FF2B5EF4-FFF2-40B4-BE49-F238E27FC236}">
                <a16:creationId xmlns:a16="http://schemas.microsoft.com/office/drawing/2014/main" id="{975CF2AB-7D1B-97CC-64E7-0E8DC2DD7FE2}"/>
              </a:ext>
            </a:extLst>
          </p:cNvPr>
          <p:cNvPicPr>
            <a:picLocks noChangeAspect="1"/>
          </p:cNvPicPr>
          <p:nvPr/>
        </p:nvPicPr>
        <p:blipFill>
          <a:blip r:embed="rId5"/>
          <a:stretch>
            <a:fillRect/>
          </a:stretch>
        </p:blipFill>
        <p:spPr>
          <a:xfrm>
            <a:off x="6854824" y="1670433"/>
            <a:ext cx="3316002" cy="3351012"/>
          </a:xfrm>
          <a:prstGeom prst="roundRect">
            <a:avLst/>
          </a:prstGeom>
          <a:effectLst>
            <a:outerShdw blurRad="355600" algn="tl" rotWithShape="0">
              <a:schemeClr val="accent3">
                <a:alpha val="91000"/>
              </a:schemeClr>
            </a:outerShdw>
          </a:effectLst>
        </p:spPr>
      </p:pic>
      <p:sp>
        <p:nvSpPr>
          <p:cNvPr id="2" name="Title 1">
            <a:extLst>
              <a:ext uri="{FF2B5EF4-FFF2-40B4-BE49-F238E27FC236}">
                <a16:creationId xmlns:a16="http://schemas.microsoft.com/office/drawing/2014/main" id="{EDD1A854-C627-D26D-64D1-CCF21E0D483F}"/>
              </a:ext>
            </a:extLst>
          </p:cNvPr>
          <p:cNvSpPr>
            <a:spLocks noGrp="1"/>
          </p:cNvSpPr>
          <p:nvPr>
            <p:ph type="title"/>
          </p:nvPr>
        </p:nvSpPr>
        <p:spPr/>
        <p:txBody>
          <a:bodyPr/>
          <a:lstStyle/>
          <a:p>
            <a:r>
              <a:rPr lang="en-US" dirty="0"/>
              <a:t>WHO: Speakers</a:t>
            </a:r>
          </a:p>
        </p:txBody>
      </p:sp>
      <p:sp>
        <p:nvSpPr>
          <p:cNvPr id="15" name="TextBox 14">
            <a:extLst>
              <a:ext uri="{FF2B5EF4-FFF2-40B4-BE49-F238E27FC236}">
                <a16:creationId xmlns:a16="http://schemas.microsoft.com/office/drawing/2014/main" id="{BCD8F287-7CA0-BBD6-B5CC-DDCF29CB733E}"/>
              </a:ext>
            </a:extLst>
          </p:cNvPr>
          <p:cNvSpPr txBox="1"/>
          <p:nvPr/>
        </p:nvSpPr>
        <p:spPr>
          <a:xfrm>
            <a:off x="1362860" y="5154877"/>
            <a:ext cx="4378332" cy="861774"/>
          </a:xfrm>
          <a:prstGeom prst="rect">
            <a:avLst/>
          </a:prstGeom>
          <a:noFill/>
        </p:spPr>
        <p:txBody>
          <a:bodyPr wrap="square" lIns="0" tIns="0" rIns="0" bIns="0" rtlCol="0">
            <a:spAutoFit/>
          </a:bodyPr>
          <a:lstStyle>
            <a:defPPr>
              <a:defRPr lang="en-US"/>
            </a:defPPr>
            <a:lvl1pPr algn="ctr">
              <a:defRPr sz="1400" b="1">
                <a:solidFill>
                  <a:schemeClr val="accent1"/>
                </a:solidFill>
                <a:latin typeface="Arial" panose="020B0604020202020204" pitchFamily="34" charset="0"/>
                <a:cs typeface="Arial" panose="020B0604020202020204" pitchFamily="34" charset="0"/>
              </a:defRPr>
            </a:lvl1pPr>
          </a:lstStyle>
          <a:p>
            <a:r>
              <a:rPr lang="en-US" sz="2000" dirty="0"/>
              <a:t>Julie Deibel-Pundt</a:t>
            </a:r>
          </a:p>
          <a:p>
            <a:r>
              <a:rPr lang="en-US" sz="1800" b="0" dirty="0"/>
              <a:t>Program Director, Instructional Design</a:t>
            </a:r>
          </a:p>
          <a:p>
            <a:r>
              <a:rPr lang="en-US" sz="1800" b="0" i="1" dirty="0"/>
              <a:t>ITLC/TWC</a:t>
            </a:r>
          </a:p>
        </p:txBody>
      </p:sp>
      <p:sp>
        <p:nvSpPr>
          <p:cNvPr id="6" name="TextBox 5">
            <a:extLst>
              <a:ext uri="{FF2B5EF4-FFF2-40B4-BE49-F238E27FC236}">
                <a16:creationId xmlns:a16="http://schemas.microsoft.com/office/drawing/2014/main" id="{928C3426-8A92-C506-A2E8-ACD0324A755A}"/>
              </a:ext>
            </a:extLst>
          </p:cNvPr>
          <p:cNvSpPr txBox="1"/>
          <p:nvPr/>
        </p:nvSpPr>
        <p:spPr>
          <a:xfrm>
            <a:off x="6403975" y="5154877"/>
            <a:ext cx="4275140" cy="861774"/>
          </a:xfrm>
          <a:prstGeom prst="rect">
            <a:avLst/>
          </a:prstGeom>
          <a:noFill/>
        </p:spPr>
        <p:txBody>
          <a:bodyPr wrap="square" lIns="0" tIns="0" rIns="0" bIns="0" rtlCol="0">
            <a:spAutoFit/>
          </a:bodyPr>
          <a:lstStyle>
            <a:defPPr>
              <a:defRPr lang="en-US"/>
            </a:defPPr>
            <a:lvl1pPr algn="ctr">
              <a:defRPr sz="1400" b="1">
                <a:solidFill>
                  <a:schemeClr val="accent1"/>
                </a:solidFill>
                <a:latin typeface="Arial" panose="020B0604020202020204" pitchFamily="34" charset="0"/>
                <a:cs typeface="Arial" panose="020B0604020202020204" pitchFamily="34" charset="0"/>
              </a:defRPr>
            </a:lvl1pPr>
          </a:lstStyle>
          <a:p>
            <a:r>
              <a:rPr lang="en-US" sz="2000" dirty="0"/>
              <a:t>Maurice Beard</a:t>
            </a:r>
          </a:p>
          <a:p>
            <a:r>
              <a:rPr lang="en-US" sz="1800" b="0" dirty="0"/>
              <a:t>Senior Workforce Development Advisor</a:t>
            </a:r>
          </a:p>
          <a:p>
            <a:r>
              <a:rPr lang="en-US" sz="1800" b="0" i="1" dirty="0"/>
              <a:t>ITLC/TWC</a:t>
            </a:r>
            <a:endParaRPr lang="en-US" sz="1600" b="0" i="1" dirty="0"/>
          </a:p>
        </p:txBody>
      </p:sp>
      <p:sp>
        <p:nvSpPr>
          <p:cNvPr id="3" name="Slide Number Placeholder 2">
            <a:extLst>
              <a:ext uri="{FF2B5EF4-FFF2-40B4-BE49-F238E27FC236}">
                <a16:creationId xmlns:a16="http://schemas.microsoft.com/office/drawing/2014/main" id="{D372CCEB-A2AB-4125-20CC-394F338FD33D}"/>
              </a:ext>
            </a:extLst>
          </p:cNvPr>
          <p:cNvSpPr>
            <a:spLocks noGrp="1"/>
          </p:cNvSpPr>
          <p:nvPr>
            <p:ph type="sldNum" sz="quarter" idx="4"/>
          </p:nvPr>
        </p:nvSpPr>
        <p:spPr/>
        <p:txBody>
          <a:bodyPr/>
          <a:lstStyle/>
          <a:p>
            <a:fld id="{24DC2CEE-C89B-6D4C-8A2C-B626C37EB60D}" type="slidenum">
              <a:rPr lang="en-US" smtClean="0">
                <a:solidFill>
                  <a:srgbClr val="0F6134"/>
                </a:solidFill>
              </a:rPr>
              <a:pPr/>
              <a:t>5</a:t>
            </a:fld>
            <a:endParaRPr lang="en-US" dirty="0">
              <a:solidFill>
                <a:srgbClr val="0F6134"/>
              </a:solidFill>
            </a:endParaRPr>
          </a:p>
        </p:txBody>
      </p:sp>
    </p:spTree>
    <p:custDataLst>
      <p:tags r:id="rId1"/>
    </p:custDataLst>
    <p:extLst>
      <p:ext uri="{BB962C8B-B14F-4D97-AF65-F5344CB8AC3E}">
        <p14:creationId xmlns:p14="http://schemas.microsoft.com/office/powerpoint/2010/main" val="4033892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05D638-2A2C-FB38-12C0-56786E40C269}"/>
              </a:ext>
            </a:extLst>
          </p:cNvPr>
          <p:cNvSpPr txBox="1">
            <a:spLocks/>
          </p:cNvSpPr>
          <p:nvPr/>
        </p:nvSpPr>
        <p:spPr>
          <a:xfrm>
            <a:off x="3882452" y="1645920"/>
            <a:ext cx="7727430" cy="4572000"/>
          </a:xfrm>
          <a:prstGeom prst="rect">
            <a:avLst/>
          </a:prstGeom>
        </p:spPr>
        <p:txBody>
          <a:bodyPr>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600" b="0" i="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200" b="0" i="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b="0" i="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b="0" i="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600" b="0" i="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pPr>
            <a:r>
              <a:rPr lang="en-US" sz="4000" dirty="0"/>
              <a:t>Name, Organization, Title</a:t>
            </a:r>
          </a:p>
          <a:p>
            <a:pPr marL="457200" indent="-457200">
              <a:lnSpc>
                <a:spcPct val="110000"/>
              </a:lnSpc>
            </a:pPr>
            <a:r>
              <a:rPr lang="en-US" sz="4000" dirty="0"/>
              <a:t>Why did you pick this session? What spoke to you? What need do you see?</a:t>
            </a:r>
          </a:p>
          <a:p>
            <a:pPr marL="457200" indent="-457200">
              <a:lnSpc>
                <a:spcPct val="110000"/>
              </a:lnSpc>
            </a:pPr>
            <a:endParaRPr lang="en-US" sz="4000" dirty="0"/>
          </a:p>
        </p:txBody>
      </p:sp>
      <p:sp>
        <p:nvSpPr>
          <p:cNvPr id="2" name="Title 1">
            <a:extLst>
              <a:ext uri="{FF2B5EF4-FFF2-40B4-BE49-F238E27FC236}">
                <a16:creationId xmlns:a16="http://schemas.microsoft.com/office/drawing/2014/main" id="{078DFA2C-E217-8385-E7C0-9F365283E580}"/>
              </a:ext>
            </a:extLst>
          </p:cNvPr>
          <p:cNvSpPr>
            <a:spLocks noGrp="1"/>
          </p:cNvSpPr>
          <p:nvPr>
            <p:ph type="title"/>
          </p:nvPr>
        </p:nvSpPr>
        <p:spPr>
          <a:xfrm>
            <a:off x="838200" y="640080"/>
            <a:ext cx="10515600" cy="747897"/>
          </a:xfrm>
        </p:spPr>
        <p:txBody>
          <a:bodyPr/>
          <a:lstStyle/>
          <a:p>
            <a:r>
              <a:rPr lang="en-US" dirty="0"/>
              <a:t>WHO and WHY</a:t>
            </a:r>
          </a:p>
        </p:txBody>
      </p:sp>
      <p:sp>
        <p:nvSpPr>
          <p:cNvPr id="3" name="Slide Number Placeholder 2">
            <a:extLst>
              <a:ext uri="{FF2B5EF4-FFF2-40B4-BE49-F238E27FC236}">
                <a16:creationId xmlns:a16="http://schemas.microsoft.com/office/drawing/2014/main" id="{7FBFF256-0234-7764-5515-E495B99B9A7A}"/>
              </a:ext>
            </a:extLst>
          </p:cNvPr>
          <p:cNvSpPr>
            <a:spLocks noGrp="1"/>
          </p:cNvSpPr>
          <p:nvPr>
            <p:ph type="sldNum" sz="quarter" idx="4"/>
          </p:nvPr>
        </p:nvSpPr>
        <p:spPr/>
        <p:txBody>
          <a:bodyPr/>
          <a:lstStyle/>
          <a:p>
            <a:fld id="{24DC2CEE-C89B-6D4C-8A2C-B626C37EB60D}" type="slidenum">
              <a:rPr lang="en-US" smtClean="0">
                <a:solidFill>
                  <a:srgbClr val="0F6134"/>
                </a:solidFill>
              </a:rPr>
              <a:pPr/>
              <a:t>6</a:t>
            </a:fld>
            <a:endParaRPr lang="en-US" dirty="0">
              <a:solidFill>
                <a:srgbClr val="0F6134"/>
              </a:solidFill>
            </a:endParaRPr>
          </a:p>
        </p:txBody>
      </p:sp>
      <p:pic>
        <p:nvPicPr>
          <p:cNvPr id="7" name="Graphic 6" descr="Chat with solid fill">
            <a:extLst>
              <a:ext uri="{FF2B5EF4-FFF2-40B4-BE49-F238E27FC236}">
                <a16:creationId xmlns:a16="http://schemas.microsoft.com/office/drawing/2014/main" id="{82175322-3A81-AA7B-77F4-DB595E2B2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118" y="1221023"/>
            <a:ext cx="3188899" cy="3188899"/>
          </a:xfrm>
          <a:prstGeom prst="rect">
            <a:avLst/>
          </a:prstGeom>
        </p:spPr>
      </p:pic>
    </p:spTree>
    <p:custDataLst>
      <p:tags r:id="rId1"/>
    </p:custDataLst>
    <p:extLst>
      <p:ext uri="{BB962C8B-B14F-4D97-AF65-F5344CB8AC3E}">
        <p14:creationId xmlns:p14="http://schemas.microsoft.com/office/powerpoint/2010/main" val="1862793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653F-DD95-687B-8C00-143FCCF41E3E}"/>
              </a:ext>
            </a:extLst>
          </p:cNvPr>
          <p:cNvSpPr>
            <a:spLocks noGrp="1"/>
          </p:cNvSpPr>
          <p:nvPr>
            <p:ph type="title"/>
          </p:nvPr>
        </p:nvSpPr>
        <p:spPr/>
        <p:txBody>
          <a:bodyPr/>
          <a:lstStyle/>
          <a:p>
            <a:r>
              <a:rPr lang="en-US" dirty="0"/>
              <a:t>WHY Foundational Skills Matter</a:t>
            </a:r>
          </a:p>
        </p:txBody>
      </p:sp>
      <p:sp>
        <p:nvSpPr>
          <p:cNvPr id="3" name="Content Placeholder 2">
            <a:extLst>
              <a:ext uri="{FF2B5EF4-FFF2-40B4-BE49-F238E27FC236}">
                <a16:creationId xmlns:a16="http://schemas.microsoft.com/office/drawing/2014/main" id="{8EE07110-A807-8B16-CDBB-E15D17EE9165}"/>
              </a:ext>
            </a:extLst>
          </p:cNvPr>
          <p:cNvSpPr>
            <a:spLocks noGrp="1"/>
          </p:cNvSpPr>
          <p:nvPr>
            <p:ph idx="1"/>
          </p:nvPr>
        </p:nvSpPr>
        <p:spPr>
          <a:xfrm>
            <a:off x="838200" y="1645920"/>
            <a:ext cx="6761813" cy="4572000"/>
          </a:xfrm>
        </p:spPr>
        <p:txBody>
          <a:bodyPr>
            <a:noAutofit/>
          </a:bodyPr>
          <a:lstStyle/>
          <a:p>
            <a:pPr marL="457200" indent="-457200">
              <a:lnSpc>
                <a:spcPct val="100000"/>
              </a:lnSpc>
              <a:buFont typeface="Arial" panose="020B0604020202020204" pitchFamily="34" charset="0"/>
              <a:buChar char="•"/>
            </a:pPr>
            <a:r>
              <a:rPr lang="en-US" sz="2800" dirty="0"/>
              <a:t>Help maintenance </a:t>
            </a:r>
            <a:r>
              <a:rPr lang="en-US" sz="2800" b="1" dirty="0">
                <a:solidFill>
                  <a:schemeClr val="accent1"/>
                </a:solidFill>
              </a:rPr>
              <a:t>workers</a:t>
            </a:r>
            <a:r>
              <a:rPr lang="en-US" sz="2800" dirty="0"/>
              <a:t> build the core knowledge they need to </a:t>
            </a:r>
            <a:r>
              <a:rPr lang="en-US" sz="2800" b="1" dirty="0">
                <a:solidFill>
                  <a:schemeClr val="accent1"/>
                </a:solidFill>
              </a:rPr>
              <a:t>succeed</a:t>
            </a:r>
          </a:p>
          <a:p>
            <a:pPr marL="914400" lvl="1" indent="-457200">
              <a:lnSpc>
                <a:spcPct val="100000"/>
              </a:lnSpc>
              <a:buFont typeface="Arial" panose="020B0604020202020204" pitchFamily="34" charset="0"/>
              <a:buChar char="•"/>
            </a:pPr>
            <a:r>
              <a:rPr lang="en-US" sz="2800" dirty="0"/>
              <a:t>Workforce readiness</a:t>
            </a:r>
          </a:p>
          <a:p>
            <a:pPr marL="914400" lvl="1" indent="-457200">
              <a:lnSpc>
                <a:spcPct val="100000"/>
              </a:lnSpc>
              <a:buFont typeface="Arial" panose="020B0604020202020204" pitchFamily="34" charset="0"/>
              <a:buChar char="•"/>
            </a:pPr>
            <a:r>
              <a:rPr lang="en-US" sz="2800" dirty="0"/>
              <a:t>Safety</a:t>
            </a:r>
          </a:p>
          <a:p>
            <a:pPr marL="914400" lvl="1" indent="-457200">
              <a:lnSpc>
                <a:spcPct val="100000"/>
              </a:lnSpc>
              <a:buFont typeface="Arial" panose="020B0604020202020204" pitchFamily="34" charset="0"/>
              <a:buChar char="•"/>
            </a:pPr>
            <a:r>
              <a:rPr lang="en-US" sz="2800" dirty="0"/>
              <a:t>Career progression</a:t>
            </a:r>
          </a:p>
          <a:p>
            <a:pPr marL="457200" indent="-457200">
              <a:lnSpc>
                <a:spcPct val="100000"/>
              </a:lnSpc>
              <a:buFont typeface="Arial" panose="020B0604020202020204" pitchFamily="34" charset="0"/>
              <a:buChar char="•"/>
            </a:pPr>
            <a:r>
              <a:rPr lang="en-US" sz="2800" dirty="0"/>
              <a:t>Meet </a:t>
            </a:r>
            <a:r>
              <a:rPr lang="en-US" sz="2800" b="1" dirty="0">
                <a:solidFill>
                  <a:schemeClr val="accent1"/>
                </a:solidFill>
              </a:rPr>
              <a:t>industry need </a:t>
            </a:r>
          </a:p>
          <a:p>
            <a:pPr marL="457200" indent="-457200">
              <a:lnSpc>
                <a:spcPct val="100000"/>
              </a:lnSpc>
              <a:buFont typeface="Arial" panose="020B0604020202020204" pitchFamily="34" charset="0"/>
              <a:buChar char="•"/>
            </a:pPr>
            <a:r>
              <a:rPr lang="en-US" sz="2800" dirty="0"/>
              <a:t>Bridge the </a:t>
            </a:r>
            <a:r>
              <a:rPr lang="en-US" sz="2800" b="1" dirty="0">
                <a:solidFill>
                  <a:schemeClr val="accent1"/>
                </a:solidFill>
              </a:rPr>
              <a:t>skills gaps </a:t>
            </a:r>
            <a:r>
              <a:rPr lang="en-US" sz="2800" dirty="0"/>
              <a:t>at agencies</a:t>
            </a:r>
          </a:p>
        </p:txBody>
      </p:sp>
      <p:pic>
        <p:nvPicPr>
          <p:cNvPr id="10" name="Picture 9" descr="A group of mechanics">
            <a:extLst>
              <a:ext uri="{FF2B5EF4-FFF2-40B4-BE49-F238E27FC236}">
                <a16:creationId xmlns:a16="http://schemas.microsoft.com/office/drawing/2014/main" id="{3A19B47E-8A5E-82A6-113F-C443001C286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42466" y="962594"/>
            <a:ext cx="2808286" cy="2040092"/>
          </a:xfrm>
          <a:prstGeom prst="roundRect">
            <a:avLst>
              <a:gd name="adj" fmla="val 10901"/>
            </a:avLst>
          </a:prstGeom>
          <a:effectLst>
            <a:outerShdw blurRad="355600" algn="tl" rotWithShape="0">
              <a:schemeClr val="accent3">
                <a:alpha val="91000"/>
              </a:schemeClr>
            </a:outerShdw>
          </a:effectLst>
        </p:spPr>
      </p:pic>
      <p:pic>
        <p:nvPicPr>
          <p:cNvPr id="8" name="Picture 7" descr="A female mechanic inspecting a wheel on a bus">
            <a:extLst>
              <a:ext uri="{FF2B5EF4-FFF2-40B4-BE49-F238E27FC236}">
                <a16:creationId xmlns:a16="http://schemas.microsoft.com/office/drawing/2014/main" id="{6DEEB6E5-6C41-0291-FB98-145288CE1AD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902698" y="2872596"/>
            <a:ext cx="2714027" cy="2481809"/>
          </a:xfrm>
          <a:prstGeom prst="roundRect">
            <a:avLst>
              <a:gd name="adj" fmla="val 10901"/>
            </a:avLst>
          </a:prstGeom>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2AD1B4EB-75D9-61ED-0A09-C189CFD2EB9E}"/>
              </a:ext>
            </a:extLst>
          </p:cNvPr>
          <p:cNvSpPr>
            <a:spLocks noGrp="1"/>
          </p:cNvSpPr>
          <p:nvPr>
            <p:ph type="sldNum" sz="quarter" idx="4"/>
          </p:nvPr>
        </p:nvSpPr>
        <p:spPr/>
        <p:txBody>
          <a:bodyPr/>
          <a:lstStyle/>
          <a:p>
            <a:fld id="{24DC2CEE-C89B-6D4C-8A2C-B626C37EB60D}" type="slidenum">
              <a:rPr lang="en-US" smtClean="0">
                <a:solidFill>
                  <a:srgbClr val="0F6134"/>
                </a:solidFill>
              </a:rPr>
              <a:pPr/>
              <a:t>7</a:t>
            </a:fld>
            <a:endParaRPr lang="en-US" dirty="0">
              <a:solidFill>
                <a:srgbClr val="0F6134"/>
              </a:solidFill>
            </a:endParaRPr>
          </a:p>
        </p:txBody>
      </p:sp>
    </p:spTree>
    <p:custDataLst>
      <p:tags r:id="rId1"/>
    </p:custDataLst>
    <p:extLst>
      <p:ext uri="{BB962C8B-B14F-4D97-AF65-F5344CB8AC3E}">
        <p14:creationId xmlns:p14="http://schemas.microsoft.com/office/powerpoint/2010/main" val="6312570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917F-7C65-2B77-2667-76B95DA12B2F}"/>
              </a:ext>
            </a:extLst>
          </p:cNvPr>
          <p:cNvSpPr>
            <a:spLocks noGrp="1"/>
          </p:cNvSpPr>
          <p:nvPr>
            <p:ph type="title"/>
          </p:nvPr>
        </p:nvSpPr>
        <p:spPr/>
        <p:txBody>
          <a:bodyPr/>
          <a:lstStyle/>
          <a:p>
            <a:r>
              <a:rPr lang="en-US" dirty="0"/>
              <a:t>WHAT We’re Building</a:t>
            </a:r>
          </a:p>
        </p:txBody>
      </p:sp>
      <p:sp>
        <p:nvSpPr>
          <p:cNvPr id="3" name="Content Placeholder 2">
            <a:extLst>
              <a:ext uri="{FF2B5EF4-FFF2-40B4-BE49-F238E27FC236}">
                <a16:creationId xmlns:a16="http://schemas.microsoft.com/office/drawing/2014/main" id="{3193AC12-EBF5-990A-0A83-1212F14CF833}"/>
              </a:ext>
            </a:extLst>
          </p:cNvPr>
          <p:cNvSpPr>
            <a:spLocks noGrp="1"/>
          </p:cNvSpPr>
          <p:nvPr>
            <p:ph idx="1"/>
          </p:nvPr>
        </p:nvSpPr>
        <p:spPr/>
        <p:txBody>
          <a:bodyPr>
            <a:normAutofit/>
          </a:bodyPr>
          <a:lstStyle/>
          <a:p>
            <a:pPr>
              <a:lnSpc>
                <a:spcPct val="150000"/>
              </a:lnSpc>
            </a:pPr>
            <a:r>
              <a:rPr lang="en-US" b="1" dirty="0">
                <a:solidFill>
                  <a:schemeClr val="accent1"/>
                </a:solidFill>
              </a:rPr>
              <a:t>Flexible</a:t>
            </a:r>
            <a:r>
              <a:rPr lang="en-US" dirty="0"/>
              <a:t>, </a:t>
            </a:r>
            <a:r>
              <a:rPr lang="en-US" b="1" dirty="0">
                <a:solidFill>
                  <a:schemeClr val="accent1"/>
                </a:solidFill>
              </a:rPr>
              <a:t>scalable</a:t>
            </a:r>
            <a:r>
              <a:rPr lang="en-US" dirty="0"/>
              <a:t> training for </a:t>
            </a:r>
            <a:r>
              <a:rPr lang="en-US" b="1" dirty="0">
                <a:solidFill>
                  <a:schemeClr val="accent1"/>
                </a:solidFill>
              </a:rPr>
              <a:t>all</a:t>
            </a:r>
            <a:r>
              <a:rPr lang="en-US" dirty="0"/>
              <a:t> </a:t>
            </a:r>
            <a:r>
              <a:rPr lang="en-US" b="1" dirty="0">
                <a:solidFill>
                  <a:schemeClr val="accent1"/>
                </a:solidFill>
              </a:rPr>
              <a:t>occupations</a:t>
            </a:r>
            <a:r>
              <a:rPr lang="en-US" dirty="0"/>
              <a:t> in public transportation which teach </a:t>
            </a:r>
            <a:r>
              <a:rPr lang="en-US" b="1" dirty="0">
                <a:solidFill>
                  <a:schemeClr val="accent1"/>
                </a:solidFill>
              </a:rPr>
              <a:t>fundamentals</a:t>
            </a:r>
            <a:r>
              <a:rPr lang="en-US" dirty="0"/>
              <a:t> of Mechanical, Electrical, Computer, Math, etc. Developed with </a:t>
            </a:r>
            <a:r>
              <a:rPr lang="en-US" b="1" dirty="0">
                <a:solidFill>
                  <a:schemeClr val="accent1"/>
                </a:solidFill>
              </a:rPr>
              <a:t>industry</a:t>
            </a:r>
            <a:r>
              <a:rPr lang="en-US" dirty="0"/>
              <a:t> </a:t>
            </a:r>
            <a:r>
              <a:rPr lang="en-US" b="1" dirty="0">
                <a:solidFill>
                  <a:schemeClr val="accent1"/>
                </a:solidFill>
              </a:rPr>
              <a:t>experts</a:t>
            </a:r>
            <a:r>
              <a:rPr lang="en-US" dirty="0"/>
              <a:t> and aligned to </a:t>
            </a:r>
            <a:r>
              <a:rPr lang="en-US" b="1" dirty="0">
                <a:solidFill>
                  <a:schemeClr val="accent1"/>
                </a:solidFill>
              </a:rPr>
              <a:t>adult</a:t>
            </a:r>
            <a:r>
              <a:rPr lang="en-US" dirty="0"/>
              <a:t> </a:t>
            </a:r>
            <a:r>
              <a:rPr lang="en-US" b="1" dirty="0">
                <a:solidFill>
                  <a:schemeClr val="accent1"/>
                </a:solidFill>
              </a:rPr>
              <a:t>learning</a:t>
            </a:r>
            <a:r>
              <a:rPr lang="en-US" dirty="0"/>
              <a:t> </a:t>
            </a:r>
            <a:r>
              <a:rPr lang="en-US" b="1" dirty="0">
                <a:solidFill>
                  <a:schemeClr val="accent1"/>
                </a:solidFill>
              </a:rPr>
              <a:t>principles</a:t>
            </a:r>
            <a:r>
              <a:rPr lang="en-US" dirty="0"/>
              <a:t>, the materials - ranging from PPTs to hands-on activities - will be </a:t>
            </a:r>
            <a:r>
              <a:rPr lang="en-US" b="1" dirty="0">
                <a:solidFill>
                  <a:schemeClr val="accent1"/>
                </a:solidFill>
              </a:rPr>
              <a:t>freely</a:t>
            </a:r>
            <a:r>
              <a:rPr lang="en-US" dirty="0"/>
              <a:t> </a:t>
            </a:r>
            <a:r>
              <a:rPr lang="en-US" b="1" dirty="0">
                <a:solidFill>
                  <a:schemeClr val="accent1"/>
                </a:solidFill>
              </a:rPr>
              <a:t>available</a:t>
            </a:r>
            <a:r>
              <a:rPr lang="en-US" dirty="0"/>
              <a:t> and </a:t>
            </a:r>
            <a:r>
              <a:rPr lang="en-US" b="1" dirty="0">
                <a:solidFill>
                  <a:schemeClr val="accent1"/>
                </a:solidFill>
              </a:rPr>
              <a:t>modular</a:t>
            </a:r>
            <a:r>
              <a:rPr lang="en-US" dirty="0"/>
              <a:t>, allowing agencies to choose exactly what they need.</a:t>
            </a:r>
          </a:p>
        </p:txBody>
      </p:sp>
      <p:sp>
        <p:nvSpPr>
          <p:cNvPr id="4" name="Slide Number Placeholder 3">
            <a:extLst>
              <a:ext uri="{FF2B5EF4-FFF2-40B4-BE49-F238E27FC236}">
                <a16:creationId xmlns:a16="http://schemas.microsoft.com/office/drawing/2014/main" id="{902D82AC-2E48-6749-DE08-EB173D28E181}"/>
              </a:ext>
            </a:extLst>
          </p:cNvPr>
          <p:cNvSpPr>
            <a:spLocks noGrp="1"/>
          </p:cNvSpPr>
          <p:nvPr>
            <p:ph type="sldNum" sz="quarter" idx="4"/>
          </p:nvPr>
        </p:nvSpPr>
        <p:spPr/>
        <p:txBody>
          <a:bodyPr/>
          <a:lstStyle/>
          <a:p>
            <a:fld id="{24DC2CEE-C89B-6D4C-8A2C-B626C37EB60D}" type="slidenum">
              <a:rPr lang="en-US" smtClean="0">
                <a:solidFill>
                  <a:srgbClr val="0F6134"/>
                </a:solidFill>
              </a:rPr>
              <a:pPr/>
              <a:t>8</a:t>
            </a:fld>
            <a:endParaRPr lang="en-US" dirty="0">
              <a:solidFill>
                <a:srgbClr val="0F6134"/>
              </a:solidFill>
            </a:endParaRPr>
          </a:p>
        </p:txBody>
      </p:sp>
    </p:spTree>
    <p:custDataLst>
      <p:tags r:id="rId1"/>
    </p:custDataLst>
    <p:extLst>
      <p:ext uri="{BB962C8B-B14F-4D97-AF65-F5344CB8AC3E}">
        <p14:creationId xmlns:p14="http://schemas.microsoft.com/office/powerpoint/2010/main" val="41018310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4374-AC9D-039A-790D-E12EAF15CB35}"/>
              </a:ext>
            </a:extLst>
          </p:cNvPr>
          <p:cNvSpPr>
            <a:spLocks noGrp="1"/>
          </p:cNvSpPr>
          <p:nvPr>
            <p:ph type="title"/>
          </p:nvPr>
        </p:nvSpPr>
        <p:spPr>
          <a:xfrm>
            <a:off x="782664" y="6217920"/>
            <a:ext cx="4838647" cy="503555"/>
          </a:xfrm>
        </p:spPr>
        <p:txBody>
          <a:bodyPr/>
          <a:lstStyle/>
          <a:p>
            <a:pPr algn="ctr"/>
            <a:r>
              <a:rPr lang="en-US" sz="3000" b="0" i="1" dirty="0"/>
              <a:t>Coming in Winter 2025</a:t>
            </a:r>
          </a:p>
        </p:txBody>
      </p:sp>
      <p:sp>
        <p:nvSpPr>
          <p:cNvPr id="3" name="Content Placeholder 2">
            <a:extLst>
              <a:ext uri="{FF2B5EF4-FFF2-40B4-BE49-F238E27FC236}">
                <a16:creationId xmlns:a16="http://schemas.microsoft.com/office/drawing/2014/main" id="{BA0D15E7-8DBA-9E45-E175-C1BEA3F4A9F3}"/>
              </a:ext>
            </a:extLst>
          </p:cNvPr>
          <p:cNvSpPr>
            <a:spLocks noGrp="1"/>
          </p:cNvSpPr>
          <p:nvPr>
            <p:ph idx="1"/>
          </p:nvPr>
        </p:nvSpPr>
        <p:spPr>
          <a:xfrm>
            <a:off x="838200" y="1645920"/>
            <a:ext cx="5853545" cy="4572000"/>
          </a:xfrm>
        </p:spPr>
        <p:txBody>
          <a:bodyPr/>
          <a:lstStyle/>
          <a:p>
            <a:pPr marL="457200" indent="-457200">
              <a:lnSpc>
                <a:spcPct val="100000"/>
              </a:lnSpc>
              <a:buFont typeface="Arial" panose="020B0604020202020204" pitchFamily="34" charset="0"/>
              <a:buChar char="•"/>
            </a:pPr>
            <a:r>
              <a:rPr lang="en-US" dirty="0"/>
              <a:t>Introduction to Electricity</a:t>
            </a:r>
          </a:p>
          <a:p>
            <a:pPr marL="457200" indent="-457200">
              <a:lnSpc>
                <a:spcPct val="100000"/>
              </a:lnSpc>
              <a:buFont typeface="Arial" panose="020B0604020202020204" pitchFamily="34" charset="0"/>
              <a:buChar char="•"/>
            </a:pPr>
            <a:r>
              <a:rPr lang="en-US" dirty="0"/>
              <a:t>Basic Electrical Laws</a:t>
            </a:r>
          </a:p>
          <a:p>
            <a:pPr marL="457200" indent="-457200">
              <a:lnSpc>
                <a:spcPct val="100000"/>
              </a:lnSpc>
              <a:buFont typeface="Arial" panose="020B0604020202020204" pitchFamily="34" charset="0"/>
              <a:buChar char="•"/>
            </a:pPr>
            <a:r>
              <a:rPr lang="en-US" dirty="0"/>
              <a:t>AC and DC Electricity</a:t>
            </a:r>
          </a:p>
          <a:p>
            <a:pPr marL="457200" indent="-457200">
              <a:lnSpc>
                <a:spcPct val="100000"/>
              </a:lnSpc>
              <a:buFont typeface="Arial" panose="020B0604020202020204" pitchFamily="34" charset="0"/>
              <a:buChar char="•"/>
            </a:pPr>
            <a:r>
              <a:rPr lang="en-US" dirty="0"/>
              <a:t>Circuit Components</a:t>
            </a:r>
          </a:p>
          <a:p>
            <a:pPr marL="457200" indent="-457200">
              <a:lnSpc>
                <a:spcPct val="100000"/>
              </a:lnSpc>
              <a:buFont typeface="Arial" panose="020B0604020202020204" pitchFamily="34" charset="0"/>
              <a:buChar char="•"/>
            </a:pPr>
            <a:r>
              <a:rPr lang="en-US" dirty="0"/>
              <a:t>Magnetism and Electromagnetism</a:t>
            </a:r>
          </a:p>
          <a:p>
            <a:pPr marL="457200" indent="-457200">
              <a:lnSpc>
                <a:spcPct val="100000"/>
              </a:lnSpc>
              <a:buFont typeface="Arial" panose="020B0604020202020204" pitchFamily="34" charset="0"/>
              <a:buChar char="•"/>
            </a:pPr>
            <a:r>
              <a:rPr lang="en-US" dirty="0"/>
              <a:t>Electrical Tools</a:t>
            </a:r>
          </a:p>
          <a:p>
            <a:pPr marL="457200" indent="-457200">
              <a:lnSpc>
                <a:spcPct val="100000"/>
              </a:lnSpc>
              <a:buFont typeface="Arial" panose="020B0604020202020204" pitchFamily="34" charset="0"/>
              <a:buChar char="•"/>
            </a:pPr>
            <a:r>
              <a:rPr lang="en-US" dirty="0"/>
              <a:t>Safety and PPE</a:t>
            </a:r>
          </a:p>
        </p:txBody>
      </p:sp>
      <p:pic>
        <p:nvPicPr>
          <p:cNvPr id="8" name="Picture 7" descr="Basic Electrical example 1">
            <a:extLst>
              <a:ext uri="{FF2B5EF4-FFF2-40B4-BE49-F238E27FC236}">
                <a16:creationId xmlns:a16="http://schemas.microsoft.com/office/drawing/2014/main" id="{BD75C117-DD70-E0D2-9289-375E5874B66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47661" y="702590"/>
            <a:ext cx="4282698" cy="2386739"/>
          </a:xfrm>
          <a:prstGeom prst="roundRect">
            <a:avLst>
              <a:gd name="adj" fmla="val 8087"/>
            </a:avLst>
          </a:prstGeom>
          <a:effectLst>
            <a:outerShdw blurRad="355600" algn="tl" rotWithShape="0">
              <a:schemeClr val="accent3">
                <a:alpha val="91000"/>
              </a:schemeClr>
            </a:outerShdw>
          </a:effectLst>
        </p:spPr>
      </p:pic>
      <p:pic>
        <p:nvPicPr>
          <p:cNvPr id="10" name="Picture 9" descr="Basic Electrical example 2">
            <a:extLst>
              <a:ext uri="{FF2B5EF4-FFF2-40B4-BE49-F238E27FC236}">
                <a16:creationId xmlns:a16="http://schemas.microsoft.com/office/drawing/2014/main" id="{134F6F3A-9794-92BC-A914-A5A0006B983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15566" y="3466454"/>
            <a:ext cx="4282698" cy="2386739"/>
          </a:xfrm>
          <a:prstGeom prst="roundRect">
            <a:avLst>
              <a:gd name="adj" fmla="val 7221"/>
            </a:avLst>
          </a:prstGeom>
          <a:effectLst>
            <a:outerShdw blurRad="355600" algn="tl" rotWithShape="0">
              <a:schemeClr val="accent3">
                <a:alpha val="91000"/>
              </a:schemeClr>
            </a:outerShdw>
          </a:effectLst>
        </p:spPr>
      </p:pic>
      <p:sp>
        <p:nvSpPr>
          <p:cNvPr id="4" name="Slide Number Placeholder 3">
            <a:extLst>
              <a:ext uri="{FF2B5EF4-FFF2-40B4-BE49-F238E27FC236}">
                <a16:creationId xmlns:a16="http://schemas.microsoft.com/office/drawing/2014/main" id="{0574441B-2FC2-A04A-7589-7F558D7D5917}"/>
              </a:ext>
            </a:extLst>
          </p:cNvPr>
          <p:cNvSpPr>
            <a:spLocks noGrp="1"/>
          </p:cNvSpPr>
          <p:nvPr>
            <p:ph type="sldNum" sz="quarter" idx="4"/>
          </p:nvPr>
        </p:nvSpPr>
        <p:spPr/>
        <p:txBody>
          <a:bodyPr/>
          <a:lstStyle/>
          <a:p>
            <a:fld id="{24DC2CEE-C89B-6D4C-8A2C-B626C37EB60D}" type="slidenum">
              <a:rPr lang="en-US" smtClean="0">
                <a:solidFill>
                  <a:srgbClr val="0F6134"/>
                </a:solidFill>
              </a:rPr>
              <a:pPr/>
              <a:t>9</a:t>
            </a:fld>
            <a:endParaRPr lang="en-US" dirty="0">
              <a:solidFill>
                <a:srgbClr val="0F6134"/>
              </a:solidFill>
            </a:endParaRPr>
          </a:p>
        </p:txBody>
      </p:sp>
      <p:sp>
        <p:nvSpPr>
          <p:cNvPr id="5" name="Title 1">
            <a:extLst>
              <a:ext uri="{FF2B5EF4-FFF2-40B4-BE49-F238E27FC236}">
                <a16:creationId xmlns:a16="http://schemas.microsoft.com/office/drawing/2014/main" id="{94A17CCC-371B-7960-016D-D87C613F5294}"/>
              </a:ext>
            </a:extLst>
          </p:cNvPr>
          <p:cNvSpPr txBox="1">
            <a:spLocks/>
          </p:cNvSpPr>
          <p:nvPr/>
        </p:nvSpPr>
        <p:spPr>
          <a:xfrm>
            <a:off x="993648" y="798796"/>
            <a:ext cx="10515600" cy="66479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r>
              <a:rPr lang="en-US"/>
              <a:t>WHAT: Basic Electrical</a:t>
            </a:r>
            <a:endParaRPr lang="en-US" dirty="0"/>
          </a:p>
        </p:txBody>
      </p:sp>
    </p:spTree>
    <p:custDataLst>
      <p:tags r:id="rId1"/>
    </p:custDataLst>
    <p:extLst>
      <p:ext uri="{BB962C8B-B14F-4D97-AF65-F5344CB8AC3E}">
        <p14:creationId xmlns:p14="http://schemas.microsoft.com/office/powerpoint/2010/main" val="5242034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Office Theme">
  <a:themeElements>
    <a:clrScheme name="TWC">
      <a:dk1>
        <a:srgbClr val="000000"/>
      </a:dk1>
      <a:lt1>
        <a:srgbClr val="FFFFFF"/>
      </a:lt1>
      <a:dk2>
        <a:srgbClr val="615F67"/>
      </a:dk2>
      <a:lt2>
        <a:srgbClr val="E7E6E6"/>
      </a:lt2>
      <a:accent1>
        <a:srgbClr val="0F6134"/>
      </a:accent1>
      <a:accent2>
        <a:srgbClr val="00A34B"/>
      </a:accent2>
      <a:accent3>
        <a:srgbClr val="D7E023"/>
      </a:accent3>
      <a:accent4>
        <a:srgbClr val="DC5D22"/>
      </a:accent4>
      <a:accent5>
        <a:srgbClr val="01A5B6"/>
      </a:accent5>
      <a:accent6>
        <a:srgbClr val="8D7632"/>
      </a:accent6>
      <a:hlink>
        <a:srgbClr val="116133"/>
      </a:hlink>
      <a:folHlink>
        <a:srgbClr val="2860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75699</TotalTime>
  <Words>2284</Words>
  <Application>Microsoft Office PowerPoint</Application>
  <PresentationFormat>Widescreen</PresentationFormat>
  <Paragraphs>305</Paragraphs>
  <Slides>22</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Lato Black</vt:lpstr>
      <vt:lpstr>Tahoma</vt:lpstr>
      <vt:lpstr>5_Office Theme</vt:lpstr>
      <vt:lpstr>Foundational Skills Curriculum: Filling Skills Gaps in Technical Positions  Transportation Association of Maryland October 8, 2025</vt:lpstr>
      <vt:lpstr>Agenda</vt:lpstr>
      <vt:lpstr>Goals of This Session</vt:lpstr>
      <vt:lpstr>WHO: Transit Workforce Center</vt:lpstr>
      <vt:lpstr>WHO: Speakers</vt:lpstr>
      <vt:lpstr>WHO and WHY</vt:lpstr>
      <vt:lpstr>WHY Foundational Skills Matter</vt:lpstr>
      <vt:lpstr>WHAT We’re Building</vt:lpstr>
      <vt:lpstr>Coming in Winter 2025</vt:lpstr>
      <vt:lpstr>WHAT: Basic Mechanical Course</vt:lpstr>
      <vt:lpstr>WHAT: Computer Basics</vt:lpstr>
      <vt:lpstr>HOW could your organization use this?</vt:lpstr>
      <vt:lpstr>HOW To Use the Program</vt:lpstr>
      <vt:lpstr>PowerPoint Presentation</vt:lpstr>
      <vt:lpstr>Skills Gap Analysis</vt:lpstr>
      <vt:lpstr>Sample Workforce Skill Survey </vt:lpstr>
      <vt:lpstr>Overview of Train-the-Trainer Programs</vt:lpstr>
      <vt:lpstr>WHAT’s Next:  Shop Math</vt:lpstr>
      <vt:lpstr>WHAT’s Next?</vt:lpstr>
      <vt:lpstr>More Than Courses: A Workforce Strategy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TWC Accessible PPT Template</dc:title>
  <dc:creator>Patricia Greenfield</dc:creator>
  <cp:lastModifiedBy>Julie Deibel-Pundt</cp:lastModifiedBy>
  <cp:revision>454</cp:revision>
  <cp:lastPrinted>2025-10-01T20:52:48Z</cp:lastPrinted>
  <dcterms:created xsi:type="dcterms:W3CDTF">2023-03-05T20:31:54Z</dcterms:created>
  <dcterms:modified xsi:type="dcterms:W3CDTF">2025-10-01T21:00:45Z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6ABD907F-3CE4-4AEC-B203-7891B32450BF</vt:lpwstr>
  </property>
  <property fmtid="{D5CDD505-2E9C-101B-9397-08002B2CF9AE}" pid="3" name="ArticulatePath">
    <vt:lpwstr>2025_TWC_PPT_template SG 2-19-25</vt:lpwstr>
  </property>
</Properties>
</file>