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28"/>
  </p:notesMasterIdLst>
  <p:handoutMasterIdLst>
    <p:handoutMasterId r:id="rId29"/>
  </p:handoutMasterIdLst>
  <p:sldIdLst>
    <p:sldId id="256" r:id="rId2"/>
    <p:sldId id="372" r:id="rId3"/>
    <p:sldId id="364" r:id="rId4"/>
    <p:sldId id="358" r:id="rId5"/>
    <p:sldId id="373" r:id="rId6"/>
    <p:sldId id="374" r:id="rId7"/>
    <p:sldId id="344" r:id="rId8"/>
    <p:sldId id="345" r:id="rId9"/>
    <p:sldId id="346" r:id="rId10"/>
    <p:sldId id="348" r:id="rId11"/>
    <p:sldId id="375" r:id="rId12"/>
    <p:sldId id="352" r:id="rId13"/>
    <p:sldId id="365" r:id="rId14"/>
    <p:sldId id="349" r:id="rId15"/>
    <p:sldId id="351" r:id="rId16"/>
    <p:sldId id="354" r:id="rId17"/>
    <p:sldId id="355" r:id="rId18"/>
    <p:sldId id="376" r:id="rId19"/>
    <p:sldId id="356" r:id="rId20"/>
    <p:sldId id="357" r:id="rId21"/>
    <p:sldId id="368" r:id="rId22"/>
    <p:sldId id="361" r:id="rId23"/>
    <p:sldId id="369" r:id="rId24"/>
    <p:sldId id="367" r:id="rId25"/>
    <p:sldId id="360" r:id="rId26"/>
    <p:sldId id="34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0EAD8B-78A7-488B-BFF0-B40C5A46D9A6}" v="30" dt="2025-10-03T23:21:47.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5" autoAdjust="0"/>
    <p:restoredTop sz="89130" autoAdjust="0"/>
  </p:normalViewPr>
  <p:slideViewPr>
    <p:cSldViewPr snapToGrid="0" snapToObjects="1" showGuides="1">
      <p:cViewPr varScale="1">
        <p:scale>
          <a:sx n="78" d="100"/>
          <a:sy n="78" d="100"/>
        </p:scale>
        <p:origin x="102" y="540"/>
      </p:cViewPr>
      <p:guideLst>
        <p:guide orient="horz" pos="2160"/>
        <p:guide pos="2880"/>
      </p:guideLst>
    </p:cSldViewPr>
  </p:slideViewPr>
  <p:notesTextViewPr>
    <p:cViewPr>
      <p:scale>
        <a:sx n="60" d="100"/>
        <a:sy n="60" d="100"/>
      </p:scale>
      <p:origin x="0" y="0"/>
    </p:cViewPr>
  </p:notesTextViewPr>
  <p:notesViewPr>
    <p:cSldViewPr snapToGrid="0" snapToObjects="1">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dney Dickens" userId="937446b3-f674-4323-a1f2-94641b88e5dc" providerId="ADAL" clId="{B8CD4DE2-5159-4CBC-9037-19CCB8B3A384}"/>
    <pc:docChg chg="undo custSel addSld delSld modSld sldOrd">
      <pc:chgData name="Cydney Dickens" userId="937446b3-f674-4323-a1f2-94641b88e5dc" providerId="ADAL" clId="{B8CD4DE2-5159-4CBC-9037-19CCB8B3A384}" dt="2025-10-04T01:42:29.886" v="1189" actId="20577"/>
      <pc:docMkLst>
        <pc:docMk/>
      </pc:docMkLst>
      <pc:sldChg chg="modSp mod">
        <pc:chgData name="Cydney Dickens" userId="937446b3-f674-4323-a1f2-94641b88e5dc" providerId="ADAL" clId="{B8CD4DE2-5159-4CBC-9037-19CCB8B3A384}" dt="2025-10-03T01:24:23.605" v="272" actId="27636"/>
        <pc:sldMkLst>
          <pc:docMk/>
          <pc:sldMk cId="3568665999" sldId="256"/>
        </pc:sldMkLst>
        <pc:spChg chg="mod">
          <ac:chgData name="Cydney Dickens" userId="937446b3-f674-4323-a1f2-94641b88e5dc" providerId="ADAL" clId="{B8CD4DE2-5159-4CBC-9037-19CCB8B3A384}" dt="2025-10-03T01:23:43.409" v="265" actId="20577"/>
          <ac:spMkLst>
            <pc:docMk/>
            <pc:sldMk cId="3568665999" sldId="256"/>
            <ac:spMk id="2" creationId="{00000000-0000-0000-0000-000000000000}"/>
          </ac:spMkLst>
        </pc:spChg>
        <pc:spChg chg="mod">
          <ac:chgData name="Cydney Dickens" userId="937446b3-f674-4323-a1f2-94641b88e5dc" providerId="ADAL" clId="{B8CD4DE2-5159-4CBC-9037-19CCB8B3A384}" dt="2025-10-03T01:24:23.605" v="272" actId="27636"/>
          <ac:spMkLst>
            <pc:docMk/>
            <pc:sldMk cId="3568665999" sldId="256"/>
            <ac:spMk id="3" creationId="{00000000-0000-0000-0000-000000000000}"/>
          </ac:spMkLst>
        </pc:spChg>
      </pc:sldChg>
      <pc:sldChg chg="del">
        <pc:chgData name="Cydney Dickens" userId="937446b3-f674-4323-a1f2-94641b88e5dc" providerId="ADAL" clId="{B8CD4DE2-5159-4CBC-9037-19CCB8B3A384}" dt="2025-10-03T01:22:19.126" v="258" actId="2696"/>
        <pc:sldMkLst>
          <pc:docMk/>
          <pc:sldMk cId="1133199288" sldId="343"/>
        </pc:sldMkLst>
      </pc:sldChg>
      <pc:sldChg chg="addSp delSp modSp mod ord">
        <pc:chgData name="Cydney Dickens" userId="937446b3-f674-4323-a1f2-94641b88e5dc" providerId="ADAL" clId="{B8CD4DE2-5159-4CBC-9037-19CCB8B3A384}" dt="2025-10-03T16:21:57.431" v="544"/>
        <pc:sldMkLst>
          <pc:docMk/>
          <pc:sldMk cId="3426301135" sldId="344"/>
        </pc:sldMkLst>
        <pc:spChg chg="add del mod">
          <ac:chgData name="Cydney Dickens" userId="937446b3-f674-4323-a1f2-94641b88e5dc" providerId="ADAL" clId="{B8CD4DE2-5159-4CBC-9037-19CCB8B3A384}" dt="2025-10-03T01:38:27.537" v="281" actId="478"/>
          <ac:spMkLst>
            <pc:docMk/>
            <pc:sldMk cId="3426301135" sldId="344"/>
            <ac:spMk id="3" creationId="{78F15BA5-B129-C9AC-F277-41899589C37A}"/>
          </ac:spMkLst>
        </pc:spChg>
        <pc:spChg chg="add mod">
          <ac:chgData name="Cydney Dickens" userId="937446b3-f674-4323-a1f2-94641b88e5dc" providerId="ADAL" clId="{B8CD4DE2-5159-4CBC-9037-19CCB8B3A384}" dt="2025-10-03T01:41:16.204" v="295" actId="20577"/>
          <ac:spMkLst>
            <pc:docMk/>
            <pc:sldMk cId="3426301135" sldId="344"/>
            <ac:spMk id="4" creationId="{6C9E509B-7C6D-7DCE-A4E1-19D12A051889}"/>
          </ac:spMkLst>
        </pc:spChg>
        <pc:spChg chg="mod">
          <ac:chgData name="Cydney Dickens" userId="937446b3-f674-4323-a1f2-94641b88e5dc" providerId="ADAL" clId="{B8CD4DE2-5159-4CBC-9037-19CCB8B3A384}" dt="2025-10-03T01:51:08.476" v="316" actId="20577"/>
          <ac:spMkLst>
            <pc:docMk/>
            <pc:sldMk cId="3426301135" sldId="344"/>
            <ac:spMk id="5" creationId="{00000000-0000-0000-0000-000000000000}"/>
          </ac:spMkLst>
        </pc:spChg>
        <pc:spChg chg="del mod">
          <ac:chgData name="Cydney Dickens" userId="937446b3-f674-4323-a1f2-94641b88e5dc" providerId="ADAL" clId="{B8CD4DE2-5159-4CBC-9037-19CCB8B3A384}" dt="2025-10-03T01:39:10.812" v="283" actId="478"/>
          <ac:spMkLst>
            <pc:docMk/>
            <pc:sldMk cId="3426301135" sldId="344"/>
            <ac:spMk id="10" creationId="{00000000-0000-0000-0000-000000000000}"/>
          </ac:spMkLst>
        </pc:spChg>
        <pc:picChg chg="mod">
          <ac:chgData name="Cydney Dickens" userId="937446b3-f674-4323-a1f2-94641b88e5dc" providerId="ADAL" clId="{B8CD4DE2-5159-4CBC-9037-19CCB8B3A384}" dt="2025-10-03T00:28:19.677" v="255" actId="14826"/>
          <ac:picMkLst>
            <pc:docMk/>
            <pc:sldMk cId="3426301135" sldId="344"/>
            <ac:picMk id="7" creationId="{00000000-0000-0000-0000-000000000000}"/>
          </ac:picMkLst>
        </pc:picChg>
      </pc:sldChg>
      <pc:sldChg chg="modSp mod ord">
        <pc:chgData name="Cydney Dickens" userId="937446b3-f674-4323-a1f2-94641b88e5dc" providerId="ADAL" clId="{B8CD4DE2-5159-4CBC-9037-19CCB8B3A384}" dt="2025-10-03T16:22:28.522" v="548"/>
        <pc:sldMkLst>
          <pc:docMk/>
          <pc:sldMk cId="2355443142" sldId="345"/>
        </pc:sldMkLst>
        <pc:spChg chg="mod">
          <ac:chgData name="Cydney Dickens" userId="937446b3-f674-4323-a1f2-94641b88e5dc" providerId="ADAL" clId="{B8CD4DE2-5159-4CBC-9037-19CCB8B3A384}" dt="2025-10-03T02:20:13.018" v="532" actId="20577"/>
          <ac:spMkLst>
            <pc:docMk/>
            <pc:sldMk cId="2355443142" sldId="345"/>
            <ac:spMk id="10" creationId="{00000000-0000-0000-0000-000000000000}"/>
          </ac:spMkLst>
        </pc:spChg>
      </pc:sldChg>
      <pc:sldChg chg="modSp mod">
        <pc:chgData name="Cydney Dickens" userId="937446b3-f674-4323-a1f2-94641b88e5dc" providerId="ADAL" clId="{B8CD4DE2-5159-4CBC-9037-19CCB8B3A384}" dt="2025-10-02T04:28:04.940" v="249" actId="5793"/>
        <pc:sldMkLst>
          <pc:docMk/>
          <pc:sldMk cId="1008763907" sldId="346"/>
        </pc:sldMkLst>
        <pc:spChg chg="mod">
          <ac:chgData name="Cydney Dickens" userId="937446b3-f674-4323-a1f2-94641b88e5dc" providerId="ADAL" clId="{B8CD4DE2-5159-4CBC-9037-19CCB8B3A384}" dt="2025-10-02T04:28:04.940" v="249" actId="5793"/>
          <ac:spMkLst>
            <pc:docMk/>
            <pc:sldMk cId="1008763907" sldId="346"/>
            <ac:spMk id="10" creationId="{00000000-0000-0000-0000-000000000000}"/>
          </ac:spMkLst>
        </pc:spChg>
      </pc:sldChg>
      <pc:sldChg chg="ord">
        <pc:chgData name="Cydney Dickens" userId="937446b3-f674-4323-a1f2-94641b88e5dc" providerId="ADAL" clId="{B8CD4DE2-5159-4CBC-9037-19CCB8B3A384}" dt="2025-10-03T19:12:46.441" v="742"/>
        <pc:sldMkLst>
          <pc:docMk/>
          <pc:sldMk cId="906170015" sldId="348"/>
        </pc:sldMkLst>
      </pc:sldChg>
      <pc:sldChg chg="add del">
        <pc:chgData name="Cydney Dickens" userId="937446b3-f674-4323-a1f2-94641b88e5dc" providerId="ADAL" clId="{B8CD4DE2-5159-4CBC-9037-19CCB8B3A384}" dt="2025-10-03T19:51:43.219" v="839" actId="2696"/>
        <pc:sldMkLst>
          <pc:docMk/>
          <pc:sldMk cId="480079745" sldId="353"/>
        </pc:sldMkLst>
      </pc:sldChg>
      <pc:sldChg chg="modSp mod">
        <pc:chgData name="Cydney Dickens" userId="937446b3-f674-4323-a1f2-94641b88e5dc" providerId="ADAL" clId="{B8CD4DE2-5159-4CBC-9037-19CCB8B3A384}" dt="2025-10-04T00:33:26.064" v="1184" actId="20577"/>
        <pc:sldMkLst>
          <pc:docMk/>
          <pc:sldMk cId="2745615520" sldId="356"/>
        </pc:sldMkLst>
        <pc:spChg chg="mod">
          <ac:chgData name="Cydney Dickens" userId="937446b3-f674-4323-a1f2-94641b88e5dc" providerId="ADAL" clId="{B8CD4DE2-5159-4CBC-9037-19CCB8B3A384}" dt="2025-10-04T00:33:26.064" v="1184" actId="20577"/>
          <ac:spMkLst>
            <pc:docMk/>
            <pc:sldMk cId="2745615520" sldId="356"/>
            <ac:spMk id="3" creationId="{00000000-0000-0000-0000-000000000000}"/>
          </ac:spMkLst>
        </pc:spChg>
      </pc:sldChg>
      <pc:sldChg chg="del">
        <pc:chgData name="Cydney Dickens" userId="937446b3-f674-4323-a1f2-94641b88e5dc" providerId="ADAL" clId="{B8CD4DE2-5159-4CBC-9037-19CCB8B3A384}" dt="2025-10-04T00:33:32.974" v="1185" actId="2696"/>
        <pc:sldMkLst>
          <pc:docMk/>
          <pc:sldMk cId="1500917324" sldId="359"/>
        </pc:sldMkLst>
      </pc:sldChg>
      <pc:sldChg chg="delSp modSp mod">
        <pc:chgData name="Cydney Dickens" userId="937446b3-f674-4323-a1f2-94641b88e5dc" providerId="ADAL" clId="{B8CD4DE2-5159-4CBC-9037-19CCB8B3A384}" dt="2025-10-04T01:42:29.886" v="1189" actId="20577"/>
        <pc:sldMkLst>
          <pc:docMk/>
          <pc:sldMk cId="583817331" sldId="360"/>
        </pc:sldMkLst>
        <pc:spChg chg="mod">
          <ac:chgData name="Cydney Dickens" userId="937446b3-f674-4323-a1f2-94641b88e5dc" providerId="ADAL" clId="{B8CD4DE2-5159-4CBC-9037-19CCB8B3A384}" dt="2025-10-04T01:42:29.886" v="1189" actId="20577"/>
          <ac:spMkLst>
            <pc:docMk/>
            <pc:sldMk cId="583817331" sldId="360"/>
            <ac:spMk id="5" creationId="{00000000-0000-0000-0000-000000000000}"/>
          </ac:spMkLst>
        </pc:spChg>
        <pc:spChg chg="del">
          <ac:chgData name="Cydney Dickens" userId="937446b3-f674-4323-a1f2-94641b88e5dc" providerId="ADAL" clId="{B8CD4DE2-5159-4CBC-9037-19CCB8B3A384}" dt="2025-10-04T01:42:09.246" v="1186" actId="478"/>
          <ac:spMkLst>
            <pc:docMk/>
            <pc:sldMk cId="583817331" sldId="360"/>
            <ac:spMk id="6" creationId="{00000000-0000-0000-0000-000000000000}"/>
          </ac:spMkLst>
        </pc:spChg>
      </pc:sldChg>
      <pc:sldChg chg="modSp mod">
        <pc:chgData name="Cydney Dickens" userId="937446b3-f674-4323-a1f2-94641b88e5dc" providerId="ADAL" clId="{B8CD4DE2-5159-4CBC-9037-19CCB8B3A384}" dt="2025-10-03T22:36:57.967" v="1006" actId="20577"/>
        <pc:sldMkLst>
          <pc:docMk/>
          <pc:sldMk cId="1478090530" sldId="365"/>
        </pc:sldMkLst>
        <pc:spChg chg="mod">
          <ac:chgData name="Cydney Dickens" userId="937446b3-f674-4323-a1f2-94641b88e5dc" providerId="ADAL" clId="{B8CD4DE2-5159-4CBC-9037-19CCB8B3A384}" dt="2025-10-03T22:36:57.967" v="1006" actId="20577"/>
          <ac:spMkLst>
            <pc:docMk/>
            <pc:sldMk cId="1478090530" sldId="365"/>
            <ac:spMk id="4" creationId="{00000000-0000-0000-0000-000000000000}"/>
          </ac:spMkLst>
        </pc:spChg>
      </pc:sldChg>
      <pc:sldChg chg="modSp mod">
        <pc:chgData name="Cydney Dickens" userId="937446b3-f674-4323-a1f2-94641b88e5dc" providerId="ADAL" clId="{B8CD4DE2-5159-4CBC-9037-19CCB8B3A384}" dt="2025-10-04T00:26:02.383" v="1123" actId="20577"/>
        <pc:sldMkLst>
          <pc:docMk/>
          <pc:sldMk cId="3759261924" sldId="369"/>
        </pc:sldMkLst>
        <pc:spChg chg="mod">
          <ac:chgData name="Cydney Dickens" userId="937446b3-f674-4323-a1f2-94641b88e5dc" providerId="ADAL" clId="{B8CD4DE2-5159-4CBC-9037-19CCB8B3A384}" dt="2025-10-04T00:26:02.383" v="1123" actId="20577"/>
          <ac:spMkLst>
            <pc:docMk/>
            <pc:sldMk cId="3759261924" sldId="369"/>
            <ac:spMk id="2" creationId="{00000000-0000-0000-0000-000000000000}"/>
          </ac:spMkLst>
        </pc:spChg>
        <pc:spChg chg="mod">
          <ac:chgData name="Cydney Dickens" userId="937446b3-f674-4323-a1f2-94641b88e5dc" providerId="ADAL" clId="{B8CD4DE2-5159-4CBC-9037-19CCB8B3A384}" dt="2025-10-04T00:24:29.734" v="1121" actId="20577"/>
          <ac:spMkLst>
            <pc:docMk/>
            <pc:sldMk cId="3759261924" sldId="369"/>
            <ac:spMk id="3" creationId="{00000000-0000-0000-0000-000000000000}"/>
          </ac:spMkLst>
        </pc:spChg>
      </pc:sldChg>
      <pc:sldChg chg="del">
        <pc:chgData name="Cydney Dickens" userId="937446b3-f674-4323-a1f2-94641b88e5dc" providerId="ADAL" clId="{B8CD4DE2-5159-4CBC-9037-19CCB8B3A384}" dt="2025-10-04T00:24:43.114" v="1122" actId="2696"/>
        <pc:sldMkLst>
          <pc:docMk/>
          <pc:sldMk cId="909542067" sldId="371"/>
        </pc:sldMkLst>
      </pc:sldChg>
      <pc:sldChg chg="modSp mod">
        <pc:chgData name="Cydney Dickens" userId="937446b3-f674-4323-a1f2-94641b88e5dc" providerId="ADAL" clId="{B8CD4DE2-5159-4CBC-9037-19CCB8B3A384}" dt="2025-10-02T04:29:04.546" v="254" actId="20577"/>
        <pc:sldMkLst>
          <pc:docMk/>
          <pc:sldMk cId="3417025754" sldId="372"/>
        </pc:sldMkLst>
        <pc:spChg chg="mod">
          <ac:chgData name="Cydney Dickens" userId="937446b3-f674-4323-a1f2-94641b88e5dc" providerId="ADAL" clId="{B8CD4DE2-5159-4CBC-9037-19CCB8B3A384}" dt="2025-10-02T04:29:04.546" v="254" actId="20577"/>
          <ac:spMkLst>
            <pc:docMk/>
            <pc:sldMk cId="3417025754" sldId="372"/>
            <ac:spMk id="4" creationId="{A00388CB-00A4-04E3-E121-002321C40709}"/>
          </ac:spMkLst>
        </pc:spChg>
      </pc:sldChg>
      <pc:sldChg chg="delSp modSp mod ord">
        <pc:chgData name="Cydney Dickens" userId="937446b3-f674-4323-a1f2-94641b88e5dc" providerId="ADAL" clId="{B8CD4DE2-5159-4CBC-9037-19CCB8B3A384}" dt="2025-10-03T16:33:23.311" v="559" actId="20577"/>
        <pc:sldMkLst>
          <pc:docMk/>
          <pc:sldMk cId="3334285972" sldId="373"/>
        </pc:sldMkLst>
        <pc:spChg chg="mod">
          <ac:chgData name="Cydney Dickens" userId="937446b3-f674-4323-a1f2-94641b88e5dc" providerId="ADAL" clId="{B8CD4DE2-5159-4CBC-9037-19CCB8B3A384}" dt="2025-10-02T04:12:07.394" v="127" actId="14100"/>
          <ac:spMkLst>
            <pc:docMk/>
            <pc:sldMk cId="3334285972" sldId="373"/>
            <ac:spMk id="2" creationId="{1C520921-9D31-C273-684F-5ED80A8E3642}"/>
          </ac:spMkLst>
        </pc:spChg>
        <pc:spChg chg="mod">
          <ac:chgData name="Cydney Dickens" userId="937446b3-f674-4323-a1f2-94641b88e5dc" providerId="ADAL" clId="{B8CD4DE2-5159-4CBC-9037-19CCB8B3A384}" dt="2025-10-03T16:33:23.311" v="559" actId="20577"/>
          <ac:spMkLst>
            <pc:docMk/>
            <pc:sldMk cId="3334285972" sldId="373"/>
            <ac:spMk id="4" creationId="{2E32C157-508C-8F32-45D3-09DF3725AFD0}"/>
          </ac:spMkLst>
        </pc:spChg>
      </pc:sldChg>
      <pc:sldChg chg="delSp modSp new mod ord">
        <pc:chgData name="Cydney Dickens" userId="937446b3-f674-4323-a1f2-94641b88e5dc" providerId="ADAL" clId="{B8CD4DE2-5159-4CBC-9037-19CCB8B3A384}" dt="2025-10-03T18:42:06.116" v="674" actId="20577"/>
        <pc:sldMkLst>
          <pc:docMk/>
          <pc:sldMk cId="807904422" sldId="374"/>
        </pc:sldMkLst>
        <pc:spChg chg="mod">
          <ac:chgData name="Cydney Dickens" userId="937446b3-f674-4323-a1f2-94641b88e5dc" providerId="ADAL" clId="{B8CD4DE2-5159-4CBC-9037-19CCB8B3A384}" dt="2025-10-03T02:02:36.131" v="453" actId="20577"/>
          <ac:spMkLst>
            <pc:docMk/>
            <pc:sldMk cId="807904422" sldId="374"/>
            <ac:spMk id="2" creationId="{1E1A9614-0CAE-0F58-4280-E0A6ECFF3386}"/>
          </ac:spMkLst>
        </pc:spChg>
        <pc:spChg chg="mod">
          <ac:chgData name="Cydney Dickens" userId="937446b3-f674-4323-a1f2-94641b88e5dc" providerId="ADAL" clId="{B8CD4DE2-5159-4CBC-9037-19CCB8B3A384}" dt="2025-10-03T18:42:06.116" v="674" actId="20577"/>
          <ac:spMkLst>
            <pc:docMk/>
            <pc:sldMk cId="807904422" sldId="374"/>
            <ac:spMk id="3" creationId="{A486CBEE-BCF9-79A7-EF2D-0A4CACF49B5D}"/>
          </ac:spMkLst>
        </pc:spChg>
        <pc:spChg chg="del">
          <ac:chgData name="Cydney Dickens" userId="937446b3-f674-4323-a1f2-94641b88e5dc" providerId="ADAL" clId="{B8CD4DE2-5159-4CBC-9037-19CCB8B3A384}" dt="2025-10-03T02:02:15.791" v="447" actId="478"/>
          <ac:spMkLst>
            <pc:docMk/>
            <pc:sldMk cId="807904422" sldId="374"/>
            <ac:spMk id="4" creationId="{84F98E71-B29B-1030-33EC-01E363FCB881}"/>
          </ac:spMkLst>
        </pc:spChg>
      </pc:sldChg>
      <pc:sldChg chg="new del">
        <pc:chgData name="Cydney Dickens" userId="937446b3-f674-4323-a1f2-94641b88e5dc" providerId="ADAL" clId="{B8CD4DE2-5159-4CBC-9037-19CCB8B3A384}" dt="2025-10-03T19:09:51.203" v="676" actId="680"/>
        <pc:sldMkLst>
          <pc:docMk/>
          <pc:sldMk cId="1423496257" sldId="375"/>
        </pc:sldMkLst>
      </pc:sldChg>
      <pc:sldChg chg="delSp modSp new mod">
        <pc:chgData name="Cydney Dickens" userId="937446b3-f674-4323-a1f2-94641b88e5dc" providerId="ADAL" clId="{B8CD4DE2-5159-4CBC-9037-19CCB8B3A384}" dt="2025-10-03T19:12:12.695" v="740" actId="33524"/>
        <pc:sldMkLst>
          <pc:docMk/>
          <pc:sldMk cId="2220169147" sldId="375"/>
        </pc:sldMkLst>
        <pc:spChg chg="mod">
          <ac:chgData name="Cydney Dickens" userId="937446b3-f674-4323-a1f2-94641b88e5dc" providerId="ADAL" clId="{B8CD4DE2-5159-4CBC-9037-19CCB8B3A384}" dt="2025-10-03T19:11:35.948" v="710" actId="20577"/>
          <ac:spMkLst>
            <pc:docMk/>
            <pc:sldMk cId="2220169147" sldId="375"/>
            <ac:spMk id="2" creationId="{A793501F-C872-B614-FBD6-786342179CF8}"/>
          </ac:spMkLst>
        </pc:spChg>
        <pc:spChg chg="mod">
          <ac:chgData name="Cydney Dickens" userId="937446b3-f674-4323-a1f2-94641b88e5dc" providerId="ADAL" clId="{B8CD4DE2-5159-4CBC-9037-19CCB8B3A384}" dt="2025-10-03T19:12:12.695" v="740" actId="33524"/>
          <ac:spMkLst>
            <pc:docMk/>
            <pc:sldMk cId="2220169147" sldId="375"/>
            <ac:spMk id="3" creationId="{14DB3977-F119-9526-A66A-7D24BFD4DAF9}"/>
          </ac:spMkLst>
        </pc:spChg>
        <pc:spChg chg="del">
          <ac:chgData name="Cydney Dickens" userId="937446b3-f674-4323-a1f2-94641b88e5dc" providerId="ADAL" clId="{B8CD4DE2-5159-4CBC-9037-19CCB8B3A384}" dt="2025-10-03T19:11:10.357" v="680" actId="478"/>
          <ac:spMkLst>
            <pc:docMk/>
            <pc:sldMk cId="2220169147" sldId="375"/>
            <ac:spMk id="4" creationId="{30251342-D262-B0DA-E280-1849D70BE42B}"/>
          </ac:spMkLst>
        </pc:spChg>
      </pc:sldChg>
      <pc:sldChg chg="addSp delSp modSp new mod">
        <pc:chgData name="Cydney Dickens" userId="937446b3-f674-4323-a1f2-94641b88e5dc" providerId="ADAL" clId="{B8CD4DE2-5159-4CBC-9037-19CCB8B3A384}" dt="2025-10-03T23:25:21.073" v="1074" actId="2711"/>
        <pc:sldMkLst>
          <pc:docMk/>
          <pc:sldMk cId="646467844" sldId="376"/>
        </pc:sldMkLst>
        <pc:spChg chg="mod">
          <ac:chgData name="Cydney Dickens" userId="937446b3-f674-4323-a1f2-94641b88e5dc" providerId="ADAL" clId="{B8CD4DE2-5159-4CBC-9037-19CCB8B3A384}" dt="2025-10-03T23:20:43.177" v="1026" actId="1076"/>
          <ac:spMkLst>
            <pc:docMk/>
            <pc:sldMk cId="646467844" sldId="376"/>
            <ac:spMk id="2" creationId="{D97FB412-C43C-8E14-3942-084B938E3DB6}"/>
          </ac:spMkLst>
        </pc:spChg>
        <pc:spChg chg="del mod">
          <ac:chgData name="Cydney Dickens" userId="937446b3-f674-4323-a1f2-94641b88e5dc" providerId="ADAL" clId="{B8CD4DE2-5159-4CBC-9037-19CCB8B3A384}" dt="2025-10-03T23:19:52.653" v="1018"/>
          <ac:spMkLst>
            <pc:docMk/>
            <pc:sldMk cId="646467844" sldId="376"/>
            <ac:spMk id="3" creationId="{2D72091F-16D7-B419-AC0D-293AA972E2FB}"/>
          </ac:spMkLst>
        </pc:spChg>
        <pc:spChg chg="del mod">
          <ac:chgData name="Cydney Dickens" userId="937446b3-f674-4323-a1f2-94641b88e5dc" providerId="ADAL" clId="{B8CD4DE2-5159-4CBC-9037-19CCB8B3A384}" dt="2025-10-03T23:20:08.633" v="1021" actId="478"/>
          <ac:spMkLst>
            <pc:docMk/>
            <pc:sldMk cId="646467844" sldId="376"/>
            <ac:spMk id="4" creationId="{91E81A14-0EFB-466C-AAE2-FC6F92EC7836}"/>
          </ac:spMkLst>
        </pc:spChg>
        <pc:spChg chg="add mod">
          <ac:chgData name="Cydney Dickens" userId="937446b3-f674-4323-a1f2-94641b88e5dc" providerId="ADAL" clId="{B8CD4DE2-5159-4CBC-9037-19CCB8B3A384}" dt="2025-10-03T23:25:21.073" v="1074" actId="2711"/>
          <ac:spMkLst>
            <pc:docMk/>
            <pc:sldMk cId="646467844" sldId="376"/>
            <ac:spMk id="5" creationId="{287873D2-4CFA-3F34-0E99-B6FC903F10E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Maryland 5310 Training</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a:t>9/26/2017</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0AD3C7-7D3E-FF4F-905C-AFF2252C6911}" type="slidenum">
              <a:rPr lang="en-US" smtClean="0"/>
              <a:t>‹#›</a:t>
            </a:fld>
            <a:endParaRPr lang="en-US"/>
          </a:p>
        </p:txBody>
      </p:sp>
    </p:spTree>
    <p:extLst>
      <p:ext uri="{BB962C8B-B14F-4D97-AF65-F5344CB8AC3E}">
        <p14:creationId xmlns:p14="http://schemas.microsoft.com/office/powerpoint/2010/main" val="165183204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Maryland 5310 Training</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a:t>9/26/2017</a:t>
            </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20E99A-EDB5-2E4F-A93D-3478D3E1ED70}" type="slidenum">
              <a:rPr lang="en-US" smtClean="0"/>
              <a:t>‹#›</a:t>
            </a:fld>
            <a:endParaRPr lang="en-US"/>
          </a:p>
        </p:txBody>
      </p:sp>
    </p:spTree>
    <p:extLst>
      <p:ext uri="{BB962C8B-B14F-4D97-AF65-F5344CB8AC3E}">
        <p14:creationId xmlns:p14="http://schemas.microsoft.com/office/powerpoint/2010/main" val="1586752493"/>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(please note:  for FY22/23 NO Local Match is required!)</a:t>
            </a:r>
          </a:p>
        </p:txBody>
      </p:sp>
      <p:sp>
        <p:nvSpPr>
          <p:cNvPr id="4" name="Header Placeholder 3"/>
          <p:cNvSpPr>
            <a:spLocks noGrp="1"/>
          </p:cNvSpPr>
          <p:nvPr>
            <p:ph type="hdr" sz="quarter" idx="10"/>
          </p:nvPr>
        </p:nvSpPr>
        <p:spPr/>
        <p:txBody>
          <a:bodyPr/>
          <a:lstStyle/>
          <a:p>
            <a:r>
              <a:rPr lang="en-US"/>
              <a:t>Maryland 5310 Training</a:t>
            </a:r>
          </a:p>
        </p:txBody>
      </p:sp>
      <p:sp>
        <p:nvSpPr>
          <p:cNvPr id="5" name="Date Placeholder 4"/>
          <p:cNvSpPr>
            <a:spLocks noGrp="1"/>
          </p:cNvSpPr>
          <p:nvPr>
            <p:ph type="dt" idx="11"/>
          </p:nvPr>
        </p:nvSpPr>
        <p:spPr/>
        <p:txBody>
          <a:bodyPr/>
          <a:lstStyle/>
          <a:p>
            <a:r>
              <a:rPr lang="en-US"/>
              <a:t>9/26/2017</a:t>
            </a:r>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E20E99A-EDB5-2E4F-A93D-3478D3E1ED70}" type="slidenum">
              <a:rPr lang="en-US" smtClean="0"/>
              <a:t>4</a:t>
            </a:fld>
            <a:endParaRPr lang="en-US"/>
          </a:p>
        </p:txBody>
      </p:sp>
    </p:spTree>
    <p:extLst>
      <p:ext uri="{BB962C8B-B14F-4D97-AF65-F5344CB8AC3E}">
        <p14:creationId xmlns:p14="http://schemas.microsoft.com/office/powerpoint/2010/main" val="1214446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Maryland 5310 Training</a:t>
            </a:r>
          </a:p>
        </p:txBody>
      </p:sp>
      <p:sp>
        <p:nvSpPr>
          <p:cNvPr id="5" name="Date Placeholder 4"/>
          <p:cNvSpPr>
            <a:spLocks noGrp="1"/>
          </p:cNvSpPr>
          <p:nvPr>
            <p:ph type="dt" idx="11"/>
          </p:nvPr>
        </p:nvSpPr>
        <p:spPr/>
        <p:txBody>
          <a:bodyPr/>
          <a:lstStyle/>
          <a:p>
            <a:r>
              <a:rPr lang="en-US"/>
              <a:t>9/26/2017</a:t>
            </a:r>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E20E99A-EDB5-2E4F-A93D-3478D3E1ED70}" type="slidenum">
              <a:rPr lang="en-US" smtClean="0"/>
              <a:t>26</a:t>
            </a:fld>
            <a:endParaRPr lang="en-US"/>
          </a:p>
        </p:txBody>
      </p:sp>
    </p:spTree>
    <p:extLst>
      <p:ext uri="{BB962C8B-B14F-4D97-AF65-F5344CB8AC3E}">
        <p14:creationId xmlns:p14="http://schemas.microsoft.com/office/powerpoint/2010/main" val="184940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Maryland 5310 Training</a:t>
            </a:r>
          </a:p>
        </p:txBody>
      </p:sp>
      <p:sp>
        <p:nvSpPr>
          <p:cNvPr id="5" name="Date Placeholder 4"/>
          <p:cNvSpPr>
            <a:spLocks noGrp="1"/>
          </p:cNvSpPr>
          <p:nvPr>
            <p:ph type="dt" idx="11"/>
          </p:nvPr>
        </p:nvSpPr>
        <p:spPr/>
        <p:txBody>
          <a:bodyPr/>
          <a:lstStyle/>
          <a:p>
            <a:r>
              <a:rPr lang="en-US"/>
              <a:t>9/26/2017</a:t>
            </a:r>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E20E99A-EDB5-2E4F-A93D-3478D3E1ED70}" type="slidenum">
              <a:rPr lang="en-US" smtClean="0"/>
              <a:t>7</a:t>
            </a:fld>
            <a:endParaRPr lang="en-US"/>
          </a:p>
        </p:txBody>
      </p:sp>
    </p:spTree>
    <p:extLst>
      <p:ext uri="{BB962C8B-B14F-4D97-AF65-F5344CB8AC3E}">
        <p14:creationId xmlns:p14="http://schemas.microsoft.com/office/powerpoint/2010/main" val="477741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fiscal year is the year used for taxing</a:t>
            </a:r>
            <a:r>
              <a:rPr lang="en-US" baseline="0" dirty="0"/>
              <a:t> or accounting purposes</a:t>
            </a:r>
          </a:p>
          <a:p>
            <a:r>
              <a:rPr lang="en-US" baseline="0" dirty="0"/>
              <a:t>How many organizations go by January to December?  </a:t>
            </a:r>
          </a:p>
          <a:p>
            <a:r>
              <a:rPr lang="en-US" baseline="0" dirty="0"/>
              <a:t>MDOT MTA follows the fiscal year of July 1 to June 30 – that is why your grants began with a July 1 date.</a:t>
            </a:r>
            <a:endParaRPr lang="en-US" dirty="0"/>
          </a:p>
        </p:txBody>
      </p:sp>
      <p:sp>
        <p:nvSpPr>
          <p:cNvPr id="4" name="Header Placeholder 3"/>
          <p:cNvSpPr>
            <a:spLocks noGrp="1"/>
          </p:cNvSpPr>
          <p:nvPr>
            <p:ph type="hdr" sz="quarter" idx="10"/>
          </p:nvPr>
        </p:nvSpPr>
        <p:spPr/>
        <p:txBody>
          <a:bodyPr/>
          <a:lstStyle/>
          <a:p>
            <a:r>
              <a:rPr lang="en-US"/>
              <a:t>Maryland 5310 Training</a:t>
            </a:r>
          </a:p>
        </p:txBody>
      </p:sp>
      <p:sp>
        <p:nvSpPr>
          <p:cNvPr id="5" name="Date Placeholder 4"/>
          <p:cNvSpPr>
            <a:spLocks noGrp="1"/>
          </p:cNvSpPr>
          <p:nvPr>
            <p:ph type="dt" idx="11"/>
          </p:nvPr>
        </p:nvSpPr>
        <p:spPr/>
        <p:txBody>
          <a:bodyPr/>
          <a:lstStyle/>
          <a:p>
            <a:r>
              <a:rPr lang="en-US"/>
              <a:t>9/26/2017</a:t>
            </a:r>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E20E99A-EDB5-2E4F-A93D-3478D3E1ED70}" type="slidenum">
              <a:rPr lang="en-US" smtClean="0"/>
              <a:t>8</a:t>
            </a:fld>
            <a:endParaRPr lang="en-US"/>
          </a:p>
        </p:txBody>
      </p:sp>
    </p:spTree>
    <p:extLst>
      <p:ext uri="{BB962C8B-B14F-4D97-AF65-F5344CB8AC3E}">
        <p14:creationId xmlns:p14="http://schemas.microsoft.com/office/powerpoint/2010/main" val="757329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fiscal year is the year used for taxing</a:t>
            </a:r>
            <a:r>
              <a:rPr lang="en-US" baseline="0" dirty="0"/>
              <a:t> or accounting purposes</a:t>
            </a:r>
          </a:p>
          <a:p>
            <a:r>
              <a:rPr lang="en-US" baseline="0" dirty="0"/>
              <a:t>How many organizations go by January to December?  </a:t>
            </a:r>
          </a:p>
          <a:p>
            <a:r>
              <a:rPr lang="en-US" baseline="0" dirty="0"/>
              <a:t>MDOT MTA follows the fiscal year of July 1 to June 30 – that is why your grants began with a July 1 date.</a:t>
            </a:r>
            <a:endParaRPr lang="en-US" dirty="0"/>
          </a:p>
        </p:txBody>
      </p:sp>
      <p:sp>
        <p:nvSpPr>
          <p:cNvPr id="4" name="Header Placeholder 3"/>
          <p:cNvSpPr>
            <a:spLocks noGrp="1"/>
          </p:cNvSpPr>
          <p:nvPr>
            <p:ph type="hdr" sz="quarter" idx="10"/>
          </p:nvPr>
        </p:nvSpPr>
        <p:spPr/>
        <p:txBody>
          <a:bodyPr/>
          <a:lstStyle/>
          <a:p>
            <a:r>
              <a:rPr lang="en-US"/>
              <a:t>Maryland 5310 Training</a:t>
            </a:r>
          </a:p>
        </p:txBody>
      </p:sp>
      <p:sp>
        <p:nvSpPr>
          <p:cNvPr id="5" name="Date Placeholder 4"/>
          <p:cNvSpPr>
            <a:spLocks noGrp="1"/>
          </p:cNvSpPr>
          <p:nvPr>
            <p:ph type="dt" idx="11"/>
          </p:nvPr>
        </p:nvSpPr>
        <p:spPr/>
        <p:txBody>
          <a:bodyPr/>
          <a:lstStyle/>
          <a:p>
            <a:r>
              <a:rPr lang="en-US"/>
              <a:t>9/26/2017</a:t>
            </a:r>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E20E99A-EDB5-2E4F-A93D-3478D3E1ED70}" type="slidenum">
              <a:rPr lang="en-US" smtClean="0"/>
              <a:t>9</a:t>
            </a:fld>
            <a:endParaRPr lang="en-US"/>
          </a:p>
        </p:txBody>
      </p:sp>
    </p:spTree>
    <p:extLst>
      <p:ext uri="{BB962C8B-B14F-4D97-AF65-F5344CB8AC3E}">
        <p14:creationId xmlns:p14="http://schemas.microsoft.com/office/powerpoint/2010/main" val="2124811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Maryland 5310 Training</a:t>
            </a:r>
          </a:p>
        </p:txBody>
      </p:sp>
      <p:sp>
        <p:nvSpPr>
          <p:cNvPr id="5" name="Date Placeholder 4"/>
          <p:cNvSpPr>
            <a:spLocks noGrp="1"/>
          </p:cNvSpPr>
          <p:nvPr>
            <p:ph type="dt" idx="11"/>
          </p:nvPr>
        </p:nvSpPr>
        <p:spPr/>
        <p:txBody>
          <a:bodyPr/>
          <a:lstStyle/>
          <a:p>
            <a:r>
              <a:rPr lang="en-US"/>
              <a:t>9/26/2017</a:t>
            </a:r>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E20E99A-EDB5-2E4F-A93D-3478D3E1ED70}" type="slidenum">
              <a:rPr lang="en-US" smtClean="0"/>
              <a:t>10</a:t>
            </a:fld>
            <a:endParaRPr lang="en-US"/>
          </a:p>
        </p:txBody>
      </p:sp>
    </p:spTree>
    <p:extLst>
      <p:ext uri="{BB962C8B-B14F-4D97-AF65-F5344CB8AC3E}">
        <p14:creationId xmlns:p14="http://schemas.microsoft.com/office/powerpoint/2010/main" val="86510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Maryland 5310 Training</a:t>
            </a:r>
          </a:p>
        </p:txBody>
      </p:sp>
      <p:sp>
        <p:nvSpPr>
          <p:cNvPr id="5" name="Date Placeholder 4"/>
          <p:cNvSpPr>
            <a:spLocks noGrp="1"/>
          </p:cNvSpPr>
          <p:nvPr>
            <p:ph type="dt" idx="11"/>
          </p:nvPr>
        </p:nvSpPr>
        <p:spPr/>
        <p:txBody>
          <a:bodyPr/>
          <a:lstStyle/>
          <a:p>
            <a:r>
              <a:rPr lang="en-US"/>
              <a:t>9/26/2017</a:t>
            </a:r>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E20E99A-EDB5-2E4F-A93D-3478D3E1ED70}" type="slidenum">
              <a:rPr lang="en-US" smtClean="0"/>
              <a:t>16</a:t>
            </a:fld>
            <a:endParaRPr lang="en-US"/>
          </a:p>
        </p:txBody>
      </p:sp>
    </p:spTree>
    <p:extLst>
      <p:ext uri="{BB962C8B-B14F-4D97-AF65-F5344CB8AC3E}">
        <p14:creationId xmlns:p14="http://schemas.microsoft.com/office/powerpoint/2010/main" val="881260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Maryland 5310 Training</a:t>
            </a:r>
          </a:p>
        </p:txBody>
      </p:sp>
      <p:sp>
        <p:nvSpPr>
          <p:cNvPr id="5" name="Date Placeholder 4"/>
          <p:cNvSpPr>
            <a:spLocks noGrp="1"/>
          </p:cNvSpPr>
          <p:nvPr>
            <p:ph type="dt" idx="11"/>
          </p:nvPr>
        </p:nvSpPr>
        <p:spPr/>
        <p:txBody>
          <a:bodyPr/>
          <a:lstStyle/>
          <a:p>
            <a:r>
              <a:rPr lang="en-US"/>
              <a:t>9/26/2017</a:t>
            </a:r>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E20E99A-EDB5-2E4F-A93D-3478D3E1ED70}" type="slidenum">
              <a:rPr lang="en-US" smtClean="0"/>
              <a:t>20</a:t>
            </a:fld>
            <a:endParaRPr lang="en-US"/>
          </a:p>
        </p:txBody>
      </p:sp>
    </p:spTree>
    <p:extLst>
      <p:ext uri="{BB962C8B-B14F-4D97-AF65-F5344CB8AC3E}">
        <p14:creationId xmlns:p14="http://schemas.microsoft.com/office/powerpoint/2010/main" val="3047409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Maryland 5310 Training</a:t>
            </a:r>
          </a:p>
        </p:txBody>
      </p:sp>
      <p:sp>
        <p:nvSpPr>
          <p:cNvPr id="5" name="Date Placeholder 4"/>
          <p:cNvSpPr>
            <a:spLocks noGrp="1"/>
          </p:cNvSpPr>
          <p:nvPr>
            <p:ph type="dt" idx="11"/>
          </p:nvPr>
        </p:nvSpPr>
        <p:spPr/>
        <p:txBody>
          <a:bodyPr/>
          <a:lstStyle/>
          <a:p>
            <a:r>
              <a:rPr lang="en-US"/>
              <a:t>9/26/2017</a:t>
            </a:r>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E20E99A-EDB5-2E4F-A93D-3478D3E1ED70}" type="slidenum">
              <a:rPr lang="en-US" smtClean="0"/>
              <a:t>21</a:t>
            </a:fld>
            <a:endParaRPr lang="en-US"/>
          </a:p>
        </p:txBody>
      </p:sp>
    </p:spTree>
    <p:extLst>
      <p:ext uri="{BB962C8B-B14F-4D97-AF65-F5344CB8AC3E}">
        <p14:creationId xmlns:p14="http://schemas.microsoft.com/office/powerpoint/2010/main" val="59058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Maryland 5310 Training</a:t>
            </a:r>
          </a:p>
        </p:txBody>
      </p:sp>
      <p:sp>
        <p:nvSpPr>
          <p:cNvPr id="5" name="Date Placeholder 4"/>
          <p:cNvSpPr>
            <a:spLocks noGrp="1"/>
          </p:cNvSpPr>
          <p:nvPr>
            <p:ph type="dt" idx="11"/>
          </p:nvPr>
        </p:nvSpPr>
        <p:spPr/>
        <p:txBody>
          <a:bodyPr/>
          <a:lstStyle/>
          <a:p>
            <a:r>
              <a:rPr lang="en-US"/>
              <a:t>9/26/2017</a:t>
            </a:r>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AE20E99A-EDB5-2E4F-A93D-3478D3E1ED70}" type="slidenum">
              <a:rPr lang="en-US" smtClean="0"/>
              <a:t>22</a:t>
            </a:fld>
            <a:endParaRPr lang="en-US"/>
          </a:p>
        </p:txBody>
      </p:sp>
    </p:spTree>
    <p:extLst>
      <p:ext uri="{BB962C8B-B14F-4D97-AF65-F5344CB8AC3E}">
        <p14:creationId xmlns:p14="http://schemas.microsoft.com/office/powerpoint/2010/main" val="628828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5438969-1B8D-6340-871C-DDA21C257726}" type="datetimeFigureOut">
              <a:rPr lang="en-US" smtClean="0"/>
              <a:t>10/6/2025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95000"/>
                    <a:lumOff val="5000"/>
                  </a:schemeClr>
                </a:solidFill>
              </a:defRPr>
            </a:lvl1pPr>
          </a:lstStyle>
          <a:p>
            <a:fld id="{47134D58-FE8D-0B4F-8534-F5EB7AD4F421}" type="slidenum">
              <a:rPr lang="en-US" smtClean="0"/>
              <a:pPr/>
              <a:t>‹#›</a:t>
            </a:fld>
            <a:endParaRPr lang="en-US" dirty="0"/>
          </a:p>
        </p:txBody>
      </p:sp>
      <p:sp>
        <p:nvSpPr>
          <p:cNvPr id="7" name="TextBox 6"/>
          <p:cNvSpPr txBox="1"/>
          <p:nvPr userDrawn="1"/>
        </p:nvSpPr>
        <p:spPr>
          <a:xfrm>
            <a:off x="512618" y="526473"/>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0775" y="1271370"/>
            <a:ext cx="7886700" cy="1325563"/>
          </a:xfrm>
        </p:spPr>
        <p:txBody>
          <a:bodyPr>
            <a:normAutofit/>
          </a:bodyPr>
          <a:lstStyle>
            <a:lvl1pPr>
              <a:defRPr sz="4000" b="1"/>
            </a:lvl1pPr>
          </a:lstStyle>
          <a:p>
            <a:r>
              <a:rPr lang="en-US" dirty="0"/>
              <a:t>Click to edit Master title style</a:t>
            </a:r>
          </a:p>
        </p:txBody>
      </p:sp>
      <p:sp>
        <p:nvSpPr>
          <p:cNvPr id="3" name="Content Placeholder 2"/>
          <p:cNvSpPr>
            <a:spLocks noGrp="1"/>
          </p:cNvSpPr>
          <p:nvPr>
            <p:ph sz="half" idx="1"/>
          </p:nvPr>
        </p:nvSpPr>
        <p:spPr>
          <a:xfrm>
            <a:off x="628650" y="2327563"/>
            <a:ext cx="3886200" cy="3241965"/>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49" y="2327564"/>
            <a:ext cx="4348595" cy="32419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5438969-1B8D-6340-871C-DDA21C257726}" type="datetimeFigureOut">
              <a:rPr lang="en-US" smtClean="0"/>
              <a:t>10/6/2025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lumMod val="95000"/>
                    <a:lumOff val="5000"/>
                  </a:schemeClr>
                </a:solidFill>
              </a:defRPr>
            </a:lvl1pPr>
          </a:lstStyle>
          <a:p>
            <a:fld id="{47134D58-FE8D-0B4F-8534-F5EB7AD4F42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5438969-1B8D-6340-871C-DDA21C257726}" type="datetimeFigureOut">
              <a:rPr lang="en-US" smtClean="0"/>
              <a:t>10/6/2025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81"/>
            <a:ext cx="9142984" cy="6857238"/>
          </a:xfrm>
          <a:prstGeom prst="rect">
            <a:avLst/>
          </a:prstGeom>
        </p:spPr>
      </p:pic>
      <p:pic>
        <p:nvPicPr>
          <p:cNvPr id="9" name="Picture 8" descr="MDOT MTA Logo CMYK.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54898" y="5908349"/>
            <a:ext cx="889462" cy="534663"/>
          </a:xfrm>
          <a:prstGeom prst="rect">
            <a:avLst/>
          </a:prstGeom>
        </p:spPr>
      </p:pic>
    </p:spTree>
    <p:extLst>
      <p:ext uri="{BB962C8B-B14F-4D97-AF65-F5344CB8AC3E}">
        <p14:creationId xmlns:p14="http://schemas.microsoft.com/office/powerpoint/2010/main" val="231551129"/>
      </p:ext>
    </p:extLst>
  </p:cSld>
  <p:clrMap bg1="lt1" tx1="dk1" bg2="lt2" tx2="dk2" accent1="accent1" accent2="accent2" accent3="accent3" accent4="accent4" accent5="accent5" accent6="accent6" hlink="hlink" folHlink="folHlink"/>
  <p:sldLayoutIdLst>
    <p:sldLayoutId id="2147483781" r:id="rId1"/>
    <p:sldLayoutId id="2147483784" r:id="rId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tmp"/></Relationships>
</file>

<file path=ppt/slides/_rels/slide2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nhuggins@mdot.Maryland.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arylandcoordinatedplan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transit.dot.gov/regulations-and-programs/fta-circulars/enhanced-mobility-seniors-and-individuals-disabilitie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taminc.org/mta-program-and-grant-inform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0544"/>
            <a:ext cx="9144000" cy="2143278"/>
          </a:xfrm>
        </p:spPr>
        <p:txBody>
          <a:bodyPr>
            <a:normAutofit/>
          </a:bodyPr>
          <a:lstStyle/>
          <a:p>
            <a:r>
              <a:rPr lang="en-US" sz="3600" b="1" dirty="0">
                <a:latin typeface="Arial" charset="0"/>
                <a:ea typeface="Arial" charset="0"/>
                <a:cs typeface="Arial" charset="0"/>
              </a:rPr>
              <a:t>FY2026-2027 5310 Briefing</a:t>
            </a:r>
            <a:br>
              <a:rPr lang="en-US" sz="4400" b="1" dirty="0">
                <a:latin typeface="Arial" charset="0"/>
                <a:ea typeface="Arial" charset="0"/>
                <a:cs typeface="Arial" charset="0"/>
              </a:rPr>
            </a:br>
            <a:br>
              <a:rPr lang="en-US" sz="2200" b="1" dirty="0">
                <a:latin typeface="Arial" charset="0"/>
                <a:ea typeface="Arial" charset="0"/>
                <a:cs typeface="Arial" charset="0"/>
              </a:rPr>
            </a:br>
            <a:r>
              <a:rPr lang="en-US" sz="2800" b="1" i="1" dirty="0">
                <a:latin typeface="Arial" charset="0"/>
                <a:ea typeface="Arial" charset="0"/>
                <a:cs typeface="Arial" charset="0"/>
              </a:rPr>
              <a:t>Responsibilities and Obligations</a:t>
            </a:r>
            <a:br>
              <a:rPr lang="en-US" sz="2800" b="1" i="1" dirty="0">
                <a:latin typeface="Arial" charset="0"/>
                <a:ea typeface="Arial" charset="0"/>
                <a:cs typeface="Arial" charset="0"/>
              </a:rPr>
            </a:br>
            <a:endParaRPr lang="en-US" sz="2800" i="1" dirty="0">
              <a:latin typeface="Arial" charset="0"/>
              <a:ea typeface="Arial" charset="0"/>
              <a:cs typeface="Arial" charset="0"/>
            </a:endParaRPr>
          </a:p>
        </p:txBody>
      </p:sp>
      <p:sp>
        <p:nvSpPr>
          <p:cNvPr id="3" name="Subtitle 2"/>
          <p:cNvSpPr>
            <a:spLocks noGrp="1"/>
          </p:cNvSpPr>
          <p:nvPr>
            <p:ph type="subTitle" idx="1"/>
          </p:nvPr>
        </p:nvSpPr>
        <p:spPr>
          <a:xfrm>
            <a:off x="0" y="3114990"/>
            <a:ext cx="9144000" cy="1659906"/>
          </a:xfrm>
        </p:spPr>
        <p:txBody>
          <a:bodyPr>
            <a:normAutofit/>
          </a:bodyPr>
          <a:lstStyle/>
          <a:p>
            <a:r>
              <a:rPr lang="en-US" sz="2100" dirty="0">
                <a:latin typeface="Arial" charset="0"/>
                <a:ea typeface="Arial" charset="0"/>
                <a:cs typeface="Arial" charset="0"/>
              </a:rPr>
              <a:t>October 7th, 2025</a:t>
            </a:r>
          </a:p>
          <a:p>
            <a:r>
              <a:rPr lang="en-US" sz="2400" dirty="0">
                <a:latin typeface="Arial" charset="0"/>
                <a:ea typeface="Arial" charset="0"/>
                <a:cs typeface="Arial" charset="0"/>
              </a:rPr>
              <a:t>Presented by:</a:t>
            </a:r>
          </a:p>
          <a:p>
            <a:r>
              <a:rPr lang="en-US" sz="2400" dirty="0">
                <a:latin typeface="Arial" charset="0"/>
                <a:ea typeface="Arial" charset="0"/>
                <a:cs typeface="Arial" charset="0"/>
              </a:rPr>
              <a:t>Cydney Dickens, MDOT MTA OLTS</a:t>
            </a:r>
          </a:p>
          <a:p>
            <a:r>
              <a:rPr lang="en-US" sz="1700" dirty="0">
                <a:latin typeface="Arial" charset="0"/>
                <a:ea typeface="Arial" charset="0"/>
                <a:cs typeface="Arial" charset="0"/>
              </a:rPr>
              <a:t>Lynn Winchell-Mendy, MDOT MTA OLTS</a:t>
            </a:r>
          </a:p>
        </p:txBody>
      </p:sp>
      <p:sp>
        <p:nvSpPr>
          <p:cNvPr id="4" name="Subtitle 2"/>
          <p:cNvSpPr txBox="1">
            <a:spLocks/>
          </p:cNvSpPr>
          <p:nvPr/>
        </p:nvSpPr>
        <p:spPr>
          <a:xfrm>
            <a:off x="2703871" y="5330875"/>
            <a:ext cx="4198376" cy="745461"/>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r>
              <a:rPr lang="en-US" i="1" dirty="0">
                <a:latin typeface="Arial" charset="0"/>
                <a:ea typeface="Arial" charset="0"/>
                <a:cs typeface="Arial" charset="0"/>
              </a:rPr>
              <a:t>Designed for 5310 recipients’ new staff </a:t>
            </a:r>
          </a:p>
          <a:p>
            <a:r>
              <a:rPr lang="en-US" i="1" dirty="0">
                <a:latin typeface="Arial" charset="0"/>
                <a:ea typeface="Arial" charset="0"/>
                <a:cs typeface="Arial" charset="0"/>
              </a:rPr>
              <a:t>or a refresher for current staff</a:t>
            </a:r>
          </a:p>
        </p:txBody>
      </p:sp>
    </p:spTree>
    <p:extLst>
      <p:ext uri="{BB962C8B-B14F-4D97-AF65-F5344CB8AC3E}">
        <p14:creationId xmlns:p14="http://schemas.microsoft.com/office/powerpoint/2010/main" val="3568665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5" y="514286"/>
            <a:ext cx="7839217" cy="1325563"/>
          </a:xfrm>
        </p:spPr>
        <p:txBody>
          <a:bodyPr>
            <a:normAutofit/>
          </a:bodyPr>
          <a:lstStyle/>
          <a:p>
            <a:r>
              <a:rPr lang="en-US" sz="2800" dirty="0">
                <a:latin typeface="Arial" panose="020B0604020202020204" pitchFamily="34" charset="0"/>
                <a:cs typeface="Arial" panose="020B0604020202020204" pitchFamily="34" charset="0"/>
              </a:rPr>
              <a:t>Difference between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Capital and Operating Expenses</a:t>
            </a:r>
          </a:p>
        </p:txBody>
      </p:sp>
      <p:sp>
        <p:nvSpPr>
          <p:cNvPr id="3" name="Content Placeholder 2"/>
          <p:cNvSpPr>
            <a:spLocks noGrp="1"/>
          </p:cNvSpPr>
          <p:nvPr>
            <p:ph sz="half" idx="1"/>
          </p:nvPr>
        </p:nvSpPr>
        <p:spPr>
          <a:xfrm>
            <a:off x="4803116" y="2065990"/>
            <a:ext cx="3886200" cy="3241965"/>
          </a:xfrm>
          <a:ln>
            <a:solidFill>
              <a:schemeClr val="tx1"/>
            </a:solidFill>
          </a:ln>
        </p:spPr>
        <p:txBody>
          <a:bodyPr>
            <a:normAutofit lnSpcReduction="10000"/>
          </a:bodyPr>
          <a:lstStyle/>
          <a:p>
            <a:pPr marL="0" indent="0">
              <a:buNone/>
            </a:pPr>
            <a:r>
              <a:rPr lang="en-US" sz="2000" b="1" dirty="0">
                <a:latin typeface="Arial" panose="020B0604020202020204" pitchFamily="34" charset="0"/>
                <a:cs typeface="Arial" panose="020B0604020202020204" pitchFamily="34" charset="0"/>
              </a:rPr>
              <a:t>Operating Grant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indent="0">
              <a:buNone/>
            </a:pPr>
            <a:r>
              <a:rPr lang="en-US" sz="1700" i="1" dirty="0">
                <a:latin typeface="Arial" panose="020B0604020202020204" pitchFamily="34" charset="0"/>
                <a:cs typeface="Arial" panose="020B0604020202020204" pitchFamily="34" charset="0"/>
              </a:rPr>
              <a:t>50% Federal/50% Local Match</a:t>
            </a:r>
          </a:p>
          <a:p>
            <a:pPr marL="0" indent="0">
              <a:buNone/>
            </a:pPr>
            <a:r>
              <a:rPr lang="en-US" sz="1700" dirty="0">
                <a:latin typeface="Arial" panose="020B0604020202020204" pitchFamily="34" charset="0"/>
                <a:cs typeface="Arial" panose="020B0604020202020204" pitchFamily="34" charset="0"/>
              </a:rPr>
              <a:t>Expenses used for operating the vehicle including</a:t>
            </a:r>
          </a:p>
          <a:p>
            <a:pPr lvl="1"/>
            <a:r>
              <a:rPr lang="en-US" sz="1700" dirty="0">
                <a:latin typeface="Arial" panose="020B0604020202020204" pitchFamily="34" charset="0"/>
                <a:cs typeface="Arial" panose="020B0604020202020204" pitchFamily="34" charset="0"/>
              </a:rPr>
              <a:t>Driver Salaries</a:t>
            </a:r>
          </a:p>
          <a:p>
            <a:pPr lvl="1"/>
            <a:r>
              <a:rPr lang="en-US" sz="1700" dirty="0">
                <a:latin typeface="Arial" panose="020B0604020202020204" pitchFamily="34" charset="0"/>
                <a:cs typeface="Arial" panose="020B0604020202020204" pitchFamily="34" charset="0"/>
              </a:rPr>
              <a:t>Dispatch Salaries</a:t>
            </a:r>
          </a:p>
          <a:p>
            <a:pPr lvl="1"/>
            <a:r>
              <a:rPr lang="en-US" sz="1700" dirty="0">
                <a:latin typeface="Arial" panose="020B0604020202020204" pitchFamily="34" charset="0"/>
                <a:cs typeface="Arial" panose="020B0604020202020204" pitchFamily="34" charset="0"/>
              </a:rPr>
              <a:t>Fuel &amp; Oil</a:t>
            </a:r>
          </a:p>
          <a:p>
            <a:pPr lvl="1"/>
            <a:r>
              <a:rPr lang="en-US" sz="1700" dirty="0">
                <a:latin typeface="Arial" panose="020B0604020202020204" pitchFamily="34" charset="0"/>
                <a:cs typeface="Arial" panose="020B0604020202020204" pitchFamily="34" charset="0"/>
              </a:rPr>
              <a:t>Vehicle Insurance</a:t>
            </a:r>
          </a:p>
          <a:p>
            <a:pPr lvl="1"/>
            <a:r>
              <a:rPr lang="en-US" sz="1700" dirty="0">
                <a:latin typeface="Arial" panose="020B0604020202020204" pitchFamily="34" charset="0"/>
                <a:cs typeface="Arial" panose="020B0604020202020204" pitchFamily="34" charset="0"/>
              </a:rPr>
              <a:t>Etc. (look at your budget from grant application)</a:t>
            </a:r>
          </a:p>
          <a:p>
            <a:pPr marL="800100" lvl="1" indent="-457200">
              <a:buFont typeface="+mj-lt"/>
              <a:buAutoNum type="alphaLcParenR"/>
            </a:pPr>
            <a:endParaRPr lang="en-US" dirty="0"/>
          </a:p>
          <a:p>
            <a:pPr marL="800100" lvl="1" indent="-457200">
              <a:buFont typeface="+mj-lt"/>
              <a:buAutoNum type="alphaLcParenR"/>
            </a:pPr>
            <a:endParaRPr lang="en-US" dirty="0"/>
          </a:p>
        </p:txBody>
      </p:sp>
      <p:sp>
        <p:nvSpPr>
          <p:cNvPr id="4" name="Content Placeholder 3"/>
          <p:cNvSpPr>
            <a:spLocks noGrp="1"/>
          </p:cNvSpPr>
          <p:nvPr>
            <p:ph sz="half" idx="2"/>
          </p:nvPr>
        </p:nvSpPr>
        <p:spPr>
          <a:xfrm>
            <a:off x="334296" y="2065990"/>
            <a:ext cx="4188544" cy="3330443"/>
          </a:xfrm>
          <a:ln>
            <a:solidFill>
              <a:schemeClr val="tx1"/>
            </a:solidFill>
          </a:ln>
        </p:spPr>
        <p:txBody>
          <a:bodyPr>
            <a:normAutofit lnSpcReduction="10000"/>
          </a:bodyPr>
          <a:lstStyle/>
          <a:p>
            <a:pPr marL="0" indent="0">
              <a:buNone/>
            </a:pPr>
            <a:r>
              <a:rPr lang="en-US" sz="2000" b="1" dirty="0">
                <a:latin typeface="Arial" panose="020B0604020202020204" pitchFamily="34" charset="0"/>
                <a:cs typeface="Arial" panose="020B0604020202020204" pitchFamily="34" charset="0"/>
              </a:rPr>
              <a:t>Capital Grant</a:t>
            </a:r>
            <a:br>
              <a:rPr lang="en-US" b="1"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1700" i="1" dirty="0">
                <a:latin typeface="Arial" panose="020B0604020202020204" pitchFamily="34" charset="0"/>
                <a:cs typeface="Arial" panose="020B0604020202020204" pitchFamily="34" charset="0"/>
              </a:rPr>
              <a:t>80% Federal/20% Local Match</a:t>
            </a:r>
          </a:p>
          <a:p>
            <a:pPr marL="0" indent="0">
              <a:buNone/>
            </a:pPr>
            <a:r>
              <a:rPr lang="en-US" sz="1700" dirty="0">
                <a:latin typeface="Arial" panose="020B0604020202020204" pitchFamily="34" charset="0"/>
                <a:cs typeface="Arial" panose="020B0604020202020204" pitchFamily="34" charset="0"/>
              </a:rPr>
              <a:t>Expenses mostly associated with tangible items (except MM):</a:t>
            </a:r>
          </a:p>
          <a:p>
            <a:r>
              <a:rPr lang="en-US" sz="1700" dirty="0">
                <a:latin typeface="Arial" panose="020B0604020202020204" pitchFamily="34" charset="0"/>
                <a:cs typeface="Arial" panose="020B0604020202020204" pitchFamily="34" charset="0"/>
              </a:rPr>
              <a:t>Equipment (Vehicles)</a:t>
            </a:r>
          </a:p>
          <a:p>
            <a:r>
              <a:rPr lang="en-US" sz="1700" dirty="0">
                <a:latin typeface="Arial" panose="020B0604020202020204" pitchFamily="34" charset="0"/>
                <a:cs typeface="Arial" panose="020B0604020202020204" pitchFamily="34" charset="0"/>
              </a:rPr>
              <a:t>Equipment (non-vehicles e.g. computers)</a:t>
            </a:r>
          </a:p>
          <a:p>
            <a:r>
              <a:rPr lang="en-US" sz="1700" dirty="0">
                <a:latin typeface="Arial" panose="020B0604020202020204" pitchFamily="34" charset="0"/>
                <a:cs typeface="Arial" panose="020B0604020202020204" pitchFamily="34" charset="0"/>
              </a:rPr>
              <a:t>Preventive Maintenance</a:t>
            </a:r>
          </a:p>
          <a:p>
            <a:r>
              <a:rPr lang="en-US" sz="1700" dirty="0">
                <a:latin typeface="Arial" panose="020B0604020202020204" pitchFamily="34" charset="0"/>
                <a:cs typeface="Arial" panose="020B0604020202020204" pitchFamily="34" charset="0"/>
              </a:rPr>
              <a:t>Other items such as PPE</a:t>
            </a:r>
          </a:p>
          <a:p>
            <a:r>
              <a:rPr lang="en-US" sz="1700" dirty="0">
                <a:latin typeface="Arial" panose="020B0604020202020204" pitchFamily="34" charset="0"/>
                <a:cs typeface="Arial" panose="020B0604020202020204" pitchFamily="34" charset="0"/>
              </a:rPr>
              <a:t>Mobility Management</a:t>
            </a:r>
          </a:p>
          <a:p>
            <a:pPr marL="457200" indent="-457200">
              <a:buFont typeface="+mj-lt"/>
              <a:buAutoNum type="alphaLcParenR"/>
            </a:pPr>
            <a:endParaRPr lang="en-US" dirty="0"/>
          </a:p>
        </p:txBody>
      </p:sp>
      <p:sp>
        <p:nvSpPr>
          <p:cNvPr id="6" name="Rectangle 5"/>
          <p:cNvSpPr/>
          <p:nvPr/>
        </p:nvSpPr>
        <p:spPr>
          <a:xfrm>
            <a:off x="6302477" y="5541330"/>
            <a:ext cx="983226" cy="1015663"/>
          </a:xfrm>
          <a:prstGeom prst="rect">
            <a:avLst/>
          </a:prstGeom>
        </p:spPr>
        <p:txBody>
          <a:bodyPr wrap="square">
            <a:spAutoFit/>
          </a:bodyPr>
          <a:lstStyle/>
          <a:p>
            <a:r>
              <a:rPr lang="en-US" sz="6000" i="1" dirty="0">
                <a:sym typeface="Wingdings" panose="05000000000000000000" pitchFamily="2" charset="2"/>
              </a:rPr>
              <a:t></a:t>
            </a:r>
            <a:endParaRPr lang="en-US" sz="6000" i="1" dirty="0"/>
          </a:p>
        </p:txBody>
      </p:sp>
    </p:spTree>
    <p:extLst>
      <p:ext uri="{BB962C8B-B14F-4D97-AF65-F5344CB8AC3E}">
        <p14:creationId xmlns:p14="http://schemas.microsoft.com/office/powerpoint/2010/main" val="906170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3501F-C872-B614-FBD6-786342179CF8}"/>
              </a:ext>
            </a:extLst>
          </p:cNvPr>
          <p:cNvSpPr>
            <a:spLocks noGrp="1"/>
          </p:cNvSpPr>
          <p:nvPr>
            <p:ph type="title"/>
          </p:nvPr>
        </p:nvSpPr>
        <p:spPr/>
        <p:txBody>
          <a:bodyPr/>
          <a:lstStyle/>
          <a:p>
            <a:r>
              <a:rPr lang="en-US" dirty="0"/>
              <a:t>                     Break Time!</a:t>
            </a:r>
          </a:p>
        </p:txBody>
      </p:sp>
      <p:sp>
        <p:nvSpPr>
          <p:cNvPr id="3" name="Content Placeholder 2">
            <a:extLst>
              <a:ext uri="{FF2B5EF4-FFF2-40B4-BE49-F238E27FC236}">
                <a16:creationId xmlns:a16="http://schemas.microsoft.com/office/drawing/2014/main" id="{14DB3977-F119-9526-A66A-7D24BFD4DAF9}"/>
              </a:ext>
            </a:extLst>
          </p:cNvPr>
          <p:cNvSpPr>
            <a:spLocks noGrp="1"/>
          </p:cNvSpPr>
          <p:nvPr>
            <p:ph sz="half" idx="1"/>
          </p:nvPr>
        </p:nvSpPr>
        <p:spPr>
          <a:xfrm>
            <a:off x="628649" y="3150973"/>
            <a:ext cx="7898825" cy="2418555"/>
          </a:xfrm>
        </p:spPr>
        <p:txBody>
          <a:bodyPr/>
          <a:lstStyle/>
          <a:p>
            <a:pPr marL="0" indent="0">
              <a:buNone/>
            </a:pPr>
            <a:r>
              <a:rPr lang="en-US" dirty="0"/>
              <a:t>Let’s take a 15-minute break, and we’ll jump into Requests for Payment when we return.</a:t>
            </a:r>
          </a:p>
        </p:txBody>
      </p:sp>
    </p:spTree>
    <p:extLst>
      <p:ext uri="{BB962C8B-B14F-4D97-AF65-F5344CB8AC3E}">
        <p14:creationId xmlns:p14="http://schemas.microsoft.com/office/powerpoint/2010/main" val="2220169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419" y="195634"/>
            <a:ext cx="7308276" cy="1325563"/>
          </a:xfrm>
        </p:spPr>
        <p:txBody>
          <a:bodyPr>
            <a:normAutofit/>
          </a:bodyPr>
          <a:lstStyle/>
          <a:p>
            <a:r>
              <a:rPr lang="en-US" sz="2800" dirty="0">
                <a:latin typeface="Arial" panose="020B0604020202020204" pitchFamily="34" charset="0"/>
                <a:cs typeface="Arial" panose="020B0604020202020204" pitchFamily="34" charset="0"/>
              </a:rPr>
              <a:t>Request for Payment</a:t>
            </a:r>
          </a:p>
        </p:txBody>
      </p:sp>
      <p:sp>
        <p:nvSpPr>
          <p:cNvPr id="3" name="Content Placeholder 2"/>
          <p:cNvSpPr>
            <a:spLocks noGrp="1"/>
          </p:cNvSpPr>
          <p:nvPr>
            <p:ph sz="half" idx="1"/>
          </p:nvPr>
        </p:nvSpPr>
        <p:spPr>
          <a:xfrm>
            <a:off x="611277" y="1432706"/>
            <a:ext cx="8129600" cy="4260171"/>
          </a:xfrm>
        </p:spPr>
        <p:txBody>
          <a:bodyPr>
            <a:noAutofit/>
          </a:bodyPr>
          <a:lstStyle/>
          <a:p>
            <a:r>
              <a:rPr lang="en-US" sz="1800" dirty="0">
                <a:latin typeface="Arial" panose="020B0604020202020204" pitchFamily="34" charset="0"/>
                <a:cs typeface="Arial" panose="020B0604020202020204" pitchFamily="34" charset="0"/>
              </a:rPr>
              <a:t>There are two types of Request for Payment Forms –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one for Capital and one for Operating</a:t>
            </a:r>
          </a:p>
          <a:p>
            <a:pPr marL="0"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Depending on the type of grant(s) you have, the request for payment form was attached to the grant agreement</a:t>
            </a:r>
          </a:p>
          <a:p>
            <a:pPr marL="0"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Important information that should be on your request for payment form:</a:t>
            </a: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Grantee Name</a:t>
            </a: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Federal ID Number</a:t>
            </a: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(Grant) Project Number</a:t>
            </a:r>
          </a:p>
          <a:p>
            <a:pPr lvl="1">
              <a:buFont typeface="Wingdings" panose="05000000000000000000" pitchFamily="2" charset="2"/>
              <a:buChar char="§"/>
            </a:pPr>
            <a:r>
              <a:rPr lang="en-US" sz="1800" dirty="0">
                <a:latin typeface="Arial" panose="020B0604020202020204" pitchFamily="34" charset="0"/>
                <a:cs typeface="Arial" panose="020B0604020202020204" pitchFamily="34" charset="0"/>
              </a:rPr>
              <a:t>Address</a:t>
            </a:r>
          </a:p>
        </p:txBody>
      </p:sp>
    </p:spTree>
    <p:extLst>
      <p:ext uri="{BB962C8B-B14F-4D97-AF65-F5344CB8AC3E}">
        <p14:creationId xmlns:p14="http://schemas.microsoft.com/office/powerpoint/2010/main" val="2232134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71" y="244795"/>
            <a:ext cx="7886700" cy="1325563"/>
          </a:xfrm>
        </p:spPr>
        <p:txBody>
          <a:bodyPr>
            <a:normAutofit/>
          </a:bodyPr>
          <a:lstStyle/>
          <a:p>
            <a:pPr algn="ctr"/>
            <a:r>
              <a:rPr lang="en-US" sz="2800" dirty="0">
                <a:latin typeface="Arial" panose="020B0604020202020204" pitchFamily="34" charset="0"/>
                <a:cs typeface="Arial" panose="020B0604020202020204" pitchFamily="34" charset="0"/>
              </a:rPr>
              <a:t>How to Complete the</a:t>
            </a:r>
            <a:br>
              <a:rPr lang="en-US" sz="2800" dirty="0">
                <a:solidFill>
                  <a:srgbClr val="FF0000"/>
                </a:solidFill>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Request for Payment Form</a:t>
            </a:r>
          </a:p>
        </p:txBody>
      </p:sp>
      <p:sp>
        <p:nvSpPr>
          <p:cNvPr id="4" name="Content Placeholder 3"/>
          <p:cNvSpPr>
            <a:spLocks noGrp="1"/>
          </p:cNvSpPr>
          <p:nvPr>
            <p:ph sz="half" idx="2"/>
          </p:nvPr>
        </p:nvSpPr>
        <p:spPr>
          <a:xfrm>
            <a:off x="556591" y="1757170"/>
            <a:ext cx="8189844" cy="4426892"/>
          </a:xfrm>
        </p:spPr>
        <p:txBody>
          <a:bodyPr>
            <a:normAutofit fontScale="77500" lnSpcReduction="20000"/>
          </a:bodyPr>
          <a:lstStyle/>
          <a:p>
            <a:r>
              <a:rPr lang="en-US" sz="1800" dirty="0"/>
              <a:t>List </a:t>
            </a:r>
            <a:r>
              <a:rPr lang="en-US" sz="1800" b="1" dirty="0"/>
              <a:t>each expense</a:t>
            </a:r>
            <a:r>
              <a:rPr lang="en-US" sz="1800" dirty="0"/>
              <a:t> that was paid during the quarter</a:t>
            </a:r>
          </a:p>
          <a:p>
            <a:r>
              <a:rPr lang="en-US" sz="1800" dirty="0"/>
              <a:t>Use the </a:t>
            </a:r>
            <a:r>
              <a:rPr lang="en-US" sz="1800" b="1" dirty="0"/>
              <a:t>correct Request for Payment form</a:t>
            </a:r>
            <a:r>
              <a:rPr lang="en-US" sz="1800" dirty="0"/>
              <a:t> (Capital vs. Operating)</a:t>
            </a:r>
          </a:p>
          <a:p>
            <a:r>
              <a:rPr lang="en-US" sz="1800" dirty="0"/>
              <a:t>Enter the </a:t>
            </a:r>
            <a:r>
              <a:rPr lang="en-US" sz="1800" b="1" dirty="0"/>
              <a:t>correct project number</a:t>
            </a:r>
            <a:r>
              <a:rPr lang="en-US" sz="1800" dirty="0"/>
              <a:t> for the award year (example: FY26/27-C5310)</a:t>
            </a:r>
          </a:p>
          <a:p>
            <a:r>
              <a:rPr lang="en-US" sz="1800" dirty="0"/>
              <a:t>Show the </a:t>
            </a:r>
            <a:r>
              <a:rPr lang="en-US" sz="1800" b="1" dirty="0"/>
              <a:t>total outlay</a:t>
            </a:r>
            <a:r>
              <a:rPr lang="en-US" sz="1800" dirty="0"/>
              <a:t> and how it’s divided between Federal Share, Local Share, and any Local Overmatch</a:t>
            </a:r>
          </a:p>
          <a:p>
            <a:r>
              <a:rPr lang="en-US" sz="1800" dirty="0"/>
              <a:t>Confirm the </a:t>
            </a:r>
            <a:r>
              <a:rPr lang="en-US" sz="1800" b="1" dirty="0"/>
              <a:t>requested reimbursement amount</a:t>
            </a:r>
            <a:r>
              <a:rPr lang="en-US" sz="1800" dirty="0"/>
              <a:t> matches your documentation</a:t>
            </a:r>
          </a:p>
          <a:p>
            <a:r>
              <a:rPr lang="en-US" sz="1800" dirty="0"/>
              <a:t>Sign and </a:t>
            </a:r>
            <a:r>
              <a:rPr lang="en-US" sz="1800" b="1" dirty="0"/>
              <a:t>date</a:t>
            </a:r>
            <a:r>
              <a:rPr lang="en-US" sz="1800" dirty="0"/>
              <a:t> the form with </a:t>
            </a:r>
            <a:r>
              <a:rPr lang="en-US" sz="1800" b="1" dirty="0"/>
              <a:t>authorized official’s name and title</a:t>
            </a:r>
            <a:endParaRPr lang="en-US" sz="1800" dirty="0"/>
          </a:p>
          <a:p>
            <a:r>
              <a:rPr lang="en-US" sz="1800" dirty="0"/>
              <a:t>Upload to </a:t>
            </a:r>
            <a:r>
              <a:rPr lang="en-US" sz="1800" b="1" dirty="0"/>
              <a:t>ProjectWise</a:t>
            </a:r>
            <a:r>
              <a:rPr lang="en-US" sz="1800" dirty="0"/>
              <a:t> with all required backup documentation (receipts, invoices, preventive maintenance logs, etc.)</a:t>
            </a:r>
          </a:p>
          <a:p>
            <a:endParaRPr lang="en-US" sz="1800" dirty="0"/>
          </a:p>
          <a:p>
            <a:pPr algn="ctr"/>
            <a:r>
              <a:rPr lang="en-US" b="1" u="sng" dirty="0"/>
              <a:t>Key Terms and Fields:</a:t>
            </a:r>
          </a:p>
          <a:p>
            <a:pPr algn="ctr"/>
            <a:r>
              <a:rPr lang="en-US" sz="1700" dirty="0">
                <a:latin typeface="Arial" panose="020B0604020202020204" pitchFamily="34" charset="0"/>
                <a:cs typeface="Arial" panose="020B0604020202020204" pitchFamily="34" charset="0"/>
              </a:rPr>
              <a:t>Capital Program Outlays</a:t>
            </a:r>
          </a:p>
          <a:p>
            <a:pPr algn="ctr"/>
            <a:r>
              <a:rPr lang="en-US" sz="1700" dirty="0">
                <a:latin typeface="Arial" panose="020B0604020202020204" pitchFamily="34" charset="0"/>
                <a:cs typeface="Arial" panose="020B0604020202020204" pitchFamily="34" charset="0"/>
              </a:rPr>
              <a:t>Financing of Net Project Cost</a:t>
            </a:r>
          </a:p>
          <a:p>
            <a:pPr algn="ctr"/>
            <a:r>
              <a:rPr lang="en-US" sz="1700" dirty="0">
                <a:latin typeface="Arial" panose="020B0604020202020204" pitchFamily="34" charset="0"/>
                <a:cs typeface="Arial" panose="020B0604020202020204" pitchFamily="34" charset="0"/>
              </a:rPr>
              <a:t>Federal Share</a:t>
            </a:r>
          </a:p>
          <a:p>
            <a:pPr algn="ctr"/>
            <a:r>
              <a:rPr lang="en-US" sz="1700" dirty="0">
                <a:latin typeface="Arial" panose="020B0604020202020204" pitchFamily="34" charset="0"/>
                <a:cs typeface="Arial" panose="020B0604020202020204" pitchFamily="34" charset="0"/>
              </a:rPr>
              <a:t>Local Share</a:t>
            </a:r>
          </a:p>
          <a:p>
            <a:pPr algn="ctr"/>
            <a:r>
              <a:rPr lang="en-US" sz="1700" dirty="0">
                <a:latin typeface="Arial" panose="020B0604020202020204" pitchFamily="34" charset="0"/>
                <a:cs typeface="Arial" panose="020B0604020202020204" pitchFamily="34" charset="0"/>
              </a:rPr>
              <a:t>Local Overmatch</a:t>
            </a:r>
          </a:p>
          <a:p>
            <a:pPr algn="ctr"/>
            <a:r>
              <a:rPr lang="en-US" sz="1700" dirty="0">
                <a:latin typeface="Arial" panose="020B0604020202020204" pitchFamily="34" charset="0"/>
                <a:cs typeface="Arial" panose="020B0604020202020204" pitchFamily="34" charset="0"/>
              </a:rPr>
              <a:t>Requested Payment </a:t>
            </a:r>
          </a:p>
          <a:p>
            <a:pPr algn="ctr"/>
            <a:r>
              <a:rPr lang="en-US" sz="1700" dirty="0">
                <a:latin typeface="Arial" panose="020B0604020202020204" pitchFamily="34" charset="0"/>
                <a:cs typeface="Arial" panose="020B0604020202020204" pitchFamily="34" charset="0"/>
              </a:rPr>
              <a:t>Name, Signature, Title, Date</a:t>
            </a:r>
          </a:p>
          <a:p>
            <a:endParaRPr lang="en-US" sz="1800" dirty="0"/>
          </a:p>
        </p:txBody>
      </p:sp>
    </p:spTree>
    <p:extLst>
      <p:ext uri="{BB962C8B-B14F-4D97-AF65-F5344CB8AC3E}">
        <p14:creationId xmlns:p14="http://schemas.microsoft.com/office/powerpoint/2010/main" val="1478090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p:cNvSpPr txBox="1"/>
          <p:nvPr/>
        </p:nvSpPr>
        <p:spPr>
          <a:xfrm>
            <a:off x="314634" y="988592"/>
            <a:ext cx="1897624" cy="877163"/>
          </a:xfrm>
          <a:prstGeom prst="rect">
            <a:avLst/>
          </a:prstGeom>
          <a:noFill/>
        </p:spPr>
        <p:txBody>
          <a:bodyPr wrap="square" rtlCol="0">
            <a:spAutoFit/>
          </a:bodyPr>
          <a:lstStyle/>
          <a:p>
            <a:pPr algn="ctr"/>
            <a:r>
              <a:rPr lang="en-US" sz="1700" b="1" dirty="0">
                <a:latin typeface="Arial" panose="020B0604020202020204" pitchFamily="34" charset="0"/>
                <a:cs typeface="Arial" panose="020B0604020202020204" pitchFamily="34" charset="0"/>
              </a:rPr>
              <a:t>Capital Request for Payment Form</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258" y="249398"/>
            <a:ext cx="4825370" cy="6309360"/>
          </a:xfrm>
          <a:prstGeom prst="rect">
            <a:avLst/>
          </a:prstGeom>
          <a:ln>
            <a:solidFill>
              <a:schemeClr val="tx1"/>
            </a:solidFill>
          </a:ln>
        </p:spPr>
      </p:pic>
    </p:spTree>
    <p:extLst>
      <p:ext uri="{BB962C8B-B14F-4D97-AF65-F5344CB8AC3E}">
        <p14:creationId xmlns:p14="http://schemas.microsoft.com/office/powerpoint/2010/main" val="1215819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98" y="175968"/>
            <a:ext cx="7886700" cy="1325563"/>
          </a:xfrm>
        </p:spPr>
        <p:txBody>
          <a:bodyPr>
            <a:normAutofit/>
          </a:bodyPr>
          <a:lstStyle/>
          <a:p>
            <a:r>
              <a:rPr lang="en-US" sz="2800" dirty="0">
                <a:latin typeface="Arial" panose="020B0604020202020204" pitchFamily="34" charset="0"/>
                <a:cs typeface="Arial" panose="020B0604020202020204" pitchFamily="34" charset="0"/>
              </a:rPr>
              <a:t>Request for Payment - Operating</a:t>
            </a:r>
          </a:p>
        </p:txBody>
      </p:sp>
      <p:sp>
        <p:nvSpPr>
          <p:cNvPr id="3" name="Content Placeholder 2"/>
          <p:cNvSpPr>
            <a:spLocks noGrp="1"/>
          </p:cNvSpPr>
          <p:nvPr>
            <p:ph sz="half" idx="1"/>
          </p:nvPr>
        </p:nvSpPr>
        <p:spPr>
          <a:xfrm>
            <a:off x="396646" y="1501531"/>
            <a:ext cx="8129600" cy="4614134"/>
          </a:xfrm>
        </p:spPr>
        <p:txBody>
          <a:bodyPr>
            <a:normAutofit/>
          </a:bodyPr>
          <a:lstStyle/>
          <a:p>
            <a:r>
              <a:rPr lang="en-US" sz="2000" dirty="0">
                <a:latin typeface="Arial" panose="020B0604020202020204" pitchFamily="34" charset="0"/>
                <a:cs typeface="Arial" panose="020B0604020202020204" pitchFamily="34" charset="0"/>
              </a:rPr>
              <a:t>Important information that should be on your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Operating Request for Payment form:</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Revenue and Expense Summary</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Financing of Net Project Cost</a:t>
            </a:r>
          </a:p>
          <a:p>
            <a:pPr lvl="2"/>
            <a:r>
              <a:rPr lang="en-US" sz="2000" dirty="0">
                <a:latin typeface="Arial" panose="020B0604020202020204" pitchFamily="34" charset="0"/>
                <a:cs typeface="Arial" panose="020B0604020202020204" pitchFamily="34" charset="0"/>
              </a:rPr>
              <a:t>Federal Share</a:t>
            </a:r>
          </a:p>
          <a:p>
            <a:pPr lvl="2"/>
            <a:r>
              <a:rPr lang="en-US" sz="2000" dirty="0">
                <a:latin typeface="Arial" panose="020B0604020202020204" pitchFamily="34" charset="0"/>
                <a:cs typeface="Arial" panose="020B0604020202020204" pitchFamily="34" charset="0"/>
              </a:rPr>
              <a:t>Local Share</a:t>
            </a:r>
          </a:p>
          <a:p>
            <a:pPr lvl="2"/>
            <a:r>
              <a:rPr lang="en-US" sz="2000" dirty="0">
                <a:latin typeface="Arial" panose="020B0604020202020204" pitchFamily="34" charset="0"/>
                <a:cs typeface="Arial" panose="020B0604020202020204" pitchFamily="34" charset="0"/>
              </a:rPr>
              <a:t>Local Overmatch</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Requested Payment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Name, Signature, Title, Date</a:t>
            </a:r>
          </a:p>
          <a:p>
            <a:pPr lvl="1"/>
            <a:endParaRPr lang="en-US" dirty="0"/>
          </a:p>
          <a:p>
            <a:pPr lvl="1"/>
            <a:endParaRPr lang="en-US" dirty="0"/>
          </a:p>
        </p:txBody>
      </p:sp>
    </p:spTree>
    <p:extLst>
      <p:ext uri="{BB962C8B-B14F-4D97-AF65-F5344CB8AC3E}">
        <p14:creationId xmlns:p14="http://schemas.microsoft.com/office/powerpoint/2010/main" val="3482484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6814" y="835742"/>
            <a:ext cx="1956618" cy="877163"/>
          </a:xfrm>
          <a:prstGeom prst="rect">
            <a:avLst/>
          </a:prstGeom>
          <a:noFill/>
        </p:spPr>
        <p:txBody>
          <a:bodyPr wrap="square" rtlCol="0">
            <a:spAutoFit/>
          </a:bodyPr>
          <a:lstStyle/>
          <a:p>
            <a:pPr algn="ctr"/>
            <a:r>
              <a:rPr lang="en-US" sz="1700" b="1" dirty="0">
                <a:latin typeface="Arial" panose="020B0604020202020204" pitchFamily="34" charset="0"/>
                <a:cs typeface="Arial" panose="020B0604020202020204" pitchFamily="34" charset="0"/>
              </a:rPr>
              <a:t>Operating Request for Payment Form</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384" y="310204"/>
            <a:ext cx="4799508" cy="6217920"/>
          </a:xfrm>
          <a:prstGeom prst="rect">
            <a:avLst/>
          </a:prstGeom>
          <a:ln>
            <a:solidFill>
              <a:schemeClr val="tx1"/>
            </a:solidFill>
          </a:ln>
        </p:spPr>
      </p:pic>
    </p:spTree>
    <p:extLst>
      <p:ext uri="{BB962C8B-B14F-4D97-AF65-F5344CB8AC3E}">
        <p14:creationId xmlns:p14="http://schemas.microsoft.com/office/powerpoint/2010/main" val="480696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19" y="436646"/>
            <a:ext cx="7681893" cy="1325563"/>
          </a:xfrm>
        </p:spPr>
        <p:txBody>
          <a:bodyPr>
            <a:normAutofit/>
          </a:bodyPr>
          <a:lstStyle/>
          <a:p>
            <a:r>
              <a:rPr lang="en-US" sz="2800" dirty="0">
                <a:latin typeface="Arial" panose="020B0604020202020204" pitchFamily="34" charset="0"/>
                <a:cs typeface="Arial" panose="020B0604020202020204" pitchFamily="34" charset="0"/>
              </a:rPr>
              <a:t>Required Back Up Documentation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with Requests for Payment</a:t>
            </a:r>
          </a:p>
        </p:txBody>
      </p:sp>
      <p:sp>
        <p:nvSpPr>
          <p:cNvPr id="3" name="Content Placeholder 2"/>
          <p:cNvSpPr>
            <a:spLocks noGrp="1"/>
          </p:cNvSpPr>
          <p:nvPr>
            <p:ph sz="half" idx="1"/>
          </p:nvPr>
        </p:nvSpPr>
        <p:spPr>
          <a:xfrm>
            <a:off x="383465" y="2366894"/>
            <a:ext cx="3886200" cy="2932694"/>
          </a:xfrm>
          <a:ln>
            <a:solidFill>
              <a:schemeClr val="tx1"/>
            </a:solidFill>
          </a:ln>
        </p:spPr>
        <p:txBody>
          <a:bodyPr>
            <a:normAutofit fontScale="77500" lnSpcReduction="20000"/>
          </a:bodyPr>
          <a:lstStyle/>
          <a:p>
            <a:pPr marL="0" indent="0">
              <a:buNone/>
            </a:pPr>
            <a:endParaRPr lang="en-US" sz="2900" b="1" dirty="0">
              <a:latin typeface="Arial" panose="020B0604020202020204" pitchFamily="34" charset="0"/>
              <a:cs typeface="Arial" panose="020B0604020202020204" pitchFamily="34" charset="0"/>
            </a:endParaRPr>
          </a:p>
          <a:p>
            <a:pPr marL="0" indent="0">
              <a:buNone/>
            </a:pPr>
            <a:r>
              <a:rPr lang="en-US" sz="2900" b="1" dirty="0">
                <a:latin typeface="Arial" panose="020B0604020202020204" pitchFamily="34" charset="0"/>
                <a:cs typeface="Arial" panose="020B0604020202020204" pitchFamily="34" charset="0"/>
              </a:rPr>
              <a:t>Capital</a:t>
            </a:r>
          </a:p>
          <a:p>
            <a:r>
              <a:rPr lang="en-US" sz="2600" dirty="0">
                <a:latin typeface="Arial" panose="020B0604020202020204" pitchFamily="34" charset="0"/>
                <a:cs typeface="Arial" panose="020B0604020202020204" pitchFamily="34" charset="0"/>
              </a:rPr>
              <a:t>Receipts for items purchased (e.g. computers, PPE, etc.)</a:t>
            </a:r>
          </a:p>
          <a:p>
            <a:r>
              <a:rPr lang="en-US" sz="2600" dirty="0">
                <a:latin typeface="Arial" panose="020B0604020202020204" pitchFamily="34" charset="0"/>
                <a:cs typeface="Arial" panose="020B0604020202020204" pitchFamily="34" charset="0"/>
              </a:rPr>
              <a:t>Receipts for preventive maintenance, supplies</a:t>
            </a:r>
          </a:p>
          <a:p>
            <a:r>
              <a:rPr lang="en-US" sz="2600" i="1" dirty="0">
                <a:latin typeface="Arial" panose="020B0604020202020204" pitchFamily="34" charset="0"/>
                <a:cs typeface="Arial" panose="020B0604020202020204" pitchFamily="34" charset="0"/>
              </a:rPr>
              <a:t>Note: PM is for 5310 vehicles only</a:t>
            </a:r>
          </a:p>
          <a:p>
            <a:r>
              <a:rPr lang="en-US" sz="2600" dirty="0">
                <a:latin typeface="Arial" panose="020B0604020202020204" pitchFamily="34" charset="0"/>
                <a:cs typeface="Arial" panose="020B0604020202020204" pitchFamily="34" charset="0"/>
              </a:rPr>
              <a:t>If appropriate, the compliance letter from MDOT MTA</a:t>
            </a:r>
          </a:p>
          <a:p>
            <a:endParaRPr lang="en-US" dirty="0"/>
          </a:p>
        </p:txBody>
      </p:sp>
      <p:sp>
        <p:nvSpPr>
          <p:cNvPr id="4" name="Content Placeholder 3"/>
          <p:cNvSpPr>
            <a:spLocks noGrp="1"/>
          </p:cNvSpPr>
          <p:nvPr>
            <p:ph sz="half" idx="2"/>
          </p:nvPr>
        </p:nvSpPr>
        <p:spPr>
          <a:xfrm>
            <a:off x="4476129" y="1924441"/>
            <a:ext cx="4348595" cy="2096953"/>
          </a:xfrm>
          <a:ln>
            <a:solidFill>
              <a:schemeClr val="tx1"/>
            </a:solidFill>
          </a:ln>
        </p:spPr>
        <p:txBody>
          <a:bodyPr>
            <a:normAutofit fontScale="77500" lnSpcReduction="20000"/>
          </a:bodyPr>
          <a:lstStyle/>
          <a:p>
            <a:pPr marL="0" indent="0">
              <a:buNone/>
            </a:pPr>
            <a:endParaRPr lang="en-US" sz="2800" b="1"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Operating</a:t>
            </a:r>
          </a:p>
          <a:p>
            <a:r>
              <a:rPr lang="en-US" sz="2600" dirty="0">
                <a:latin typeface="Arial" panose="020B0604020202020204" pitchFamily="34" charset="0"/>
                <a:cs typeface="Arial" panose="020B0604020202020204" pitchFamily="34" charset="0"/>
              </a:rPr>
              <a:t>Salary information or each person being requested reimbursement for (payroll record sufficient)</a:t>
            </a:r>
          </a:p>
          <a:p>
            <a:r>
              <a:rPr lang="en-US" sz="2600" dirty="0">
                <a:latin typeface="Arial" panose="020B0604020202020204" pitchFamily="34" charset="0"/>
                <a:cs typeface="Arial" panose="020B0604020202020204" pitchFamily="34" charset="0"/>
              </a:rPr>
              <a:t>Fuel/Oil receipts</a:t>
            </a:r>
          </a:p>
          <a:p>
            <a:r>
              <a:rPr lang="en-US" sz="2600" dirty="0">
                <a:latin typeface="Arial" panose="020B0604020202020204" pitchFamily="34" charset="0"/>
                <a:cs typeface="Arial" panose="020B0604020202020204" pitchFamily="34" charset="0"/>
              </a:rPr>
              <a:t>Etc. follow your application budget</a:t>
            </a:r>
          </a:p>
          <a:p>
            <a:endParaRPr lang="en-US" dirty="0"/>
          </a:p>
        </p:txBody>
      </p:sp>
      <p:sp>
        <p:nvSpPr>
          <p:cNvPr id="5" name="Content Placeholder 3"/>
          <p:cNvSpPr txBox="1">
            <a:spLocks/>
          </p:cNvSpPr>
          <p:nvPr/>
        </p:nvSpPr>
        <p:spPr>
          <a:xfrm>
            <a:off x="4500095" y="4183626"/>
            <a:ext cx="4300661" cy="1646904"/>
          </a:xfrm>
          <a:prstGeom prst="rect">
            <a:avLst/>
          </a:prstGeom>
          <a:ln>
            <a:solidFill>
              <a:schemeClr val="tx1"/>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Font typeface="Arial"/>
              <a:buNone/>
            </a:pP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Quarterly Reports</a:t>
            </a:r>
          </a:p>
          <a:p>
            <a:r>
              <a:rPr lang="en-US" sz="1800" dirty="0">
                <a:latin typeface="Arial" panose="020B0604020202020204" pitchFamily="34" charset="0"/>
                <a:cs typeface="Arial" panose="020B0604020202020204" pitchFamily="34" charset="0"/>
              </a:rPr>
              <a:t>Each quarters you will prepare your quarterly report and submit it to your program manager</a:t>
            </a:r>
          </a:p>
          <a:p>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325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B412-C43C-8E14-3942-084B938E3DB6}"/>
              </a:ext>
            </a:extLst>
          </p:cNvPr>
          <p:cNvSpPr>
            <a:spLocks noGrp="1"/>
          </p:cNvSpPr>
          <p:nvPr>
            <p:ph type="title"/>
          </p:nvPr>
        </p:nvSpPr>
        <p:spPr>
          <a:xfrm>
            <a:off x="228792" y="447405"/>
            <a:ext cx="7886700" cy="1325563"/>
          </a:xfrm>
        </p:spPr>
        <p:txBody>
          <a:bodyPr/>
          <a:lstStyle/>
          <a:p>
            <a:r>
              <a:rPr lang="en-US" dirty="0"/>
              <a:t>Procurement Requirements</a:t>
            </a:r>
          </a:p>
        </p:txBody>
      </p:sp>
      <p:sp>
        <p:nvSpPr>
          <p:cNvPr id="5" name="Rectangle 1">
            <a:extLst>
              <a:ext uri="{FF2B5EF4-FFF2-40B4-BE49-F238E27FC236}">
                <a16:creationId xmlns:a16="http://schemas.microsoft.com/office/drawing/2014/main" id="{287873D2-4CFA-3F34-0E99-B6FC903F10E5}"/>
              </a:ext>
            </a:extLst>
          </p:cNvPr>
          <p:cNvSpPr>
            <a:spLocks noGrp="1" noChangeArrowheads="1"/>
          </p:cNvSpPr>
          <p:nvPr>
            <p:ph sz="half" idx="1"/>
          </p:nvPr>
        </p:nvSpPr>
        <p:spPr bwMode="auto">
          <a:xfrm>
            <a:off x="307103" y="2301790"/>
            <a:ext cx="8374673"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Times" panose="02020603050405020304" pitchFamily="18" charset="0"/>
              </a:rPr>
              <a:t>MDOT MTA conducts a centralized procurement for small buses.</a:t>
            </a:r>
            <a:endParaRPr lang="en-US" altLang="en-US" sz="1400" dirty="0">
              <a:latin typeface="Times" panose="02020603050405020304" pitchFamily="18" charset="0"/>
            </a:endParaRPr>
          </a:p>
          <a:p>
            <a:pPr marL="342900" lvl="1" indent="0" defTabSz="914400" eaLnBrk="0" fontAlgn="base" hangingPunct="0">
              <a:lnSpc>
                <a:spcPct val="100000"/>
              </a:lnSpc>
              <a:spcBef>
                <a:spcPct val="0"/>
              </a:spcBef>
              <a:spcAft>
                <a:spcPct val="0"/>
              </a:spcAft>
              <a:buFontTx/>
              <a:buChar char="•"/>
            </a:pPr>
            <a:r>
              <a:rPr kumimoji="0" lang="en-US" altLang="en-US" sz="1400" b="0" i="0" u="none" strike="noStrike" cap="none" normalizeH="0" baseline="0" dirty="0">
                <a:ln>
                  <a:noFill/>
                </a:ln>
                <a:solidFill>
                  <a:schemeClr val="tx1"/>
                </a:solidFill>
                <a:effectLst/>
                <a:latin typeface="Times" panose="02020603050405020304" pitchFamily="18" charset="0"/>
              </a:rPr>
              <a:t>Section 5310 subrecipients must participate, not procure vehicles locally.</a:t>
            </a:r>
          </a:p>
          <a:p>
            <a:pPr marL="342900" lvl="1" indent="0" defTabSz="914400" eaLnBrk="0" fontAlgn="base" hangingPunct="0">
              <a:lnSpc>
                <a:spcPct val="100000"/>
              </a:lnSpc>
              <a:spcBef>
                <a:spcPct val="0"/>
              </a:spcBef>
              <a:spcAft>
                <a:spcPct val="0"/>
              </a:spcAft>
              <a:buFontTx/>
              <a:buChar char="•"/>
            </a:pPr>
            <a:endParaRPr lang="en-US" altLang="en-US" sz="1400" dirty="0">
              <a:latin typeface="Times"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Times" panose="02020603050405020304" pitchFamily="18" charset="0"/>
              </a:rPr>
              <a:t>Subrecipients must procure other equipment, services, and operations (e.g., computers, insurance, consultants, maintenance) following requirements in </a:t>
            </a:r>
            <a:r>
              <a:rPr kumimoji="0" lang="en-US" altLang="en-US" sz="1400" b="1" i="0" u="none" strike="noStrike" cap="none" normalizeH="0" baseline="0" dirty="0">
                <a:ln>
                  <a:noFill/>
                </a:ln>
                <a:solidFill>
                  <a:schemeClr val="tx1"/>
                </a:solidFill>
                <a:effectLst/>
                <a:latin typeface="Times" panose="02020603050405020304" pitchFamily="18" charset="0"/>
              </a:rPr>
              <a:t>Chapter 4 of the 5310 Manual</a:t>
            </a:r>
            <a:r>
              <a:rPr kumimoji="0" lang="en-US" altLang="en-US" sz="1400" b="0" i="0" u="none" strike="noStrike" cap="none" normalizeH="0" baseline="0" dirty="0">
                <a:ln>
                  <a:noFill/>
                </a:ln>
                <a:solidFill>
                  <a:schemeClr val="tx1"/>
                </a:solidFill>
                <a:effectLst/>
                <a:latin typeface="Times"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400" b="0" i="0" u="none" strike="noStrike" cap="none" normalizeH="0" baseline="0" dirty="0">
              <a:ln>
                <a:noFill/>
              </a:ln>
              <a:solidFill>
                <a:schemeClr val="tx1"/>
              </a:solidFill>
              <a:effectLst/>
              <a:latin typeface="Times"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Times" panose="02020603050405020304" pitchFamily="18" charset="0"/>
              </a:rPr>
              <a:t>All procurements over certain thresholds require Program Manager concurrence:</a:t>
            </a:r>
            <a:endParaRPr lang="en-US" altLang="en-US" sz="1400" dirty="0">
              <a:latin typeface="Times" panose="02020603050405020304" pitchFamily="18" charset="0"/>
            </a:endParaRPr>
          </a:p>
          <a:p>
            <a:pPr marL="342900" lvl="1" indent="0" defTabSz="914400" eaLnBrk="0" fontAlgn="base" hangingPunct="0">
              <a:lnSpc>
                <a:spcPct val="100000"/>
              </a:lnSpc>
              <a:spcBef>
                <a:spcPct val="0"/>
              </a:spcBef>
              <a:spcAft>
                <a:spcPct val="0"/>
              </a:spcAft>
              <a:buFontTx/>
              <a:buChar char="•"/>
            </a:pPr>
            <a:r>
              <a:rPr kumimoji="0" lang="en-US" altLang="en-US" sz="1400" b="0" i="0" u="none" strike="noStrike" cap="none" normalizeH="0" baseline="0" dirty="0">
                <a:ln>
                  <a:noFill/>
                </a:ln>
                <a:solidFill>
                  <a:schemeClr val="tx1"/>
                </a:solidFill>
                <a:effectLst/>
                <a:latin typeface="Times" panose="02020603050405020304" pitchFamily="18" charset="0"/>
              </a:rPr>
              <a:t>$1,000  Capital grant-funded purchases</a:t>
            </a:r>
            <a:endParaRPr lang="en-US" altLang="en-US" sz="1400" dirty="0">
              <a:latin typeface="Times" panose="02020603050405020304" pitchFamily="18" charset="0"/>
            </a:endParaRPr>
          </a:p>
          <a:p>
            <a:pPr marL="342900" lvl="1" indent="0" defTabSz="914400" eaLnBrk="0" fontAlgn="base" hangingPunct="0">
              <a:lnSpc>
                <a:spcPct val="100000"/>
              </a:lnSpc>
              <a:spcBef>
                <a:spcPct val="0"/>
              </a:spcBef>
              <a:spcAft>
                <a:spcPct val="0"/>
              </a:spcAft>
              <a:buFontTx/>
              <a:buChar char="•"/>
            </a:pPr>
            <a:r>
              <a:rPr kumimoji="0" lang="en-US" altLang="en-US" sz="1400" b="0" i="0" u="none" strike="noStrike" cap="none" normalizeH="0" baseline="0" dirty="0">
                <a:ln>
                  <a:noFill/>
                </a:ln>
                <a:solidFill>
                  <a:schemeClr val="tx1"/>
                </a:solidFill>
                <a:effectLst/>
                <a:latin typeface="Times" panose="02020603050405020304" pitchFamily="18" charset="0"/>
              </a:rPr>
              <a:t>$5,000 Operating grant-funded purchases</a:t>
            </a:r>
            <a:endParaRPr lang="en-US" altLang="en-US" sz="1400" dirty="0">
              <a:latin typeface="Times" panose="02020603050405020304" pitchFamily="18" charset="0"/>
            </a:endParaRPr>
          </a:p>
          <a:p>
            <a:pPr marL="342900" lvl="1" indent="0" defTabSz="914400" eaLnBrk="0" fontAlgn="base" hangingPunct="0">
              <a:lnSpc>
                <a:spcPct val="100000"/>
              </a:lnSpc>
              <a:spcBef>
                <a:spcPct val="0"/>
              </a:spcBef>
              <a:spcAft>
                <a:spcPct val="0"/>
              </a:spcAft>
              <a:buFontTx/>
              <a:buChar char="•"/>
            </a:pPr>
            <a:r>
              <a:rPr kumimoji="0" lang="en-US" altLang="en-US" sz="1400" b="0" i="0" u="none" strike="noStrike" cap="none" normalizeH="0" baseline="0" dirty="0">
                <a:ln>
                  <a:noFill/>
                </a:ln>
                <a:solidFill>
                  <a:schemeClr val="tx1"/>
                </a:solidFill>
                <a:effectLst/>
                <a:latin typeface="Times" panose="02020603050405020304" pitchFamily="18" charset="0"/>
              </a:rPr>
              <a:t>$25,000+  Additional federal/state requirements apply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6467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988" y="258647"/>
            <a:ext cx="7886700" cy="1325563"/>
          </a:xfrm>
        </p:spPr>
        <p:txBody>
          <a:bodyPr>
            <a:normAutofit/>
          </a:bodyPr>
          <a:lstStyle/>
          <a:p>
            <a:r>
              <a:rPr lang="en-US" sz="2800" dirty="0">
                <a:latin typeface="Arial" panose="020B0604020202020204" pitchFamily="34" charset="0"/>
                <a:cs typeface="Arial" panose="020B0604020202020204" pitchFamily="34" charset="0"/>
              </a:rPr>
              <a:t>Payment Process</a:t>
            </a:r>
          </a:p>
        </p:txBody>
      </p:sp>
      <p:sp>
        <p:nvSpPr>
          <p:cNvPr id="3" name="Content Placeholder 2"/>
          <p:cNvSpPr>
            <a:spLocks noGrp="1"/>
          </p:cNvSpPr>
          <p:nvPr>
            <p:ph sz="half" idx="1"/>
          </p:nvPr>
        </p:nvSpPr>
        <p:spPr>
          <a:xfrm>
            <a:off x="353346" y="1322174"/>
            <a:ext cx="7751341" cy="4587014"/>
          </a:xfrm>
        </p:spPr>
        <p:txBody>
          <a:bodyPr>
            <a:normAutofit fontScale="70000" lnSpcReduction="20000"/>
          </a:bodyPr>
          <a:lstStyle/>
          <a:p>
            <a:r>
              <a:rPr lang="en-US" sz="2300" dirty="0">
                <a:latin typeface="Arial" panose="020B0604020202020204" pitchFamily="34" charset="0"/>
                <a:cs typeface="Arial" panose="020B0604020202020204" pitchFamily="34" charset="0"/>
              </a:rPr>
              <a:t>Submit </a:t>
            </a:r>
            <a:r>
              <a:rPr lang="en-US" sz="2300" b="1" dirty="0">
                <a:latin typeface="Arial" panose="020B0604020202020204" pitchFamily="34" charset="0"/>
                <a:cs typeface="Arial" panose="020B0604020202020204" pitchFamily="34" charset="0"/>
              </a:rPr>
              <a:t>quarterly requests for payment </a:t>
            </a:r>
            <a:r>
              <a:rPr lang="en-US" sz="2300" dirty="0">
                <a:latin typeface="Arial" panose="020B0604020202020204" pitchFamily="34" charset="0"/>
                <a:cs typeface="Arial" panose="020B0604020202020204" pitchFamily="34" charset="0"/>
              </a:rPr>
              <a:t>and back up documentation no later than </a:t>
            </a:r>
            <a:r>
              <a:rPr lang="en-US" sz="2300" u="sng" dirty="0">
                <a:latin typeface="Arial" panose="020B0604020202020204" pitchFamily="34" charset="0"/>
                <a:cs typeface="Arial" panose="020B0604020202020204" pitchFamily="34" charset="0"/>
              </a:rPr>
              <a:t>30 days after the close of the quarter.</a:t>
            </a:r>
          </a:p>
          <a:p>
            <a:r>
              <a:rPr lang="en-US" sz="2300" dirty="0">
                <a:latin typeface="Arial" panose="020B0604020202020204" pitchFamily="34" charset="0"/>
                <a:cs typeface="Arial" panose="020B0604020202020204" pitchFamily="34" charset="0"/>
              </a:rPr>
              <a:t>Quarters for Fiscal Year are:</a:t>
            </a:r>
          </a:p>
          <a:p>
            <a:pPr lvl="1">
              <a:buFont typeface="Wingdings" panose="05000000000000000000" pitchFamily="2" charset="2"/>
              <a:buChar char="§"/>
            </a:pPr>
            <a:r>
              <a:rPr lang="en-US" sz="2300" dirty="0">
                <a:latin typeface="Arial" panose="020B0604020202020204" pitchFamily="34" charset="0"/>
                <a:cs typeface="Arial" panose="020B0604020202020204" pitchFamily="34" charset="0"/>
              </a:rPr>
              <a:t>Q1 is July 1 to September 30</a:t>
            </a:r>
          </a:p>
          <a:p>
            <a:pPr lvl="1">
              <a:buFont typeface="Wingdings" panose="05000000000000000000" pitchFamily="2" charset="2"/>
              <a:buChar char="§"/>
            </a:pPr>
            <a:r>
              <a:rPr lang="en-US" sz="2300" dirty="0">
                <a:latin typeface="Arial" panose="020B0604020202020204" pitchFamily="34" charset="0"/>
                <a:cs typeface="Arial" panose="020B0604020202020204" pitchFamily="34" charset="0"/>
              </a:rPr>
              <a:t>Q2 is October 1 to December 31</a:t>
            </a:r>
          </a:p>
          <a:p>
            <a:pPr lvl="1">
              <a:buFont typeface="Wingdings" panose="05000000000000000000" pitchFamily="2" charset="2"/>
              <a:buChar char="§"/>
            </a:pPr>
            <a:r>
              <a:rPr lang="en-US" sz="2300" dirty="0">
                <a:latin typeface="Arial" panose="020B0604020202020204" pitchFamily="34" charset="0"/>
                <a:cs typeface="Arial" panose="020B0604020202020204" pitchFamily="34" charset="0"/>
              </a:rPr>
              <a:t>Q3 is January 1 to March 31</a:t>
            </a:r>
          </a:p>
          <a:p>
            <a:pPr lvl="1">
              <a:buFont typeface="Wingdings" panose="05000000000000000000" pitchFamily="2" charset="2"/>
              <a:buChar char="§"/>
            </a:pPr>
            <a:r>
              <a:rPr lang="en-US" sz="2300" dirty="0">
                <a:latin typeface="Arial" panose="020B0604020202020204" pitchFamily="34" charset="0"/>
                <a:cs typeface="Arial" panose="020B0604020202020204" pitchFamily="34" charset="0"/>
              </a:rPr>
              <a:t>Q4 is April 1 to June 30</a:t>
            </a:r>
          </a:p>
          <a:p>
            <a:r>
              <a:rPr lang="en-US" sz="2300" dirty="0">
                <a:latin typeface="Arial" panose="020B0604020202020204" pitchFamily="34" charset="0"/>
                <a:cs typeface="Arial" panose="020B0604020202020204" pitchFamily="34" charset="0"/>
              </a:rPr>
              <a:t>After Program Manager review and approval, your request goes through two more checks within OLTS. The approved Request for Payment is submitted to MDOT MTA Capital Programming for final review/approval then it is submitted to Finance for Payment</a:t>
            </a:r>
          </a:p>
          <a:p>
            <a:r>
              <a:rPr lang="en-US" sz="2300" dirty="0">
                <a:latin typeface="Arial" panose="020B0604020202020204" pitchFamily="34" charset="0"/>
                <a:cs typeface="Arial" panose="020B0604020202020204" pitchFamily="34" charset="0"/>
              </a:rPr>
              <a:t>Typically the payment is done electronically from MDOT MTA to your agency</a:t>
            </a:r>
          </a:p>
          <a:p>
            <a:endParaRPr lang="en-US" sz="2300" dirty="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The entire process takes approximately 30 days after program final invoice is approval by MDOT MTA OLTS</a:t>
            </a:r>
          </a:p>
          <a:p>
            <a:endParaRPr lang="en-US" sz="2300" dirty="0">
              <a:latin typeface="Arial" panose="020B0604020202020204" pitchFamily="34" charset="0"/>
              <a:cs typeface="Arial" panose="020B0604020202020204" pitchFamily="34" charset="0"/>
            </a:endParaRPr>
          </a:p>
          <a:p>
            <a:r>
              <a:rPr lang="en-US" sz="2300" dirty="0">
                <a:latin typeface="Arial" panose="020B0604020202020204" pitchFamily="34" charset="0"/>
                <a:cs typeface="Arial" panose="020B0604020202020204" pitchFamily="34" charset="0"/>
              </a:rPr>
              <a:t>Please remember that during the month of July there may be a delay due to the end of the year processes.</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561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FEC05-B0B4-2F2B-22D6-503623007612}"/>
              </a:ext>
            </a:extLst>
          </p:cNvPr>
          <p:cNvSpPr>
            <a:spLocks noGrp="1"/>
          </p:cNvSpPr>
          <p:nvPr>
            <p:ph type="title"/>
          </p:nvPr>
        </p:nvSpPr>
        <p:spPr/>
        <p:txBody>
          <a:bodyPr/>
          <a:lstStyle/>
          <a:p>
            <a:r>
              <a:rPr lang="en-US" dirty="0"/>
              <a:t>First things first:</a:t>
            </a:r>
          </a:p>
        </p:txBody>
      </p:sp>
      <p:pic>
        <p:nvPicPr>
          <p:cNvPr id="6" name="Content Placeholder 5" descr="An elephant standing in a room&#10;&#10;AI-generated content may be incorrect.">
            <a:extLst>
              <a:ext uri="{FF2B5EF4-FFF2-40B4-BE49-F238E27FC236}">
                <a16:creationId xmlns:a16="http://schemas.microsoft.com/office/drawing/2014/main" id="{4AA0D174-E97E-F49A-CB12-880959DA9DB9}"/>
              </a:ext>
            </a:extLst>
          </p:cNvPr>
          <p:cNvPicPr>
            <a:picLocks noGrp="1" noChangeAspect="1"/>
          </p:cNvPicPr>
          <p:nvPr>
            <p:ph sz="half" idx="1"/>
          </p:nvPr>
        </p:nvPicPr>
        <p:blipFill>
          <a:blip r:embed="rId2"/>
          <a:stretch>
            <a:fillRect/>
          </a:stretch>
        </p:blipFill>
        <p:spPr>
          <a:xfrm>
            <a:off x="628650" y="2504444"/>
            <a:ext cx="3886200" cy="2887337"/>
          </a:xfrm>
        </p:spPr>
      </p:pic>
      <p:sp>
        <p:nvSpPr>
          <p:cNvPr id="4" name="Content Placeholder 3">
            <a:extLst>
              <a:ext uri="{FF2B5EF4-FFF2-40B4-BE49-F238E27FC236}">
                <a16:creationId xmlns:a16="http://schemas.microsoft.com/office/drawing/2014/main" id="{A00388CB-00A4-04E3-E121-002321C40709}"/>
              </a:ext>
            </a:extLst>
          </p:cNvPr>
          <p:cNvSpPr>
            <a:spLocks noGrp="1"/>
          </p:cNvSpPr>
          <p:nvPr>
            <p:ph sz="half" idx="2"/>
          </p:nvPr>
        </p:nvSpPr>
        <p:spPr/>
        <p:txBody>
          <a:bodyPr/>
          <a:lstStyle/>
          <a:p>
            <a:r>
              <a:rPr lang="en-US" dirty="0"/>
              <a:t>Grant Agreements</a:t>
            </a:r>
          </a:p>
          <a:p>
            <a:r>
              <a:rPr lang="en-US"/>
              <a:t>ProjectWise</a:t>
            </a:r>
            <a:endParaRPr lang="en-US" dirty="0"/>
          </a:p>
          <a:p>
            <a:r>
              <a:rPr lang="en-US" dirty="0"/>
              <a:t>Overdue Invoices</a:t>
            </a:r>
          </a:p>
          <a:p>
            <a:endParaRPr lang="en-US" dirty="0"/>
          </a:p>
          <a:p>
            <a:endParaRPr lang="en-US" dirty="0"/>
          </a:p>
        </p:txBody>
      </p:sp>
    </p:spTree>
    <p:extLst>
      <p:ext uri="{BB962C8B-B14F-4D97-AF65-F5344CB8AC3E}">
        <p14:creationId xmlns:p14="http://schemas.microsoft.com/office/powerpoint/2010/main" val="3417025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988" y="258648"/>
            <a:ext cx="7886700" cy="1196526"/>
          </a:xfrm>
        </p:spPr>
        <p:txBody>
          <a:bodyPr>
            <a:normAutofit fontScale="90000"/>
          </a:bodyPr>
          <a:lstStyle/>
          <a:p>
            <a:r>
              <a:rPr lang="en-US" sz="3100" dirty="0">
                <a:latin typeface="Arial" panose="020B0604020202020204" pitchFamily="34" charset="0"/>
                <a:cs typeface="Arial" panose="020B0604020202020204" pitchFamily="34" charset="0"/>
              </a:rPr>
              <a:t>Quarterly Reports</a:t>
            </a:r>
            <a:br>
              <a:rPr lang="en-US" sz="2800" dirty="0"/>
            </a:br>
            <a:br>
              <a:rPr lang="en-US" sz="2800" dirty="0"/>
            </a:br>
            <a:r>
              <a:rPr lang="en-US" sz="2000" i="1" dirty="0">
                <a:latin typeface="Arial" panose="020B0604020202020204" pitchFamily="34" charset="0"/>
                <a:cs typeface="Arial" panose="020B0604020202020204" pitchFamily="34" charset="0"/>
              </a:rPr>
              <a:t>Must be completed if you have current 5310 vehicles regardless if </a:t>
            </a:r>
            <a:br>
              <a:rPr lang="en-US" sz="2000" i="1" dirty="0">
                <a:latin typeface="Arial" panose="020B0604020202020204" pitchFamily="34" charset="0"/>
                <a:cs typeface="Arial" panose="020B0604020202020204" pitchFamily="34" charset="0"/>
              </a:rPr>
            </a:br>
            <a:r>
              <a:rPr lang="en-US" sz="2000" i="1" dirty="0">
                <a:latin typeface="Arial" panose="020B0604020202020204" pitchFamily="34" charset="0"/>
                <a:cs typeface="Arial" panose="020B0604020202020204" pitchFamily="34" charset="0"/>
              </a:rPr>
              <a:t>you have a current operating or capital grant or not.</a:t>
            </a:r>
          </a:p>
        </p:txBody>
      </p:sp>
      <p:sp>
        <p:nvSpPr>
          <p:cNvPr id="12" name="TextBox 11"/>
          <p:cNvSpPr txBox="1"/>
          <p:nvPr/>
        </p:nvSpPr>
        <p:spPr>
          <a:xfrm>
            <a:off x="2867054" y="5825846"/>
            <a:ext cx="3993401" cy="646331"/>
          </a:xfrm>
          <a:prstGeom prst="rect">
            <a:avLst/>
          </a:prstGeom>
          <a:noFill/>
        </p:spPr>
        <p:txBody>
          <a:bodyPr wrap="none" rtlCol="0">
            <a:spAutoFit/>
          </a:bodyPr>
          <a:lstStyle/>
          <a:p>
            <a:pPr algn="ctr"/>
            <a:r>
              <a:rPr lang="en-US" b="1" i="1" dirty="0">
                <a:solidFill>
                  <a:srgbClr val="FF0000"/>
                </a:solidFill>
                <a:latin typeface="Arial" panose="020B0604020202020204" pitchFamily="34" charset="0"/>
                <a:cs typeface="Arial" panose="020B0604020202020204" pitchFamily="34" charset="0"/>
              </a:rPr>
              <a:t>Quarterly Reports are due no later </a:t>
            </a:r>
          </a:p>
          <a:p>
            <a:pPr algn="ctr"/>
            <a:r>
              <a:rPr lang="en-US" b="1" i="1" dirty="0">
                <a:solidFill>
                  <a:srgbClr val="FF0000"/>
                </a:solidFill>
                <a:latin typeface="Arial" panose="020B0604020202020204" pitchFamily="34" charset="0"/>
                <a:cs typeface="Arial" panose="020B0604020202020204" pitchFamily="34" charset="0"/>
              </a:rPr>
              <a:t>than 30 days after the Quarter</a:t>
            </a:r>
          </a:p>
        </p:txBody>
      </p:sp>
      <p:sp>
        <p:nvSpPr>
          <p:cNvPr id="14" name="Content Placeholder 13"/>
          <p:cNvSpPr>
            <a:spLocks noGrp="1"/>
          </p:cNvSpPr>
          <p:nvPr>
            <p:ph sz="half" idx="2"/>
          </p:nvPr>
        </p:nvSpPr>
        <p:spPr>
          <a:xfrm>
            <a:off x="414829" y="1950363"/>
            <a:ext cx="8250157" cy="3781844"/>
          </a:xfrm>
        </p:spPr>
        <p:txBody>
          <a:bodyPr>
            <a:normAutofit/>
          </a:bodyPr>
          <a:lstStyle/>
          <a:p>
            <a:pPr marL="457200" indent="-457200">
              <a:buFont typeface="+mj-lt"/>
              <a:buAutoNum type="arabicPeriod"/>
            </a:pPr>
            <a:r>
              <a:rPr lang="en-US" sz="1800" dirty="0">
                <a:latin typeface="Arial" panose="020B0604020202020204" pitchFamily="34" charset="0"/>
                <a:cs typeface="Arial" panose="020B0604020202020204" pitchFamily="34" charset="0"/>
              </a:rPr>
              <a:t>Section </a:t>
            </a:r>
            <a:r>
              <a:rPr lang="en-US" sz="1800" b="1" dirty="0">
                <a:latin typeface="Arial" panose="020B0604020202020204" pitchFamily="34" charset="0"/>
                <a:cs typeface="Arial" panose="020B0604020202020204" pitchFamily="34" charset="0"/>
              </a:rPr>
              <a:t>5310 Quarterly Reports </a:t>
            </a:r>
            <a:r>
              <a:rPr lang="en-US" sz="1800" dirty="0">
                <a:latin typeface="Arial" panose="020B0604020202020204" pitchFamily="34" charset="0"/>
                <a:cs typeface="Arial" panose="020B0604020202020204" pitchFamily="34" charset="0"/>
              </a:rPr>
              <a:t>are due no later than 30 days after the end of the quarter.   </a:t>
            </a:r>
          </a:p>
          <a:p>
            <a:pPr marL="1028700" lvl="2" indent="-342900">
              <a:buFont typeface="+mj-lt"/>
              <a:buAutoNum type="alphaLcParenR"/>
            </a:pPr>
            <a:r>
              <a:rPr lang="en-US" sz="1800" dirty="0">
                <a:latin typeface="Arial" panose="020B0604020202020204" pitchFamily="34" charset="0"/>
                <a:cs typeface="Arial" panose="020B0604020202020204" pitchFamily="34" charset="0"/>
              </a:rPr>
              <a:t>These reports provide the 5310 Program Manager with information regarding the use of your 5310 vehicles for each quarter.</a:t>
            </a:r>
          </a:p>
          <a:p>
            <a:pPr marL="1028700" lvl="2" indent="-342900">
              <a:buFont typeface="+mj-lt"/>
              <a:buAutoNum type="alphaLcParenR"/>
            </a:pPr>
            <a:r>
              <a:rPr lang="en-US" sz="1800" dirty="0">
                <a:latin typeface="Arial" panose="020B0604020202020204" pitchFamily="34" charset="0"/>
                <a:cs typeface="Arial" panose="020B0604020202020204" pitchFamily="34" charset="0"/>
              </a:rPr>
              <a:t>The Program Manager tracks the ridership for each quarter/year.</a:t>
            </a:r>
          </a:p>
          <a:p>
            <a:pPr marL="685800" lvl="2" indent="0">
              <a:buNone/>
            </a:pPr>
            <a:endParaRPr lang="en-US" sz="1800" dirty="0">
              <a:latin typeface="Arial" panose="020B0604020202020204" pitchFamily="34" charset="0"/>
              <a:cs typeface="Arial" panose="020B0604020202020204" pitchFamily="34" charset="0"/>
            </a:endParaRPr>
          </a:p>
          <a:p>
            <a:pPr marL="457200" indent="-457200">
              <a:buFont typeface="+mj-lt"/>
              <a:buAutoNum type="arabicPeriod"/>
            </a:pPr>
            <a:r>
              <a:rPr lang="en-US" sz="1800" b="1" dirty="0">
                <a:latin typeface="Arial" panose="020B0604020202020204" pitchFamily="34" charset="0"/>
                <a:cs typeface="Arial" panose="020B0604020202020204" pitchFamily="34" charset="0"/>
              </a:rPr>
              <a:t>Title VI Reports</a:t>
            </a:r>
            <a:r>
              <a:rPr lang="en-US" sz="1800" dirty="0">
                <a:latin typeface="Arial" panose="020B0604020202020204" pitchFamily="34" charset="0"/>
                <a:cs typeface="Arial" panose="020B0604020202020204" pitchFamily="34" charset="0"/>
              </a:rPr>
              <a:t> are due no later than 30 days after the end of the quarter.</a:t>
            </a:r>
          </a:p>
          <a:p>
            <a:pPr marL="1143000" lvl="2" indent="-457200">
              <a:buFont typeface="+mj-lt"/>
              <a:buAutoNum type="alphaLcParenR"/>
            </a:pPr>
            <a:r>
              <a:rPr lang="en-US" sz="1800" dirty="0">
                <a:latin typeface="Arial" panose="020B0604020202020204" pitchFamily="34" charset="0"/>
                <a:cs typeface="Arial" panose="020B0604020202020204" pitchFamily="34" charset="0"/>
              </a:rPr>
              <a:t>The 5310 Program Manager tracks the report information and stores the reports in ProjectWise should the FTA wish to review.</a:t>
            </a:r>
          </a:p>
          <a:p>
            <a:pPr marL="1143000" lvl="2" indent="-457200">
              <a:buFont typeface="+mj-lt"/>
              <a:buAutoNum type="alphaLcParenR"/>
            </a:pPr>
            <a:r>
              <a:rPr lang="en-US" sz="1800" dirty="0">
                <a:latin typeface="Arial" panose="020B0604020202020204" pitchFamily="34" charset="0"/>
                <a:cs typeface="Arial" panose="020B0604020202020204" pitchFamily="34" charset="0"/>
              </a:rPr>
              <a:t>Should a report come in with a violation, then it is reported to the MDOT MTA Office of Compliance and agency should follow up with Program Manager</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2982799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988" y="258648"/>
            <a:ext cx="7886700" cy="547597"/>
          </a:xfrm>
        </p:spPr>
        <p:txBody>
          <a:bodyPr>
            <a:normAutofit/>
          </a:bodyPr>
          <a:lstStyle/>
          <a:p>
            <a:r>
              <a:rPr lang="en-US" sz="2400" dirty="0">
                <a:latin typeface="Arial" panose="020B0604020202020204" pitchFamily="34" charset="0"/>
                <a:cs typeface="Arial" panose="020B0604020202020204" pitchFamily="34" charset="0"/>
              </a:rPr>
              <a:t>Quarterly Reports</a:t>
            </a:r>
          </a:p>
        </p:txBody>
      </p:sp>
      <p:pic>
        <p:nvPicPr>
          <p:cNvPr id="8" name="Content Placeholder 7"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8087" y="1289243"/>
            <a:ext cx="3739599" cy="4572000"/>
          </a:xfrm>
        </p:spPr>
      </p:pic>
      <p:pic>
        <p:nvPicPr>
          <p:cNvPr id="9" name="Content Placeholder 8" descr="Screen Clippin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b="8198"/>
          <a:stretch/>
        </p:blipFill>
        <p:spPr>
          <a:xfrm>
            <a:off x="4597784" y="1436726"/>
            <a:ext cx="3917214" cy="4389120"/>
          </a:xfrm>
        </p:spPr>
      </p:pic>
      <p:sp>
        <p:nvSpPr>
          <p:cNvPr id="10" name="TextBox 9"/>
          <p:cNvSpPr txBox="1"/>
          <p:nvPr/>
        </p:nvSpPr>
        <p:spPr>
          <a:xfrm>
            <a:off x="442452" y="914400"/>
            <a:ext cx="1073884" cy="369332"/>
          </a:xfrm>
          <a:prstGeom prst="rect">
            <a:avLst/>
          </a:prstGeom>
          <a:noFill/>
        </p:spPr>
        <p:txBody>
          <a:bodyPr wrap="none" rtlCol="0">
            <a:spAutoFit/>
          </a:bodyPr>
          <a:lstStyle/>
          <a:p>
            <a:r>
              <a:rPr lang="en-US" dirty="0"/>
              <a:t>Page One</a:t>
            </a:r>
          </a:p>
        </p:txBody>
      </p:sp>
      <p:sp>
        <p:nvSpPr>
          <p:cNvPr id="11" name="TextBox 10"/>
          <p:cNvSpPr txBox="1"/>
          <p:nvPr/>
        </p:nvSpPr>
        <p:spPr>
          <a:xfrm>
            <a:off x="4597784" y="914400"/>
            <a:ext cx="2314293" cy="369332"/>
          </a:xfrm>
          <a:prstGeom prst="rect">
            <a:avLst/>
          </a:prstGeom>
          <a:noFill/>
        </p:spPr>
        <p:txBody>
          <a:bodyPr wrap="square" rtlCol="0">
            <a:spAutoFit/>
          </a:bodyPr>
          <a:lstStyle/>
          <a:p>
            <a:r>
              <a:rPr lang="en-US" dirty="0"/>
              <a:t>Page Two</a:t>
            </a:r>
          </a:p>
        </p:txBody>
      </p:sp>
      <p:sp>
        <p:nvSpPr>
          <p:cNvPr id="12" name="TextBox 11"/>
          <p:cNvSpPr txBox="1"/>
          <p:nvPr/>
        </p:nvSpPr>
        <p:spPr>
          <a:xfrm>
            <a:off x="2867054" y="5825846"/>
            <a:ext cx="3530647" cy="646331"/>
          </a:xfrm>
          <a:prstGeom prst="rect">
            <a:avLst/>
          </a:prstGeom>
          <a:noFill/>
        </p:spPr>
        <p:txBody>
          <a:bodyPr wrap="none" rtlCol="0">
            <a:spAutoFit/>
          </a:bodyPr>
          <a:lstStyle/>
          <a:p>
            <a:r>
              <a:rPr lang="en-US" b="1" i="1" dirty="0">
                <a:solidFill>
                  <a:srgbClr val="FF0000"/>
                </a:solidFill>
              </a:rPr>
              <a:t>Quarterly Reports are due no later </a:t>
            </a:r>
          </a:p>
          <a:p>
            <a:r>
              <a:rPr lang="en-US" b="1" i="1" dirty="0">
                <a:solidFill>
                  <a:srgbClr val="FF0000"/>
                </a:solidFill>
              </a:rPr>
              <a:t>than 30 days after the Quarter</a:t>
            </a:r>
          </a:p>
        </p:txBody>
      </p:sp>
    </p:spTree>
    <p:extLst>
      <p:ext uri="{BB962C8B-B14F-4D97-AF65-F5344CB8AC3E}">
        <p14:creationId xmlns:p14="http://schemas.microsoft.com/office/powerpoint/2010/main" val="1018519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90" y="288145"/>
            <a:ext cx="7976869" cy="704914"/>
          </a:xfrm>
        </p:spPr>
        <p:txBody>
          <a:bodyPr>
            <a:normAutofit/>
          </a:bodyPr>
          <a:lstStyle/>
          <a:p>
            <a:pPr algn="ctr"/>
            <a:r>
              <a:rPr lang="en-US" sz="3200" dirty="0">
                <a:latin typeface="Arial" panose="020B0604020202020204" pitchFamily="34" charset="0"/>
                <a:cs typeface="Arial" panose="020B0604020202020204" pitchFamily="34" charset="0"/>
              </a:rPr>
              <a:t>Title VI</a:t>
            </a:r>
          </a:p>
        </p:txBody>
      </p:sp>
      <p:sp>
        <p:nvSpPr>
          <p:cNvPr id="5" name="TextBox 4"/>
          <p:cNvSpPr txBox="1"/>
          <p:nvPr/>
        </p:nvSpPr>
        <p:spPr>
          <a:xfrm>
            <a:off x="361171" y="993059"/>
            <a:ext cx="7521676" cy="2800767"/>
          </a:xfrm>
          <a:prstGeom prst="rect">
            <a:avLst/>
          </a:prstGeom>
          <a:noFill/>
        </p:spPr>
        <p:txBody>
          <a:bodyPr wrap="square" rtlCol="0">
            <a:spAutoFit/>
          </a:bodyPr>
          <a:lstStyle/>
          <a:p>
            <a:pPr marL="457200" indent="-457200">
              <a:buFont typeface="+mj-lt"/>
              <a:buAutoNum type="arabicPeriod"/>
            </a:pPr>
            <a:r>
              <a:rPr lang="en-US" sz="2200" dirty="0">
                <a:latin typeface="Arial" panose="020B0604020202020204" pitchFamily="34" charset="0"/>
                <a:cs typeface="Arial" panose="020B0604020202020204" pitchFamily="34" charset="0"/>
              </a:rPr>
              <a:t>Title VI Plans</a:t>
            </a:r>
          </a:p>
          <a:p>
            <a:pPr marL="914400" lvl="1" indent="-457200">
              <a:buFont typeface="+mj-lt"/>
              <a:buAutoNum type="alphaLcParenR"/>
            </a:pPr>
            <a:r>
              <a:rPr lang="en-US" sz="2200" dirty="0">
                <a:latin typeface="Arial" panose="020B0604020202020204" pitchFamily="34" charset="0"/>
                <a:cs typeface="Arial" panose="020B0604020202020204" pitchFamily="34" charset="0"/>
              </a:rPr>
              <a:t>Plans are still under review and you will be notified as the process moves forward. </a:t>
            </a:r>
          </a:p>
          <a:p>
            <a:pPr marL="914400" lvl="1" indent="-457200">
              <a:buFont typeface="+mj-lt"/>
              <a:buAutoNum type="alphaLcParenR"/>
            </a:pPr>
            <a:r>
              <a:rPr lang="en-US" sz="2200" dirty="0">
                <a:latin typeface="Arial" panose="020B0604020202020204" pitchFamily="34" charset="0"/>
                <a:cs typeface="Arial" panose="020B0604020202020204" pitchFamily="34" charset="0"/>
              </a:rPr>
              <a:t>Agencies new to 5310 or those agencies that did not submit one yet will need to complete a Title VI Plan - the 5310 Manager will be in touch with you.</a:t>
            </a:r>
          </a:p>
          <a:p>
            <a:pPr marL="914400" lvl="1" indent="-457200">
              <a:buFont typeface="+mj-lt"/>
              <a:buAutoNum type="alphaLcParenR"/>
            </a:pPr>
            <a:r>
              <a:rPr lang="en-US" sz="2200" dirty="0">
                <a:latin typeface="Arial" panose="020B0604020202020204" pitchFamily="34" charset="0"/>
                <a:cs typeface="Arial" panose="020B0604020202020204" pitchFamily="34" charset="0"/>
              </a:rPr>
              <a:t>Title VI Reports are due when you submit your quarterly report</a:t>
            </a:r>
          </a:p>
        </p:txBody>
      </p:sp>
      <p:pic>
        <p:nvPicPr>
          <p:cNvPr id="10" name="Picture 9" descr="Screen Clipping"/>
          <p:cNvPicPr>
            <a:picLocks noChangeAspect="1"/>
          </p:cNvPicPr>
          <p:nvPr/>
        </p:nvPicPr>
        <p:blipFill rotWithShape="1">
          <a:blip r:embed="rId3">
            <a:extLst>
              <a:ext uri="{28A0092B-C50C-407E-A947-70E740481C1C}">
                <a14:useLocalDpi xmlns:a14="http://schemas.microsoft.com/office/drawing/2010/main" val="0"/>
              </a:ext>
            </a:extLst>
          </a:blip>
          <a:srcRect l="-786" t="1344" r="786" b="11665"/>
          <a:stretch/>
        </p:blipFill>
        <p:spPr>
          <a:xfrm>
            <a:off x="2094237" y="3793826"/>
            <a:ext cx="5488796" cy="2791641"/>
          </a:xfrm>
          <a:prstGeom prst="rect">
            <a:avLst/>
          </a:prstGeom>
        </p:spPr>
      </p:pic>
      <p:sp>
        <p:nvSpPr>
          <p:cNvPr id="11" name="TextBox 10"/>
          <p:cNvSpPr txBox="1"/>
          <p:nvPr/>
        </p:nvSpPr>
        <p:spPr>
          <a:xfrm>
            <a:off x="178659" y="4452573"/>
            <a:ext cx="1482172"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Sample Title VI Report</a:t>
            </a:r>
          </a:p>
        </p:txBody>
      </p:sp>
    </p:spTree>
    <p:extLst>
      <p:ext uri="{BB962C8B-B14F-4D97-AF65-F5344CB8AC3E}">
        <p14:creationId xmlns:p14="http://schemas.microsoft.com/office/powerpoint/2010/main" val="1948937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992" y="386467"/>
            <a:ext cx="7886700" cy="990050"/>
          </a:xfrm>
        </p:spPr>
        <p:txBody>
          <a:bodyPr>
            <a:normAutofit/>
          </a:bodyPr>
          <a:lstStyle/>
          <a:p>
            <a:r>
              <a:rPr lang="en-US" sz="3200" dirty="0">
                <a:latin typeface="Arial" panose="020B0604020202020204" pitchFamily="34" charset="0"/>
                <a:cs typeface="Arial" panose="020B0604020202020204" pitchFamily="34" charset="0"/>
              </a:rPr>
              <a:t>ProjectWise</a:t>
            </a:r>
          </a:p>
        </p:txBody>
      </p:sp>
      <p:sp>
        <p:nvSpPr>
          <p:cNvPr id="3" name="Content Placeholder 2"/>
          <p:cNvSpPr>
            <a:spLocks noGrp="1"/>
          </p:cNvSpPr>
          <p:nvPr>
            <p:ph sz="half" idx="1"/>
          </p:nvPr>
        </p:nvSpPr>
        <p:spPr>
          <a:xfrm>
            <a:off x="621558" y="1376516"/>
            <a:ext cx="7898825" cy="4473677"/>
          </a:xfrm>
        </p:spPr>
        <p:txBody>
          <a:bodyPr>
            <a:normAutofit fontScale="92500"/>
          </a:bodyPr>
          <a:lstStyle/>
          <a:p>
            <a:r>
              <a:rPr lang="en-US" dirty="0">
                <a:latin typeface="Arial" panose="020B0604020202020204" pitchFamily="34" charset="0"/>
                <a:cs typeface="Arial" panose="020B0604020202020204" pitchFamily="34" charset="0"/>
              </a:rPr>
              <a:t>ProjectWise is a </a:t>
            </a:r>
            <a:r>
              <a:rPr lang="en-US" u="sng" dirty="0">
                <a:latin typeface="Arial" panose="020B0604020202020204" pitchFamily="34" charset="0"/>
                <a:cs typeface="Arial" panose="020B0604020202020204" pitchFamily="34" charset="0"/>
              </a:rPr>
              <a:t>data collection tool </a:t>
            </a:r>
            <a:r>
              <a:rPr lang="en-US" dirty="0">
                <a:latin typeface="Arial" panose="020B0604020202020204" pitchFamily="34" charset="0"/>
                <a:cs typeface="Arial" panose="020B0604020202020204" pitchFamily="34" charset="0"/>
              </a:rPr>
              <a:t>that is used by MDOT MTA.</a:t>
            </a:r>
          </a:p>
          <a:p>
            <a:r>
              <a:rPr lang="en-US" dirty="0">
                <a:latin typeface="Arial" panose="020B0604020202020204" pitchFamily="34" charset="0"/>
                <a:cs typeface="Arial" panose="020B0604020202020204" pitchFamily="34" charset="0"/>
              </a:rPr>
              <a:t>ProjectWise is a </a:t>
            </a:r>
            <a:r>
              <a:rPr lang="en-US" u="sng" dirty="0">
                <a:latin typeface="Arial" panose="020B0604020202020204" pitchFamily="34" charset="0"/>
                <a:cs typeface="Arial" panose="020B0604020202020204" pitchFamily="34" charset="0"/>
              </a:rPr>
              <a:t>Windows application</a:t>
            </a:r>
            <a:r>
              <a:rPr lang="en-US" dirty="0">
                <a:latin typeface="Arial" panose="020B0604020202020204" pitchFamily="34" charset="0"/>
                <a:cs typeface="Arial" panose="020B0604020202020204" pitchFamily="34" charset="0"/>
              </a:rPr>
              <a:t>, like Microsoft Word or Excel. </a:t>
            </a:r>
          </a:p>
          <a:p>
            <a:r>
              <a:rPr lang="en-US" dirty="0">
                <a:latin typeface="Arial" panose="020B0604020202020204" pitchFamily="34" charset="0"/>
                <a:cs typeface="Arial" panose="020B0604020202020204" pitchFamily="34" charset="0"/>
              </a:rPr>
              <a:t>The program needs to </a:t>
            </a:r>
            <a:r>
              <a:rPr lang="en-US" u="sng" dirty="0">
                <a:latin typeface="Arial" panose="020B0604020202020204" pitchFamily="34" charset="0"/>
                <a:cs typeface="Arial" panose="020B0604020202020204" pitchFamily="34" charset="0"/>
              </a:rPr>
              <a:t>be installed on your computer </a:t>
            </a:r>
            <a:r>
              <a:rPr lang="en-US" dirty="0">
                <a:latin typeface="Arial" panose="020B0604020202020204" pitchFamily="34" charset="0"/>
                <a:cs typeface="Arial" panose="020B0604020202020204" pitchFamily="34" charset="0"/>
              </a:rPr>
              <a:t>by the person who has the local administrator privilege. If you have a computer where you have installed any window applications, you should be able to install ProjectWise. You may need your agency’s IT support staff to help.</a:t>
            </a:r>
          </a:p>
          <a:p>
            <a:r>
              <a:rPr lang="en-US" dirty="0">
                <a:latin typeface="Arial" panose="020B0604020202020204" pitchFamily="34" charset="0"/>
                <a:cs typeface="Arial" panose="020B0604020202020204" pitchFamily="34" charset="0"/>
              </a:rPr>
              <a:t>Please contact Cydney Dickens, if you need the ProjectWise installation instruction document.</a:t>
            </a:r>
          </a:p>
          <a:p>
            <a:r>
              <a:rPr lang="en-US" dirty="0">
                <a:latin typeface="Arial" panose="020B0604020202020204" pitchFamily="34" charset="0"/>
                <a:cs typeface="Arial" panose="020B0604020202020204" pitchFamily="34" charset="0"/>
              </a:rPr>
              <a:t>You also need to </a:t>
            </a:r>
            <a:r>
              <a:rPr lang="en-US" u="sng" dirty="0">
                <a:latin typeface="Arial" panose="020B0604020202020204" pitchFamily="34" charset="0"/>
                <a:cs typeface="Arial" panose="020B0604020202020204" pitchFamily="34" charset="0"/>
              </a:rPr>
              <a:t>log into ProjectWise </a:t>
            </a:r>
            <a:r>
              <a:rPr lang="en-US" dirty="0">
                <a:latin typeface="Arial" panose="020B0604020202020204" pitchFamily="34" charset="0"/>
                <a:cs typeface="Arial" panose="020B0604020202020204" pitchFamily="34" charset="0"/>
              </a:rPr>
              <a:t>with the </a:t>
            </a:r>
            <a:r>
              <a:rPr lang="en-US" u="sng" dirty="0">
                <a:latin typeface="Arial" panose="020B0604020202020204" pitchFamily="34" charset="0"/>
                <a:cs typeface="Arial" panose="020B0604020202020204" pitchFamily="34" charset="0"/>
              </a:rPr>
              <a:t>username and password</a:t>
            </a:r>
            <a:r>
              <a:rPr lang="en-US" dirty="0">
                <a:latin typeface="Arial" panose="020B0604020202020204" pitchFamily="34" charset="0"/>
                <a:cs typeface="Arial" panose="020B0604020202020204" pitchFamily="34" charset="0"/>
              </a:rPr>
              <a:t> created for you. We have created the user accounts for the Non-Profit (5310) and Senior Ride recipients. If you need the username and password, Cydney Dickens has that information.</a:t>
            </a:r>
          </a:p>
        </p:txBody>
      </p:sp>
    </p:spTree>
    <p:extLst>
      <p:ext uri="{BB962C8B-B14F-4D97-AF65-F5344CB8AC3E}">
        <p14:creationId xmlns:p14="http://schemas.microsoft.com/office/powerpoint/2010/main" val="3759261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121" y="494622"/>
            <a:ext cx="5956671" cy="1325563"/>
          </a:xfrm>
        </p:spPr>
        <p:txBody>
          <a:bodyPr>
            <a:normAutofit/>
          </a:bodyPr>
          <a:lstStyle/>
          <a:p>
            <a:pPr algn="ctr"/>
            <a:r>
              <a:rPr lang="en-US" sz="2800" dirty="0">
                <a:latin typeface="Arial" panose="020B0604020202020204" pitchFamily="34" charset="0"/>
                <a:cs typeface="Arial" panose="020B0604020202020204" pitchFamily="34" charset="0"/>
              </a:rPr>
              <a:t>This concludes this Brief Overview of the 5310 Program</a:t>
            </a:r>
          </a:p>
        </p:txBody>
      </p:sp>
      <p:pic>
        <p:nvPicPr>
          <p:cNvPr id="5" name="Picture 4"/>
          <p:cNvPicPr>
            <a:picLocks noChangeAspect="1"/>
          </p:cNvPicPr>
          <p:nvPr/>
        </p:nvPicPr>
        <p:blipFill>
          <a:blip r:embed="rId2"/>
          <a:stretch>
            <a:fillRect/>
          </a:stretch>
        </p:blipFill>
        <p:spPr>
          <a:xfrm>
            <a:off x="2520943" y="1977501"/>
            <a:ext cx="3653029" cy="4297680"/>
          </a:xfrm>
          <a:prstGeom prst="rect">
            <a:avLst/>
          </a:prstGeom>
        </p:spPr>
      </p:pic>
    </p:spTree>
    <p:extLst>
      <p:ext uri="{BB962C8B-B14F-4D97-AF65-F5344CB8AC3E}">
        <p14:creationId xmlns:p14="http://schemas.microsoft.com/office/powerpoint/2010/main" val="4042481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98391" y="2844225"/>
            <a:ext cx="636147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General </a:t>
            </a:r>
            <a:r>
              <a:rPr lang="en-US" sz="3200">
                <a:latin typeface="Arial" panose="020B0604020202020204" pitchFamily="34" charset="0"/>
                <a:cs typeface="Arial" panose="020B0604020202020204" pitchFamily="34" charset="0"/>
              </a:rPr>
              <a:t>Questions?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3817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923" y="1271370"/>
            <a:ext cx="7226709" cy="4047882"/>
          </a:xfrm>
        </p:spPr>
        <p:txBody>
          <a:bodyPr>
            <a:normAutofit/>
          </a:bodyPr>
          <a:lstStyle/>
          <a:p>
            <a:pPr algn="ctr"/>
            <a:r>
              <a:rPr lang="en-US" sz="2800" dirty="0">
                <a:latin typeface="Arial" panose="020B0604020202020204" pitchFamily="34" charset="0"/>
                <a:cs typeface="Arial" panose="020B0604020202020204" pitchFamily="34" charset="0"/>
              </a:rPr>
              <a:t>Need additional assistance?</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400" b="0" dirty="0">
                <a:latin typeface="Arial" panose="020B0604020202020204" pitchFamily="34" charset="0"/>
                <a:cs typeface="Arial" panose="020B0604020202020204" pitchFamily="34" charset="0"/>
              </a:rPr>
              <a:t>Cydney Dickens</a:t>
            </a:r>
            <a:br>
              <a:rPr lang="en-US" sz="2400" b="0" dirty="0">
                <a:latin typeface="Arial" panose="020B0604020202020204" pitchFamily="34" charset="0"/>
                <a:cs typeface="Arial" panose="020B0604020202020204" pitchFamily="34" charset="0"/>
              </a:rPr>
            </a:br>
            <a:r>
              <a:rPr lang="en-US" sz="2400" b="0" dirty="0">
                <a:latin typeface="Arial" panose="020B0604020202020204" pitchFamily="34" charset="0"/>
                <a:cs typeface="Arial" panose="020B0604020202020204" pitchFamily="34" charset="0"/>
              </a:rPr>
              <a:t>5310 Program Manager</a:t>
            </a:r>
            <a:br>
              <a:rPr lang="en-US" sz="2400" b="0" dirty="0">
                <a:latin typeface="Arial" panose="020B0604020202020204" pitchFamily="34" charset="0"/>
                <a:cs typeface="Arial" panose="020B0604020202020204" pitchFamily="34" charset="0"/>
              </a:rPr>
            </a:br>
            <a:r>
              <a:rPr lang="en-US" sz="2400" b="0" dirty="0">
                <a:latin typeface="Arial" panose="020B0604020202020204" pitchFamily="34" charset="0"/>
                <a:cs typeface="Arial" panose="020B0604020202020204" pitchFamily="34" charset="0"/>
              </a:rPr>
              <a:t>MDOT MTA OLTS</a:t>
            </a:r>
            <a:br>
              <a:rPr lang="en-US" sz="2400" b="0" dirty="0">
                <a:latin typeface="Arial" panose="020B0604020202020204" pitchFamily="34" charset="0"/>
                <a:cs typeface="Arial" panose="020B0604020202020204" pitchFamily="34" charset="0"/>
              </a:rPr>
            </a:br>
            <a:r>
              <a:rPr lang="en-US" sz="2400" b="0" dirty="0">
                <a:latin typeface="Arial" panose="020B0604020202020204" pitchFamily="34" charset="0"/>
                <a:cs typeface="Arial" panose="020B0604020202020204" pitchFamily="34" charset="0"/>
                <a:hlinkClick r:id="rId3"/>
              </a:rPr>
              <a:t>cdickens@mdot.Maryland.gov</a:t>
            </a:r>
            <a:br>
              <a:rPr lang="en-US" sz="2400" b="0" dirty="0">
                <a:latin typeface="Arial" panose="020B0604020202020204" pitchFamily="34" charset="0"/>
                <a:cs typeface="Arial" panose="020B0604020202020204" pitchFamily="34" charset="0"/>
              </a:rPr>
            </a:br>
            <a:r>
              <a:rPr lang="en-US" sz="2400" b="0" dirty="0">
                <a:latin typeface="Arial" panose="020B0604020202020204" pitchFamily="34" charset="0"/>
                <a:cs typeface="Arial" panose="020B0604020202020204" pitchFamily="34" charset="0"/>
              </a:rPr>
              <a:t>410-767-8356</a:t>
            </a:r>
            <a:br>
              <a:rPr lang="en-US" sz="2400" b="0" dirty="0">
                <a:latin typeface="Arial" panose="020B0604020202020204" pitchFamily="34" charset="0"/>
                <a:cs typeface="Arial" panose="020B0604020202020204" pitchFamily="34" charset="0"/>
              </a:rPr>
            </a:br>
            <a:br>
              <a:rPr lang="en-US" sz="2700" b="0" dirty="0">
                <a:latin typeface="Arial" panose="020B0604020202020204" pitchFamily="34" charset="0"/>
                <a:cs typeface="Arial" panose="020B0604020202020204" pitchFamily="34" charset="0"/>
              </a:rPr>
            </a:br>
            <a:br>
              <a:rPr lang="en-US" sz="2700" b="0" dirty="0"/>
            </a:br>
            <a:endParaRPr lang="en-US" sz="2700" b="0" dirty="0"/>
          </a:p>
        </p:txBody>
      </p:sp>
    </p:spTree>
    <p:extLst>
      <p:ext uri="{BB962C8B-B14F-4D97-AF65-F5344CB8AC3E}">
        <p14:creationId xmlns:p14="http://schemas.microsoft.com/office/powerpoint/2010/main" val="2817686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304" y="307809"/>
            <a:ext cx="7886700" cy="2304890"/>
          </a:xfrm>
        </p:spPr>
        <p:txBody>
          <a:bodyPr>
            <a:normAutofit/>
          </a:bodyPr>
          <a:lstStyle/>
          <a:p>
            <a:r>
              <a:rPr lang="en-US" sz="3600" dirty="0"/>
              <a:t>Agenda for this Afternoon</a:t>
            </a:r>
            <a:br>
              <a:rPr lang="en-US" sz="1200" dirty="0"/>
            </a:br>
            <a:br>
              <a:rPr lang="en-US" sz="1200" dirty="0"/>
            </a:br>
            <a:br>
              <a:rPr lang="en-US" sz="1200" dirty="0"/>
            </a:br>
            <a:br>
              <a:rPr lang="en-US" sz="1200" dirty="0"/>
            </a:br>
            <a:r>
              <a:rPr lang="en-US" sz="2800" dirty="0"/>
              <a:t>We will review the following:</a:t>
            </a:r>
          </a:p>
        </p:txBody>
      </p:sp>
      <p:sp>
        <p:nvSpPr>
          <p:cNvPr id="3" name="Content Placeholder 2"/>
          <p:cNvSpPr>
            <a:spLocks noGrp="1"/>
          </p:cNvSpPr>
          <p:nvPr>
            <p:ph sz="half" idx="1"/>
          </p:nvPr>
        </p:nvSpPr>
        <p:spPr>
          <a:xfrm>
            <a:off x="768143" y="2612699"/>
            <a:ext cx="3121128" cy="2175612"/>
          </a:xfrm>
        </p:spPr>
        <p:txBody>
          <a:bodyPr/>
          <a:lstStyle/>
          <a:p>
            <a:r>
              <a:rPr lang="en-US" sz="2400" dirty="0"/>
              <a:t>Terminology</a:t>
            </a:r>
          </a:p>
          <a:p>
            <a:r>
              <a:rPr lang="en-US" sz="2400" dirty="0"/>
              <a:t>5310 description</a:t>
            </a:r>
          </a:p>
          <a:p>
            <a:r>
              <a:rPr lang="en-US" sz="2400" dirty="0"/>
              <a:t>Fiscal Year</a:t>
            </a:r>
          </a:p>
          <a:p>
            <a:r>
              <a:rPr lang="en-US" sz="2400" dirty="0"/>
              <a:t>5310 Manual</a:t>
            </a:r>
          </a:p>
          <a:p>
            <a:r>
              <a:rPr lang="en-US" sz="2400" dirty="0"/>
              <a:t>Funding types</a:t>
            </a:r>
          </a:p>
          <a:p>
            <a:pPr marL="0" indent="0">
              <a:buNone/>
            </a:pPr>
            <a:endParaRPr lang="en-US" dirty="0"/>
          </a:p>
        </p:txBody>
      </p:sp>
      <p:sp>
        <p:nvSpPr>
          <p:cNvPr id="4" name="Content Placeholder 3"/>
          <p:cNvSpPr>
            <a:spLocks noGrp="1"/>
          </p:cNvSpPr>
          <p:nvPr>
            <p:ph sz="half" idx="2"/>
          </p:nvPr>
        </p:nvSpPr>
        <p:spPr>
          <a:xfrm>
            <a:off x="4666633" y="2612699"/>
            <a:ext cx="3632855" cy="2320412"/>
          </a:xfrm>
        </p:spPr>
        <p:txBody>
          <a:bodyPr>
            <a:normAutofit/>
          </a:bodyPr>
          <a:lstStyle/>
          <a:p>
            <a:r>
              <a:rPr lang="en-US" sz="2400" dirty="0"/>
              <a:t>Requests for Payment</a:t>
            </a:r>
          </a:p>
          <a:p>
            <a:r>
              <a:rPr lang="en-US" sz="2400" dirty="0"/>
              <a:t>Payment Process</a:t>
            </a:r>
          </a:p>
          <a:p>
            <a:r>
              <a:rPr lang="en-US" sz="2400" dirty="0"/>
              <a:t>Quarterly Reports</a:t>
            </a:r>
          </a:p>
          <a:p>
            <a:r>
              <a:rPr lang="en-US" sz="2400" dirty="0"/>
              <a:t>Title VI </a:t>
            </a:r>
          </a:p>
          <a:p>
            <a:r>
              <a:rPr lang="en-US" sz="2400" dirty="0"/>
              <a:t>ProjectWise</a:t>
            </a:r>
          </a:p>
        </p:txBody>
      </p:sp>
    </p:spTree>
    <p:extLst>
      <p:ext uri="{BB962C8B-B14F-4D97-AF65-F5344CB8AC3E}">
        <p14:creationId xmlns:p14="http://schemas.microsoft.com/office/powerpoint/2010/main" val="1993980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08" y="533951"/>
            <a:ext cx="7886700" cy="1058875"/>
          </a:xfrm>
        </p:spPr>
        <p:txBody>
          <a:bodyPr>
            <a:normAutofit/>
          </a:bodyPr>
          <a:lstStyle/>
          <a:p>
            <a:r>
              <a:rPr lang="en-US" sz="2800" dirty="0">
                <a:latin typeface="Arial" panose="020B0604020202020204" pitchFamily="34" charset="0"/>
                <a:cs typeface="Arial" panose="020B0604020202020204" pitchFamily="34" charset="0"/>
              </a:rPr>
              <a:t>Terminology</a:t>
            </a:r>
          </a:p>
        </p:txBody>
      </p:sp>
      <p:sp>
        <p:nvSpPr>
          <p:cNvPr id="4" name="Content Placeholder 3"/>
          <p:cNvSpPr>
            <a:spLocks noGrp="1"/>
          </p:cNvSpPr>
          <p:nvPr>
            <p:ph sz="half" idx="2"/>
          </p:nvPr>
        </p:nvSpPr>
        <p:spPr>
          <a:xfrm>
            <a:off x="699770" y="1494503"/>
            <a:ext cx="8218089" cy="4715209"/>
          </a:xfrm>
        </p:spPr>
        <p:txBody>
          <a:bodyPr>
            <a:normAutofit/>
          </a:bodyPr>
          <a:lstStyle/>
          <a:p>
            <a:pPr marL="0" indent="0">
              <a:buNone/>
            </a:pPr>
            <a:r>
              <a:rPr lang="en-US" sz="2000" b="1" dirty="0">
                <a:latin typeface="Arial" panose="020B0604020202020204" pitchFamily="34" charset="0"/>
                <a:cs typeface="Arial" panose="020B0604020202020204" pitchFamily="34" charset="0"/>
              </a:rPr>
              <a:t>FTA</a:t>
            </a:r>
            <a:r>
              <a:rPr lang="en-US" sz="2000" dirty="0">
                <a:latin typeface="Arial" panose="020B0604020202020204" pitchFamily="34" charset="0"/>
                <a:cs typeface="Arial" panose="020B0604020202020204" pitchFamily="34" charset="0"/>
              </a:rPr>
              <a:t>:  Federal Transit Administration</a:t>
            </a:r>
          </a:p>
          <a:p>
            <a:pPr marL="0" indent="0">
              <a:buNone/>
            </a:pPr>
            <a:r>
              <a:rPr lang="en-US" sz="2000" b="1" dirty="0">
                <a:latin typeface="Arial" panose="020B0604020202020204" pitchFamily="34" charset="0"/>
                <a:cs typeface="Arial" panose="020B0604020202020204" pitchFamily="34" charset="0"/>
              </a:rPr>
              <a:t>MDOT</a:t>
            </a:r>
            <a:r>
              <a:rPr lang="en-US" sz="2000" dirty="0">
                <a:latin typeface="Arial" panose="020B0604020202020204" pitchFamily="34" charset="0"/>
                <a:cs typeface="Arial" panose="020B0604020202020204" pitchFamily="34" charset="0"/>
              </a:rPr>
              <a:t>:  Maryland Department of Transportation </a:t>
            </a:r>
          </a:p>
          <a:p>
            <a:pPr marL="0" indent="0">
              <a:buNone/>
            </a:pPr>
            <a:r>
              <a:rPr lang="en-US" sz="2000" b="1" dirty="0">
                <a:latin typeface="Arial" panose="020B0604020202020204" pitchFamily="34" charset="0"/>
                <a:cs typeface="Arial" panose="020B0604020202020204" pitchFamily="34" charset="0"/>
              </a:rPr>
              <a:t>MTA</a:t>
            </a:r>
            <a:r>
              <a:rPr lang="en-US" sz="2000" dirty="0">
                <a:latin typeface="Arial" panose="020B0604020202020204" pitchFamily="34" charset="0"/>
                <a:cs typeface="Arial" panose="020B0604020202020204" pitchFamily="34" charset="0"/>
              </a:rPr>
              <a:t>:  Maryland Transit Administration</a:t>
            </a:r>
          </a:p>
          <a:p>
            <a:pPr marL="0" indent="0">
              <a:buNone/>
            </a:pPr>
            <a:r>
              <a:rPr lang="en-US" sz="2000" b="1" dirty="0">
                <a:latin typeface="Arial" panose="020B0604020202020204" pitchFamily="34" charset="0"/>
                <a:cs typeface="Arial" panose="020B0604020202020204" pitchFamily="34" charset="0"/>
              </a:rPr>
              <a:t>OLTS</a:t>
            </a:r>
            <a:r>
              <a:rPr lang="en-US" sz="2000" dirty="0">
                <a:latin typeface="Arial" panose="020B0604020202020204" pitchFamily="34" charset="0"/>
                <a:cs typeface="Arial" panose="020B0604020202020204" pitchFamily="34" charset="0"/>
              </a:rPr>
              <a:t>:  Office of Local Transit Support</a:t>
            </a:r>
          </a:p>
          <a:p>
            <a:pPr marL="0" indent="0">
              <a:buNone/>
            </a:pPr>
            <a:r>
              <a:rPr lang="en-US" sz="2000" b="1" dirty="0">
                <a:latin typeface="Arial" panose="020B0604020202020204" pitchFamily="34" charset="0"/>
                <a:cs typeface="Arial" panose="020B0604020202020204" pitchFamily="34" charset="0"/>
              </a:rPr>
              <a:t>Section 5310</a:t>
            </a:r>
            <a:r>
              <a:rPr lang="en-US" sz="2000" dirty="0">
                <a:latin typeface="Arial" panose="020B0604020202020204" pitchFamily="34" charset="0"/>
                <a:cs typeface="Arial" panose="020B0604020202020204" pitchFamily="34" charset="0"/>
              </a:rPr>
              <a:t>: Enhanced Mobility of Seniors &amp; Individuals with Disabilities</a:t>
            </a:r>
          </a:p>
          <a:p>
            <a:pPr marL="0" indent="0">
              <a:buNone/>
            </a:pPr>
            <a:r>
              <a:rPr lang="en-US" sz="2000" b="1" dirty="0">
                <a:latin typeface="Arial" panose="020B0604020202020204" pitchFamily="34" charset="0"/>
                <a:cs typeface="Arial" panose="020B0604020202020204" pitchFamily="34" charset="0"/>
              </a:rPr>
              <a:t>MM</a:t>
            </a:r>
            <a:r>
              <a:rPr lang="en-US" sz="2000" dirty="0">
                <a:latin typeface="Arial" panose="020B0604020202020204" pitchFamily="34" charset="0"/>
                <a:cs typeface="Arial" panose="020B0604020202020204" pitchFamily="34" charset="0"/>
              </a:rPr>
              <a:t>:  Mobility Management </a:t>
            </a:r>
          </a:p>
          <a:p>
            <a:pPr marL="0" indent="0">
              <a:buNone/>
            </a:pPr>
            <a:r>
              <a:rPr lang="en-US" sz="2000" b="1" dirty="0">
                <a:latin typeface="Arial" panose="020B0604020202020204" pitchFamily="34" charset="0"/>
                <a:cs typeface="Arial" panose="020B0604020202020204" pitchFamily="34" charset="0"/>
              </a:rPr>
              <a:t>PM</a:t>
            </a:r>
            <a:r>
              <a:rPr lang="en-US" sz="2000" dirty="0">
                <a:latin typeface="Arial" panose="020B0604020202020204" pitchFamily="34" charset="0"/>
                <a:cs typeface="Arial" panose="020B0604020202020204" pitchFamily="34" charset="0"/>
              </a:rPr>
              <a:t>:  Preventive Maintenance</a:t>
            </a:r>
          </a:p>
          <a:p>
            <a:pPr marL="0" indent="0">
              <a:buNone/>
            </a:pPr>
            <a:r>
              <a:rPr lang="en-US" sz="2000" b="1" dirty="0">
                <a:latin typeface="Arial" panose="020B0604020202020204" pitchFamily="34" charset="0"/>
                <a:cs typeface="Arial" panose="020B0604020202020204" pitchFamily="34" charset="0"/>
              </a:rPr>
              <a:t>Match</a:t>
            </a:r>
            <a:r>
              <a:rPr lang="en-US" sz="2000" dirty="0">
                <a:latin typeface="Arial" panose="020B0604020202020204" pitchFamily="34" charset="0"/>
                <a:cs typeface="Arial" panose="020B0604020202020204" pitchFamily="34" charset="0"/>
              </a:rPr>
              <a:t>:  Federal and/or Local share required for grant </a:t>
            </a:r>
          </a:p>
          <a:p>
            <a:pPr marL="0" indent="0">
              <a:buNone/>
            </a:pPr>
            <a:r>
              <a:rPr lang="en-US" sz="2000" b="1" dirty="0">
                <a:latin typeface="Arial" panose="020B0604020202020204" pitchFamily="34" charset="0"/>
                <a:cs typeface="Arial" panose="020B0604020202020204" pitchFamily="34" charset="0"/>
              </a:rPr>
              <a:t>FY</a:t>
            </a:r>
            <a:r>
              <a:rPr lang="en-US" sz="2000" dirty="0">
                <a:latin typeface="Arial" panose="020B0604020202020204" pitchFamily="34" charset="0"/>
                <a:cs typeface="Arial" panose="020B0604020202020204" pitchFamily="34" charset="0"/>
              </a:rPr>
              <a:t>:  Fiscal year</a:t>
            </a:r>
          </a:p>
          <a:p>
            <a:pPr marL="0" indent="0">
              <a:buNone/>
            </a:pPr>
            <a:r>
              <a:rPr lang="en-US" sz="2000" b="1" dirty="0">
                <a:latin typeface="Arial" panose="020B0604020202020204" pitchFamily="34" charset="0"/>
                <a:cs typeface="Arial" panose="020B0604020202020204" pitchFamily="34" charset="0"/>
              </a:rPr>
              <a:t>RFP</a:t>
            </a:r>
            <a:r>
              <a:rPr lang="en-US" sz="2000" dirty="0">
                <a:latin typeface="Arial" panose="020B0604020202020204" pitchFamily="34" charset="0"/>
                <a:cs typeface="Arial" panose="020B0604020202020204" pitchFamily="34" charset="0"/>
              </a:rPr>
              <a:t>:  Request for Payment</a:t>
            </a:r>
          </a:p>
          <a:p>
            <a:pPr marL="0" indent="0">
              <a:buNone/>
            </a:pPr>
            <a:r>
              <a:rPr lang="en-US" dirty="0"/>
              <a:t> </a:t>
            </a:r>
          </a:p>
        </p:txBody>
      </p:sp>
    </p:spTree>
    <p:extLst>
      <p:ext uri="{BB962C8B-B14F-4D97-AF65-F5344CB8AC3E}">
        <p14:creationId xmlns:p14="http://schemas.microsoft.com/office/powerpoint/2010/main" val="117842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20921-9D31-C273-684F-5ED80A8E3642}"/>
              </a:ext>
            </a:extLst>
          </p:cNvPr>
          <p:cNvSpPr>
            <a:spLocks noGrp="1"/>
          </p:cNvSpPr>
          <p:nvPr>
            <p:ph type="title"/>
          </p:nvPr>
        </p:nvSpPr>
        <p:spPr>
          <a:xfrm>
            <a:off x="640775" y="140678"/>
            <a:ext cx="7886700" cy="1036369"/>
          </a:xfrm>
        </p:spPr>
        <p:txBody>
          <a:bodyPr>
            <a:normAutofit/>
          </a:bodyPr>
          <a:lstStyle/>
          <a:p>
            <a:r>
              <a:rPr lang="en-US" sz="2800" dirty="0"/>
              <a:t>Coordinated Public Transit-Human Services Transportation Plan</a:t>
            </a:r>
          </a:p>
        </p:txBody>
      </p:sp>
      <p:sp>
        <p:nvSpPr>
          <p:cNvPr id="4" name="Content Placeholder 3">
            <a:extLst>
              <a:ext uri="{FF2B5EF4-FFF2-40B4-BE49-F238E27FC236}">
                <a16:creationId xmlns:a16="http://schemas.microsoft.com/office/drawing/2014/main" id="{2E32C157-508C-8F32-45D3-09DF3725AFD0}"/>
              </a:ext>
            </a:extLst>
          </p:cNvPr>
          <p:cNvSpPr>
            <a:spLocks noGrp="1"/>
          </p:cNvSpPr>
          <p:nvPr>
            <p:ph sz="half" idx="2"/>
          </p:nvPr>
        </p:nvSpPr>
        <p:spPr>
          <a:xfrm>
            <a:off x="640775" y="1105319"/>
            <a:ext cx="8336969" cy="1467059"/>
          </a:xfrm>
        </p:spPr>
        <p:txBody>
          <a:bodyPr>
            <a:noAutofit/>
          </a:bodyPr>
          <a:lstStyle/>
          <a:p>
            <a:r>
              <a:rPr lang="en-US" sz="2000" dirty="0"/>
              <a:t>Stand up! Introduce yourself! Please share either what region/counties you serve, or a marketing outreach effort that worked well for you</a:t>
            </a:r>
          </a:p>
          <a:p>
            <a:r>
              <a:rPr lang="en-US" sz="2000" dirty="0"/>
              <a:t>Maryland’s Coordinated Public Transit–Human Services Transportation Plans are being redesigned across all five regions to reflect updated needs, strategies, and projects.</a:t>
            </a:r>
          </a:p>
          <a:p>
            <a:r>
              <a:rPr lang="en-US" sz="2000" dirty="0"/>
              <a:t>Participation matters! 5310 recipients must remain in compliance with these plans, and meeting attendance is mandatory to ensure your input is included.</a:t>
            </a:r>
          </a:p>
          <a:p>
            <a:r>
              <a:rPr lang="en-US" sz="2000" dirty="0"/>
              <a:t>The redesign process emphasizes stakeholder engagement, workshops, and focus groups are held regionally so providers’ voices guide the strategies.</a:t>
            </a:r>
          </a:p>
          <a:p>
            <a:r>
              <a:rPr lang="en-US" sz="2000" dirty="0"/>
              <a:t>Updated plans will serve as the foundation for 5310 funding decisions and project eligibility, so staying informed and engaged protects your agency’s access to resources.</a:t>
            </a:r>
          </a:p>
          <a:p>
            <a:r>
              <a:rPr lang="en-US" sz="2000" dirty="0"/>
              <a:t>The website provides regional plan updates, meeting details, and resources. Please review regularly to stay compliant.</a:t>
            </a:r>
          </a:p>
          <a:p>
            <a:pPr marL="0" indent="0">
              <a:buNone/>
            </a:pPr>
            <a:r>
              <a:rPr lang="en-US" sz="2000" dirty="0"/>
              <a:t>                             </a:t>
            </a:r>
            <a:r>
              <a:rPr lang="en-US" sz="2000" dirty="0">
                <a:hlinkClick r:id="rId2"/>
              </a:rPr>
              <a:t>https://marylandcoordinatedplans.com</a:t>
            </a:r>
            <a:r>
              <a:rPr lang="en-US" sz="2000" dirty="0"/>
              <a:t> </a:t>
            </a:r>
          </a:p>
        </p:txBody>
      </p:sp>
    </p:spTree>
    <p:extLst>
      <p:ext uri="{BB962C8B-B14F-4D97-AF65-F5344CB8AC3E}">
        <p14:creationId xmlns:p14="http://schemas.microsoft.com/office/powerpoint/2010/main" val="3334285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9614-0CAE-0F58-4280-E0A6ECFF3386}"/>
              </a:ext>
            </a:extLst>
          </p:cNvPr>
          <p:cNvSpPr>
            <a:spLocks noGrp="1"/>
          </p:cNvSpPr>
          <p:nvPr>
            <p:ph type="title"/>
          </p:nvPr>
        </p:nvSpPr>
        <p:spPr>
          <a:xfrm>
            <a:off x="640775" y="261258"/>
            <a:ext cx="7886700" cy="1158980"/>
          </a:xfrm>
        </p:spPr>
        <p:txBody>
          <a:bodyPr/>
          <a:lstStyle/>
          <a:p>
            <a:r>
              <a:rPr lang="en-US" dirty="0"/>
              <a:t>Let's Discuss! Your voice matters! </a:t>
            </a:r>
          </a:p>
        </p:txBody>
      </p:sp>
      <p:sp>
        <p:nvSpPr>
          <p:cNvPr id="3" name="Content Placeholder 2">
            <a:extLst>
              <a:ext uri="{FF2B5EF4-FFF2-40B4-BE49-F238E27FC236}">
                <a16:creationId xmlns:a16="http://schemas.microsoft.com/office/drawing/2014/main" id="{A486CBEE-BCF9-79A7-EF2D-0A4CACF49B5D}"/>
              </a:ext>
            </a:extLst>
          </p:cNvPr>
          <p:cNvSpPr>
            <a:spLocks noGrp="1"/>
          </p:cNvSpPr>
          <p:nvPr>
            <p:ph sz="half" idx="1"/>
          </p:nvPr>
        </p:nvSpPr>
        <p:spPr>
          <a:xfrm>
            <a:off x="628649" y="1346479"/>
            <a:ext cx="7560757" cy="4223049"/>
          </a:xfrm>
        </p:spPr>
        <p:txBody>
          <a:bodyPr>
            <a:normAutofit fontScale="77500" lnSpcReduction="20000"/>
          </a:bodyPr>
          <a:lstStyle/>
          <a:p>
            <a:pPr>
              <a:buNone/>
            </a:pPr>
            <a:endParaRPr lang="en-US" b="1" dirty="0"/>
          </a:p>
          <a:p>
            <a:pPr>
              <a:buNone/>
            </a:pPr>
            <a:r>
              <a:rPr lang="en-US" b="1" dirty="0">
                <a:solidFill>
                  <a:schemeClr val="accent1"/>
                </a:solidFill>
              </a:rPr>
              <a:t>Coordinated Plan Updates – Partner Spotlight: KFH Group</a:t>
            </a:r>
          </a:p>
          <a:p>
            <a:pPr>
              <a:buNone/>
            </a:pPr>
            <a:r>
              <a:rPr lang="en-US" dirty="0"/>
              <a:t>	Joel Eisenfeld from KFH is joining us today to provide insight on the Coordinated Plans. KFH helps by updating and guiding these plans every five years, and Joel’s expertise will help frame our discussion on coordination, access to resources, and engagement opportunities for 5310 providers.</a:t>
            </a:r>
            <a:endParaRPr lang="en-US" b="1" dirty="0">
              <a:solidFill>
                <a:schemeClr val="accent1"/>
              </a:solidFill>
            </a:endParaRPr>
          </a:p>
          <a:p>
            <a:pPr>
              <a:buNone/>
            </a:pPr>
            <a:endParaRPr lang="en-US" b="1" dirty="0"/>
          </a:p>
          <a:p>
            <a:pPr>
              <a:buNone/>
            </a:pPr>
            <a:endParaRPr lang="en-US" b="1" dirty="0"/>
          </a:p>
          <a:p>
            <a:pPr>
              <a:buNone/>
            </a:pPr>
            <a:r>
              <a:rPr lang="en-US" b="1" dirty="0"/>
              <a:t>Discussion Prompts for Grantees:</a:t>
            </a:r>
            <a:endParaRPr lang="en-US" dirty="0"/>
          </a:p>
          <a:p>
            <a:pPr>
              <a:buFont typeface="Arial" panose="020B0604020202020204" pitchFamily="34" charset="0"/>
              <a:buChar char="•"/>
            </a:pPr>
            <a:r>
              <a:rPr lang="en-US" dirty="0"/>
              <a:t>What transportation gaps or challenges do you see most often in your community?</a:t>
            </a:r>
          </a:p>
          <a:p>
            <a:pPr>
              <a:buFont typeface="Arial" panose="020B0604020202020204" pitchFamily="34" charset="0"/>
              <a:buChar char="•"/>
            </a:pPr>
            <a:r>
              <a:rPr lang="en-US" dirty="0"/>
              <a:t>What outreach or marketing strategy has worked well for you in reaching seniors or individuals with disabilities?</a:t>
            </a:r>
          </a:p>
          <a:p>
            <a:pPr>
              <a:buFont typeface="Arial" panose="020B0604020202020204" pitchFamily="34" charset="0"/>
              <a:buChar char="•"/>
            </a:pPr>
            <a:r>
              <a:rPr lang="en-US" dirty="0"/>
              <a:t>How does your agency collaborate with other providers in your area?</a:t>
            </a:r>
          </a:p>
          <a:p>
            <a:pPr>
              <a:buFont typeface="Arial" panose="020B0604020202020204" pitchFamily="34" charset="0"/>
              <a:buChar char="•"/>
            </a:pPr>
            <a:r>
              <a:rPr lang="en-US" dirty="0"/>
              <a:t>What partnerships or community connections have been most helpful to your agency?</a:t>
            </a:r>
          </a:p>
          <a:p>
            <a:endParaRPr lang="en-US" dirty="0"/>
          </a:p>
        </p:txBody>
      </p:sp>
    </p:spTree>
    <p:extLst>
      <p:ext uri="{BB962C8B-B14F-4D97-AF65-F5344CB8AC3E}">
        <p14:creationId xmlns:p14="http://schemas.microsoft.com/office/powerpoint/2010/main" val="807904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t="3262" b="3262"/>
          <a:stretch/>
        </p:blipFill>
        <p:spPr>
          <a:xfrm>
            <a:off x="3796316" y="1155621"/>
            <a:ext cx="4080440" cy="4937760"/>
          </a:xfrm>
          <a:prstGeom prst="rect">
            <a:avLst/>
          </a:prstGeom>
          <a:effectLst>
            <a:glow>
              <a:schemeClr val="accent1">
                <a:alpha val="40000"/>
              </a:schemeClr>
            </a:glow>
            <a:outerShdw blurRad="50800" dist="50800" dir="5400000" sx="39000" sy="39000" algn="ctr" rotWithShape="0">
              <a:srgbClr val="000000"/>
            </a:outerShdw>
            <a:softEdge rad="88900"/>
          </a:effectLst>
        </p:spPr>
      </p:pic>
      <p:sp>
        <p:nvSpPr>
          <p:cNvPr id="2" name="Title 1"/>
          <p:cNvSpPr>
            <a:spLocks noGrp="1"/>
          </p:cNvSpPr>
          <p:nvPr>
            <p:ph type="title"/>
          </p:nvPr>
        </p:nvSpPr>
        <p:spPr>
          <a:xfrm>
            <a:off x="226591" y="282795"/>
            <a:ext cx="7886700" cy="1113690"/>
          </a:xfrm>
        </p:spPr>
        <p:txBody>
          <a:bodyPr>
            <a:normAutofit/>
          </a:bodyPr>
          <a:lstStyle/>
          <a:p>
            <a:r>
              <a:rPr lang="en-US" sz="2800" dirty="0">
                <a:latin typeface="Arial" panose="020B0604020202020204" pitchFamily="34" charset="0"/>
                <a:cs typeface="Arial" panose="020B0604020202020204" pitchFamily="34" charset="0"/>
              </a:rPr>
              <a:t>Responsibilities and Obligations</a:t>
            </a:r>
          </a:p>
        </p:txBody>
      </p:sp>
      <p:sp>
        <p:nvSpPr>
          <p:cNvPr id="5" name="TextBox 4"/>
          <p:cNvSpPr txBox="1"/>
          <p:nvPr/>
        </p:nvSpPr>
        <p:spPr>
          <a:xfrm>
            <a:off x="448024" y="1155621"/>
            <a:ext cx="3543208" cy="4739759"/>
          </a:xfrm>
          <a:prstGeom prst="rect">
            <a:avLst/>
          </a:prstGeom>
          <a:noFill/>
        </p:spPr>
        <p:txBody>
          <a:bodyPr wrap="square" rtlCol="0">
            <a:spAutoFit/>
          </a:bodyPr>
          <a:lstStyle/>
          <a:p>
            <a:pPr lvl="0"/>
            <a:r>
              <a:rPr lang="en-US" sz="1400" b="1" u="sng" dirty="0"/>
              <a:t>What is 5310 again? </a:t>
            </a:r>
            <a:endParaRPr lang="en-US" sz="1400" dirty="0"/>
          </a:p>
          <a:p>
            <a:r>
              <a:rPr lang="en-US" sz="1400" dirty="0"/>
              <a:t>The 5310 program exists to improve mobility for seniors and individuals with disabilities especially when public transportation is insufficient, or unavailable.</a:t>
            </a:r>
          </a:p>
          <a:p>
            <a:r>
              <a:rPr lang="en-US" sz="1400" dirty="0"/>
              <a:t>Funds can be used for capital expenses, operating expenses, and mobility management projects as long as they directly benefit the populations we’re serving.</a:t>
            </a:r>
          </a:p>
          <a:p>
            <a:r>
              <a:rPr lang="en-US" sz="1400" dirty="0"/>
              <a:t> </a:t>
            </a:r>
          </a:p>
          <a:p>
            <a:pPr lvl="0"/>
            <a:r>
              <a:rPr lang="en-US" sz="1400" b="1" u="sng" dirty="0"/>
              <a:t>What is the 5310 Circular : </a:t>
            </a:r>
            <a:endParaRPr lang="en-US" sz="1400" dirty="0"/>
          </a:p>
          <a:p>
            <a:r>
              <a:rPr lang="en-US" sz="1400" dirty="0"/>
              <a:t>This circular is the official guidance from the Federal Transit Administration for the Section 5310 program. It explains the rules, requirements, and expectations for how these federal funds must be used. Think of it as the playbook we all follow to stay compliant.</a:t>
            </a:r>
          </a:p>
          <a:p>
            <a:r>
              <a:rPr lang="en-US" sz="1400" dirty="0"/>
              <a:t>The newest version, 9070.1H, replaces the older 9070.1G from 2014. </a:t>
            </a:r>
          </a:p>
          <a:p>
            <a:endParaRPr lang="en-US" dirty="0"/>
          </a:p>
          <a:p>
            <a:endParaRPr lang="en-US" dirty="0"/>
          </a:p>
        </p:txBody>
      </p:sp>
      <p:sp>
        <p:nvSpPr>
          <p:cNvPr id="4" name="TextBox 3">
            <a:extLst>
              <a:ext uri="{FF2B5EF4-FFF2-40B4-BE49-F238E27FC236}">
                <a16:creationId xmlns:a16="http://schemas.microsoft.com/office/drawing/2014/main" id="{6C9E509B-7C6D-7DCE-A4E1-19D12A051889}"/>
              </a:ext>
            </a:extLst>
          </p:cNvPr>
          <p:cNvSpPr txBox="1"/>
          <p:nvPr/>
        </p:nvSpPr>
        <p:spPr>
          <a:xfrm>
            <a:off x="4320791" y="1155621"/>
            <a:ext cx="3792500" cy="430887"/>
          </a:xfrm>
          <a:prstGeom prst="rect">
            <a:avLst/>
          </a:prstGeom>
          <a:noFill/>
        </p:spPr>
        <p:txBody>
          <a:bodyPr wrap="square" rtlCol="0">
            <a:spAutoFit/>
          </a:bodyPr>
          <a:lstStyle/>
          <a:p>
            <a:r>
              <a:rPr lang="en-US" sz="1100" dirty="0">
                <a:hlinkClick r:id="rId4"/>
              </a:rPr>
              <a:t>https://www.transit.dot.gov/regulations-and-programs/fta-circulars/enhanced-mobility-seniors-and-individuals-disabilities</a:t>
            </a:r>
            <a:r>
              <a:rPr lang="en-US" sz="1100" dirty="0"/>
              <a:t> </a:t>
            </a:r>
          </a:p>
        </p:txBody>
      </p:sp>
    </p:spTree>
    <p:extLst>
      <p:ext uri="{BB962C8B-B14F-4D97-AF65-F5344CB8AC3E}">
        <p14:creationId xmlns:p14="http://schemas.microsoft.com/office/powerpoint/2010/main" val="3426301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62" y="328457"/>
            <a:ext cx="7886700" cy="1113690"/>
          </a:xfrm>
        </p:spPr>
        <p:txBody>
          <a:bodyPr>
            <a:normAutofit/>
          </a:bodyPr>
          <a:lstStyle/>
          <a:p>
            <a:r>
              <a:rPr lang="en-US" sz="2800" dirty="0">
                <a:latin typeface="Arial" panose="020B0604020202020204" pitchFamily="34" charset="0"/>
                <a:cs typeface="Arial" panose="020B0604020202020204" pitchFamily="34" charset="0"/>
              </a:rPr>
              <a:t>Responsibilities and Obligations</a:t>
            </a:r>
          </a:p>
        </p:txBody>
      </p:sp>
      <p:sp>
        <p:nvSpPr>
          <p:cNvPr id="10" name="TextBox 9"/>
          <p:cNvSpPr txBox="1"/>
          <p:nvPr/>
        </p:nvSpPr>
        <p:spPr>
          <a:xfrm>
            <a:off x="833774" y="1442147"/>
            <a:ext cx="8015257" cy="550920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What is a Fiscal Year?</a:t>
            </a:r>
          </a:p>
          <a:p>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12-month period used for budgeting, reporting, and funding  not always the same as the calendar year.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MDOT MTA’s Fiscal Year: July 1 – June 30</a:t>
            </a:r>
          </a:p>
          <a:p>
            <a:pPr lvl="1"/>
            <a:r>
              <a:rPr lang="en-US" sz="1700" i="1" dirty="0">
                <a:latin typeface="Times New Roman" panose="02020603050405020304" pitchFamily="18" charset="0"/>
                <a:cs typeface="Times New Roman" panose="02020603050405020304" pitchFamily="18" charset="0"/>
              </a:rPr>
              <a:t>	ex:  FY 2026 would be July 1, 2025, through June 30, 2026</a:t>
            </a:r>
          </a:p>
          <a:p>
            <a:pPr lvl="1"/>
            <a:r>
              <a:rPr lang="en-US" sz="1700" i="1" dirty="0">
                <a:latin typeface="Times New Roman" panose="02020603050405020304" pitchFamily="18" charset="0"/>
                <a:cs typeface="Times New Roman" panose="02020603050405020304" pitchFamily="18" charset="0"/>
              </a:rPr>
              <a:t>	      FY 2027 would be </a:t>
            </a:r>
            <a:r>
              <a:rPr lang="en-US" sz="1700" i="1" dirty="0"/>
              <a:t> July 1, 2026, through June 30</a:t>
            </a:r>
            <a:r>
              <a:rPr lang="en-US" sz="1700" i="1"/>
              <a:t>, 2027</a:t>
            </a:r>
            <a:endParaRPr lang="en-US" sz="1700" i="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Why It Matters:</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Reporting deadlines depend on which fiscal year is being used.</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Quarterly reports are tied to </a:t>
            </a:r>
            <a:r>
              <a:rPr lang="en-US" sz="2000" b="1" dirty="0">
                <a:latin typeface="Times New Roman" panose="02020603050405020304" pitchFamily="18" charset="0"/>
                <a:cs typeface="Times New Roman" panose="02020603050405020304" pitchFamily="18" charset="0"/>
              </a:rPr>
              <a:t>MDOT MTA’s fiscal year</a:t>
            </a:r>
            <a:r>
              <a:rPr lang="en-US" sz="2000" dirty="0">
                <a:latin typeface="Times New Roman" panose="02020603050405020304" pitchFamily="18" charset="0"/>
                <a:cs typeface="Times New Roman" panose="02020603050405020304" pitchFamily="18" charset="0"/>
              </a:rPr>
              <a:t>, not your agency’s.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Always double-check which fiscal year we’re referring to before preparing reports.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443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310 Program Manual.pdf - Adobe Acrobat Reader DC (32-bit)"/>
          <p:cNvPicPr>
            <a:picLocks noChangeAspect="1"/>
          </p:cNvPicPr>
          <p:nvPr/>
        </p:nvPicPr>
        <p:blipFill rotWithShape="1">
          <a:blip r:embed="rId3">
            <a:extLst>
              <a:ext uri="{28A0092B-C50C-407E-A947-70E740481C1C}">
                <a14:useLocalDpi xmlns:a14="http://schemas.microsoft.com/office/drawing/2010/main" val="0"/>
              </a:ext>
            </a:extLst>
          </a:blip>
          <a:srcRect l="9801" t="22653" r="35759" b="943"/>
          <a:stretch/>
        </p:blipFill>
        <p:spPr>
          <a:xfrm>
            <a:off x="364692" y="1845270"/>
            <a:ext cx="2797677" cy="3291840"/>
          </a:xfrm>
          <a:prstGeom prst="rect">
            <a:avLst/>
          </a:prstGeom>
        </p:spPr>
      </p:pic>
      <p:sp>
        <p:nvSpPr>
          <p:cNvPr id="2" name="Title 1"/>
          <p:cNvSpPr>
            <a:spLocks noGrp="1"/>
          </p:cNvSpPr>
          <p:nvPr>
            <p:ph type="title"/>
          </p:nvPr>
        </p:nvSpPr>
        <p:spPr>
          <a:xfrm>
            <a:off x="364692" y="318625"/>
            <a:ext cx="7886700" cy="1113690"/>
          </a:xfrm>
        </p:spPr>
        <p:txBody>
          <a:bodyPr>
            <a:normAutofit/>
          </a:bodyPr>
          <a:lstStyle/>
          <a:p>
            <a:r>
              <a:rPr lang="en-US" sz="2800" dirty="0">
                <a:latin typeface="Arial" panose="020B0604020202020204" pitchFamily="34" charset="0"/>
                <a:cs typeface="Arial" panose="020B0604020202020204" pitchFamily="34" charset="0"/>
              </a:rPr>
              <a:t>Responsibilities and Obligations</a:t>
            </a:r>
          </a:p>
        </p:txBody>
      </p:sp>
      <p:sp>
        <p:nvSpPr>
          <p:cNvPr id="10" name="TextBox 9"/>
          <p:cNvSpPr txBox="1"/>
          <p:nvPr/>
        </p:nvSpPr>
        <p:spPr>
          <a:xfrm>
            <a:off x="3162369" y="1580474"/>
            <a:ext cx="5524500" cy="4154984"/>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rPr>
              <a:t>5310 Manual</a:t>
            </a:r>
          </a:p>
          <a:p>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Let’s take a look at the 5310 Manual which is your ‘bible’ for this grant. Well at least the table of contents.</a:t>
            </a:r>
          </a:p>
          <a:p>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It can be found on the TAM website under Resources/Office of Local Transit Support	</a:t>
            </a:r>
          </a:p>
          <a:p>
            <a:r>
              <a:rPr lang="en-US" sz="2200" dirty="0">
                <a:latin typeface="Arial" panose="020B0604020202020204" pitchFamily="34" charset="0"/>
                <a:cs typeface="Arial" panose="020B0604020202020204" pitchFamily="34" charset="0"/>
                <a:hlinkClick r:id="rId4"/>
              </a:rPr>
              <a:t>https://www.taminc.org/mta-program-and-grant-information</a:t>
            </a: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(Recommend downloading PDF to your desktop)</a:t>
            </a:r>
          </a:p>
        </p:txBody>
      </p:sp>
    </p:spTree>
    <p:extLst>
      <p:ext uri="{BB962C8B-B14F-4D97-AF65-F5344CB8AC3E}">
        <p14:creationId xmlns:p14="http://schemas.microsoft.com/office/powerpoint/2010/main" val="1008763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14260</TotalTime>
  <Words>2020</Words>
  <Application>Microsoft Office PowerPoint</Application>
  <PresentationFormat>On-screen Show (4:3)</PresentationFormat>
  <Paragraphs>244</Paragraphs>
  <Slides>26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Times</vt:lpstr>
      <vt:lpstr>Times New Roman</vt:lpstr>
      <vt:lpstr>Wingdings</vt:lpstr>
      <vt:lpstr>Office Theme</vt:lpstr>
      <vt:lpstr>FY2026-2027 5310 Briefing  Responsibilities and Obligations </vt:lpstr>
      <vt:lpstr>First things first:</vt:lpstr>
      <vt:lpstr>Agenda for this Afternoon    We will review the following:</vt:lpstr>
      <vt:lpstr>Terminology</vt:lpstr>
      <vt:lpstr>Coordinated Public Transit-Human Services Transportation Plan</vt:lpstr>
      <vt:lpstr>Let's Discuss! Your voice matters! </vt:lpstr>
      <vt:lpstr>Responsibilities and Obligations</vt:lpstr>
      <vt:lpstr>Responsibilities and Obligations</vt:lpstr>
      <vt:lpstr>Responsibilities and Obligations</vt:lpstr>
      <vt:lpstr>Difference between  Capital and Operating Expenses</vt:lpstr>
      <vt:lpstr>                     Break Time!</vt:lpstr>
      <vt:lpstr>Request for Payment</vt:lpstr>
      <vt:lpstr>How to Complete the Request for Payment Form</vt:lpstr>
      <vt:lpstr>PowerPoint Presentation</vt:lpstr>
      <vt:lpstr>Request for Payment - Operating</vt:lpstr>
      <vt:lpstr>PowerPoint Presentation</vt:lpstr>
      <vt:lpstr>Required Back Up Documentation  with Requests for Payment</vt:lpstr>
      <vt:lpstr>Procurement Requirements</vt:lpstr>
      <vt:lpstr>Payment Process</vt:lpstr>
      <vt:lpstr>Quarterly Reports  Must be completed if you have current 5310 vehicles regardless if  you have a current operating or capital grant or not.</vt:lpstr>
      <vt:lpstr>Quarterly Reports</vt:lpstr>
      <vt:lpstr>Title VI</vt:lpstr>
      <vt:lpstr>ProjectWise</vt:lpstr>
      <vt:lpstr>This concludes this Brief Overview of the 5310 Program</vt:lpstr>
      <vt:lpstr>PowerPoint Presentation</vt:lpstr>
      <vt:lpstr>Need additional assistance?  Cydney Dickens 5310 Program Manager MDOT MTA OLTS cdickens@mdot.Maryland.gov 410-767-8356   </vt:lpstr>
    </vt:vector>
  </TitlesOfParts>
  <Company>Pulsar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Baker</dc:creator>
  <cp:lastModifiedBy>Cydney Dickens</cp:lastModifiedBy>
  <cp:revision>249</cp:revision>
  <cp:lastPrinted>2017-10-05T20:56:00Z</cp:lastPrinted>
  <dcterms:created xsi:type="dcterms:W3CDTF">2017-04-18T13:09:15Z</dcterms:created>
  <dcterms:modified xsi:type="dcterms:W3CDTF">2025-10-06T15:05:46Z</dcterms:modified>
</cp:coreProperties>
</file>