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3A_D7B119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16" r:id="rId5"/>
  </p:sldMasterIdLst>
  <p:notesMasterIdLst>
    <p:notesMasterId r:id="rId53"/>
  </p:notesMasterIdLst>
  <p:handoutMasterIdLst>
    <p:handoutMasterId r:id="rId54"/>
  </p:handoutMasterIdLst>
  <p:sldIdLst>
    <p:sldId id="308" r:id="rId6"/>
    <p:sldId id="309" r:id="rId7"/>
    <p:sldId id="715" r:id="rId8"/>
    <p:sldId id="718" r:id="rId9"/>
    <p:sldId id="716" r:id="rId10"/>
    <p:sldId id="717" r:id="rId11"/>
    <p:sldId id="719" r:id="rId12"/>
    <p:sldId id="313" r:id="rId13"/>
    <p:sldId id="720" r:id="rId14"/>
    <p:sldId id="306" r:id="rId15"/>
    <p:sldId id="307" r:id="rId16"/>
    <p:sldId id="305" r:id="rId17"/>
    <p:sldId id="634" r:id="rId18"/>
    <p:sldId id="674" r:id="rId19"/>
    <p:sldId id="714" r:id="rId20"/>
    <p:sldId id="704" r:id="rId21"/>
    <p:sldId id="709" r:id="rId22"/>
    <p:sldId id="705" r:id="rId23"/>
    <p:sldId id="706" r:id="rId24"/>
    <p:sldId id="697" r:id="rId25"/>
    <p:sldId id="707" r:id="rId26"/>
    <p:sldId id="708" r:id="rId27"/>
    <p:sldId id="710" r:id="rId28"/>
    <p:sldId id="699" r:id="rId29"/>
    <p:sldId id="702" r:id="rId30"/>
    <p:sldId id="711" r:id="rId31"/>
    <p:sldId id="669" r:id="rId32"/>
    <p:sldId id="311" r:id="rId33"/>
    <p:sldId id="271" r:id="rId34"/>
    <p:sldId id="259" r:id="rId35"/>
    <p:sldId id="301" r:id="rId36"/>
    <p:sldId id="264" r:id="rId37"/>
    <p:sldId id="291" r:id="rId38"/>
    <p:sldId id="290" r:id="rId39"/>
    <p:sldId id="292" r:id="rId40"/>
    <p:sldId id="293" r:id="rId41"/>
    <p:sldId id="294" r:id="rId42"/>
    <p:sldId id="302" r:id="rId43"/>
    <p:sldId id="300" r:id="rId44"/>
    <p:sldId id="295" r:id="rId45"/>
    <p:sldId id="296" r:id="rId46"/>
    <p:sldId id="297" r:id="rId47"/>
    <p:sldId id="298" r:id="rId48"/>
    <p:sldId id="299" r:id="rId49"/>
    <p:sldId id="303" r:id="rId50"/>
    <p:sldId id="314" r:id="rId51"/>
    <p:sldId id="28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34210F2-D7D2-4395-824A-B7A58082464C}">
          <p14:sldIdLst>
            <p14:sldId id="308"/>
            <p14:sldId id="309"/>
            <p14:sldId id="715"/>
            <p14:sldId id="718"/>
            <p14:sldId id="716"/>
            <p14:sldId id="717"/>
            <p14:sldId id="719"/>
            <p14:sldId id="313"/>
          </p14:sldIdLst>
        </p14:section>
        <p14:section name="By the numbers" id="{973AE22C-9ECC-405D-90D2-924388C90FB4}">
          <p14:sldIdLst>
            <p14:sldId id="720"/>
            <p14:sldId id="306"/>
            <p14:sldId id="307"/>
            <p14:sldId id="305"/>
          </p14:sldIdLst>
        </p14:section>
        <p14:section name="Mental Health" id="{C048FF23-5EB8-43A4-A16E-28F803D66E42}">
          <p14:sldIdLst>
            <p14:sldId id="634"/>
            <p14:sldId id="674"/>
            <p14:sldId id="714"/>
            <p14:sldId id="704"/>
            <p14:sldId id="709"/>
            <p14:sldId id="705"/>
            <p14:sldId id="706"/>
            <p14:sldId id="697"/>
            <p14:sldId id="707"/>
            <p14:sldId id="708"/>
            <p14:sldId id="710"/>
            <p14:sldId id="699"/>
            <p14:sldId id="702"/>
            <p14:sldId id="711"/>
            <p14:sldId id="669"/>
            <p14:sldId id="311"/>
          </p14:sldIdLst>
        </p14:section>
        <p14:section name="Operator Quality of Life" id="{212132D2-46AE-4F89-A4AD-05EEB5F9BBEE}">
          <p14:sldIdLst>
            <p14:sldId id="271"/>
            <p14:sldId id="259"/>
            <p14:sldId id="301"/>
            <p14:sldId id="264"/>
            <p14:sldId id="291"/>
            <p14:sldId id="290"/>
            <p14:sldId id="292"/>
            <p14:sldId id="293"/>
            <p14:sldId id="294"/>
            <p14:sldId id="302"/>
            <p14:sldId id="300"/>
            <p14:sldId id="295"/>
            <p14:sldId id="296"/>
            <p14:sldId id="297"/>
            <p14:sldId id="298"/>
            <p14:sldId id="299"/>
            <p14:sldId id="303"/>
            <p14:sldId id="314"/>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FAD727-76D4-3533-A49F-7E21D43F6EC5}" name="Sandy Brennan" initials="SB" userId="S::sbrennan@foursquareitp.com::fb2e0d14-f365-40db-bc91-7d0e3dc9ce9e" providerId="AD"/>
  <p188:author id="{97BC2D9E-C2C6-AD50-2E79-A6FD4DBFF248}" name="Brian Siegel" initials="BS" userId="S::bsiegel@foursquareitp.com::2e3fb03a-20f5-464c-9812-97be60777f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8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5C7FE-016B-40F4-845D-B22A53AFC971}" v="1565" dt="2025-10-02T15:52:41.627"/>
    <p1510:client id="{CCF0BBEC-7BAA-4004-8114-DCB389626E5C}" v="857" dt="2025-10-01T21:34:05.159"/>
    <p1510:client id="{D481CD24-68D8-78F2-6ADC-DD427C861062}" v="1" dt="2025-10-02T15:55:38.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Siegel" userId="2e3fb03a-20f5-464c-9812-97be60777fc5" providerId="ADAL" clId="{6A15C7FE-016B-40F4-845D-B22A53AFC971}"/>
    <pc:docChg chg="undo redo custSel addSld delSld modSld sldOrd modSection">
      <pc:chgData name="Brian Siegel" userId="2e3fb03a-20f5-464c-9812-97be60777fc5" providerId="ADAL" clId="{6A15C7FE-016B-40F4-845D-B22A53AFC971}" dt="2025-10-02T15:52:41.628" v="1549" actId="729"/>
      <pc:docMkLst>
        <pc:docMk/>
      </pc:docMkLst>
      <pc:sldChg chg="modSp mod">
        <pc:chgData name="Brian Siegel" userId="2e3fb03a-20f5-464c-9812-97be60777fc5" providerId="ADAL" clId="{6A15C7FE-016B-40F4-845D-B22A53AFC971}" dt="2025-10-02T15:24:41.971" v="592" actId="20577"/>
        <pc:sldMkLst>
          <pc:docMk/>
          <pc:sldMk cId="762149625" sldId="259"/>
        </pc:sldMkLst>
        <pc:spChg chg="mod">
          <ac:chgData name="Brian Siegel" userId="2e3fb03a-20f5-464c-9812-97be60777fc5" providerId="ADAL" clId="{6A15C7FE-016B-40F4-845D-B22A53AFC971}" dt="2025-10-02T15:24:41.971" v="592" actId="20577"/>
          <ac:spMkLst>
            <pc:docMk/>
            <pc:sldMk cId="762149625" sldId="259"/>
            <ac:spMk id="9" creationId="{16835E4A-806F-47B6-32C7-E627CCBB374B}"/>
          </ac:spMkLst>
        </pc:spChg>
      </pc:sldChg>
      <pc:sldChg chg="modNotesTx">
        <pc:chgData name="Brian Siegel" userId="2e3fb03a-20f5-464c-9812-97be60777fc5" providerId="ADAL" clId="{6A15C7FE-016B-40F4-845D-B22A53AFC971}" dt="2025-10-02T15:47:52.498" v="1179" actId="20577"/>
        <pc:sldMkLst>
          <pc:docMk/>
          <pc:sldMk cId="3434422002" sldId="264"/>
        </pc:sldMkLst>
      </pc:sldChg>
      <pc:sldChg chg="modNotesTx">
        <pc:chgData name="Brian Siegel" userId="2e3fb03a-20f5-464c-9812-97be60777fc5" providerId="ADAL" clId="{6A15C7FE-016B-40F4-845D-B22A53AFC971}" dt="2025-10-02T15:50:22.515" v="1229" actId="20577"/>
        <pc:sldMkLst>
          <pc:docMk/>
          <pc:sldMk cId="2622615854" sldId="290"/>
        </pc:sldMkLst>
      </pc:sldChg>
      <pc:sldChg chg="modNotesTx">
        <pc:chgData name="Brian Siegel" userId="2e3fb03a-20f5-464c-9812-97be60777fc5" providerId="ADAL" clId="{6A15C7FE-016B-40F4-845D-B22A53AFC971}" dt="2025-10-02T15:48:07.834" v="1197" actId="20577"/>
        <pc:sldMkLst>
          <pc:docMk/>
          <pc:sldMk cId="2962918535" sldId="291"/>
        </pc:sldMkLst>
      </pc:sldChg>
      <pc:sldChg chg="mod modShow modNotesTx">
        <pc:chgData name="Brian Siegel" userId="2e3fb03a-20f5-464c-9812-97be60777fc5" providerId="ADAL" clId="{6A15C7FE-016B-40F4-845D-B22A53AFC971}" dt="2025-10-02T15:52:41.628" v="1549" actId="729"/>
        <pc:sldMkLst>
          <pc:docMk/>
          <pc:sldMk cId="1410019541" sldId="294"/>
        </pc:sldMkLst>
      </pc:sldChg>
      <pc:sldChg chg="modNotesTx">
        <pc:chgData name="Brian Siegel" userId="2e3fb03a-20f5-464c-9812-97be60777fc5" providerId="ADAL" clId="{6A15C7FE-016B-40F4-845D-B22A53AFC971}" dt="2025-10-02T15:41:37.347" v="926"/>
        <pc:sldMkLst>
          <pc:docMk/>
          <pc:sldMk cId="3068951014" sldId="297"/>
        </pc:sldMkLst>
      </pc:sldChg>
      <pc:sldChg chg="modNotesTx">
        <pc:chgData name="Brian Siegel" userId="2e3fb03a-20f5-464c-9812-97be60777fc5" providerId="ADAL" clId="{6A15C7FE-016B-40F4-845D-B22A53AFC971}" dt="2025-10-02T15:43:50.888" v="1023" actId="20577"/>
        <pc:sldMkLst>
          <pc:docMk/>
          <pc:sldMk cId="3567280101" sldId="298"/>
        </pc:sldMkLst>
      </pc:sldChg>
      <pc:sldChg chg="ord">
        <pc:chgData name="Brian Siegel" userId="2e3fb03a-20f5-464c-9812-97be60777fc5" providerId="ADAL" clId="{6A15C7FE-016B-40F4-845D-B22A53AFC971}" dt="2025-10-01T16:55:05.307" v="1"/>
        <pc:sldMkLst>
          <pc:docMk/>
          <pc:sldMk cId="1286077129" sldId="301"/>
        </pc:sldMkLst>
      </pc:sldChg>
      <pc:sldChg chg="modSp mod modNotesTx">
        <pc:chgData name="Brian Siegel" userId="2e3fb03a-20f5-464c-9812-97be60777fc5" providerId="ADAL" clId="{6A15C7FE-016B-40F4-845D-B22A53AFC971}" dt="2025-10-02T15:38:24.443" v="923" actId="1076"/>
        <pc:sldMkLst>
          <pc:docMk/>
          <pc:sldMk cId="4217120795" sldId="303"/>
        </pc:sldMkLst>
        <pc:spChg chg="mod">
          <ac:chgData name="Brian Siegel" userId="2e3fb03a-20f5-464c-9812-97be60777fc5" providerId="ADAL" clId="{6A15C7FE-016B-40F4-845D-B22A53AFC971}" dt="2025-10-02T15:38:24.443" v="923" actId="1076"/>
          <ac:spMkLst>
            <pc:docMk/>
            <pc:sldMk cId="4217120795" sldId="303"/>
            <ac:spMk id="7" creationId="{6D57C6AF-5F4A-3F73-2447-CC76B6114BCE}"/>
          </ac:spMkLst>
        </pc:spChg>
        <pc:picChg chg="mod">
          <ac:chgData name="Brian Siegel" userId="2e3fb03a-20f5-464c-9812-97be60777fc5" providerId="ADAL" clId="{6A15C7FE-016B-40F4-845D-B22A53AFC971}" dt="2025-10-02T15:38:21.116" v="922" actId="1076"/>
          <ac:picMkLst>
            <pc:docMk/>
            <pc:sldMk cId="4217120795" sldId="303"/>
            <ac:picMk id="4" creationId="{060A0697-C9E5-2935-30C7-949B0FB3F5ED}"/>
          </ac:picMkLst>
        </pc:picChg>
      </pc:sldChg>
      <pc:sldChg chg="addSp modSp mod">
        <pc:chgData name="Brian Siegel" userId="2e3fb03a-20f5-464c-9812-97be60777fc5" providerId="ADAL" clId="{6A15C7FE-016B-40F4-845D-B22A53AFC971}" dt="2025-10-01T19:20:21.755" v="18" actId="14826"/>
        <pc:sldMkLst>
          <pc:docMk/>
          <pc:sldMk cId="2006000300" sldId="308"/>
        </pc:sldMkLst>
        <pc:picChg chg="mod">
          <ac:chgData name="Brian Siegel" userId="2e3fb03a-20f5-464c-9812-97be60777fc5" providerId="ADAL" clId="{6A15C7FE-016B-40F4-845D-B22A53AFC971}" dt="2025-10-01T19:19:28.558" v="15" actId="14826"/>
          <ac:picMkLst>
            <pc:docMk/>
            <pc:sldMk cId="2006000300" sldId="308"/>
            <ac:picMk id="17" creationId="{90E3BCBC-E534-6905-1163-638C792AA7A4}"/>
          </ac:picMkLst>
        </pc:picChg>
        <pc:picChg chg="mod">
          <ac:chgData name="Brian Siegel" userId="2e3fb03a-20f5-464c-9812-97be60777fc5" providerId="ADAL" clId="{6A15C7FE-016B-40F4-845D-B22A53AFC971}" dt="2025-10-01T19:20:14.883" v="17" actId="14826"/>
          <ac:picMkLst>
            <pc:docMk/>
            <pc:sldMk cId="2006000300" sldId="308"/>
            <ac:picMk id="24" creationId="{F9144964-CCDA-E98D-D106-F4EE7300F9A3}"/>
          </ac:picMkLst>
        </pc:picChg>
        <pc:picChg chg="mod">
          <ac:chgData name="Brian Siegel" userId="2e3fb03a-20f5-464c-9812-97be60777fc5" providerId="ADAL" clId="{6A15C7FE-016B-40F4-845D-B22A53AFC971}" dt="2025-10-01T19:20:21.755" v="18" actId="14826"/>
          <ac:picMkLst>
            <pc:docMk/>
            <pc:sldMk cId="2006000300" sldId="308"/>
            <ac:picMk id="26" creationId="{F99820E8-E1AC-8A77-251A-55C4C53668AD}"/>
          </ac:picMkLst>
        </pc:picChg>
        <pc:picChg chg="mod">
          <ac:chgData name="Brian Siegel" userId="2e3fb03a-20f5-464c-9812-97be60777fc5" providerId="ADAL" clId="{6A15C7FE-016B-40F4-845D-B22A53AFC971}" dt="2025-10-01T19:20:07.638" v="16" actId="14826"/>
          <ac:picMkLst>
            <pc:docMk/>
            <pc:sldMk cId="2006000300" sldId="308"/>
            <ac:picMk id="34" creationId="{BF70BFCE-9F35-E840-3480-22924E8507BB}"/>
          </ac:picMkLst>
        </pc:picChg>
        <pc:picChg chg="add mod">
          <ac:chgData name="Brian Siegel" userId="2e3fb03a-20f5-464c-9812-97be60777fc5" providerId="ADAL" clId="{6A15C7FE-016B-40F4-845D-B22A53AFC971}" dt="2025-10-01T16:58:17.391" v="5" actId="1076"/>
          <ac:picMkLst>
            <pc:docMk/>
            <pc:sldMk cId="2006000300" sldId="308"/>
            <ac:picMk id="1026" creationId="{6560C476-10A9-4709-5688-C1A6C3A8F2DE}"/>
          </ac:picMkLst>
        </pc:picChg>
        <pc:picChg chg="add mod">
          <ac:chgData name="Brian Siegel" userId="2e3fb03a-20f5-464c-9812-97be60777fc5" providerId="ADAL" clId="{6A15C7FE-016B-40F4-845D-B22A53AFC971}" dt="2025-10-01T16:58:21.394" v="6"/>
          <ac:picMkLst>
            <pc:docMk/>
            <pc:sldMk cId="2006000300" sldId="308"/>
            <ac:picMk id="1028" creationId="{8E710454-B8BD-15AB-00B9-C6F7A8CBBCBD}"/>
          </ac:picMkLst>
        </pc:picChg>
        <pc:picChg chg="add">
          <ac:chgData name="Brian Siegel" userId="2e3fb03a-20f5-464c-9812-97be60777fc5" providerId="ADAL" clId="{6A15C7FE-016B-40F4-845D-B22A53AFC971}" dt="2025-10-01T19:03:08.280" v="7"/>
          <ac:picMkLst>
            <pc:docMk/>
            <pc:sldMk cId="2006000300" sldId="308"/>
            <ac:picMk id="1030" creationId="{02D541AD-E3AC-4279-5E2F-8265BB25E590}"/>
          </ac:picMkLst>
        </pc:picChg>
      </pc:sldChg>
      <pc:sldChg chg="modSp del mod">
        <pc:chgData name="Brian Siegel" userId="2e3fb03a-20f5-464c-9812-97be60777fc5" providerId="ADAL" clId="{6A15C7FE-016B-40F4-845D-B22A53AFC971}" dt="2025-10-01T19:48:15.096" v="573" actId="47"/>
        <pc:sldMkLst>
          <pc:docMk/>
          <pc:sldMk cId="546897860" sldId="312"/>
        </pc:sldMkLst>
        <pc:spChg chg="mod">
          <ac:chgData name="Brian Siegel" userId="2e3fb03a-20f5-464c-9812-97be60777fc5" providerId="ADAL" clId="{6A15C7FE-016B-40F4-845D-B22A53AFC971}" dt="2025-10-01T19:43:15.835" v="525" actId="20577"/>
          <ac:spMkLst>
            <pc:docMk/>
            <pc:sldMk cId="546897860" sldId="312"/>
            <ac:spMk id="3" creationId="{FB2ADDDA-0981-5128-165B-D984A2480857}"/>
          </ac:spMkLst>
        </pc:spChg>
      </pc:sldChg>
      <pc:sldChg chg="modSp new mod">
        <pc:chgData name="Brian Siegel" userId="2e3fb03a-20f5-464c-9812-97be60777fc5" providerId="ADAL" clId="{6A15C7FE-016B-40F4-845D-B22A53AFC971}" dt="2025-10-01T19:49:13.698" v="578" actId="5793"/>
        <pc:sldMkLst>
          <pc:docMk/>
          <pc:sldMk cId="3514179516" sldId="313"/>
        </pc:sldMkLst>
        <pc:spChg chg="mod">
          <ac:chgData name="Brian Siegel" userId="2e3fb03a-20f5-464c-9812-97be60777fc5" providerId="ADAL" clId="{6A15C7FE-016B-40F4-845D-B22A53AFC971}" dt="2025-10-01T19:44:39.388" v="527"/>
          <ac:spMkLst>
            <pc:docMk/>
            <pc:sldMk cId="3514179516" sldId="313"/>
            <ac:spMk id="2" creationId="{68F3F59B-0DE3-1154-5905-7550E85F53D8}"/>
          </ac:spMkLst>
        </pc:spChg>
        <pc:spChg chg="mod">
          <ac:chgData name="Brian Siegel" userId="2e3fb03a-20f5-464c-9812-97be60777fc5" providerId="ADAL" clId="{6A15C7FE-016B-40F4-845D-B22A53AFC971}" dt="2025-10-01T19:48:08.782" v="571" actId="207"/>
          <ac:spMkLst>
            <pc:docMk/>
            <pc:sldMk cId="3514179516" sldId="313"/>
            <ac:spMk id="3" creationId="{B40AD86C-D8ED-8601-AAC9-7FAAF6BB9370}"/>
          </ac:spMkLst>
        </pc:spChg>
        <pc:spChg chg="mod">
          <ac:chgData name="Brian Siegel" userId="2e3fb03a-20f5-464c-9812-97be60777fc5" providerId="ADAL" clId="{6A15C7FE-016B-40F4-845D-B22A53AFC971}" dt="2025-10-01T19:49:13.698" v="578" actId="5793"/>
          <ac:spMkLst>
            <pc:docMk/>
            <pc:sldMk cId="3514179516" sldId="313"/>
            <ac:spMk id="4" creationId="{3C9DA5B9-EB67-BE8A-A853-3559E71AA074}"/>
          </ac:spMkLst>
        </pc:spChg>
      </pc:sldChg>
      <pc:sldChg chg="modSp new mod">
        <pc:chgData name="Brian Siegel" userId="2e3fb03a-20f5-464c-9812-97be60777fc5" providerId="ADAL" clId="{6A15C7FE-016B-40F4-845D-B22A53AFC971}" dt="2025-10-02T15:35:46.484" v="745" actId="27636"/>
        <pc:sldMkLst>
          <pc:docMk/>
          <pc:sldMk cId="226169240" sldId="314"/>
        </pc:sldMkLst>
        <pc:spChg chg="mod">
          <ac:chgData name="Brian Siegel" userId="2e3fb03a-20f5-464c-9812-97be60777fc5" providerId="ADAL" clId="{6A15C7FE-016B-40F4-845D-B22A53AFC971}" dt="2025-10-01T19:50:01.327" v="588" actId="20577"/>
          <ac:spMkLst>
            <pc:docMk/>
            <pc:sldMk cId="226169240" sldId="314"/>
            <ac:spMk id="2" creationId="{092A4474-7AFF-FCF9-E610-729CBC2370A5}"/>
          </ac:spMkLst>
        </pc:spChg>
        <pc:spChg chg="mod">
          <ac:chgData name="Brian Siegel" userId="2e3fb03a-20f5-464c-9812-97be60777fc5" providerId="ADAL" clId="{6A15C7FE-016B-40F4-845D-B22A53AFC971}" dt="2025-10-02T15:35:46.484" v="745" actId="27636"/>
          <ac:spMkLst>
            <pc:docMk/>
            <pc:sldMk cId="226169240" sldId="314"/>
            <ac:spMk id="3" creationId="{8D45A329-E281-568F-3F62-267FE81916B2}"/>
          </ac:spMkLst>
        </pc:spChg>
      </pc:sldChg>
    </pc:docChg>
  </pc:docChgLst>
  <pc:docChgLst>
    <pc:chgData name="Sandy Brennan" userId="fb2e0d14-f365-40db-bc91-7d0e3dc9ce9e" providerId="ADAL" clId="{CCF0BBEC-7BAA-4004-8114-DCB389626E5C}"/>
    <pc:docChg chg="custSel addSld delSld modSld sldOrd addSection delSection modSection">
      <pc:chgData name="Sandy Brennan" userId="fb2e0d14-f365-40db-bc91-7d0e3dc9ce9e" providerId="ADAL" clId="{CCF0BBEC-7BAA-4004-8114-DCB389626E5C}" dt="2025-10-01T21:34:05.159" v="912" actId="20577"/>
      <pc:docMkLst>
        <pc:docMk/>
      </pc:docMkLst>
      <pc:sldChg chg="delSp modSp mod">
        <pc:chgData name="Sandy Brennan" userId="fb2e0d14-f365-40db-bc91-7d0e3dc9ce9e" providerId="ADAL" clId="{CCF0BBEC-7BAA-4004-8114-DCB389626E5C}" dt="2025-10-01T16:03:25.612" v="118" actId="1076"/>
        <pc:sldMkLst>
          <pc:docMk/>
          <pc:sldMk cId="3734973707" sldId="288"/>
        </pc:sldMkLst>
        <pc:spChg chg="del">
          <ac:chgData name="Sandy Brennan" userId="fb2e0d14-f365-40db-bc91-7d0e3dc9ce9e" providerId="ADAL" clId="{CCF0BBEC-7BAA-4004-8114-DCB389626E5C}" dt="2025-10-01T16:03:06.112" v="113" actId="21"/>
          <ac:spMkLst>
            <pc:docMk/>
            <pc:sldMk cId="3734973707" sldId="288"/>
            <ac:spMk id="7" creationId="{6D57C6AF-5F4A-3F73-2447-CC76B6114BCE}"/>
          </ac:spMkLst>
        </pc:spChg>
        <pc:spChg chg="mod">
          <ac:chgData name="Sandy Brennan" userId="fb2e0d14-f365-40db-bc91-7d0e3dc9ce9e" providerId="ADAL" clId="{CCF0BBEC-7BAA-4004-8114-DCB389626E5C}" dt="2025-10-01T16:03:21.230" v="117" actId="1076"/>
          <ac:spMkLst>
            <pc:docMk/>
            <pc:sldMk cId="3734973707" sldId="288"/>
            <ac:spMk id="9" creationId="{8CB9CBDE-AEDC-810A-F9F7-42F97A12B5A2}"/>
          </ac:spMkLst>
        </pc:spChg>
        <pc:spChg chg="mod">
          <ac:chgData name="Sandy Brennan" userId="fb2e0d14-f365-40db-bc91-7d0e3dc9ce9e" providerId="ADAL" clId="{CCF0BBEC-7BAA-4004-8114-DCB389626E5C}" dt="2025-10-01T16:03:25.612" v="118" actId="1076"/>
          <ac:spMkLst>
            <pc:docMk/>
            <pc:sldMk cId="3734973707" sldId="288"/>
            <ac:spMk id="14" creationId="{10763D9D-076E-1976-722F-F646A49A0C9D}"/>
          </ac:spMkLst>
        </pc:spChg>
        <pc:picChg chg="del mod">
          <ac:chgData name="Sandy Brennan" userId="fb2e0d14-f365-40db-bc91-7d0e3dc9ce9e" providerId="ADAL" clId="{CCF0BBEC-7BAA-4004-8114-DCB389626E5C}" dt="2025-10-01T16:03:06.112" v="113" actId="21"/>
          <ac:picMkLst>
            <pc:docMk/>
            <pc:sldMk cId="3734973707" sldId="288"/>
            <ac:picMk id="2" creationId="{060A0697-C9E5-2935-30C7-949B0FB3F5ED}"/>
          </ac:picMkLst>
        </pc:picChg>
        <pc:picChg chg="mod">
          <ac:chgData name="Sandy Brennan" userId="fb2e0d14-f365-40db-bc91-7d0e3dc9ce9e" providerId="ADAL" clId="{CCF0BBEC-7BAA-4004-8114-DCB389626E5C}" dt="2025-10-01T16:03:17.175" v="116" actId="1076"/>
          <ac:picMkLst>
            <pc:docMk/>
            <pc:sldMk cId="3734973707" sldId="288"/>
            <ac:picMk id="1030" creationId="{A53786CE-8844-F758-2E9C-D9950F057BA4}"/>
          </ac:picMkLst>
        </pc:picChg>
      </pc:sldChg>
      <pc:sldChg chg="addSp modSp mod">
        <pc:chgData name="Sandy Brennan" userId="fb2e0d14-f365-40db-bc91-7d0e3dc9ce9e" providerId="ADAL" clId="{CCF0BBEC-7BAA-4004-8114-DCB389626E5C}" dt="2025-10-01T16:03:10.764" v="115" actId="1076"/>
        <pc:sldMkLst>
          <pc:docMk/>
          <pc:sldMk cId="4217120795" sldId="303"/>
        </pc:sldMkLst>
        <pc:spChg chg="add mod">
          <ac:chgData name="Sandy Brennan" userId="fb2e0d14-f365-40db-bc91-7d0e3dc9ce9e" providerId="ADAL" clId="{CCF0BBEC-7BAA-4004-8114-DCB389626E5C}" dt="2025-10-01T16:03:10.764" v="115" actId="1076"/>
          <ac:spMkLst>
            <pc:docMk/>
            <pc:sldMk cId="4217120795" sldId="303"/>
            <ac:spMk id="7" creationId="{6D57C6AF-5F4A-3F73-2447-CC76B6114BCE}"/>
          </ac:spMkLst>
        </pc:spChg>
        <pc:picChg chg="add mod">
          <ac:chgData name="Sandy Brennan" userId="fb2e0d14-f365-40db-bc91-7d0e3dc9ce9e" providerId="ADAL" clId="{CCF0BBEC-7BAA-4004-8114-DCB389626E5C}" dt="2025-10-01T16:03:10.764" v="115" actId="1076"/>
          <ac:picMkLst>
            <pc:docMk/>
            <pc:sldMk cId="4217120795" sldId="303"/>
            <ac:picMk id="4" creationId="{060A0697-C9E5-2935-30C7-949B0FB3F5ED}"/>
          </ac:picMkLst>
        </pc:picChg>
      </pc:sldChg>
      <pc:sldChg chg="modSp add mod">
        <pc:chgData name="Sandy Brennan" userId="fb2e0d14-f365-40db-bc91-7d0e3dc9ce9e" providerId="ADAL" clId="{CCF0BBEC-7BAA-4004-8114-DCB389626E5C}" dt="2025-10-01T21:30:09.643" v="651" actId="20577"/>
        <pc:sldMkLst>
          <pc:docMk/>
          <pc:sldMk cId="2006000300" sldId="308"/>
        </pc:sldMkLst>
        <pc:spChg chg="mod">
          <ac:chgData name="Sandy Brennan" userId="fb2e0d14-f365-40db-bc91-7d0e3dc9ce9e" providerId="ADAL" clId="{CCF0BBEC-7BAA-4004-8114-DCB389626E5C}" dt="2025-10-01T21:30:09.643" v="651" actId="20577"/>
          <ac:spMkLst>
            <pc:docMk/>
            <pc:sldMk cId="2006000300" sldId="308"/>
            <ac:spMk id="7" creationId="{B518826B-D603-A065-0D48-CABEC8FDBA90}"/>
          </ac:spMkLst>
        </pc:spChg>
        <pc:spChg chg="mod">
          <ac:chgData name="Sandy Brennan" userId="fb2e0d14-f365-40db-bc91-7d0e3dc9ce9e" providerId="ADAL" clId="{CCF0BBEC-7BAA-4004-8114-DCB389626E5C}" dt="2025-10-01T21:30:07.785" v="650"/>
          <ac:spMkLst>
            <pc:docMk/>
            <pc:sldMk cId="2006000300" sldId="308"/>
            <ac:spMk id="8" creationId="{87DE2BF1-0745-9AD6-10AF-4A4E52BBEE39}"/>
          </ac:spMkLst>
        </pc:spChg>
        <pc:spChg chg="mod">
          <ac:chgData name="Sandy Brennan" userId="fb2e0d14-f365-40db-bc91-7d0e3dc9ce9e" providerId="ADAL" clId="{CCF0BBEC-7BAA-4004-8114-DCB389626E5C}" dt="2025-10-01T15:51:49.118" v="3" actId="20577"/>
          <ac:spMkLst>
            <pc:docMk/>
            <pc:sldMk cId="2006000300" sldId="308"/>
            <ac:spMk id="9" creationId="{284F1E8F-1895-C561-D0FD-402645EB47D3}"/>
          </ac:spMkLst>
        </pc:spChg>
        <pc:spChg chg="mod">
          <ac:chgData name="Sandy Brennan" userId="fb2e0d14-f365-40db-bc91-7d0e3dc9ce9e" providerId="ADAL" clId="{CCF0BBEC-7BAA-4004-8114-DCB389626E5C}" dt="2025-10-01T15:52:02.987" v="47" actId="20577"/>
          <ac:spMkLst>
            <pc:docMk/>
            <pc:sldMk cId="2006000300" sldId="308"/>
            <ac:spMk id="12" creationId="{B65C2672-CA66-23B2-ACCD-0FEFAE7ECC6D}"/>
          </ac:spMkLst>
        </pc:spChg>
      </pc:sldChg>
      <pc:sldChg chg="addSp delSp modSp new mod modClrScheme chgLayout">
        <pc:chgData name="Sandy Brennan" userId="fb2e0d14-f365-40db-bc91-7d0e3dc9ce9e" providerId="ADAL" clId="{CCF0BBEC-7BAA-4004-8114-DCB389626E5C}" dt="2025-10-01T21:28:19.421" v="642" actId="1035"/>
        <pc:sldMkLst>
          <pc:docMk/>
          <pc:sldMk cId="3152442176" sldId="309"/>
        </pc:sldMkLst>
        <pc:spChg chg="del">
          <ac:chgData name="Sandy Brennan" userId="fb2e0d14-f365-40db-bc91-7d0e3dc9ce9e" providerId="ADAL" clId="{CCF0BBEC-7BAA-4004-8114-DCB389626E5C}" dt="2025-10-01T15:52:45.507" v="53" actId="700"/>
          <ac:spMkLst>
            <pc:docMk/>
            <pc:sldMk cId="3152442176" sldId="309"/>
            <ac:spMk id="2" creationId="{F55E8054-3F53-1082-EC1E-8CD5BE770D53}"/>
          </ac:spMkLst>
        </pc:spChg>
        <pc:spChg chg="del">
          <ac:chgData name="Sandy Brennan" userId="fb2e0d14-f365-40db-bc91-7d0e3dc9ce9e" providerId="ADAL" clId="{CCF0BBEC-7BAA-4004-8114-DCB389626E5C}" dt="2025-10-01T15:52:45.507" v="53" actId="700"/>
          <ac:spMkLst>
            <pc:docMk/>
            <pc:sldMk cId="3152442176" sldId="309"/>
            <ac:spMk id="3" creationId="{74BB9468-9516-FA87-F943-1072D8C5E429}"/>
          </ac:spMkLst>
        </pc:spChg>
        <pc:spChg chg="del">
          <ac:chgData name="Sandy Brennan" userId="fb2e0d14-f365-40db-bc91-7d0e3dc9ce9e" providerId="ADAL" clId="{CCF0BBEC-7BAA-4004-8114-DCB389626E5C}" dt="2025-10-01T15:52:45.507" v="53" actId="700"/>
          <ac:spMkLst>
            <pc:docMk/>
            <pc:sldMk cId="3152442176" sldId="309"/>
            <ac:spMk id="4" creationId="{63FD7F01-54FD-6169-133F-4AC2415048F7}"/>
          </ac:spMkLst>
        </pc:spChg>
        <pc:spChg chg="del">
          <ac:chgData name="Sandy Brennan" userId="fb2e0d14-f365-40db-bc91-7d0e3dc9ce9e" providerId="ADAL" clId="{CCF0BBEC-7BAA-4004-8114-DCB389626E5C}" dt="2025-10-01T15:52:45.507" v="53" actId="700"/>
          <ac:spMkLst>
            <pc:docMk/>
            <pc:sldMk cId="3152442176" sldId="309"/>
            <ac:spMk id="5" creationId="{18359808-00C7-13FE-667F-C024EFFDF57E}"/>
          </ac:spMkLst>
        </pc:spChg>
        <pc:spChg chg="del">
          <ac:chgData name="Sandy Brennan" userId="fb2e0d14-f365-40db-bc91-7d0e3dc9ce9e" providerId="ADAL" clId="{CCF0BBEC-7BAA-4004-8114-DCB389626E5C}" dt="2025-10-01T15:52:45.507" v="53" actId="700"/>
          <ac:spMkLst>
            <pc:docMk/>
            <pc:sldMk cId="3152442176" sldId="309"/>
            <ac:spMk id="6" creationId="{A645282C-4369-A467-39FB-843191E54831}"/>
          </ac:spMkLst>
        </pc:spChg>
        <pc:spChg chg="del mod ord">
          <ac:chgData name="Sandy Brennan" userId="fb2e0d14-f365-40db-bc91-7d0e3dc9ce9e" providerId="ADAL" clId="{CCF0BBEC-7BAA-4004-8114-DCB389626E5C}" dt="2025-10-01T15:52:45.507" v="53" actId="700"/>
          <ac:spMkLst>
            <pc:docMk/>
            <pc:sldMk cId="3152442176" sldId="309"/>
            <ac:spMk id="7" creationId="{0703B0EE-7722-92C2-67DE-DB7D2FA033BD}"/>
          </ac:spMkLst>
        </pc:spChg>
        <pc:spChg chg="del mod ord">
          <ac:chgData name="Sandy Brennan" userId="fb2e0d14-f365-40db-bc91-7d0e3dc9ce9e" providerId="ADAL" clId="{CCF0BBEC-7BAA-4004-8114-DCB389626E5C}" dt="2025-10-01T15:52:45.507" v="53" actId="700"/>
          <ac:spMkLst>
            <pc:docMk/>
            <pc:sldMk cId="3152442176" sldId="309"/>
            <ac:spMk id="8" creationId="{4BB543F7-89A9-8464-056D-A24ACE47A213}"/>
          </ac:spMkLst>
        </pc:spChg>
        <pc:spChg chg="del">
          <ac:chgData name="Sandy Brennan" userId="fb2e0d14-f365-40db-bc91-7d0e3dc9ce9e" providerId="ADAL" clId="{CCF0BBEC-7BAA-4004-8114-DCB389626E5C}" dt="2025-10-01T15:52:45.507" v="53" actId="700"/>
          <ac:spMkLst>
            <pc:docMk/>
            <pc:sldMk cId="3152442176" sldId="309"/>
            <ac:spMk id="9" creationId="{EF6E0016-15B9-5E2E-022A-D78C7280ECDB}"/>
          </ac:spMkLst>
        </pc:spChg>
        <pc:spChg chg="del">
          <ac:chgData name="Sandy Brennan" userId="fb2e0d14-f365-40db-bc91-7d0e3dc9ce9e" providerId="ADAL" clId="{CCF0BBEC-7BAA-4004-8114-DCB389626E5C}" dt="2025-10-01T15:52:45.507" v="53" actId="700"/>
          <ac:spMkLst>
            <pc:docMk/>
            <pc:sldMk cId="3152442176" sldId="309"/>
            <ac:spMk id="10" creationId="{39675283-45E9-C520-AC48-AFB0BCDDB5C5}"/>
          </ac:spMkLst>
        </pc:spChg>
        <pc:spChg chg="mod ord">
          <ac:chgData name="Sandy Brennan" userId="fb2e0d14-f365-40db-bc91-7d0e3dc9ce9e" providerId="ADAL" clId="{CCF0BBEC-7BAA-4004-8114-DCB389626E5C}" dt="2025-10-01T21:26:00.382" v="584" actId="700"/>
          <ac:spMkLst>
            <pc:docMk/>
            <pc:sldMk cId="3152442176" sldId="309"/>
            <ac:spMk id="11" creationId="{3DB046A2-01A7-37AF-F1C7-766DF8160645}"/>
          </ac:spMkLst>
        </pc:spChg>
        <pc:spChg chg="add del mod ord">
          <ac:chgData name="Sandy Brennan" userId="fb2e0d14-f365-40db-bc91-7d0e3dc9ce9e" providerId="ADAL" clId="{CCF0BBEC-7BAA-4004-8114-DCB389626E5C}" dt="2025-10-01T21:26:00.382" v="584" actId="700"/>
          <ac:spMkLst>
            <pc:docMk/>
            <pc:sldMk cId="3152442176" sldId="309"/>
            <ac:spMk id="12" creationId="{D4046381-D9BD-DB59-3A77-E363AFC3047F}"/>
          </ac:spMkLst>
        </pc:spChg>
        <pc:spChg chg="add del mod">
          <ac:chgData name="Sandy Brennan" userId="fb2e0d14-f365-40db-bc91-7d0e3dc9ce9e" providerId="ADAL" clId="{CCF0BBEC-7BAA-4004-8114-DCB389626E5C}" dt="2025-10-01T21:26:21.713" v="592" actId="478"/>
          <ac:spMkLst>
            <pc:docMk/>
            <pc:sldMk cId="3152442176" sldId="309"/>
            <ac:spMk id="13" creationId="{BB26066D-3E6E-ADBA-AFC2-24B9825FD42F}"/>
          </ac:spMkLst>
        </pc:spChg>
        <pc:spChg chg="add mod">
          <ac:chgData name="Sandy Brennan" userId="fb2e0d14-f365-40db-bc91-7d0e3dc9ce9e" providerId="ADAL" clId="{CCF0BBEC-7BAA-4004-8114-DCB389626E5C}" dt="2025-10-01T21:28:07.801" v="638" actId="552"/>
          <ac:spMkLst>
            <pc:docMk/>
            <pc:sldMk cId="3152442176" sldId="309"/>
            <ac:spMk id="14" creationId="{66471A5B-0254-FB68-C38F-DD092E958BCF}"/>
          </ac:spMkLst>
        </pc:spChg>
        <pc:spChg chg="add mod">
          <ac:chgData name="Sandy Brennan" userId="fb2e0d14-f365-40db-bc91-7d0e3dc9ce9e" providerId="ADAL" clId="{CCF0BBEC-7BAA-4004-8114-DCB389626E5C}" dt="2025-10-01T21:28:07.801" v="638" actId="552"/>
          <ac:spMkLst>
            <pc:docMk/>
            <pc:sldMk cId="3152442176" sldId="309"/>
            <ac:spMk id="15" creationId="{E0254798-CE63-202D-1DC1-50B8E6BE4C46}"/>
          </ac:spMkLst>
        </pc:spChg>
        <pc:spChg chg="add mod">
          <ac:chgData name="Sandy Brennan" userId="fb2e0d14-f365-40db-bc91-7d0e3dc9ce9e" providerId="ADAL" clId="{CCF0BBEC-7BAA-4004-8114-DCB389626E5C}" dt="2025-10-01T21:28:07.801" v="638" actId="552"/>
          <ac:spMkLst>
            <pc:docMk/>
            <pc:sldMk cId="3152442176" sldId="309"/>
            <ac:spMk id="16" creationId="{42EAC1E1-5EF9-A380-212D-1A16C4CEB4DC}"/>
          </ac:spMkLst>
        </pc:spChg>
        <pc:spChg chg="add del mod">
          <ac:chgData name="Sandy Brennan" userId="fb2e0d14-f365-40db-bc91-7d0e3dc9ce9e" providerId="ADAL" clId="{CCF0BBEC-7BAA-4004-8114-DCB389626E5C}" dt="2025-10-01T21:26:25.089" v="594" actId="478"/>
          <ac:spMkLst>
            <pc:docMk/>
            <pc:sldMk cId="3152442176" sldId="309"/>
            <ac:spMk id="17" creationId="{5C512492-B0D7-88AA-F805-FB82ECEE01E2}"/>
          </ac:spMkLst>
        </pc:spChg>
        <pc:spChg chg="add mod">
          <ac:chgData name="Sandy Brennan" userId="fb2e0d14-f365-40db-bc91-7d0e3dc9ce9e" providerId="ADAL" clId="{CCF0BBEC-7BAA-4004-8114-DCB389626E5C}" dt="2025-10-01T21:28:07.801" v="638" actId="552"/>
          <ac:spMkLst>
            <pc:docMk/>
            <pc:sldMk cId="3152442176" sldId="309"/>
            <ac:spMk id="20" creationId="{78D4D9AE-9014-401B-7114-F3C73E5A4503}"/>
          </ac:spMkLst>
        </pc:spChg>
        <pc:spChg chg="add mod">
          <ac:chgData name="Sandy Brennan" userId="fb2e0d14-f365-40db-bc91-7d0e3dc9ce9e" providerId="ADAL" clId="{CCF0BBEC-7BAA-4004-8114-DCB389626E5C}" dt="2025-10-01T21:28:19.421" v="642" actId="1035"/>
          <ac:spMkLst>
            <pc:docMk/>
            <pc:sldMk cId="3152442176" sldId="309"/>
            <ac:spMk id="21" creationId="{2368CBDF-D8D5-0E6D-2950-E1D9B031B86E}"/>
          </ac:spMkLst>
        </pc:spChg>
        <pc:spChg chg="add mod">
          <ac:chgData name="Sandy Brennan" userId="fb2e0d14-f365-40db-bc91-7d0e3dc9ce9e" providerId="ADAL" clId="{CCF0BBEC-7BAA-4004-8114-DCB389626E5C}" dt="2025-10-01T21:28:07.801" v="638" actId="552"/>
          <ac:spMkLst>
            <pc:docMk/>
            <pc:sldMk cId="3152442176" sldId="309"/>
            <ac:spMk id="22" creationId="{451BA918-9D1F-9E8E-099B-F1B2A71ED67B}"/>
          </ac:spMkLst>
        </pc:spChg>
        <pc:spChg chg="add mod">
          <ac:chgData name="Sandy Brennan" userId="fb2e0d14-f365-40db-bc91-7d0e3dc9ce9e" providerId="ADAL" clId="{CCF0BBEC-7BAA-4004-8114-DCB389626E5C}" dt="2025-10-01T21:28:07.801" v="638" actId="552"/>
          <ac:spMkLst>
            <pc:docMk/>
            <pc:sldMk cId="3152442176" sldId="309"/>
            <ac:spMk id="23" creationId="{A36496AF-DF1C-2B95-B111-926ED2A69653}"/>
          </ac:spMkLst>
        </pc:spChg>
        <pc:spChg chg="add del mod">
          <ac:chgData name="Sandy Brennan" userId="fb2e0d14-f365-40db-bc91-7d0e3dc9ce9e" providerId="ADAL" clId="{CCF0BBEC-7BAA-4004-8114-DCB389626E5C}" dt="2025-10-01T21:26:27.044" v="595" actId="478"/>
          <ac:spMkLst>
            <pc:docMk/>
            <pc:sldMk cId="3152442176" sldId="309"/>
            <ac:spMk id="25" creationId="{8AFB8B33-1D6F-6D40-B249-98EAB469D3D6}"/>
          </ac:spMkLst>
        </pc:spChg>
        <pc:spChg chg="add mod">
          <ac:chgData name="Sandy Brennan" userId="fb2e0d14-f365-40db-bc91-7d0e3dc9ce9e" providerId="ADAL" clId="{CCF0BBEC-7BAA-4004-8114-DCB389626E5C}" dt="2025-10-01T21:28:07.801" v="638" actId="552"/>
          <ac:spMkLst>
            <pc:docMk/>
            <pc:sldMk cId="3152442176" sldId="309"/>
            <ac:spMk id="26" creationId="{179FF022-773A-39E9-F886-26FFCFAE27A2}"/>
          </ac:spMkLst>
        </pc:spChg>
        <pc:picChg chg="del">
          <ac:chgData name="Sandy Brennan" userId="fb2e0d14-f365-40db-bc91-7d0e3dc9ce9e" providerId="ADAL" clId="{CCF0BBEC-7BAA-4004-8114-DCB389626E5C}" dt="2025-10-01T21:26:27.044" v="595" actId="478"/>
          <ac:picMkLst>
            <pc:docMk/>
            <pc:sldMk cId="3152442176" sldId="309"/>
            <ac:picMk id="19" creationId="{8A03592E-F449-240A-32CD-653AC990707B}"/>
          </ac:picMkLst>
        </pc:picChg>
      </pc:sldChg>
      <pc:sldChg chg="modSp new del mod">
        <pc:chgData name="Sandy Brennan" userId="fb2e0d14-f365-40db-bc91-7d0e3dc9ce9e" providerId="ADAL" clId="{CCF0BBEC-7BAA-4004-8114-DCB389626E5C}" dt="2025-10-01T21:29:01.525" v="644" actId="47"/>
        <pc:sldMkLst>
          <pc:docMk/>
          <pc:sldMk cId="2806387022" sldId="310"/>
        </pc:sldMkLst>
        <pc:spChg chg="mod">
          <ac:chgData name="Sandy Brennan" userId="fb2e0d14-f365-40db-bc91-7d0e3dc9ce9e" providerId="ADAL" clId="{CCF0BBEC-7BAA-4004-8114-DCB389626E5C}" dt="2025-10-01T15:52:56.207" v="85" actId="20577"/>
          <ac:spMkLst>
            <pc:docMk/>
            <pc:sldMk cId="2806387022" sldId="310"/>
            <ac:spMk id="2" creationId="{48B752E4-77D8-060E-B2E1-D5DA8FF60E6B}"/>
          </ac:spMkLst>
        </pc:spChg>
      </pc:sldChg>
      <pc:sldChg chg="modSp new mod">
        <pc:chgData name="Sandy Brennan" userId="fb2e0d14-f365-40db-bc91-7d0e3dc9ce9e" providerId="ADAL" clId="{CCF0BBEC-7BAA-4004-8114-DCB389626E5C}" dt="2025-10-01T21:22:08.065" v="541" actId="20577"/>
        <pc:sldMkLst>
          <pc:docMk/>
          <pc:sldMk cId="2935976453" sldId="311"/>
        </pc:sldMkLst>
        <pc:spChg chg="mod">
          <ac:chgData name="Sandy Brennan" userId="fb2e0d14-f365-40db-bc91-7d0e3dc9ce9e" providerId="ADAL" clId="{CCF0BBEC-7BAA-4004-8114-DCB389626E5C}" dt="2025-10-01T21:20:07.417" v="142" actId="20577"/>
          <ac:spMkLst>
            <pc:docMk/>
            <pc:sldMk cId="2935976453" sldId="311"/>
            <ac:spMk id="2" creationId="{F35DED2E-C15E-539E-F5B4-765CB05EEECB}"/>
          </ac:spMkLst>
        </pc:spChg>
        <pc:spChg chg="mod">
          <ac:chgData name="Sandy Brennan" userId="fb2e0d14-f365-40db-bc91-7d0e3dc9ce9e" providerId="ADAL" clId="{CCF0BBEC-7BAA-4004-8114-DCB389626E5C}" dt="2025-10-01T21:22:08.065" v="541" actId="20577"/>
          <ac:spMkLst>
            <pc:docMk/>
            <pc:sldMk cId="2935976453" sldId="311"/>
            <ac:spMk id="3" creationId="{B1C29ECF-4D3D-FAF3-4B0C-2734843CA385}"/>
          </ac:spMkLst>
        </pc:spChg>
      </pc:sldChg>
      <pc:sldChg chg="modSp new mod">
        <pc:chgData name="Sandy Brennan" userId="fb2e0d14-f365-40db-bc91-7d0e3dc9ce9e" providerId="ADAL" clId="{CCF0BBEC-7BAA-4004-8114-DCB389626E5C}" dt="2025-10-01T15:55:08.592" v="110" actId="20577"/>
        <pc:sldMkLst>
          <pc:docMk/>
          <pc:sldMk cId="546897860" sldId="312"/>
        </pc:sldMkLst>
        <pc:spChg chg="mod">
          <ac:chgData name="Sandy Brennan" userId="fb2e0d14-f365-40db-bc91-7d0e3dc9ce9e" providerId="ADAL" clId="{CCF0BBEC-7BAA-4004-8114-DCB389626E5C}" dt="2025-10-01T15:55:08.592" v="110" actId="20577"/>
          <ac:spMkLst>
            <pc:docMk/>
            <pc:sldMk cId="546897860" sldId="312"/>
            <ac:spMk id="2" creationId="{BF233E74-5306-790E-FB21-13B0D4BCD824}"/>
          </ac:spMkLst>
        </pc:spChg>
      </pc:sldChg>
      <pc:sldChg chg="ord">
        <pc:chgData name="Sandy Brennan" userId="fb2e0d14-f365-40db-bc91-7d0e3dc9ce9e" providerId="ADAL" clId="{CCF0BBEC-7BAA-4004-8114-DCB389626E5C}" dt="2025-10-01T21:30:39.134" v="653"/>
        <pc:sldMkLst>
          <pc:docMk/>
          <pc:sldMk cId="3514179516" sldId="313"/>
        </pc:sldMkLst>
      </pc:sldChg>
      <pc:sldChg chg="modSp add mod">
        <pc:chgData name="Sandy Brennan" userId="fb2e0d14-f365-40db-bc91-7d0e3dc9ce9e" providerId="ADAL" clId="{CCF0BBEC-7BAA-4004-8114-DCB389626E5C}" dt="2025-10-01T21:23:28.165" v="582" actId="6549"/>
        <pc:sldMkLst>
          <pc:docMk/>
          <pc:sldMk cId="1529231234" sldId="634"/>
        </pc:sldMkLst>
        <pc:spChg chg="mod">
          <ac:chgData name="Sandy Brennan" userId="fb2e0d14-f365-40db-bc91-7d0e3dc9ce9e" providerId="ADAL" clId="{CCF0BBEC-7BAA-4004-8114-DCB389626E5C}" dt="2025-10-01T21:23:28.165" v="582" actId="6549"/>
          <ac:spMkLst>
            <pc:docMk/>
            <pc:sldMk cId="1529231234" sldId="634"/>
            <ac:spMk id="4" creationId="{3E66B10C-5A2E-4815-9557-B6B84F8655E9}"/>
          </ac:spMkLst>
        </pc:spChg>
      </pc:sldChg>
      <pc:sldChg chg="addSp delSp modSp add mod">
        <pc:chgData name="Sandy Brennan" userId="fb2e0d14-f365-40db-bc91-7d0e3dc9ce9e" providerId="ADAL" clId="{CCF0BBEC-7BAA-4004-8114-DCB389626E5C}" dt="2025-10-01T21:23:14.931" v="581" actId="1076"/>
        <pc:sldMkLst>
          <pc:docMk/>
          <pc:sldMk cId="2520617529" sldId="669"/>
        </pc:sldMkLst>
        <pc:spChg chg="mod">
          <ac:chgData name="Sandy Brennan" userId="fb2e0d14-f365-40db-bc91-7d0e3dc9ce9e" providerId="ADAL" clId="{CCF0BBEC-7BAA-4004-8114-DCB389626E5C}" dt="2025-10-01T21:22:57.856" v="577" actId="14100"/>
          <ac:spMkLst>
            <pc:docMk/>
            <pc:sldMk cId="2520617529" sldId="669"/>
            <ac:spMk id="2" creationId="{8DF92238-B786-B925-36BB-ED437E3221CB}"/>
          </ac:spMkLst>
        </pc:spChg>
        <pc:spChg chg="del">
          <ac:chgData name="Sandy Brennan" userId="fb2e0d14-f365-40db-bc91-7d0e3dc9ce9e" providerId="ADAL" clId="{CCF0BBEC-7BAA-4004-8114-DCB389626E5C}" dt="2025-10-01T21:23:03.003" v="579" actId="478"/>
          <ac:spMkLst>
            <pc:docMk/>
            <pc:sldMk cId="2520617529" sldId="669"/>
            <ac:spMk id="4" creationId="{70CC0049-BADD-31B1-8B29-50B2E954FDC0}"/>
          </ac:spMkLst>
        </pc:spChg>
        <pc:spChg chg="del">
          <ac:chgData name="Sandy Brennan" userId="fb2e0d14-f365-40db-bc91-7d0e3dc9ce9e" providerId="ADAL" clId="{CCF0BBEC-7BAA-4004-8114-DCB389626E5C}" dt="2025-10-01T21:23:00.110" v="578" actId="478"/>
          <ac:spMkLst>
            <pc:docMk/>
            <pc:sldMk cId="2520617529" sldId="669"/>
            <ac:spMk id="5" creationId="{EFE8B825-C485-E740-7943-F20EBB58FAD1}"/>
          </ac:spMkLst>
        </pc:spChg>
        <pc:spChg chg="del">
          <ac:chgData name="Sandy Brennan" userId="fb2e0d14-f365-40db-bc91-7d0e3dc9ce9e" providerId="ADAL" clId="{CCF0BBEC-7BAA-4004-8114-DCB389626E5C}" dt="2025-10-01T21:23:00.110" v="578" actId="478"/>
          <ac:spMkLst>
            <pc:docMk/>
            <pc:sldMk cId="2520617529" sldId="669"/>
            <ac:spMk id="6" creationId="{C1F5D753-E36F-C701-07A3-D96DA39BA2C6}"/>
          </ac:spMkLst>
        </pc:spChg>
        <pc:picChg chg="add mod">
          <ac:chgData name="Sandy Brennan" userId="fb2e0d14-f365-40db-bc91-7d0e3dc9ce9e" providerId="ADAL" clId="{CCF0BBEC-7BAA-4004-8114-DCB389626E5C}" dt="2025-10-01T21:23:14.931" v="581" actId="1076"/>
          <ac:picMkLst>
            <pc:docMk/>
            <pc:sldMk cId="2520617529" sldId="669"/>
            <ac:picMk id="3" creationId="{5209CD2E-99B6-7509-714C-53F1A92E5049}"/>
          </ac:picMkLst>
        </pc:picChg>
        <pc:picChg chg="del">
          <ac:chgData name="Sandy Brennan" userId="fb2e0d14-f365-40db-bc91-7d0e3dc9ce9e" providerId="ADAL" clId="{CCF0BBEC-7BAA-4004-8114-DCB389626E5C}" dt="2025-10-01T21:22:38.977" v="547" actId="478"/>
          <ac:picMkLst>
            <pc:docMk/>
            <pc:sldMk cId="2520617529" sldId="669"/>
            <ac:picMk id="7" creationId="{8A9A13DD-48A6-C729-E4F4-4C9A032DE63E}"/>
          </ac:picMkLst>
        </pc:picChg>
        <pc:picChg chg="del">
          <ac:chgData name="Sandy Brennan" userId="fb2e0d14-f365-40db-bc91-7d0e3dc9ce9e" providerId="ADAL" clId="{CCF0BBEC-7BAA-4004-8114-DCB389626E5C}" dt="2025-10-01T21:23:00.110" v="578" actId="478"/>
          <ac:picMkLst>
            <pc:docMk/>
            <pc:sldMk cId="2520617529" sldId="669"/>
            <ac:picMk id="8" creationId="{633329D2-D7CE-0A4A-827B-781A7D0BE05B}"/>
          </ac:picMkLst>
        </pc:picChg>
      </pc:sldChg>
      <pc:sldChg chg="add">
        <pc:chgData name="Sandy Brennan" userId="fb2e0d14-f365-40db-bc91-7d0e3dc9ce9e" providerId="ADAL" clId="{CCF0BBEC-7BAA-4004-8114-DCB389626E5C}" dt="2025-10-01T21:19:52.724" v="119"/>
        <pc:sldMkLst>
          <pc:docMk/>
          <pc:sldMk cId="4137476153" sldId="674"/>
        </pc:sldMkLst>
      </pc:sldChg>
      <pc:sldChg chg="add">
        <pc:chgData name="Sandy Brennan" userId="fb2e0d14-f365-40db-bc91-7d0e3dc9ce9e" providerId="ADAL" clId="{CCF0BBEC-7BAA-4004-8114-DCB389626E5C}" dt="2025-10-01T21:19:52.724" v="119"/>
        <pc:sldMkLst>
          <pc:docMk/>
          <pc:sldMk cId="3894789706" sldId="697"/>
        </pc:sldMkLst>
      </pc:sldChg>
      <pc:sldChg chg="add">
        <pc:chgData name="Sandy Brennan" userId="fb2e0d14-f365-40db-bc91-7d0e3dc9ce9e" providerId="ADAL" clId="{CCF0BBEC-7BAA-4004-8114-DCB389626E5C}" dt="2025-10-01T21:19:52.724" v="119"/>
        <pc:sldMkLst>
          <pc:docMk/>
          <pc:sldMk cId="1856262503" sldId="699"/>
        </pc:sldMkLst>
      </pc:sldChg>
      <pc:sldChg chg="add">
        <pc:chgData name="Sandy Brennan" userId="fb2e0d14-f365-40db-bc91-7d0e3dc9ce9e" providerId="ADAL" clId="{CCF0BBEC-7BAA-4004-8114-DCB389626E5C}" dt="2025-10-01T21:19:52.724" v="119"/>
        <pc:sldMkLst>
          <pc:docMk/>
          <pc:sldMk cId="4041733401" sldId="702"/>
        </pc:sldMkLst>
      </pc:sldChg>
      <pc:sldChg chg="add">
        <pc:chgData name="Sandy Brennan" userId="fb2e0d14-f365-40db-bc91-7d0e3dc9ce9e" providerId="ADAL" clId="{CCF0BBEC-7BAA-4004-8114-DCB389626E5C}" dt="2025-10-01T21:19:52.724" v="119"/>
        <pc:sldMkLst>
          <pc:docMk/>
          <pc:sldMk cId="2643661231" sldId="704"/>
        </pc:sldMkLst>
      </pc:sldChg>
      <pc:sldChg chg="add">
        <pc:chgData name="Sandy Brennan" userId="fb2e0d14-f365-40db-bc91-7d0e3dc9ce9e" providerId="ADAL" clId="{CCF0BBEC-7BAA-4004-8114-DCB389626E5C}" dt="2025-10-01T21:19:52.724" v="119"/>
        <pc:sldMkLst>
          <pc:docMk/>
          <pc:sldMk cId="141641166" sldId="705"/>
        </pc:sldMkLst>
      </pc:sldChg>
      <pc:sldChg chg="add">
        <pc:chgData name="Sandy Brennan" userId="fb2e0d14-f365-40db-bc91-7d0e3dc9ce9e" providerId="ADAL" clId="{CCF0BBEC-7BAA-4004-8114-DCB389626E5C}" dt="2025-10-01T21:19:52.724" v="119"/>
        <pc:sldMkLst>
          <pc:docMk/>
          <pc:sldMk cId="690419002" sldId="706"/>
        </pc:sldMkLst>
      </pc:sldChg>
      <pc:sldChg chg="add">
        <pc:chgData name="Sandy Brennan" userId="fb2e0d14-f365-40db-bc91-7d0e3dc9ce9e" providerId="ADAL" clId="{CCF0BBEC-7BAA-4004-8114-DCB389626E5C}" dt="2025-10-01T21:19:52.724" v="119"/>
        <pc:sldMkLst>
          <pc:docMk/>
          <pc:sldMk cId="962220556" sldId="707"/>
        </pc:sldMkLst>
      </pc:sldChg>
      <pc:sldChg chg="add">
        <pc:chgData name="Sandy Brennan" userId="fb2e0d14-f365-40db-bc91-7d0e3dc9ce9e" providerId="ADAL" clId="{CCF0BBEC-7BAA-4004-8114-DCB389626E5C}" dt="2025-10-01T21:19:52.724" v="119"/>
        <pc:sldMkLst>
          <pc:docMk/>
          <pc:sldMk cId="541839940" sldId="708"/>
        </pc:sldMkLst>
      </pc:sldChg>
      <pc:sldChg chg="add">
        <pc:chgData name="Sandy Brennan" userId="fb2e0d14-f365-40db-bc91-7d0e3dc9ce9e" providerId="ADAL" clId="{CCF0BBEC-7BAA-4004-8114-DCB389626E5C}" dt="2025-10-01T21:19:52.724" v="119"/>
        <pc:sldMkLst>
          <pc:docMk/>
          <pc:sldMk cId="2329923332" sldId="709"/>
        </pc:sldMkLst>
      </pc:sldChg>
      <pc:sldChg chg="add">
        <pc:chgData name="Sandy Brennan" userId="fb2e0d14-f365-40db-bc91-7d0e3dc9ce9e" providerId="ADAL" clId="{CCF0BBEC-7BAA-4004-8114-DCB389626E5C}" dt="2025-10-01T21:19:52.724" v="119"/>
        <pc:sldMkLst>
          <pc:docMk/>
          <pc:sldMk cId="3436943481" sldId="710"/>
        </pc:sldMkLst>
      </pc:sldChg>
      <pc:sldChg chg="addSp delSp add mod">
        <pc:chgData name="Sandy Brennan" userId="fb2e0d14-f365-40db-bc91-7d0e3dc9ce9e" providerId="ADAL" clId="{CCF0BBEC-7BAA-4004-8114-DCB389626E5C}" dt="2025-10-01T21:22:28.951" v="545" actId="478"/>
        <pc:sldMkLst>
          <pc:docMk/>
          <pc:sldMk cId="1477894343" sldId="711"/>
        </pc:sldMkLst>
        <pc:picChg chg="add del">
          <ac:chgData name="Sandy Brennan" userId="fb2e0d14-f365-40db-bc91-7d0e3dc9ce9e" providerId="ADAL" clId="{CCF0BBEC-7BAA-4004-8114-DCB389626E5C}" dt="2025-10-01T21:22:28.951" v="545" actId="478"/>
          <ac:picMkLst>
            <pc:docMk/>
            <pc:sldMk cId="1477894343" sldId="711"/>
            <ac:picMk id="3" creationId="{39AF4C51-169F-27EC-245A-A628161ECE91}"/>
          </ac:picMkLst>
        </pc:picChg>
      </pc:sldChg>
      <pc:sldChg chg="add">
        <pc:chgData name="Sandy Brennan" userId="fb2e0d14-f365-40db-bc91-7d0e3dc9ce9e" providerId="ADAL" clId="{CCF0BBEC-7BAA-4004-8114-DCB389626E5C}" dt="2025-10-01T21:19:52.724" v="119"/>
        <pc:sldMkLst>
          <pc:docMk/>
          <pc:sldMk cId="641170114" sldId="714"/>
        </pc:sldMkLst>
      </pc:sldChg>
      <pc:sldChg chg="add">
        <pc:chgData name="Sandy Brennan" userId="fb2e0d14-f365-40db-bc91-7d0e3dc9ce9e" providerId="ADAL" clId="{CCF0BBEC-7BAA-4004-8114-DCB389626E5C}" dt="2025-10-01T21:28:59.248" v="643"/>
        <pc:sldMkLst>
          <pc:docMk/>
          <pc:sldMk cId="427124843" sldId="715"/>
        </pc:sldMkLst>
      </pc:sldChg>
      <pc:sldChg chg="new del">
        <pc:chgData name="Sandy Brennan" userId="fb2e0d14-f365-40db-bc91-7d0e3dc9ce9e" providerId="ADAL" clId="{CCF0BBEC-7BAA-4004-8114-DCB389626E5C}" dt="2025-10-01T21:22:30.768" v="546" actId="47"/>
        <pc:sldMkLst>
          <pc:docMk/>
          <pc:sldMk cId="4050897090" sldId="715"/>
        </pc:sldMkLst>
      </pc:sldChg>
      <pc:sldChg chg="modSp new mod">
        <pc:chgData name="Sandy Brennan" userId="fb2e0d14-f365-40db-bc91-7d0e3dc9ce9e" providerId="ADAL" clId="{CCF0BBEC-7BAA-4004-8114-DCB389626E5C}" dt="2025-10-01T21:30:50.064" v="673" actId="20577"/>
        <pc:sldMkLst>
          <pc:docMk/>
          <pc:sldMk cId="521387040" sldId="716"/>
        </pc:sldMkLst>
        <pc:spChg chg="mod">
          <ac:chgData name="Sandy Brennan" userId="fb2e0d14-f365-40db-bc91-7d0e3dc9ce9e" providerId="ADAL" clId="{CCF0BBEC-7BAA-4004-8114-DCB389626E5C}" dt="2025-10-01T21:30:50.064" v="673" actId="20577"/>
          <ac:spMkLst>
            <pc:docMk/>
            <pc:sldMk cId="521387040" sldId="716"/>
            <ac:spMk id="2" creationId="{D020E46D-0F31-1F8D-8D0C-FF29AC676365}"/>
          </ac:spMkLst>
        </pc:spChg>
      </pc:sldChg>
      <pc:sldChg chg="modSp new mod">
        <pc:chgData name="Sandy Brennan" userId="fb2e0d14-f365-40db-bc91-7d0e3dc9ce9e" providerId="ADAL" clId="{CCF0BBEC-7BAA-4004-8114-DCB389626E5C}" dt="2025-10-01T21:32:05.225" v="794" actId="313"/>
        <pc:sldMkLst>
          <pc:docMk/>
          <pc:sldMk cId="3730455008" sldId="717"/>
        </pc:sldMkLst>
        <pc:spChg chg="mod">
          <ac:chgData name="Sandy Brennan" userId="fb2e0d14-f365-40db-bc91-7d0e3dc9ce9e" providerId="ADAL" clId="{CCF0BBEC-7BAA-4004-8114-DCB389626E5C}" dt="2025-10-01T21:32:05.225" v="794" actId="313"/>
          <ac:spMkLst>
            <pc:docMk/>
            <pc:sldMk cId="3730455008" sldId="717"/>
            <ac:spMk id="2" creationId="{0F67ED1C-B92E-23B8-4CF8-A238D5162D07}"/>
          </ac:spMkLst>
        </pc:spChg>
      </pc:sldChg>
      <pc:sldChg chg="modSp new mod">
        <pc:chgData name="Sandy Brennan" userId="fb2e0d14-f365-40db-bc91-7d0e3dc9ce9e" providerId="ADAL" clId="{CCF0BBEC-7BAA-4004-8114-DCB389626E5C}" dt="2025-10-01T21:31:54.147" v="792" actId="20577"/>
        <pc:sldMkLst>
          <pc:docMk/>
          <pc:sldMk cId="3603294055" sldId="718"/>
        </pc:sldMkLst>
        <pc:spChg chg="mod">
          <ac:chgData name="Sandy Brennan" userId="fb2e0d14-f365-40db-bc91-7d0e3dc9ce9e" providerId="ADAL" clId="{CCF0BBEC-7BAA-4004-8114-DCB389626E5C}" dt="2025-10-01T21:31:54.147" v="792" actId="20577"/>
          <ac:spMkLst>
            <pc:docMk/>
            <pc:sldMk cId="3603294055" sldId="718"/>
            <ac:spMk id="2" creationId="{94818362-C264-CE2A-813D-6C42C16981EA}"/>
          </ac:spMkLst>
        </pc:spChg>
      </pc:sldChg>
      <pc:sldChg chg="modSp new mod">
        <pc:chgData name="Sandy Brennan" userId="fb2e0d14-f365-40db-bc91-7d0e3dc9ce9e" providerId="ADAL" clId="{CCF0BBEC-7BAA-4004-8114-DCB389626E5C}" dt="2025-10-01T21:32:19.157" v="863" actId="20577"/>
        <pc:sldMkLst>
          <pc:docMk/>
          <pc:sldMk cId="1615293479" sldId="719"/>
        </pc:sldMkLst>
        <pc:spChg chg="mod">
          <ac:chgData name="Sandy Brennan" userId="fb2e0d14-f365-40db-bc91-7d0e3dc9ce9e" providerId="ADAL" clId="{CCF0BBEC-7BAA-4004-8114-DCB389626E5C}" dt="2025-10-01T21:32:19.157" v="863" actId="20577"/>
          <ac:spMkLst>
            <pc:docMk/>
            <pc:sldMk cId="1615293479" sldId="719"/>
            <ac:spMk id="2" creationId="{F713ADA4-2C60-07AA-C980-18DED1649E46}"/>
          </ac:spMkLst>
        </pc:spChg>
      </pc:sldChg>
      <pc:sldChg chg="addSp delSp modSp new mod modClrScheme chgLayout">
        <pc:chgData name="Sandy Brennan" userId="fb2e0d14-f365-40db-bc91-7d0e3dc9ce9e" providerId="ADAL" clId="{CCF0BBEC-7BAA-4004-8114-DCB389626E5C}" dt="2025-10-01T21:34:05.159" v="912" actId="20577"/>
        <pc:sldMkLst>
          <pc:docMk/>
          <pc:sldMk cId="2409374790" sldId="720"/>
        </pc:sldMkLst>
        <pc:spChg chg="del mod ord">
          <ac:chgData name="Sandy Brennan" userId="fb2e0d14-f365-40db-bc91-7d0e3dc9ce9e" providerId="ADAL" clId="{CCF0BBEC-7BAA-4004-8114-DCB389626E5C}" dt="2025-10-01T21:33:49.246" v="865" actId="700"/>
          <ac:spMkLst>
            <pc:docMk/>
            <pc:sldMk cId="2409374790" sldId="720"/>
            <ac:spMk id="2" creationId="{D2A60A1B-33BC-0FF7-D466-E9FFA5E0CF1B}"/>
          </ac:spMkLst>
        </pc:spChg>
        <pc:spChg chg="del mod ord">
          <ac:chgData name="Sandy Brennan" userId="fb2e0d14-f365-40db-bc91-7d0e3dc9ce9e" providerId="ADAL" clId="{CCF0BBEC-7BAA-4004-8114-DCB389626E5C}" dt="2025-10-01T21:33:49.246" v="865" actId="700"/>
          <ac:spMkLst>
            <pc:docMk/>
            <pc:sldMk cId="2409374790" sldId="720"/>
            <ac:spMk id="3" creationId="{5F1F38A6-986A-0FA4-6138-0B037156082C}"/>
          </ac:spMkLst>
        </pc:spChg>
        <pc:spChg chg="mod ord">
          <ac:chgData name="Sandy Brennan" userId="fb2e0d14-f365-40db-bc91-7d0e3dc9ce9e" providerId="ADAL" clId="{CCF0BBEC-7BAA-4004-8114-DCB389626E5C}" dt="2025-10-01T21:33:49.246" v="865" actId="700"/>
          <ac:spMkLst>
            <pc:docMk/>
            <pc:sldMk cId="2409374790" sldId="720"/>
            <ac:spMk id="4" creationId="{0876BFCF-D44F-F101-7BAE-9161630D447F}"/>
          </ac:spMkLst>
        </pc:spChg>
        <pc:spChg chg="mod ord">
          <ac:chgData name="Sandy Brennan" userId="fb2e0d14-f365-40db-bc91-7d0e3dc9ce9e" providerId="ADAL" clId="{CCF0BBEC-7BAA-4004-8114-DCB389626E5C}" dt="2025-10-01T21:33:49.246" v="865" actId="700"/>
          <ac:spMkLst>
            <pc:docMk/>
            <pc:sldMk cId="2409374790" sldId="720"/>
            <ac:spMk id="5" creationId="{F0DAE236-230C-056C-0A9A-CA6C1855FD3B}"/>
          </ac:spMkLst>
        </pc:spChg>
        <pc:spChg chg="mod ord">
          <ac:chgData name="Sandy Brennan" userId="fb2e0d14-f365-40db-bc91-7d0e3dc9ce9e" providerId="ADAL" clId="{CCF0BBEC-7BAA-4004-8114-DCB389626E5C}" dt="2025-10-01T21:33:49.246" v="865" actId="700"/>
          <ac:spMkLst>
            <pc:docMk/>
            <pc:sldMk cId="2409374790" sldId="720"/>
            <ac:spMk id="6" creationId="{26F38B0B-4180-B0DB-EA3C-D556D8D65506}"/>
          </ac:spMkLst>
        </pc:spChg>
        <pc:spChg chg="add mod ord">
          <ac:chgData name="Sandy Brennan" userId="fb2e0d14-f365-40db-bc91-7d0e3dc9ce9e" providerId="ADAL" clId="{CCF0BBEC-7BAA-4004-8114-DCB389626E5C}" dt="2025-10-01T21:33:52.790" v="882" actId="20577"/>
          <ac:spMkLst>
            <pc:docMk/>
            <pc:sldMk cId="2409374790" sldId="720"/>
            <ac:spMk id="7" creationId="{64AD2F80-4B2D-A127-F9E8-89D30186192A}"/>
          </ac:spMkLst>
        </pc:spChg>
        <pc:spChg chg="add mod ord">
          <ac:chgData name="Sandy Brennan" userId="fb2e0d14-f365-40db-bc91-7d0e3dc9ce9e" providerId="ADAL" clId="{CCF0BBEC-7BAA-4004-8114-DCB389626E5C}" dt="2025-10-01T21:34:05.159" v="912" actId="20577"/>
          <ac:spMkLst>
            <pc:docMk/>
            <pc:sldMk cId="2409374790" sldId="720"/>
            <ac:spMk id="8" creationId="{88F28717-FA9A-28E4-0423-DB6A8A902FDC}"/>
          </ac:spMkLst>
        </pc:spChg>
      </pc:sldChg>
    </pc:docChg>
  </pc:docChgLst>
  <pc:docChgLst>
    <pc:chgData name="Brian Siegel" userId="S::bsiegel@foursquareitp.com::2e3fb03a-20f5-464c-9812-97be60777fc5" providerId="AD" clId="Web-{D481CD24-68D8-78F2-6ADC-DD427C861062}"/>
    <pc:docChg chg="modSld">
      <pc:chgData name="Brian Siegel" userId="S::bsiegel@foursquareitp.com::2e3fb03a-20f5-464c-9812-97be60777fc5" providerId="AD" clId="Web-{D481CD24-68D8-78F2-6ADC-DD427C861062}" dt="2025-10-02T15:55:37.768" v="109"/>
      <pc:docMkLst>
        <pc:docMk/>
      </pc:docMkLst>
      <pc:sldChg chg="modNotes">
        <pc:chgData name="Brian Siegel" userId="S::bsiegel@foursquareitp.com::2e3fb03a-20f5-464c-9812-97be60777fc5" providerId="AD" clId="Web-{D481CD24-68D8-78F2-6ADC-DD427C861062}" dt="2025-10-02T15:55:19.049" v="55"/>
        <pc:sldMkLst>
          <pc:docMk/>
          <pc:sldMk cId="1892910178" sldId="295"/>
        </pc:sldMkLst>
      </pc:sldChg>
      <pc:sldChg chg="modNotes">
        <pc:chgData name="Brian Siegel" userId="S::bsiegel@foursquareitp.com::2e3fb03a-20f5-464c-9812-97be60777fc5" providerId="AD" clId="Web-{D481CD24-68D8-78F2-6ADC-DD427C861062}" dt="2025-10-02T15:55:37.768" v="109"/>
        <pc:sldMkLst>
          <pc:docMk/>
          <pc:sldMk cId="3567280101" sldId="2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oursquareitp-my.sharepoint.com/personal/torgren_foursquareitp_com/Documents/Microsoft%20Teams%20Chat%20Files/ExForReinaldo%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[ExForReinaldo 1.xlsx]Sheet4!PivotTable5</c:name>
    <c:fmtId val="-1"/>
  </c:pivotSource>
  <c:chart>
    <c:autoTitleDeleted val="1"/>
    <c:pivotFmts>
      <c:pivotFmt>
        <c:idx val="0"/>
        <c:spPr>
          <a:solidFill>
            <a:srgbClr val="33287C"/>
          </a:solidFill>
          <a:ln>
            <a:noFill/>
          </a:ln>
          <a:effectLst/>
        </c:spPr>
        <c:marker>
          <c:symbol val="none"/>
        </c:marker>
      </c:pivotFmt>
      <c:pivotFmt>
        <c:idx val="1"/>
        <c:spPr>
          <a:solidFill>
            <a:schemeClr val="accent1"/>
          </a:solidFill>
          <a:ln w="28575" cap="rnd">
            <a:noFill/>
            <a:round/>
          </a:ln>
          <a:effectLst/>
        </c:spPr>
        <c:marker>
          <c:symbol val="dash"/>
          <c:size val="19"/>
          <c:spPr>
            <a:solidFill>
              <a:srgbClr val="D21729"/>
            </a:solidFill>
            <a:ln w="9525">
              <a:noFill/>
            </a:ln>
            <a:effectLst/>
          </c:spPr>
        </c:marker>
      </c:pivotFmt>
      <c:pivotFmt>
        <c:idx val="2"/>
        <c:spPr>
          <a:solidFill>
            <a:schemeClr val="accent1"/>
          </a:solidFill>
          <a:ln w="28575" cap="rnd">
            <a:noFill/>
            <a:round/>
          </a:ln>
          <a:effectLst/>
        </c:spPr>
        <c:marker>
          <c:symbol val="dash"/>
          <c:size val="14"/>
          <c:spPr>
            <a:solidFill>
              <a:srgbClr val="00ADEE"/>
            </a:solidFill>
            <a:ln w="9525">
              <a:noFill/>
            </a:ln>
            <a:effectLst/>
          </c:spPr>
        </c:marker>
      </c:pivotFmt>
      <c:pivotFmt>
        <c:idx val="3"/>
        <c:spPr>
          <a:solidFill>
            <a:srgbClr val="3328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erstadt"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noFill/>
            <a:round/>
          </a:ln>
          <a:effectLst/>
        </c:spPr>
        <c:marker>
          <c:symbol val="dash"/>
          <c:size val="19"/>
          <c:spPr>
            <a:solidFill>
              <a:srgbClr val="D21729"/>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erstadt"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noFill/>
            <a:round/>
          </a:ln>
          <a:effectLst/>
        </c:spPr>
        <c:marker>
          <c:symbol val="dash"/>
          <c:size val="14"/>
          <c:spPr>
            <a:solidFill>
              <a:srgbClr val="00ADEE"/>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erstadt"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3328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erstadt"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noFill/>
            <a:round/>
          </a:ln>
          <a:effectLst/>
        </c:spPr>
        <c:marker>
          <c:symbol val="dash"/>
          <c:size val="19"/>
          <c:spPr>
            <a:solidFill>
              <a:srgbClr val="D21729"/>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erstadt"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noFill/>
            <a:round/>
          </a:ln>
          <a:effectLst/>
        </c:spPr>
        <c:marker>
          <c:symbol val="dash"/>
          <c:size val="14"/>
          <c:spPr>
            <a:solidFill>
              <a:srgbClr val="00ADEE"/>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erstadt" panose="020B00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3187643305309182E-2"/>
          <c:y val="0.12702235223611366"/>
          <c:w val="0.91316407119538956"/>
          <c:h val="0.74497000516231615"/>
        </c:manualLayout>
      </c:layout>
      <c:barChart>
        <c:barDir val="col"/>
        <c:grouping val="clustered"/>
        <c:varyColors val="0"/>
        <c:ser>
          <c:idx val="0"/>
          <c:order val="0"/>
          <c:tx>
            <c:strRef>
              <c:f>Sheet4!$B$5</c:f>
              <c:strCache>
                <c:ptCount val="1"/>
                <c:pt idx="0">
                  <c:v>Sum of riders</c:v>
                </c:pt>
              </c:strCache>
            </c:strRef>
          </c:tx>
          <c:spPr>
            <a:solidFill>
              <a:srgbClr val="33287C"/>
            </a:solidFill>
            <a:ln>
              <a:noFill/>
            </a:ln>
            <a:effectLst/>
          </c:spPr>
          <c:invertIfNegative val="0"/>
          <c:cat>
            <c:strRef>
              <c:f>Sheet4!$A$6:$A$24</c:f>
              <c:strCache>
                <c:ptCount val="18"/>
                <c:pt idx="0">
                  <c:v>6:00</c:v>
                </c:pt>
                <c:pt idx="1">
                  <c:v>7:00</c:v>
                </c:pt>
                <c:pt idx="2">
                  <c:v>8:00</c:v>
                </c:pt>
                <c:pt idx="3">
                  <c:v>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Sheet4!$B$6:$B$24</c:f>
              <c:numCache>
                <c:formatCode>General</c:formatCode>
                <c:ptCount val="18"/>
                <c:pt idx="0">
                  <c:v>226.03146853146842</c:v>
                </c:pt>
                <c:pt idx="1">
                  <c:v>389.16012737262724</c:v>
                </c:pt>
                <c:pt idx="2">
                  <c:v>237.74244505494491</c:v>
                </c:pt>
                <c:pt idx="3">
                  <c:v>193.5333333333333</c:v>
                </c:pt>
                <c:pt idx="4">
                  <c:v>181.59340659340648</c:v>
                </c:pt>
                <c:pt idx="5">
                  <c:v>170.33928571428561</c:v>
                </c:pt>
                <c:pt idx="6">
                  <c:v>201.0266483516483</c:v>
                </c:pt>
                <c:pt idx="7">
                  <c:v>280.36666666666656</c:v>
                </c:pt>
                <c:pt idx="8">
                  <c:v>520.11507936507917</c:v>
                </c:pt>
                <c:pt idx="9">
                  <c:v>501.89906759906751</c:v>
                </c:pt>
                <c:pt idx="10">
                  <c:v>327.32487512487489</c:v>
                </c:pt>
                <c:pt idx="11">
                  <c:v>385.54646464646453</c:v>
                </c:pt>
                <c:pt idx="12">
                  <c:v>113.5</c:v>
                </c:pt>
                <c:pt idx="13">
                  <c:v>179.11666666666662</c:v>
                </c:pt>
                <c:pt idx="14">
                  <c:v>114.78214285714279</c:v>
                </c:pt>
                <c:pt idx="15">
                  <c:v>78.714285714285694</c:v>
                </c:pt>
                <c:pt idx="16">
                  <c:v>81.054945054944909</c:v>
                </c:pt>
                <c:pt idx="17">
                  <c:v>35.642857142857103</c:v>
                </c:pt>
              </c:numCache>
            </c:numRef>
          </c:val>
          <c:extLst>
            <c:ext xmlns:c16="http://schemas.microsoft.com/office/drawing/2014/chart" uri="{C3380CC4-5D6E-409C-BE32-E72D297353CC}">
              <c16:uniqueId val="{00000000-8692-4B3F-904C-900D14E18016}"/>
            </c:ext>
          </c:extLst>
        </c:ser>
        <c:dLbls>
          <c:showLegendKey val="0"/>
          <c:showVal val="0"/>
          <c:showCatName val="0"/>
          <c:showSerName val="0"/>
          <c:showPercent val="0"/>
          <c:showBubbleSize val="0"/>
        </c:dLbls>
        <c:gapWidth val="150"/>
        <c:overlap val="-25"/>
        <c:axId val="1362027471"/>
        <c:axId val="1362024111"/>
      </c:barChart>
      <c:lineChart>
        <c:grouping val="stacked"/>
        <c:varyColors val="0"/>
        <c:ser>
          <c:idx val="1"/>
          <c:order val="1"/>
          <c:tx>
            <c:strRef>
              <c:f>Sheet4!$C$5</c:f>
              <c:strCache>
                <c:ptCount val="1"/>
                <c:pt idx="0">
                  <c:v>Sum of max_load</c:v>
                </c:pt>
              </c:strCache>
            </c:strRef>
          </c:tx>
          <c:spPr>
            <a:ln w="28575" cap="rnd">
              <a:noFill/>
              <a:round/>
            </a:ln>
            <a:effectLst/>
          </c:spPr>
          <c:marker>
            <c:symbol val="dash"/>
            <c:size val="19"/>
            <c:spPr>
              <a:solidFill>
                <a:srgbClr val="D21729"/>
              </a:solidFill>
              <a:ln w="9525">
                <a:noFill/>
              </a:ln>
              <a:effectLst/>
            </c:spPr>
          </c:marker>
          <c:cat>
            <c:strRef>
              <c:f>Sheet4!$A$6:$A$24</c:f>
              <c:strCache>
                <c:ptCount val="18"/>
                <c:pt idx="0">
                  <c:v>6:00</c:v>
                </c:pt>
                <c:pt idx="1">
                  <c:v>7:00</c:v>
                </c:pt>
                <c:pt idx="2">
                  <c:v>8:00</c:v>
                </c:pt>
                <c:pt idx="3">
                  <c:v>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Sheet4!$C$6:$C$24</c:f>
              <c:numCache>
                <c:formatCode>General</c:formatCode>
                <c:ptCount val="18"/>
                <c:pt idx="0">
                  <c:v>111.77534965034951</c:v>
                </c:pt>
                <c:pt idx="1">
                  <c:v>232.8004287379284</c:v>
                </c:pt>
                <c:pt idx="2">
                  <c:v>119.7156593406592</c:v>
                </c:pt>
                <c:pt idx="3">
                  <c:v>97.169230769230694</c:v>
                </c:pt>
                <c:pt idx="4">
                  <c:v>89.933379120878996</c:v>
                </c:pt>
                <c:pt idx="5">
                  <c:v>86.679945054944895</c:v>
                </c:pt>
                <c:pt idx="6">
                  <c:v>101.46758241758229</c:v>
                </c:pt>
                <c:pt idx="7">
                  <c:v>134.77445887445862</c:v>
                </c:pt>
                <c:pt idx="8">
                  <c:v>286.47431457431435</c:v>
                </c:pt>
                <c:pt idx="9">
                  <c:v>276.78018648018633</c:v>
                </c:pt>
                <c:pt idx="10">
                  <c:v>173.53789543789532</c:v>
                </c:pt>
                <c:pt idx="11">
                  <c:v>203.0565656565656</c:v>
                </c:pt>
                <c:pt idx="12">
                  <c:v>59.9</c:v>
                </c:pt>
                <c:pt idx="13">
                  <c:v>96.055555555555401</c:v>
                </c:pt>
                <c:pt idx="14">
                  <c:v>66.039285714285711</c:v>
                </c:pt>
                <c:pt idx="15">
                  <c:v>53.942857142857093</c:v>
                </c:pt>
                <c:pt idx="16">
                  <c:v>54.571428571428498</c:v>
                </c:pt>
                <c:pt idx="17">
                  <c:v>24.214285714285701</c:v>
                </c:pt>
              </c:numCache>
            </c:numRef>
          </c:val>
          <c:smooth val="0"/>
          <c:extLst>
            <c:ext xmlns:c16="http://schemas.microsoft.com/office/drawing/2014/chart" uri="{C3380CC4-5D6E-409C-BE32-E72D297353CC}">
              <c16:uniqueId val="{00000001-8692-4B3F-904C-900D14E18016}"/>
            </c:ext>
          </c:extLst>
        </c:ser>
        <c:ser>
          <c:idx val="2"/>
          <c:order val="2"/>
          <c:tx>
            <c:strRef>
              <c:f>Sheet4!$D$5</c:f>
              <c:strCache>
                <c:ptCount val="1"/>
                <c:pt idx="0">
                  <c:v>Sum of seat_capacity</c:v>
                </c:pt>
              </c:strCache>
            </c:strRef>
          </c:tx>
          <c:spPr>
            <a:ln w="28575" cap="rnd">
              <a:noFill/>
              <a:round/>
            </a:ln>
            <a:effectLst/>
          </c:spPr>
          <c:marker>
            <c:symbol val="dash"/>
            <c:size val="14"/>
            <c:spPr>
              <a:solidFill>
                <a:srgbClr val="00ADEE"/>
              </a:solidFill>
              <a:ln w="9525">
                <a:noFill/>
              </a:ln>
              <a:effectLst/>
            </c:spPr>
          </c:marker>
          <c:cat>
            <c:strRef>
              <c:f>Sheet4!$A$6:$A$24</c:f>
              <c:strCache>
                <c:ptCount val="18"/>
                <c:pt idx="0">
                  <c:v>6:00</c:v>
                </c:pt>
                <c:pt idx="1">
                  <c:v>7:00</c:v>
                </c:pt>
                <c:pt idx="2">
                  <c:v>8:00</c:v>
                </c:pt>
                <c:pt idx="3">
                  <c:v>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Sheet4!$D$6:$D$24</c:f>
              <c:numCache>
                <c:formatCode>General</c:formatCode>
                <c:ptCount val="18"/>
                <c:pt idx="0">
                  <c:v>160</c:v>
                </c:pt>
                <c:pt idx="1">
                  <c:v>377</c:v>
                </c:pt>
                <c:pt idx="2">
                  <c:v>240</c:v>
                </c:pt>
                <c:pt idx="3">
                  <c:v>160</c:v>
                </c:pt>
                <c:pt idx="4">
                  <c:v>160</c:v>
                </c:pt>
                <c:pt idx="5">
                  <c:v>160</c:v>
                </c:pt>
                <c:pt idx="6">
                  <c:v>160</c:v>
                </c:pt>
                <c:pt idx="7">
                  <c:v>200</c:v>
                </c:pt>
                <c:pt idx="8">
                  <c:v>338</c:v>
                </c:pt>
                <c:pt idx="9">
                  <c:v>240</c:v>
                </c:pt>
                <c:pt idx="10">
                  <c:v>241</c:v>
                </c:pt>
                <c:pt idx="11">
                  <c:v>240</c:v>
                </c:pt>
                <c:pt idx="12">
                  <c:v>79.5</c:v>
                </c:pt>
                <c:pt idx="13">
                  <c:v>160</c:v>
                </c:pt>
                <c:pt idx="14">
                  <c:v>120</c:v>
                </c:pt>
                <c:pt idx="15">
                  <c:v>120</c:v>
                </c:pt>
                <c:pt idx="16">
                  <c:v>80</c:v>
                </c:pt>
                <c:pt idx="17">
                  <c:v>40</c:v>
                </c:pt>
              </c:numCache>
            </c:numRef>
          </c:val>
          <c:smooth val="0"/>
          <c:extLst>
            <c:ext xmlns:c16="http://schemas.microsoft.com/office/drawing/2014/chart" uri="{C3380CC4-5D6E-409C-BE32-E72D297353CC}">
              <c16:uniqueId val="{00000002-8692-4B3F-904C-900D14E18016}"/>
            </c:ext>
          </c:extLst>
        </c:ser>
        <c:dLbls>
          <c:showLegendKey val="0"/>
          <c:showVal val="0"/>
          <c:showCatName val="0"/>
          <c:showSerName val="0"/>
          <c:showPercent val="0"/>
          <c:showBubbleSize val="0"/>
        </c:dLbls>
        <c:marker val="1"/>
        <c:smooth val="0"/>
        <c:axId val="1362027471"/>
        <c:axId val="1362024111"/>
      </c:lineChart>
      <c:catAx>
        <c:axId val="13620274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Bierstadt" panose="020B0004020202020204" pitchFamily="34" charset="0"/>
                <a:ea typeface="+mn-ea"/>
                <a:cs typeface="+mn-cs"/>
              </a:defRPr>
            </a:pPr>
            <a:endParaRPr lang="en-US"/>
          </a:p>
        </c:txPr>
        <c:crossAx val="1362024111"/>
        <c:crosses val="autoZero"/>
        <c:auto val="1"/>
        <c:lblAlgn val="ctr"/>
        <c:lblOffset val="100"/>
        <c:noMultiLvlLbl val="0"/>
      </c:catAx>
      <c:valAx>
        <c:axId val="1362024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erstadt" panose="020B0004020202020204" pitchFamily="34" charset="0"/>
                <a:ea typeface="+mn-ea"/>
                <a:cs typeface="+mn-cs"/>
              </a:defRPr>
            </a:pPr>
            <a:endParaRPr lang="en-US"/>
          </a:p>
        </c:txPr>
        <c:crossAx val="13620274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erstadt"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erstadt" panose="020B00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A_D7B1198.xml><?xml version="1.0" encoding="utf-8"?>
<p188:cmLst xmlns:a="http://schemas.openxmlformats.org/drawingml/2006/main" xmlns:r="http://schemas.openxmlformats.org/officeDocument/2006/relationships" xmlns:p188="http://schemas.microsoft.com/office/powerpoint/2018/8/main">
  <p188:cm id="{73BFADC5-C352-44AF-B6B7-C566D1060EF5}" authorId="{97BC2D9E-C2C6-AD50-2E79-A6FD4DBFF248}" created="2025-10-01T19:50:53.937">
    <ac:txMkLst xmlns:ac="http://schemas.microsoft.com/office/drawing/2013/main/command">
      <pc:docMk xmlns:pc="http://schemas.microsoft.com/office/powerpoint/2013/main/command"/>
      <pc:sldMk xmlns:pc="http://schemas.microsoft.com/office/powerpoint/2013/main/command" cId="226169240" sldId="314"/>
      <ac:spMk id="2" creationId="{092A4474-7AFF-FCF9-E610-729CBC2370A5}"/>
      <ac:txMk cp="0" len="9">
        <ac:context len="10" hash="3686829000"/>
      </ac:txMk>
    </ac:txMkLst>
    <p188:pos x="2719647" y="649028"/>
    <p188:replyLst>
      <p188:reply id="{83B52F48-15C6-4B5C-B4C0-2B06B1823B7B}" authorId="{97BC2D9E-C2C6-AD50-2E79-A6FD4DBFF248}" created="2025-10-02T15:36:02.244">
        <p188:txBody>
          <a:bodyPr/>
          <a:lstStyle/>
          <a:p>
            <a:r>
              <a:rPr lang="en-US"/>
              <a:t>Let me know if this works</a:t>
            </a:r>
          </a:p>
        </p188:txBody>
      </p188:reply>
    </p188:replyLst>
    <p188:txBody>
      <a:bodyPr/>
      <a:lstStyle/>
      <a:p>
        <a:r>
          <a:rPr lang="en-US"/>
          <a:t>[@Sandy Brennan] I’ll need to fill out this closing slide for resources and where you can speak any closing remarks.</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DBADE-783D-4FBA-9E75-B426C897D47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658574A-6F69-4F74-A771-9F2B9B4E709E}">
      <dgm:prSet phldrT="[Text]"/>
      <dgm:spPr/>
      <dgm:t>
        <a:bodyPr/>
        <a:lstStyle/>
        <a:p>
          <a:r>
            <a:rPr lang="en-US"/>
            <a:t>Address privacy concerns</a:t>
          </a:r>
        </a:p>
      </dgm:t>
    </dgm:pt>
    <dgm:pt modelId="{17284273-6E9B-47F9-A652-4C65942E257B}" type="parTrans" cxnId="{82F490CE-9345-497C-B04F-9ABCBF48A63C}">
      <dgm:prSet/>
      <dgm:spPr/>
      <dgm:t>
        <a:bodyPr/>
        <a:lstStyle/>
        <a:p>
          <a:endParaRPr lang="en-US"/>
        </a:p>
      </dgm:t>
    </dgm:pt>
    <dgm:pt modelId="{26AD3973-5FA4-4168-BCD5-B64F8AF2253D}" type="sibTrans" cxnId="{82F490CE-9345-497C-B04F-9ABCBF48A63C}">
      <dgm:prSet/>
      <dgm:spPr/>
      <dgm:t>
        <a:bodyPr/>
        <a:lstStyle/>
        <a:p>
          <a:endParaRPr lang="en-US"/>
        </a:p>
      </dgm:t>
    </dgm:pt>
    <dgm:pt modelId="{2E4C21CF-927E-4250-AAF4-ED6F0BD21298}">
      <dgm:prSet phldrT="[Text]"/>
      <dgm:spPr/>
      <dgm:t>
        <a:bodyPr/>
        <a:lstStyle/>
        <a:p>
          <a:r>
            <a:rPr lang="en-US"/>
            <a:t>Employ mental health professionals</a:t>
          </a:r>
        </a:p>
      </dgm:t>
    </dgm:pt>
    <dgm:pt modelId="{172E6E05-C2FE-42A2-9E8B-283D31D772D0}" type="parTrans" cxnId="{CE2E6C45-DDB8-4605-A223-23EE43FCD368}">
      <dgm:prSet/>
      <dgm:spPr/>
      <dgm:t>
        <a:bodyPr/>
        <a:lstStyle/>
        <a:p>
          <a:endParaRPr lang="en-US"/>
        </a:p>
      </dgm:t>
    </dgm:pt>
    <dgm:pt modelId="{D24A05A3-5AAC-4A1E-8364-C6AE6BDCAFD5}" type="sibTrans" cxnId="{CE2E6C45-DDB8-4605-A223-23EE43FCD368}">
      <dgm:prSet/>
      <dgm:spPr/>
      <dgm:t>
        <a:bodyPr/>
        <a:lstStyle/>
        <a:p>
          <a:endParaRPr lang="en-US"/>
        </a:p>
      </dgm:t>
    </dgm:pt>
    <dgm:pt modelId="{9700B841-5A89-4064-AD73-4570E15E5F20}">
      <dgm:prSet phldrT="[Text]"/>
      <dgm:spPr/>
      <dgm:t>
        <a:bodyPr/>
        <a:lstStyle/>
        <a:p>
          <a:r>
            <a:rPr lang="en-US"/>
            <a:t>Consider 1-on-1 services</a:t>
          </a:r>
        </a:p>
      </dgm:t>
    </dgm:pt>
    <dgm:pt modelId="{C45BB353-031F-4771-BDEF-24830269A1C8}" type="parTrans" cxnId="{FBE9B853-07DF-48AF-8943-B88180749C85}">
      <dgm:prSet/>
      <dgm:spPr/>
      <dgm:t>
        <a:bodyPr/>
        <a:lstStyle/>
        <a:p>
          <a:endParaRPr lang="en-US"/>
        </a:p>
      </dgm:t>
    </dgm:pt>
    <dgm:pt modelId="{8156FE00-E8F6-403D-A8ED-0689DFAE356D}" type="sibTrans" cxnId="{FBE9B853-07DF-48AF-8943-B88180749C85}">
      <dgm:prSet/>
      <dgm:spPr/>
      <dgm:t>
        <a:bodyPr/>
        <a:lstStyle/>
        <a:p>
          <a:endParaRPr lang="en-US"/>
        </a:p>
      </dgm:t>
    </dgm:pt>
    <dgm:pt modelId="{5C0EFF0B-98A3-465F-87E5-ABE2C09D8538}">
      <dgm:prSet phldrT="[Text]"/>
      <dgm:spPr/>
      <dgm:t>
        <a:bodyPr/>
        <a:lstStyle/>
        <a:p>
          <a:r>
            <a:rPr lang="en-US"/>
            <a:t>Off-site or separated services</a:t>
          </a:r>
        </a:p>
      </dgm:t>
    </dgm:pt>
    <dgm:pt modelId="{F0A8F0E6-1260-4E41-A9E2-A94E74EFFF40}" type="parTrans" cxnId="{801A97D8-EA3A-4E41-B732-886643389E40}">
      <dgm:prSet/>
      <dgm:spPr/>
      <dgm:t>
        <a:bodyPr/>
        <a:lstStyle/>
        <a:p>
          <a:endParaRPr lang="en-US"/>
        </a:p>
      </dgm:t>
    </dgm:pt>
    <dgm:pt modelId="{7696C6B5-EDF6-4D97-9880-3503821468A4}" type="sibTrans" cxnId="{801A97D8-EA3A-4E41-B732-886643389E40}">
      <dgm:prSet/>
      <dgm:spPr/>
      <dgm:t>
        <a:bodyPr/>
        <a:lstStyle/>
        <a:p>
          <a:endParaRPr lang="en-US"/>
        </a:p>
      </dgm:t>
    </dgm:pt>
    <dgm:pt modelId="{B1224406-5075-4194-94D8-066FE6E54709}">
      <dgm:prSet phldrT="[Text]"/>
      <dgm:spPr/>
      <dgm:t>
        <a:bodyPr/>
        <a:lstStyle/>
        <a:p>
          <a:r>
            <a:rPr lang="en-US"/>
            <a:t>Strengthen and enforce policies to protect frontline workers</a:t>
          </a:r>
        </a:p>
      </dgm:t>
    </dgm:pt>
    <dgm:pt modelId="{63A2D14E-CEC9-4552-89AC-1A79E86CDA4C}" type="parTrans" cxnId="{BE3C19A6-5FB5-4AB4-95D5-15CAE030E80D}">
      <dgm:prSet/>
      <dgm:spPr/>
      <dgm:t>
        <a:bodyPr/>
        <a:lstStyle/>
        <a:p>
          <a:endParaRPr lang="en-US"/>
        </a:p>
      </dgm:t>
    </dgm:pt>
    <dgm:pt modelId="{9B67B625-7C6B-40CC-8D82-2814AC6BDAE3}" type="sibTrans" cxnId="{BE3C19A6-5FB5-4AB4-95D5-15CAE030E80D}">
      <dgm:prSet/>
      <dgm:spPr/>
      <dgm:t>
        <a:bodyPr/>
        <a:lstStyle/>
        <a:p>
          <a:endParaRPr lang="en-US"/>
        </a:p>
      </dgm:t>
    </dgm:pt>
    <dgm:pt modelId="{CFA5EBF5-963C-4241-A883-AB110C78DA4C}">
      <dgm:prSet phldrT="[Text]"/>
      <dgm:spPr/>
      <dgm:t>
        <a:bodyPr/>
        <a:lstStyle/>
        <a:p>
          <a:r>
            <a:rPr lang="en-US"/>
            <a:t>Clearly outline and enforce policies</a:t>
          </a:r>
        </a:p>
      </dgm:t>
    </dgm:pt>
    <dgm:pt modelId="{87C6A3D4-8CEB-4FD7-AE0C-1828F0719A39}" type="parTrans" cxnId="{AE80EA2A-05FB-4527-96C3-AC3E7E840B4E}">
      <dgm:prSet/>
      <dgm:spPr/>
      <dgm:t>
        <a:bodyPr/>
        <a:lstStyle/>
        <a:p>
          <a:endParaRPr lang="en-US"/>
        </a:p>
      </dgm:t>
    </dgm:pt>
    <dgm:pt modelId="{921EDD78-99EB-4BC2-B467-98CACBD0F4B3}" type="sibTrans" cxnId="{AE80EA2A-05FB-4527-96C3-AC3E7E840B4E}">
      <dgm:prSet/>
      <dgm:spPr/>
      <dgm:t>
        <a:bodyPr/>
        <a:lstStyle/>
        <a:p>
          <a:endParaRPr lang="en-US"/>
        </a:p>
      </dgm:t>
    </dgm:pt>
    <dgm:pt modelId="{12EDC5A1-2A5A-4E21-9A7F-7AC7B97E7526}">
      <dgm:prSet phldrT="[Text]"/>
      <dgm:spPr/>
      <dgm:t>
        <a:bodyPr/>
        <a:lstStyle/>
        <a:p>
          <a:r>
            <a:rPr lang="en-US"/>
            <a:t>Passenger code of conducts</a:t>
          </a:r>
        </a:p>
      </dgm:t>
    </dgm:pt>
    <dgm:pt modelId="{69128D47-30E0-4DA5-AA49-5D1BAB63E269}" type="parTrans" cxnId="{5A99CBFE-8900-4669-996A-33DF52497341}">
      <dgm:prSet/>
      <dgm:spPr/>
      <dgm:t>
        <a:bodyPr/>
        <a:lstStyle/>
        <a:p>
          <a:endParaRPr lang="en-US"/>
        </a:p>
      </dgm:t>
    </dgm:pt>
    <dgm:pt modelId="{1A994C5F-6BF6-41E3-8ADD-C8DEAA57C14B}" type="sibTrans" cxnId="{5A99CBFE-8900-4669-996A-33DF52497341}">
      <dgm:prSet/>
      <dgm:spPr/>
      <dgm:t>
        <a:bodyPr/>
        <a:lstStyle/>
        <a:p>
          <a:endParaRPr lang="en-US"/>
        </a:p>
      </dgm:t>
    </dgm:pt>
    <dgm:pt modelId="{2CAEDF57-78C1-4AC4-A86F-C5A279CE9495}">
      <dgm:prSet phldrT="[Text]"/>
      <dgm:spPr/>
      <dgm:t>
        <a:bodyPr/>
        <a:lstStyle/>
        <a:p>
          <a:r>
            <a:rPr lang="en-US"/>
            <a:t>Provide more support in the field and ongoing support after incidents</a:t>
          </a:r>
        </a:p>
      </dgm:t>
    </dgm:pt>
    <dgm:pt modelId="{2A0E150F-BB17-40A2-938B-A2A700D2F34F}" type="parTrans" cxnId="{52BBEABE-26F3-4F5F-9B7C-A0CF5596B57E}">
      <dgm:prSet/>
      <dgm:spPr/>
      <dgm:t>
        <a:bodyPr/>
        <a:lstStyle/>
        <a:p>
          <a:endParaRPr lang="en-US"/>
        </a:p>
      </dgm:t>
    </dgm:pt>
    <dgm:pt modelId="{B5C24B5E-2A1E-478D-9BA1-2F5BD42F5E37}" type="sibTrans" cxnId="{52BBEABE-26F3-4F5F-9B7C-A0CF5596B57E}">
      <dgm:prSet/>
      <dgm:spPr/>
      <dgm:t>
        <a:bodyPr/>
        <a:lstStyle/>
        <a:p>
          <a:endParaRPr lang="en-US"/>
        </a:p>
      </dgm:t>
    </dgm:pt>
    <dgm:pt modelId="{F2D35894-0D13-4460-8D76-91B20E244B04}">
      <dgm:prSet phldrT="[Text]"/>
      <dgm:spPr/>
      <dgm:t>
        <a:bodyPr/>
        <a:lstStyle/>
        <a:p>
          <a:r>
            <a:rPr lang="en-US"/>
            <a:t>Offer specialized staff trained in incident response</a:t>
          </a:r>
        </a:p>
      </dgm:t>
    </dgm:pt>
    <dgm:pt modelId="{BF34B06F-B071-4C72-A715-AFB4897A625A}" type="parTrans" cxnId="{B83C73CF-B6B3-4370-9521-1979B6831CFA}">
      <dgm:prSet/>
      <dgm:spPr/>
      <dgm:t>
        <a:bodyPr/>
        <a:lstStyle/>
        <a:p>
          <a:endParaRPr lang="en-US"/>
        </a:p>
      </dgm:t>
    </dgm:pt>
    <dgm:pt modelId="{A9C9275B-E2D7-490D-86EB-ADC3B069E29C}" type="sibTrans" cxnId="{B83C73CF-B6B3-4370-9521-1979B6831CFA}">
      <dgm:prSet/>
      <dgm:spPr/>
      <dgm:t>
        <a:bodyPr/>
        <a:lstStyle/>
        <a:p>
          <a:endParaRPr lang="en-US"/>
        </a:p>
      </dgm:t>
    </dgm:pt>
    <dgm:pt modelId="{9A785A5A-19B0-4144-9C95-659930EE2014}">
      <dgm:prSet phldrT="[Text]"/>
      <dgm:spPr/>
      <dgm:t>
        <a:bodyPr/>
        <a:lstStyle/>
        <a:p>
          <a:r>
            <a:rPr lang="en-US"/>
            <a:t>Ongoing support is also needed following incidents </a:t>
          </a:r>
        </a:p>
      </dgm:t>
    </dgm:pt>
    <dgm:pt modelId="{BC4B8328-25E2-40B8-B544-D0591374F9C9}" type="parTrans" cxnId="{58C35DEC-EEA8-4C2B-8AC0-5A188F796443}">
      <dgm:prSet/>
      <dgm:spPr/>
      <dgm:t>
        <a:bodyPr/>
        <a:lstStyle/>
        <a:p>
          <a:endParaRPr lang="en-US"/>
        </a:p>
      </dgm:t>
    </dgm:pt>
    <dgm:pt modelId="{DA4DA49E-59DD-4280-8214-4C1AE2387A3E}" type="sibTrans" cxnId="{58C35DEC-EEA8-4C2B-8AC0-5A188F796443}">
      <dgm:prSet/>
      <dgm:spPr/>
      <dgm:t>
        <a:bodyPr/>
        <a:lstStyle/>
        <a:p>
          <a:endParaRPr lang="en-US"/>
        </a:p>
      </dgm:t>
    </dgm:pt>
    <dgm:pt modelId="{9F99534E-A519-44C0-A86E-E5349968EED2}">
      <dgm:prSet phldrT="[Text]"/>
      <dgm:spPr/>
      <dgm:t>
        <a:bodyPr/>
        <a:lstStyle/>
        <a:p>
          <a:r>
            <a:rPr lang="en-US"/>
            <a:t>Provide peer support and mentoring </a:t>
          </a:r>
        </a:p>
      </dgm:t>
    </dgm:pt>
    <dgm:pt modelId="{F9B43711-BB8C-49F5-94FF-C671F436C5E0}" type="parTrans" cxnId="{738DCB1D-5BDC-4F07-90D4-35130F832744}">
      <dgm:prSet/>
      <dgm:spPr/>
      <dgm:t>
        <a:bodyPr/>
        <a:lstStyle/>
        <a:p>
          <a:endParaRPr lang="en-US"/>
        </a:p>
      </dgm:t>
    </dgm:pt>
    <dgm:pt modelId="{34CBD0A6-75E2-43A2-96D8-0D32CAF6F0E5}" type="sibTrans" cxnId="{738DCB1D-5BDC-4F07-90D4-35130F832744}">
      <dgm:prSet/>
      <dgm:spPr/>
      <dgm:t>
        <a:bodyPr/>
        <a:lstStyle/>
        <a:p>
          <a:endParaRPr lang="en-US"/>
        </a:p>
      </dgm:t>
    </dgm:pt>
    <dgm:pt modelId="{FC9E7222-7A6B-461A-A6B4-1CDA8BCC4DBD}">
      <dgm:prSet phldrT="[Text]"/>
      <dgm:spPr/>
      <dgm:t>
        <a:bodyPr/>
        <a:lstStyle/>
        <a:p>
          <a:r>
            <a:rPr lang="en-US"/>
            <a:t>Develop formal programs</a:t>
          </a:r>
        </a:p>
      </dgm:t>
    </dgm:pt>
    <dgm:pt modelId="{16C308AB-6AA2-4F19-BA5D-FD6DE4AF52AD}" type="parTrans" cxnId="{4035D7D2-F1FD-4EB5-9C6B-E78B19BD421B}">
      <dgm:prSet/>
      <dgm:spPr/>
      <dgm:t>
        <a:bodyPr/>
        <a:lstStyle/>
        <a:p>
          <a:endParaRPr lang="en-US"/>
        </a:p>
      </dgm:t>
    </dgm:pt>
    <dgm:pt modelId="{A14E339B-E8B4-4257-938E-6E575FE2D54C}" type="sibTrans" cxnId="{4035D7D2-F1FD-4EB5-9C6B-E78B19BD421B}">
      <dgm:prSet/>
      <dgm:spPr/>
      <dgm:t>
        <a:bodyPr/>
        <a:lstStyle/>
        <a:p>
          <a:endParaRPr lang="en-US"/>
        </a:p>
      </dgm:t>
    </dgm:pt>
    <dgm:pt modelId="{1E94C732-1A56-4E04-8AAC-3A9ED5BA7B25}" type="pres">
      <dgm:prSet presAssocID="{74BDBADE-783D-4FBA-9E75-B426C897D47E}" presName="Name0" presStyleCnt="0">
        <dgm:presLayoutVars>
          <dgm:dir/>
          <dgm:animLvl val="lvl"/>
          <dgm:resizeHandles val="exact"/>
        </dgm:presLayoutVars>
      </dgm:prSet>
      <dgm:spPr/>
    </dgm:pt>
    <dgm:pt modelId="{D8705B72-0704-493C-92B8-85BC8DCA54E6}" type="pres">
      <dgm:prSet presAssocID="{F658574A-6F69-4F74-A771-9F2B9B4E709E}" presName="composite" presStyleCnt="0"/>
      <dgm:spPr/>
    </dgm:pt>
    <dgm:pt modelId="{1D7CE041-55FE-4F9A-949A-4F3AF7ECF38C}" type="pres">
      <dgm:prSet presAssocID="{F658574A-6F69-4F74-A771-9F2B9B4E709E}" presName="parTx" presStyleLbl="alignNode1" presStyleIdx="0" presStyleCnt="4">
        <dgm:presLayoutVars>
          <dgm:chMax val="0"/>
          <dgm:chPref val="0"/>
          <dgm:bulletEnabled val="1"/>
        </dgm:presLayoutVars>
      </dgm:prSet>
      <dgm:spPr/>
    </dgm:pt>
    <dgm:pt modelId="{2E3D350C-4D39-490A-B54F-B8277DE272A3}" type="pres">
      <dgm:prSet presAssocID="{F658574A-6F69-4F74-A771-9F2B9B4E709E}" presName="desTx" presStyleLbl="alignAccFollowNode1" presStyleIdx="0" presStyleCnt="4">
        <dgm:presLayoutVars>
          <dgm:bulletEnabled val="1"/>
        </dgm:presLayoutVars>
      </dgm:prSet>
      <dgm:spPr/>
    </dgm:pt>
    <dgm:pt modelId="{C3BB5F9B-4D80-4F7A-A794-DC37A5963B7F}" type="pres">
      <dgm:prSet presAssocID="{26AD3973-5FA4-4168-BCD5-B64F8AF2253D}" presName="space" presStyleCnt="0"/>
      <dgm:spPr/>
    </dgm:pt>
    <dgm:pt modelId="{F5B7E807-CA2C-477B-AE99-AC4E5808D070}" type="pres">
      <dgm:prSet presAssocID="{B1224406-5075-4194-94D8-066FE6E54709}" presName="composite" presStyleCnt="0"/>
      <dgm:spPr/>
    </dgm:pt>
    <dgm:pt modelId="{6AF066D5-6924-42C8-A24C-B0C01232B4C3}" type="pres">
      <dgm:prSet presAssocID="{B1224406-5075-4194-94D8-066FE6E54709}" presName="parTx" presStyleLbl="alignNode1" presStyleIdx="1" presStyleCnt="4">
        <dgm:presLayoutVars>
          <dgm:chMax val="0"/>
          <dgm:chPref val="0"/>
          <dgm:bulletEnabled val="1"/>
        </dgm:presLayoutVars>
      </dgm:prSet>
      <dgm:spPr/>
    </dgm:pt>
    <dgm:pt modelId="{A02EA807-C2CF-46BD-9AB6-AB1EF1ED49D1}" type="pres">
      <dgm:prSet presAssocID="{B1224406-5075-4194-94D8-066FE6E54709}" presName="desTx" presStyleLbl="alignAccFollowNode1" presStyleIdx="1" presStyleCnt="4">
        <dgm:presLayoutVars>
          <dgm:bulletEnabled val="1"/>
        </dgm:presLayoutVars>
      </dgm:prSet>
      <dgm:spPr/>
    </dgm:pt>
    <dgm:pt modelId="{55CA1DCA-04D5-4560-8CB6-D23B0195685E}" type="pres">
      <dgm:prSet presAssocID="{9B67B625-7C6B-40CC-8D82-2814AC6BDAE3}" presName="space" presStyleCnt="0"/>
      <dgm:spPr/>
    </dgm:pt>
    <dgm:pt modelId="{C3A085BD-2279-4B46-8569-7E9B35631F62}" type="pres">
      <dgm:prSet presAssocID="{2CAEDF57-78C1-4AC4-A86F-C5A279CE9495}" presName="composite" presStyleCnt="0"/>
      <dgm:spPr/>
    </dgm:pt>
    <dgm:pt modelId="{1E900180-586F-461F-BB53-13F294A2F1A4}" type="pres">
      <dgm:prSet presAssocID="{2CAEDF57-78C1-4AC4-A86F-C5A279CE9495}" presName="parTx" presStyleLbl="alignNode1" presStyleIdx="2" presStyleCnt="4">
        <dgm:presLayoutVars>
          <dgm:chMax val="0"/>
          <dgm:chPref val="0"/>
          <dgm:bulletEnabled val="1"/>
        </dgm:presLayoutVars>
      </dgm:prSet>
      <dgm:spPr/>
    </dgm:pt>
    <dgm:pt modelId="{8CFD14F5-DEC0-454B-BA8E-372D9A074C77}" type="pres">
      <dgm:prSet presAssocID="{2CAEDF57-78C1-4AC4-A86F-C5A279CE9495}" presName="desTx" presStyleLbl="alignAccFollowNode1" presStyleIdx="2" presStyleCnt="4">
        <dgm:presLayoutVars>
          <dgm:bulletEnabled val="1"/>
        </dgm:presLayoutVars>
      </dgm:prSet>
      <dgm:spPr/>
    </dgm:pt>
    <dgm:pt modelId="{D6B0EC44-F6F2-4640-9661-A69BCEA42FD2}" type="pres">
      <dgm:prSet presAssocID="{B5C24B5E-2A1E-478D-9BA1-2F5BD42F5E37}" presName="space" presStyleCnt="0"/>
      <dgm:spPr/>
    </dgm:pt>
    <dgm:pt modelId="{2850CEF5-DFBF-4CC1-9E55-65F51C406EFD}" type="pres">
      <dgm:prSet presAssocID="{9F99534E-A519-44C0-A86E-E5349968EED2}" presName="composite" presStyleCnt="0"/>
      <dgm:spPr/>
    </dgm:pt>
    <dgm:pt modelId="{A6F887EB-8670-4051-917C-2C250EA749EB}" type="pres">
      <dgm:prSet presAssocID="{9F99534E-A519-44C0-A86E-E5349968EED2}" presName="parTx" presStyleLbl="alignNode1" presStyleIdx="3" presStyleCnt="4">
        <dgm:presLayoutVars>
          <dgm:chMax val="0"/>
          <dgm:chPref val="0"/>
          <dgm:bulletEnabled val="1"/>
        </dgm:presLayoutVars>
      </dgm:prSet>
      <dgm:spPr/>
    </dgm:pt>
    <dgm:pt modelId="{17AD1D98-C7E3-44E7-9C53-FA452E7E72EA}" type="pres">
      <dgm:prSet presAssocID="{9F99534E-A519-44C0-A86E-E5349968EED2}" presName="desTx" presStyleLbl="alignAccFollowNode1" presStyleIdx="3" presStyleCnt="4">
        <dgm:presLayoutVars>
          <dgm:bulletEnabled val="1"/>
        </dgm:presLayoutVars>
      </dgm:prSet>
      <dgm:spPr/>
    </dgm:pt>
  </dgm:ptLst>
  <dgm:cxnLst>
    <dgm:cxn modelId="{F18A1A00-6BB8-4624-A27A-005D9BEBFDFA}" type="presOf" srcId="{12EDC5A1-2A5A-4E21-9A7F-7AC7B97E7526}" destId="{A02EA807-C2CF-46BD-9AB6-AB1EF1ED49D1}" srcOrd="0" destOrd="1" presId="urn:microsoft.com/office/officeart/2005/8/layout/hList1"/>
    <dgm:cxn modelId="{B273F910-0C5A-4854-9820-77ABCAB98D1D}" type="presOf" srcId="{CFA5EBF5-963C-4241-A883-AB110C78DA4C}" destId="{A02EA807-C2CF-46BD-9AB6-AB1EF1ED49D1}" srcOrd="0" destOrd="0" presId="urn:microsoft.com/office/officeart/2005/8/layout/hList1"/>
    <dgm:cxn modelId="{738DCB1D-5BDC-4F07-90D4-35130F832744}" srcId="{74BDBADE-783D-4FBA-9E75-B426C897D47E}" destId="{9F99534E-A519-44C0-A86E-E5349968EED2}" srcOrd="3" destOrd="0" parTransId="{F9B43711-BB8C-49F5-94FF-C671F436C5E0}" sibTransId="{34CBD0A6-75E2-43A2-96D8-0D32CAF6F0E5}"/>
    <dgm:cxn modelId="{84F6AE28-A55C-44E5-976E-8FE0C3B55FA5}" type="presOf" srcId="{F658574A-6F69-4F74-A771-9F2B9B4E709E}" destId="{1D7CE041-55FE-4F9A-949A-4F3AF7ECF38C}" srcOrd="0" destOrd="0" presId="urn:microsoft.com/office/officeart/2005/8/layout/hList1"/>
    <dgm:cxn modelId="{AE80EA2A-05FB-4527-96C3-AC3E7E840B4E}" srcId="{B1224406-5075-4194-94D8-066FE6E54709}" destId="{CFA5EBF5-963C-4241-A883-AB110C78DA4C}" srcOrd="0" destOrd="0" parTransId="{87C6A3D4-8CEB-4FD7-AE0C-1828F0719A39}" sibTransId="{921EDD78-99EB-4BC2-B467-98CACBD0F4B3}"/>
    <dgm:cxn modelId="{4A67F230-03E8-468F-9301-B4673AA62910}" type="presOf" srcId="{74BDBADE-783D-4FBA-9E75-B426C897D47E}" destId="{1E94C732-1A56-4E04-8AAC-3A9ED5BA7B25}" srcOrd="0" destOrd="0" presId="urn:microsoft.com/office/officeart/2005/8/layout/hList1"/>
    <dgm:cxn modelId="{F0DCE55F-1F7A-4AF0-A48C-3414BDC155B3}" type="presOf" srcId="{2E4C21CF-927E-4250-AAF4-ED6F0BD21298}" destId="{2E3D350C-4D39-490A-B54F-B8277DE272A3}" srcOrd="0" destOrd="1" presId="urn:microsoft.com/office/officeart/2005/8/layout/hList1"/>
    <dgm:cxn modelId="{7AC89861-9304-4C80-8850-67C4E032CDE3}" type="presOf" srcId="{9F99534E-A519-44C0-A86E-E5349968EED2}" destId="{A6F887EB-8670-4051-917C-2C250EA749EB}" srcOrd="0" destOrd="0" presId="urn:microsoft.com/office/officeart/2005/8/layout/hList1"/>
    <dgm:cxn modelId="{CE2E6C45-DDB8-4605-A223-23EE43FCD368}" srcId="{F658574A-6F69-4F74-A771-9F2B9B4E709E}" destId="{2E4C21CF-927E-4250-AAF4-ED6F0BD21298}" srcOrd="1" destOrd="0" parTransId="{172E6E05-C2FE-42A2-9E8B-283D31D772D0}" sibTransId="{D24A05A3-5AAC-4A1E-8364-C6AE6BDCAFD5}"/>
    <dgm:cxn modelId="{682FE845-FE00-4052-9754-6477E830C9E9}" type="presOf" srcId="{5C0EFF0B-98A3-465F-87E5-ABE2C09D8538}" destId="{2E3D350C-4D39-490A-B54F-B8277DE272A3}" srcOrd="0" destOrd="2" presId="urn:microsoft.com/office/officeart/2005/8/layout/hList1"/>
    <dgm:cxn modelId="{FBE9B853-07DF-48AF-8943-B88180749C85}" srcId="{F658574A-6F69-4F74-A771-9F2B9B4E709E}" destId="{9700B841-5A89-4064-AD73-4570E15E5F20}" srcOrd="0" destOrd="0" parTransId="{C45BB353-031F-4771-BDEF-24830269A1C8}" sibTransId="{8156FE00-E8F6-403D-A8ED-0689DFAE356D}"/>
    <dgm:cxn modelId="{EF439297-52BE-44C7-B101-9CEB6BB9FA20}" type="presOf" srcId="{9700B841-5A89-4064-AD73-4570E15E5F20}" destId="{2E3D350C-4D39-490A-B54F-B8277DE272A3}" srcOrd="0" destOrd="0" presId="urn:microsoft.com/office/officeart/2005/8/layout/hList1"/>
    <dgm:cxn modelId="{BE0AD49E-4685-413F-9BF8-5B84DC91B529}" type="presOf" srcId="{FC9E7222-7A6B-461A-A6B4-1CDA8BCC4DBD}" destId="{17AD1D98-C7E3-44E7-9C53-FA452E7E72EA}" srcOrd="0" destOrd="0" presId="urn:microsoft.com/office/officeart/2005/8/layout/hList1"/>
    <dgm:cxn modelId="{BE3C19A6-5FB5-4AB4-95D5-15CAE030E80D}" srcId="{74BDBADE-783D-4FBA-9E75-B426C897D47E}" destId="{B1224406-5075-4194-94D8-066FE6E54709}" srcOrd="1" destOrd="0" parTransId="{63A2D14E-CEC9-4552-89AC-1A79E86CDA4C}" sibTransId="{9B67B625-7C6B-40CC-8D82-2814AC6BDAE3}"/>
    <dgm:cxn modelId="{FE20BFA7-6F4F-4C88-A7A3-DD468D4BBB28}" type="presOf" srcId="{2CAEDF57-78C1-4AC4-A86F-C5A279CE9495}" destId="{1E900180-586F-461F-BB53-13F294A2F1A4}" srcOrd="0" destOrd="0" presId="urn:microsoft.com/office/officeart/2005/8/layout/hList1"/>
    <dgm:cxn modelId="{E24E7BBB-74B2-4D69-A37A-0A658E4B4F8E}" type="presOf" srcId="{B1224406-5075-4194-94D8-066FE6E54709}" destId="{6AF066D5-6924-42C8-A24C-B0C01232B4C3}" srcOrd="0" destOrd="0" presId="urn:microsoft.com/office/officeart/2005/8/layout/hList1"/>
    <dgm:cxn modelId="{52BBEABE-26F3-4F5F-9B7C-A0CF5596B57E}" srcId="{74BDBADE-783D-4FBA-9E75-B426C897D47E}" destId="{2CAEDF57-78C1-4AC4-A86F-C5A279CE9495}" srcOrd="2" destOrd="0" parTransId="{2A0E150F-BB17-40A2-938B-A2A700D2F34F}" sibTransId="{B5C24B5E-2A1E-478D-9BA1-2F5BD42F5E37}"/>
    <dgm:cxn modelId="{3D5E51BF-89BC-4EDF-A9AD-1806E0215A54}" type="presOf" srcId="{F2D35894-0D13-4460-8D76-91B20E244B04}" destId="{8CFD14F5-DEC0-454B-BA8E-372D9A074C77}" srcOrd="0" destOrd="0" presId="urn:microsoft.com/office/officeart/2005/8/layout/hList1"/>
    <dgm:cxn modelId="{41ED35C7-76DF-4DC5-AF64-565D718D0654}" type="presOf" srcId="{9A785A5A-19B0-4144-9C95-659930EE2014}" destId="{8CFD14F5-DEC0-454B-BA8E-372D9A074C77}" srcOrd="0" destOrd="1" presId="urn:microsoft.com/office/officeart/2005/8/layout/hList1"/>
    <dgm:cxn modelId="{82F490CE-9345-497C-B04F-9ABCBF48A63C}" srcId="{74BDBADE-783D-4FBA-9E75-B426C897D47E}" destId="{F658574A-6F69-4F74-A771-9F2B9B4E709E}" srcOrd="0" destOrd="0" parTransId="{17284273-6E9B-47F9-A652-4C65942E257B}" sibTransId="{26AD3973-5FA4-4168-BCD5-B64F8AF2253D}"/>
    <dgm:cxn modelId="{B83C73CF-B6B3-4370-9521-1979B6831CFA}" srcId="{2CAEDF57-78C1-4AC4-A86F-C5A279CE9495}" destId="{F2D35894-0D13-4460-8D76-91B20E244B04}" srcOrd="0" destOrd="0" parTransId="{BF34B06F-B071-4C72-A715-AFB4897A625A}" sibTransId="{A9C9275B-E2D7-490D-86EB-ADC3B069E29C}"/>
    <dgm:cxn modelId="{4035D7D2-F1FD-4EB5-9C6B-E78B19BD421B}" srcId="{9F99534E-A519-44C0-A86E-E5349968EED2}" destId="{FC9E7222-7A6B-461A-A6B4-1CDA8BCC4DBD}" srcOrd="0" destOrd="0" parTransId="{16C308AB-6AA2-4F19-BA5D-FD6DE4AF52AD}" sibTransId="{A14E339B-E8B4-4257-938E-6E575FE2D54C}"/>
    <dgm:cxn modelId="{801A97D8-EA3A-4E41-B732-886643389E40}" srcId="{F658574A-6F69-4F74-A771-9F2B9B4E709E}" destId="{5C0EFF0B-98A3-465F-87E5-ABE2C09D8538}" srcOrd="2" destOrd="0" parTransId="{F0A8F0E6-1260-4E41-A9E2-A94E74EFFF40}" sibTransId="{7696C6B5-EDF6-4D97-9880-3503821468A4}"/>
    <dgm:cxn modelId="{58C35DEC-EEA8-4C2B-8AC0-5A188F796443}" srcId="{2CAEDF57-78C1-4AC4-A86F-C5A279CE9495}" destId="{9A785A5A-19B0-4144-9C95-659930EE2014}" srcOrd="1" destOrd="0" parTransId="{BC4B8328-25E2-40B8-B544-D0591374F9C9}" sibTransId="{DA4DA49E-59DD-4280-8214-4C1AE2387A3E}"/>
    <dgm:cxn modelId="{5A99CBFE-8900-4669-996A-33DF52497341}" srcId="{B1224406-5075-4194-94D8-066FE6E54709}" destId="{12EDC5A1-2A5A-4E21-9A7F-7AC7B97E7526}" srcOrd="1" destOrd="0" parTransId="{69128D47-30E0-4DA5-AA49-5D1BAB63E269}" sibTransId="{1A994C5F-6BF6-41E3-8ADD-C8DEAA57C14B}"/>
    <dgm:cxn modelId="{C228F8AB-476C-4AD7-BCD5-38CD2175BA58}" type="presParOf" srcId="{1E94C732-1A56-4E04-8AAC-3A9ED5BA7B25}" destId="{D8705B72-0704-493C-92B8-85BC8DCA54E6}" srcOrd="0" destOrd="0" presId="urn:microsoft.com/office/officeart/2005/8/layout/hList1"/>
    <dgm:cxn modelId="{458C43E2-BCE9-4BE2-B11D-42DA58F709D3}" type="presParOf" srcId="{D8705B72-0704-493C-92B8-85BC8DCA54E6}" destId="{1D7CE041-55FE-4F9A-949A-4F3AF7ECF38C}" srcOrd="0" destOrd="0" presId="urn:microsoft.com/office/officeart/2005/8/layout/hList1"/>
    <dgm:cxn modelId="{55FF23B4-708E-4DE0-BB20-B26979094740}" type="presParOf" srcId="{D8705B72-0704-493C-92B8-85BC8DCA54E6}" destId="{2E3D350C-4D39-490A-B54F-B8277DE272A3}" srcOrd="1" destOrd="0" presId="urn:microsoft.com/office/officeart/2005/8/layout/hList1"/>
    <dgm:cxn modelId="{BC567623-82FA-4BDE-8FC5-2CD450F4726D}" type="presParOf" srcId="{1E94C732-1A56-4E04-8AAC-3A9ED5BA7B25}" destId="{C3BB5F9B-4D80-4F7A-A794-DC37A5963B7F}" srcOrd="1" destOrd="0" presId="urn:microsoft.com/office/officeart/2005/8/layout/hList1"/>
    <dgm:cxn modelId="{F5454DEE-3F9F-4074-A93F-D266D402DE23}" type="presParOf" srcId="{1E94C732-1A56-4E04-8AAC-3A9ED5BA7B25}" destId="{F5B7E807-CA2C-477B-AE99-AC4E5808D070}" srcOrd="2" destOrd="0" presId="urn:microsoft.com/office/officeart/2005/8/layout/hList1"/>
    <dgm:cxn modelId="{76757362-3F91-425A-B061-F714CD757D4A}" type="presParOf" srcId="{F5B7E807-CA2C-477B-AE99-AC4E5808D070}" destId="{6AF066D5-6924-42C8-A24C-B0C01232B4C3}" srcOrd="0" destOrd="0" presId="urn:microsoft.com/office/officeart/2005/8/layout/hList1"/>
    <dgm:cxn modelId="{75AEB7BE-2884-4E17-97BE-3E931952CB78}" type="presParOf" srcId="{F5B7E807-CA2C-477B-AE99-AC4E5808D070}" destId="{A02EA807-C2CF-46BD-9AB6-AB1EF1ED49D1}" srcOrd="1" destOrd="0" presId="urn:microsoft.com/office/officeart/2005/8/layout/hList1"/>
    <dgm:cxn modelId="{8D1A68ED-D4EE-4C25-A98D-69837AF70CBE}" type="presParOf" srcId="{1E94C732-1A56-4E04-8AAC-3A9ED5BA7B25}" destId="{55CA1DCA-04D5-4560-8CB6-D23B0195685E}" srcOrd="3" destOrd="0" presId="urn:microsoft.com/office/officeart/2005/8/layout/hList1"/>
    <dgm:cxn modelId="{DF8F7887-46CA-4E0E-BBA2-30543663992E}" type="presParOf" srcId="{1E94C732-1A56-4E04-8AAC-3A9ED5BA7B25}" destId="{C3A085BD-2279-4B46-8569-7E9B35631F62}" srcOrd="4" destOrd="0" presId="urn:microsoft.com/office/officeart/2005/8/layout/hList1"/>
    <dgm:cxn modelId="{344333FE-5DC3-4D00-B88A-C16E35883DEE}" type="presParOf" srcId="{C3A085BD-2279-4B46-8569-7E9B35631F62}" destId="{1E900180-586F-461F-BB53-13F294A2F1A4}" srcOrd="0" destOrd="0" presId="urn:microsoft.com/office/officeart/2005/8/layout/hList1"/>
    <dgm:cxn modelId="{F216DC31-1D86-4290-A07B-D1DEDA1EC19C}" type="presParOf" srcId="{C3A085BD-2279-4B46-8569-7E9B35631F62}" destId="{8CFD14F5-DEC0-454B-BA8E-372D9A074C77}" srcOrd="1" destOrd="0" presId="urn:microsoft.com/office/officeart/2005/8/layout/hList1"/>
    <dgm:cxn modelId="{6972A34C-FF27-4E19-8D60-DF011B3F6795}" type="presParOf" srcId="{1E94C732-1A56-4E04-8AAC-3A9ED5BA7B25}" destId="{D6B0EC44-F6F2-4640-9661-A69BCEA42FD2}" srcOrd="5" destOrd="0" presId="urn:microsoft.com/office/officeart/2005/8/layout/hList1"/>
    <dgm:cxn modelId="{89E98F20-8542-4BCA-8DCE-F9F3DF408B26}" type="presParOf" srcId="{1E94C732-1A56-4E04-8AAC-3A9ED5BA7B25}" destId="{2850CEF5-DFBF-4CC1-9E55-65F51C406EFD}" srcOrd="6" destOrd="0" presId="urn:microsoft.com/office/officeart/2005/8/layout/hList1"/>
    <dgm:cxn modelId="{1026163E-5223-45ED-B5B9-1D2EA20F86A2}" type="presParOf" srcId="{2850CEF5-DFBF-4CC1-9E55-65F51C406EFD}" destId="{A6F887EB-8670-4051-917C-2C250EA749EB}" srcOrd="0" destOrd="0" presId="urn:microsoft.com/office/officeart/2005/8/layout/hList1"/>
    <dgm:cxn modelId="{D3032116-8F9F-490B-8205-2F7FBD749EC2}" type="presParOf" srcId="{2850CEF5-DFBF-4CC1-9E55-65F51C406EFD}" destId="{17AD1D98-C7E3-44E7-9C53-FA452E7E72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3B31F-F410-4A55-A4BD-B6073C638403}"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6734E1A5-7959-4983-B910-56774AED1A2C}">
      <dgm:prSet phldrT="[Text]"/>
      <dgm:spPr/>
      <dgm:t>
        <a:bodyPr/>
        <a:lstStyle/>
        <a:p>
          <a:r>
            <a:rPr lang="en-US"/>
            <a:t>MARTA</a:t>
          </a:r>
          <a:br>
            <a:rPr lang="en-US"/>
          </a:br>
          <a:r>
            <a:rPr lang="en-US"/>
            <a:t>Using technology to connect employees with support</a:t>
          </a:r>
        </a:p>
      </dgm:t>
    </dgm:pt>
    <dgm:pt modelId="{F2B23ADE-3C6E-4970-AA30-F47D16CB3D3C}" type="parTrans" cxnId="{0D12FB1A-0BBD-4F88-9B3C-E593E0A16F4C}">
      <dgm:prSet/>
      <dgm:spPr/>
      <dgm:t>
        <a:bodyPr/>
        <a:lstStyle/>
        <a:p>
          <a:endParaRPr lang="en-US"/>
        </a:p>
      </dgm:t>
    </dgm:pt>
    <dgm:pt modelId="{3D776757-D67C-44E8-AB4A-F7B04F7DB9F1}" type="sibTrans" cxnId="{0D12FB1A-0BBD-4F88-9B3C-E593E0A16F4C}">
      <dgm:prSet/>
      <dgm:spPr/>
      <dgm:t>
        <a:bodyPr/>
        <a:lstStyle/>
        <a:p>
          <a:endParaRPr lang="en-US"/>
        </a:p>
      </dgm:t>
    </dgm:pt>
    <dgm:pt modelId="{45ED4BE7-8C3D-4BC2-83FD-C2AFC958CD3A}">
      <dgm:prSet/>
      <dgm:spPr/>
      <dgm:t>
        <a:bodyPr/>
        <a:lstStyle/>
        <a:p>
          <a:r>
            <a:rPr lang="en-US"/>
            <a:t>VTA/ATU Local 265 </a:t>
          </a:r>
          <a:br>
            <a:rPr lang="en-US"/>
          </a:br>
          <a:r>
            <a:rPr lang="en-US"/>
            <a:t>Increased access to mental health services, trained professionals, and other benefits</a:t>
          </a:r>
        </a:p>
      </dgm:t>
    </dgm:pt>
    <dgm:pt modelId="{067B7E91-4083-4699-993F-CC0209D87C48}" type="parTrans" cxnId="{EC1217FA-9634-42FC-97DC-5EFE989E99E3}">
      <dgm:prSet/>
      <dgm:spPr/>
      <dgm:t>
        <a:bodyPr/>
        <a:lstStyle/>
        <a:p>
          <a:endParaRPr lang="en-US"/>
        </a:p>
      </dgm:t>
    </dgm:pt>
    <dgm:pt modelId="{F9C6A7D3-DC35-4BD2-83BD-F942E9D095EF}" type="sibTrans" cxnId="{EC1217FA-9634-42FC-97DC-5EFE989E99E3}">
      <dgm:prSet/>
      <dgm:spPr/>
      <dgm:t>
        <a:bodyPr/>
        <a:lstStyle/>
        <a:p>
          <a:endParaRPr lang="en-US"/>
        </a:p>
      </dgm:t>
    </dgm:pt>
    <dgm:pt modelId="{A368CB5B-0ED1-48D8-B6A7-EB1960C068E3}">
      <dgm:prSet/>
      <dgm:spPr/>
      <dgm:t>
        <a:bodyPr/>
        <a:lstStyle/>
        <a:p>
          <a:r>
            <a:rPr lang="en-US"/>
            <a:t>MARTA </a:t>
          </a:r>
          <a:br>
            <a:rPr lang="en-US"/>
          </a:br>
          <a:r>
            <a:rPr lang="en-US"/>
            <a:t>Incentives for wellness program participation</a:t>
          </a:r>
        </a:p>
      </dgm:t>
    </dgm:pt>
    <dgm:pt modelId="{E07EAAB2-E439-467E-A48D-4305F1E4CAE0}" type="parTrans" cxnId="{87813F3A-FECE-4D01-8586-32C8208E3CFD}">
      <dgm:prSet/>
      <dgm:spPr/>
      <dgm:t>
        <a:bodyPr/>
        <a:lstStyle/>
        <a:p>
          <a:endParaRPr lang="en-US"/>
        </a:p>
      </dgm:t>
    </dgm:pt>
    <dgm:pt modelId="{D9A06413-AE5F-428B-A76A-F490534915BC}" type="sibTrans" cxnId="{87813F3A-FECE-4D01-8586-32C8208E3CFD}">
      <dgm:prSet/>
      <dgm:spPr/>
      <dgm:t>
        <a:bodyPr/>
        <a:lstStyle/>
        <a:p>
          <a:endParaRPr lang="en-US"/>
        </a:p>
      </dgm:t>
    </dgm:pt>
    <dgm:pt modelId="{66E732E4-F37C-486A-88C3-527DACC0005E}">
      <dgm:prSet/>
      <dgm:spPr/>
      <dgm:t>
        <a:bodyPr/>
        <a:lstStyle/>
        <a:p>
          <a:r>
            <a:rPr lang="en-US"/>
            <a:t>IndyGo</a:t>
          </a:r>
          <a:br>
            <a:rPr lang="en-US"/>
          </a:br>
          <a:r>
            <a:rPr lang="en-US"/>
            <a:t>On-site health clinic services</a:t>
          </a:r>
        </a:p>
      </dgm:t>
    </dgm:pt>
    <dgm:pt modelId="{4DB906BC-CBBA-46B8-992F-FEE7EF394745}" type="parTrans" cxnId="{10A502FD-DD73-4FD8-9584-AD14A56D1BE8}">
      <dgm:prSet/>
      <dgm:spPr/>
      <dgm:t>
        <a:bodyPr/>
        <a:lstStyle/>
        <a:p>
          <a:endParaRPr lang="en-US"/>
        </a:p>
      </dgm:t>
    </dgm:pt>
    <dgm:pt modelId="{A6688013-0A30-4A38-84A2-D8024AD6DE69}" type="sibTrans" cxnId="{10A502FD-DD73-4FD8-9584-AD14A56D1BE8}">
      <dgm:prSet/>
      <dgm:spPr/>
      <dgm:t>
        <a:bodyPr/>
        <a:lstStyle/>
        <a:p>
          <a:endParaRPr lang="en-US"/>
        </a:p>
      </dgm:t>
    </dgm:pt>
    <dgm:pt modelId="{978A20F3-D269-4071-A863-9AAA88C59A5C}">
      <dgm:prSet/>
      <dgm:spPr/>
      <dgm:t>
        <a:bodyPr/>
        <a:lstStyle/>
        <a:p>
          <a:r>
            <a:rPr lang="en-US"/>
            <a:t>IndyGo</a:t>
          </a:r>
          <a:br>
            <a:rPr lang="en-US"/>
          </a:br>
          <a:r>
            <a:rPr lang="en-US"/>
            <a:t>Creative marketing</a:t>
          </a:r>
        </a:p>
      </dgm:t>
    </dgm:pt>
    <dgm:pt modelId="{3B60B146-D73C-45E0-8B44-688019A3DDF6}" type="parTrans" cxnId="{05DC469E-4C27-42D0-BEDA-C018EE40AB2A}">
      <dgm:prSet/>
      <dgm:spPr/>
      <dgm:t>
        <a:bodyPr/>
        <a:lstStyle/>
        <a:p>
          <a:endParaRPr lang="en-US"/>
        </a:p>
      </dgm:t>
    </dgm:pt>
    <dgm:pt modelId="{B949A658-2A36-41B8-B617-D90318804EC2}" type="sibTrans" cxnId="{05DC469E-4C27-42D0-BEDA-C018EE40AB2A}">
      <dgm:prSet/>
      <dgm:spPr/>
      <dgm:t>
        <a:bodyPr/>
        <a:lstStyle/>
        <a:p>
          <a:endParaRPr lang="en-US"/>
        </a:p>
      </dgm:t>
    </dgm:pt>
    <dgm:pt modelId="{136DD51C-9D19-4DAF-81DB-22C8AC3FC03F}">
      <dgm:prSet/>
      <dgm:spPr/>
      <dgm:t>
        <a:bodyPr/>
        <a:lstStyle/>
        <a:p>
          <a:r>
            <a:rPr lang="en-US"/>
            <a:t>VTA/ATU 265 </a:t>
          </a:r>
          <a:br>
            <a:rPr lang="en-US"/>
          </a:br>
          <a:r>
            <a:rPr lang="en-US"/>
            <a:t>Critical Incident Support Teams</a:t>
          </a:r>
        </a:p>
      </dgm:t>
    </dgm:pt>
    <dgm:pt modelId="{2ABF2711-995E-46BE-8B88-9D8D33BC31A1}" type="parTrans" cxnId="{96E4AD6F-626B-4B31-A3A2-3EE409541D31}">
      <dgm:prSet/>
      <dgm:spPr/>
      <dgm:t>
        <a:bodyPr/>
        <a:lstStyle/>
        <a:p>
          <a:endParaRPr lang="en-US"/>
        </a:p>
      </dgm:t>
    </dgm:pt>
    <dgm:pt modelId="{D4138476-C7DC-44B3-ACBF-E4331D7D4A01}" type="sibTrans" cxnId="{96E4AD6F-626B-4B31-A3A2-3EE409541D31}">
      <dgm:prSet/>
      <dgm:spPr/>
      <dgm:t>
        <a:bodyPr/>
        <a:lstStyle/>
        <a:p>
          <a:endParaRPr lang="en-US"/>
        </a:p>
      </dgm:t>
    </dgm:pt>
    <dgm:pt modelId="{8C8BD0CB-2157-44B7-B5D3-C910FB166307}">
      <dgm:prSet/>
      <dgm:spPr/>
      <dgm:t>
        <a:bodyPr/>
        <a:lstStyle/>
        <a:p>
          <a:r>
            <a:rPr lang="en-US"/>
            <a:t>Metro Transit </a:t>
          </a:r>
          <a:br>
            <a:rPr lang="en-US"/>
          </a:br>
          <a:r>
            <a:rPr lang="en-US"/>
            <a:t>Red Kite Project Resiliency Training</a:t>
          </a:r>
        </a:p>
      </dgm:t>
    </dgm:pt>
    <dgm:pt modelId="{372D4BAD-5560-46C7-B0C7-93B57F957FA5}" type="parTrans" cxnId="{6D17E038-2FC2-4553-8777-A2246E055547}">
      <dgm:prSet/>
      <dgm:spPr/>
      <dgm:t>
        <a:bodyPr/>
        <a:lstStyle/>
        <a:p>
          <a:endParaRPr lang="en-US"/>
        </a:p>
      </dgm:t>
    </dgm:pt>
    <dgm:pt modelId="{039BC6EA-F14D-4204-8A94-E7F7C5C1608F}" type="sibTrans" cxnId="{6D17E038-2FC2-4553-8777-A2246E055547}">
      <dgm:prSet/>
      <dgm:spPr/>
      <dgm:t>
        <a:bodyPr/>
        <a:lstStyle/>
        <a:p>
          <a:endParaRPr lang="en-US"/>
        </a:p>
      </dgm:t>
    </dgm:pt>
    <dgm:pt modelId="{F3629052-5B37-49AA-9C0F-4359F598F78C}">
      <dgm:prSet/>
      <dgm:spPr/>
      <dgm:t>
        <a:bodyPr/>
        <a:lstStyle/>
        <a:p>
          <a:r>
            <a:rPr lang="en-US"/>
            <a:t>TriMet</a:t>
          </a:r>
          <a:br>
            <a:rPr lang="en-US"/>
          </a:br>
          <a:r>
            <a:rPr lang="en-US"/>
            <a:t>Lactation van for nursing operators</a:t>
          </a:r>
        </a:p>
      </dgm:t>
    </dgm:pt>
    <dgm:pt modelId="{646C11BE-F1CE-48CF-A077-2E9452AC32C0}" type="parTrans" cxnId="{29CDBCF9-8F94-4C93-92F1-117FE4E8FF05}">
      <dgm:prSet/>
      <dgm:spPr/>
      <dgm:t>
        <a:bodyPr/>
        <a:lstStyle/>
        <a:p>
          <a:endParaRPr lang="en-US"/>
        </a:p>
      </dgm:t>
    </dgm:pt>
    <dgm:pt modelId="{49DBFCC1-27F9-4C2E-AB2C-95DAF0532E60}" type="sibTrans" cxnId="{29CDBCF9-8F94-4C93-92F1-117FE4E8FF05}">
      <dgm:prSet/>
      <dgm:spPr/>
      <dgm:t>
        <a:bodyPr/>
        <a:lstStyle/>
        <a:p>
          <a:endParaRPr lang="en-US"/>
        </a:p>
      </dgm:t>
    </dgm:pt>
    <dgm:pt modelId="{40B39355-B571-4BF6-A4DB-3FA01FB2E302}">
      <dgm:prSet/>
      <dgm:spPr/>
      <dgm:t>
        <a:bodyPr/>
        <a:lstStyle/>
        <a:p>
          <a:r>
            <a:rPr lang="en-US"/>
            <a:t>VTA/ATU 265</a:t>
          </a:r>
          <a:br>
            <a:rPr lang="en-US"/>
          </a:br>
          <a:r>
            <a:rPr lang="en-US"/>
            <a:t>Training and mentorship for retention and advancement</a:t>
          </a:r>
        </a:p>
      </dgm:t>
    </dgm:pt>
    <dgm:pt modelId="{2D825E98-A524-4249-8427-B14B9379F298}" type="parTrans" cxnId="{0C4FCC8E-E7DD-440A-8E3E-AE9E743050CC}">
      <dgm:prSet/>
      <dgm:spPr/>
      <dgm:t>
        <a:bodyPr/>
        <a:lstStyle/>
        <a:p>
          <a:endParaRPr lang="en-US"/>
        </a:p>
      </dgm:t>
    </dgm:pt>
    <dgm:pt modelId="{6BAE8375-7870-4D10-B35D-E2AA3B7C34A9}" type="sibTrans" cxnId="{0C4FCC8E-E7DD-440A-8E3E-AE9E743050CC}">
      <dgm:prSet/>
      <dgm:spPr/>
      <dgm:t>
        <a:bodyPr/>
        <a:lstStyle/>
        <a:p>
          <a:endParaRPr lang="en-US"/>
        </a:p>
      </dgm:t>
    </dgm:pt>
    <dgm:pt modelId="{E5718D06-17CA-4EC6-85E1-C09832316410}">
      <dgm:prSet/>
      <dgm:spPr/>
      <dgm:t>
        <a:bodyPr/>
        <a:lstStyle/>
        <a:p>
          <a:r>
            <a:rPr lang="en-US"/>
            <a:t>TWU Local 100 </a:t>
          </a:r>
          <a:br>
            <a:rPr lang="en-US"/>
          </a:br>
          <a:r>
            <a:rPr lang="en-US"/>
            <a:t>Union Assistance Program</a:t>
          </a:r>
        </a:p>
      </dgm:t>
    </dgm:pt>
    <dgm:pt modelId="{0DEB81CF-EEC6-4B8E-9C9B-FAF9060A6181}" type="parTrans" cxnId="{B092AA34-3FE8-418E-8F72-CA362B43F5AE}">
      <dgm:prSet/>
      <dgm:spPr/>
      <dgm:t>
        <a:bodyPr/>
        <a:lstStyle/>
        <a:p>
          <a:endParaRPr lang="en-US"/>
        </a:p>
      </dgm:t>
    </dgm:pt>
    <dgm:pt modelId="{5334BF4D-D527-4648-82DF-DB2E6998F6AA}" type="sibTrans" cxnId="{B092AA34-3FE8-418E-8F72-CA362B43F5AE}">
      <dgm:prSet/>
      <dgm:spPr/>
      <dgm:t>
        <a:bodyPr/>
        <a:lstStyle/>
        <a:p>
          <a:endParaRPr lang="en-US"/>
        </a:p>
      </dgm:t>
    </dgm:pt>
    <dgm:pt modelId="{3244469B-AFB3-4FA1-A973-3EFF38466193}">
      <dgm:prSet/>
      <dgm:spPr/>
      <dgm:t>
        <a:bodyPr/>
        <a:lstStyle/>
        <a:p>
          <a:r>
            <a:rPr lang="en-US"/>
            <a:t>MTA Operator Restroom Workgroup</a:t>
          </a:r>
        </a:p>
      </dgm:t>
    </dgm:pt>
    <dgm:pt modelId="{F0E3070D-2C30-4C54-A725-80D3D951AD3B}" type="parTrans" cxnId="{954F3AA4-624F-439B-9145-2B4200E5A147}">
      <dgm:prSet/>
      <dgm:spPr/>
      <dgm:t>
        <a:bodyPr/>
        <a:lstStyle/>
        <a:p>
          <a:endParaRPr lang="en-US"/>
        </a:p>
      </dgm:t>
    </dgm:pt>
    <dgm:pt modelId="{3A886029-8722-4011-9DE9-15E7EC367BCE}" type="sibTrans" cxnId="{954F3AA4-624F-439B-9145-2B4200E5A147}">
      <dgm:prSet/>
      <dgm:spPr/>
      <dgm:t>
        <a:bodyPr/>
        <a:lstStyle/>
        <a:p>
          <a:endParaRPr lang="en-US"/>
        </a:p>
      </dgm:t>
    </dgm:pt>
    <dgm:pt modelId="{7DCD5B32-7AE4-4224-816E-0F5F23818022}" type="pres">
      <dgm:prSet presAssocID="{8313B31F-F410-4A55-A4BD-B6073C638403}" presName="diagram" presStyleCnt="0">
        <dgm:presLayoutVars>
          <dgm:dir/>
          <dgm:resizeHandles val="exact"/>
        </dgm:presLayoutVars>
      </dgm:prSet>
      <dgm:spPr/>
    </dgm:pt>
    <dgm:pt modelId="{BC326698-DCE6-405B-8AEF-40C8F3CACE32}" type="pres">
      <dgm:prSet presAssocID="{6734E1A5-7959-4983-B910-56774AED1A2C}" presName="node" presStyleLbl="node1" presStyleIdx="0" presStyleCnt="11">
        <dgm:presLayoutVars>
          <dgm:bulletEnabled val="1"/>
        </dgm:presLayoutVars>
      </dgm:prSet>
      <dgm:spPr/>
    </dgm:pt>
    <dgm:pt modelId="{B469C173-51B3-4E4B-9856-1714129BB8F2}" type="pres">
      <dgm:prSet presAssocID="{3D776757-D67C-44E8-AB4A-F7B04F7DB9F1}" presName="sibTrans" presStyleCnt="0"/>
      <dgm:spPr/>
    </dgm:pt>
    <dgm:pt modelId="{90ED57CB-63DA-4520-B9C0-A9EA72134DF3}" type="pres">
      <dgm:prSet presAssocID="{45ED4BE7-8C3D-4BC2-83FD-C2AFC958CD3A}" presName="node" presStyleLbl="node1" presStyleIdx="1" presStyleCnt="11">
        <dgm:presLayoutVars>
          <dgm:bulletEnabled val="1"/>
        </dgm:presLayoutVars>
      </dgm:prSet>
      <dgm:spPr/>
    </dgm:pt>
    <dgm:pt modelId="{5E1E84D1-0409-4504-8617-8BFE6DEF0864}" type="pres">
      <dgm:prSet presAssocID="{F9C6A7D3-DC35-4BD2-83BD-F942E9D095EF}" presName="sibTrans" presStyleCnt="0"/>
      <dgm:spPr/>
    </dgm:pt>
    <dgm:pt modelId="{B94EC78E-DD80-4E1B-9C08-4A0C23DBF7C7}" type="pres">
      <dgm:prSet presAssocID="{A368CB5B-0ED1-48D8-B6A7-EB1960C068E3}" presName="node" presStyleLbl="node1" presStyleIdx="2" presStyleCnt="11">
        <dgm:presLayoutVars>
          <dgm:bulletEnabled val="1"/>
        </dgm:presLayoutVars>
      </dgm:prSet>
      <dgm:spPr/>
    </dgm:pt>
    <dgm:pt modelId="{DAABF068-EB45-44DC-BB6C-320C3714650D}" type="pres">
      <dgm:prSet presAssocID="{D9A06413-AE5F-428B-A76A-F490534915BC}" presName="sibTrans" presStyleCnt="0"/>
      <dgm:spPr/>
    </dgm:pt>
    <dgm:pt modelId="{6BF90EC1-BF7F-41F7-BE68-BA2F1259F5D1}" type="pres">
      <dgm:prSet presAssocID="{66E732E4-F37C-486A-88C3-527DACC0005E}" presName="node" presStyleLbl="node1" presStyleIdx="3" presStyleCnt="11">
        <dgm:presLayoutVars>
          <dgm:bulletEnabled val="1"/>
        </dgm:presLayoutVars>
      </dgm:prSet>
      <dgm:spPr/>
    </dgm:pt>
    <dgm:pt modelId="{00B28736-DC69-4AE3-A903-D4F95CC4517E}" type="pres">
      <dgm:prSet presAssocID="{A6688013-0A30-4A38-84A2-D8024AD6DE69}" presName="sibTrans" presStyleCnt="0"/>
      <dgm:spPr/>
    </dgm:pt>
    <dgm:pt modelId="{3CC0104C-448C-4066-845D-27D169428EA1}" type="pres">
      <dgm:prSet presAssocID="{978A20F3-D269-4071-A863-9AAA88C59A5C}" presName="node" presStyleLbl="node1" presStyleIdx="4" presStyleCnt="11">
        <dgm:presLayoutVars>
          <dgm:bulletEnabled val="1"/>
        </dgm:presLayoutVars>
      </dgm:prSet>
      <dgm:spPr/>
    </dgm:pt>
    <dgm:pt modelId="{D3771FB8-787E-4D72-9F50-84F1927C6C54}" type="pres">
      <dgm:prSet presAssocID="{B949A658-2A36-41B8-B617-D90318804EC2}" presName="sibTrans" presStyleCnt="0"/>
      <dgm:spPr/>
    </dgm:pt>
    <dgm:pt modelId="{EFCBBAC7-00C9-412B-9A80-13F69195E6D4}" type="pres">
      <dgm:prSet presAssocID="{136DD51C-9D19-4DAF-81DB-22C8AC3FC03F}" presName="node" presStyleLbl="node1" presStyleIdx="5" presStyleCnt="11">
        <dgm:presLayoutVars>
          <dgm:bulletEnabled val="1"/>
        </dgm:presLayoutVars>
      </dgm:prSet>
      <dgm:spPr/>
    </dgm:pt>
    <dgm:pt modelId="{47937099-4539-440B-AFC2-592690AF5185}" type="pres">
      <dgm:prSet presAssocID="{D4138476-C7DC-44B3-ACBF-E4331D7D4A01}" presName="sibTrans" presStyleCnt="0"/>
      <dgm:spPr/>
    </dgm:pt>
    <dgm:pt modelId="{2B39C965-EE46-4B07-8E1D-182CF9CDD1C7}" type="pres">
      <dgm:prSet presAssocID="{8C8BD0CB-2157-44B7-B5D3-C910FB166307}" presName="node" presStyleLbl="node1" presStyleIdx="6" presStyleCnt="11">
        <dgm:presLayoutVars>
          <dgm:bulletEnabled val="1"/>
        </dgm:presLayoutVars>
      </dgm:prSet>
      <dgm:spPr/>
    </dgm:pt>
    <dgm:pt modelId="{86150D14-BC2F-4D54-96A5-E20AE7E0AC46}" type="pres">
      <dgm:prSet presAssocID="{039BC6EA-F14D-4204-8A94-E7F7C5C1608F}" presName="sibTrans" presStyleCnt="0"/>
      <dgm:spPr/>
    </dgm:pt>
    <dgm:pt modelId="{4A337E40-80B2-427C-A1F9-A4AD6775048A}" type="pres">
      <dgm:prSet presAssocID="{F3629052-5B37-49AA-9C0F-4359F598F78C}" presName="node" presStyleLbl="node1" presStyleIdx="7" presStyleCnt="11">
        <dgm:presLayoutVars>
          <dgm:bulletEnabled val="1"/>
        </dgm:presLayoutVars>
      </dgm:prSet>
      <dgm:spPr/>
    </dgm:pt>
    <dgm:pt modelId="{D7CD2CC3-B3FB-4CE0-A90E-8179D1409652}" type="pres">
      <dgm:prSet presAssocID="{49DBFCC1-27F9-4C2E-AB2C-95DAF0532E60}" presName="sibTrans" presStyleCnt="0"/>
      <dgm:spPr/>
    </dgm:pt>
    <dgm:pt modelId="{0A977820-C9D3-4047-A744-B59F8E8ED7B8}" type="pres">
      <dgm:prSet presAssocID="{40B39355-B571-4BF6-A4DB-3FA01FB2E302}" presName="node" presStyleLbl="node1" presStyleIdx="8" presStyleCnt="11">
        <dgm:presLayoutVars>
          <dgm:bulletEnabled val="1"/>
        </dgm:presLayoutVars>
      </dgm:prSet>
      <dgm:spPr/>
    </dgm:pt>
    <dgm:pt modelId="{2CE1055F-3395-4868-9ED7-2316DF12827E}" type="pres">
      <dgm:prSet presAssocID="{6BAE8375-7870-4D10-B35D-E2AA3B7C34A9}" presName="sibTrans" presStyleCnt="0"/>
      <dgm:spPr/>
    </dgm:pt>
    <dgm:pt modelId="{2205E337-EBB3-4B58-B806-C6B25FF5959E}" type="pres">
      <dgm:prSet presAssocID="{3244469B-AFB3-4FA1-A973-3EFF38466193}" presName="node" presStyleLbl="node1" presStyleIdx="9" presStyleCnt="11">
        <dgm:presLayoutVars>
          <dgm:bulletEnabled val="1"/>
        </dgm:presLayoutVars>
      </dgm:prSet>
      <dgm:spPr/>
    </dgm:pt>
    <dgm:pt modelId="{5F47690F-CE43-4F4E-A7C6-86C195459812}" type="pres">
      <dgm:prSet presAssocID="{3A886029-8722-4011-9DE9-15E7EC367BCE}" presName="sibTrans" presStyleCnt="0"/>
      <dgm:spPr/>
    </dgm:pt>
    <dgm:pt modelId="{1172663A-EC52-4FD6-A1EC-4F563D306940}" type="pres">
      <dgm:prSet presAssocID="{E5718D06-17CA-4EC6-85E1-C09832316410}" presName="node" presStyleLbl="node1" presStyleIdx="10" presStyleCnt="11">
        <dgm:presLayoutVars>
          <dgm:bulletEnabled val="1"/>
        </dgm:presLayoutVars>
      </dgm:prSet>
      <dgm:spPr/>
    </dgm:pt>
  </dgm:ptLst>
  <dgm:cxnLst>
    <dgm:cxn modelId="{6006D615-BB07-41AC-A01F-0A719F6F904A}" type="presOf" srcId="{66E732E4-F37C-486A-88C3-527DACC0005E}" destId="{6BF90EC1-BF7F-41F7-BE68-BA2F1259F5D1}" srcOrd="0" destOrd="0" presId="urn:microsoft.com/office/officeart/2005/8/layout/default"/>
    <dgm:cxn modelId="{9424FE15-24D6-47A3-B1A3-0051EF489C6F}" type="presOf" srcId="{F3629052-5B37-49AA-9C0F-4359F598F78C}" destId="{4A337E40-80B2-427C-A1F9-A4AD6775048A}" srcOrd="0" destOrd="0" presId="urn:microsoft.com/office/officeart/2005/8/layout/default"/>
    <dgm:cxn modelId="{2D700A19-197F-4994-939D-D937CE98078A}" type="presOf" srcId="{E5718D06-17CA-4EC6-85E1-C09832316410}" destId="{1172663A-EC52-4FD6-A1EC-4F563D306940}" srcOrd="0" destOrd="0" presId="urn:microsoft.com/office/officeart/2005/8/layout/default"/>
    <dgm:cxn modelId="{0D12FB1A-0BBD-4F88-9B3C-E593E0A16F4C}" srcId="{8313B31F-F410-4A55-A4BD-B6073C638403}" destId="{6734E1A5-7959-4983-B910-56774AED1A2C}" srcOrd="0" destOrd="0" parTransId="{F2B23ADE-3C6E-4970-AA30-F47D16CB3D3C}" sibTransId="{3D776757-D67C-44E8-AB4A-F7B04F7DB9F1}"/>
    <dgm:cxn modelId="{3AB7AE2F-AB41-461C-8109-7BCBA17FBB61}" type="presOf" srcId="{8C8BD0CB-2157-44B7-B5D3-C910FB166307}" destId="{2B39C965-EE46-4B07-8E1D-182CF9CDD1C7}" srcOrd="0" destOrd="0" presId="urn:microsoft.com/office/officeart/2005/8/layout/default"/>
    <dgm:cxn modelId="{B092AA34-3FE8-418E-8F72-CA362B43F5AE}" srcId="{8313B31F-F410-4A55-A4BD-B6073C638403}" destId="{E5718D06-17CA-4EC6-85E1-C09832316410}" srcOrd="10" destOrd="0" parTransId="{0DEB81CF-EEC6-4B8E-9C9B-FAF9060A6181}" sibTransId="{5334BF4D-D527-4648-82DF-DB2E6998F6AA}"/>
    <dgm:cxn modelId="{6D17E038-2FC2-4553-8777-A2246E055547}" srcId="{8313B31F-F410-4A55-A4BD-B6073C638403}" destId="{8C8BD0CB-2157-44B7-B5D3-C910FB166307}" srcOrd="6" destOrd="0" parTransId="{372D4BAD-5560-46C7-B0C7-93B57F957FA5}" sibTransId="{039BC6EA-F14D-4204-8A94-E7F7C5C1608F}"/>
    <dgm:cxn modelId="{87813F3A-FECE-4D01-8586-32C8208E3CFD}" srcId="{8313B31F-F410-4A55-A4BD-B6073C638403}" destId="{A368CB5B-0ED1-48D8-B6A7-EB1960C068E3}" srcOrd="2" destOrd="0" parTransId="{E07EAAB2-E439-467E-A48D-4305F1E4CAE0}" sibTransId="{D9A06413-AE5F-428B-A76A-F490534915BC}"/>
    <dgm:cxn modelId="{333FCF41-3803-4729-8691-DE4D9E2F260B}" type="presOf" srcId="{6734E1A5-7959-4983-B910-56774AED1A2C}" destId="{BC326698-DCE6-405B-8AEF-40C8F3CACE32}" srcOrd="0" destOrd="0" presId="urn:microsoft.com/office/officeart/2005/8/layout/default"/>
    <dgm:cxn modelId="{FD988345-4CB9-4F29-B6BC-26A5DEE13CDE}" type="presOf" srcId="{45ED4BE7-8C3D-4BC2-83FD-C2AFC958CD3A}" destId="{90ED57CB-63DA-4520-B9C0-A9EA72134DF3}" srcOrd="0" destOrd="0" presId="urn:microsoft.com/office/officeart/2005/8/layout/default"/>
    <dgm:cxn modelId="{EF65A068-01D7-40CE-A321-003B30252F6A}" type="presOf" srcId="{8313B31F-F410-4A55-A4BD-B6073C638403}" destId="{7DCD5B32-7AE4-4224-816E-0F5F23818022}" srcOrd="0" destOrd="0" presId="urn:microsoft.com/office/officeart/2005/8/layout/default"/>
    <dgm:cxn modelId="{96E4AD6F-626B-4B31-A3A2-3EE409541D31}" srcId="{8313B31F-F410-4A55-A4BD-B6073C638403}" destId="{136DD51C-9D19-4DAF-81DB-22C8AC3FC03F}" srcOrd="5" destOrd="0" parTransId="{2ABF2711-995E-46BE-8B88-9D8D33BC31A1}" sibTransId="{D4138476-C7DC-44B3-ACBF-E4331D7D4A01}"/>
    <dgm:cxn modelId="{0C4FCC8E-E7DD-440A-8E3E-AE9E743050CC}" srcId="{8313B31F-F410-4A55-A4BD-B6073C638403}" destId="{40B39355-B571-4BF6-A4DB-3FA01FB2E302}" srcOrd="8" destOrd="0" parTransId="{2D825E98-A524-4249-8427-B14B9379F298}" sibTransId="{6BAE8375-7870-4D10-B35D-E2AA3B7C34A9}"/>
    <dgm:cxn modelId="{3DEFD78F-3650-4626-9F87-DE04AC5E294B}" type="presOf" srcId="{978A20F3-D269-4071-A863-9AAA88C59A5C}" destId="{3CC0104C-448C-4066-845D-27D169428EA1}" srcOrd="0" destOrd="0" presId="urn:microsoft.com/office/officeart/2005/8/layout/default"/>
    <dgm:cxn modelId="{F2CA139C-EE97-495E-935F-E05B419B3B77}" type="presOf" srcId="{A368CB5B-0ED1-48D8-B6A7-EB1960C068E3}" destId="{B94EC78E-DD80-4E1B-9C08-4A0C23DBF7C7}" srcOrd="0" destOrd="0" presId="urn:microsoft.com/office/officeart/2005/8/layout/default"/>
    <dgm:cxn modelId="{05DC469E-4C27-42D0-BEDA-C018EE40AB2A}" srcId="{8313B31F-F410-4A55-A4BD-B6073C638403}" destId="{978A20F3-D269-4071-A863-9AAA88C59A5C}" srcOrd="4" destOrd="0" parTransId="{3B60B146-D73C-45E0-8B44-688019A3DDF6}" sibTransId="{B949A658-2A36-41B8-B617-D90318804EC2}"/>
    <dgm:cxn modelId="{954F3AA4-624F-439B-9145-2B4200E5A147}" srcId="{8313B31F-F410-4A55-A4BD-B6073C638403}" destId="{3244469B-AFB3-4FA1-A973-3EFF38466193}" srcOrd="9" destOrd="0" parTransId="{F0E3070D-2C30-4C54-A725-80D3D951AD3B}" sibTransId="{3A886029-8722-4011-9DE9-15E7EC367BCE}"/>
    <dgm:cxn modelId="{5205C0C3-D0D7-4481-980A-019A3E1635B6}" type="presOf" srcId="{136DD51C-9D19-4DAF-81DB-22C8AC3FC03F}" destId="{EFCBBAC7-00C9-412B-9A80-13F69195E6D4}" srcOrd="0" destOrd="0" presId="urn:microsoft.com/office/officeart/2005/8/layout/default"/>
    <dgm:cxn modelId="{839600C8-2BA0-4CE1-91E6-8F92CEA1B268}" type="presOf" srcId="{3244469B-AFB3-4FA1-A973-3EFF38466193}" destId="{2205E337-EBB3-4B58-B806-C6B25FF5959E}" srcOrd="0" destOrd="0" presId="urn:microsoft.com/office/officeart/2005/8/layout/default"/>
    <dgm:cxn modelId="{C0CB7BE6-4BC2-494F-9239-371B6FD60118}" type="presOf" srcId="{40B39355-B571-4BF6-A4DB-3FA01FB2E302}" destId="{0A977820-C9D3-4047-A744-B59F8E8ED7B8}" srcOrd="0" destOrd="0" presId="urn:microsoft.com/office/officeart/2005/8/layout/default"/>
    <dgm:cxn modelId="{29CDBCF9-8F94-4C93-92F1-117FE4E8FF05}" srcId="{8313B31F-F410-4A55-A4BD-B6073C638403}" destId="{F3629052-5B37-49AA-9C0F-4359F598F78C}" srcOrd="7" destOrd="0" parTransId="{646C11BE-F1CE-48CF-A077-2E9452AC32C0}" sibTransId="{49DBFCC1-27F9-4C2E-AB2C-95DAF0532E60}"/>
    <dgm:cxn modelId="{EC1217FA-9634-42FC-97DC-5EFE989E99E3}" srcId="{8313B31F-F410-4A55-A4BD-B6073C638403}" destId="{45ED4BE7-8C3D-4BC2-83FD-C2AFC958CD3A}" srcOrd="1" destOrd="0" parTransId="{067B7E91-4083-4699-993F-CC0209D87C48}" sibTransId="{F9C6A7D3-DC35-4BD2-83BD-F942E9D095EF}"/>
    <dgm:cxn modelId="{10A502FD-DD73-4FD8-9584-AD14A56D1BE8}" srcId="{8313B31F-F410-4A55-A4BD-B6073C638403}" destId="{66E732E4-F37C-486A-88C3-527DACC0005E}" srcOrd="3" destOrd="0" parTransId="{4DB906BC-CBBA-46B8-992F-FEE7EF394745}" sibTransId="{A6688013-0A30-4A38-84A2-D8024AD6DE69}"/>
    <dgm:cxn modelId="{57D3D6AE-119C-432D-8A76-47E752BB4994}" type="presParOf" srcId="{7DCD5B32-7AE4-4224-816E-0F5F23818022}" destId="{BC326698-DCE6-405B-8AEF-40C8F3CACE32}" srcOrd="0" destOrd="0" presId="urn:microsoft.com/office/officeart/2005/8/layout/default"/>
    <dgm:cxn modelId="{87352C63-31D2-45BA-B1BC-606A7B7E5E29}" type="presParOf" srcId="{7DCD5B32-7AE4-4224-816E-0F5F23818022}" destId="{B469C173-51B3-4E4B-9856-1714129BB8F2}" srcOrd="1" destOrd="0" presId="urn:microsoft.com/office/officeart/2005/8/layout/default"/>
    <dgm:cxn modelId="{1B50F232-345F-49E0-AF7F-BC36556BA676}" type="presParOf" srcId="{7DCD5B32-7AE4-4224-816E-0F5F23818022}" destId="{90ED57CB-63DA-4520-B9C0-A9EA72134DF3}" srcOrd="2" destOrd="0" presId="urn:microsoft.com/office/officeart/2005/8/layout/default"/>
    <dgm:cxn modelId="{C396BEC0-0C9A-41C6-9994-E3A4DDFEE8C8}" type="presParOf" srcId="{7DCD5B32-7AE4-4224-816E-0F5F23818022}" destId="{5E1E84D1-0409-4504-8617-8BFE6DEF0864}" srcOrd="3" destOrd="0" presId="urn:microsoft.com/office/officeart/2005/8/layout/default"/>
    <dgm:cxn modelId="{5D37D214-C5EA-4D55-9FB7-9F6CF13181F1}" type="presParOf" srcId="{7DCD5B32-7AE4-4224-816E-0F5F23818022}" destId="{B94EC78E-DD80-4E1B-9C08-4A0C23DBF7C7}" srcOrd="4" destOrd="0" presId="urn:microsoft.com/office/officeart/2005/8/layout/default"/>
    <dgm:cxn modelId="{65332F23-5D79-4C14-93DF-938DC129DA62}" type="presParOf" srcId="{7DCD5B32-7AE4-4224-816E-0F5F23818022}" destId="{DAABF068-EB45-44DC-BB6C-320C3714650D}" srcOrd="5" destOrd="0" presId="urn:microsoft.com/office/officeart/2005/8/layout/default"/>
    <dgm:cxn modelId="{A2961E7A-E2A7-47C2-B8F0-608EF601AB09}" type="presParOf" srcId="{7DCD5B32-7AE4-4224-816E-0F5F23818022}" destId="{6BF90EC1-BF7F-41F7-BE68-BA2F1259F5D1}" srcOrd="6" destOrd="0" presId="urn:microsoft.com/office/officeart/2005/8/layout/default"/>
    <dgm:cxn modelId="{BF3FADBC-E319-4DA6-A3FC-5E7A3637C2D7}" type="presParOf" srcId="{7DCD5B32-7AE4-4224-816E-0F5F23818022}" destId="{00B28736-DC69-4AE3-A903-D4F95CC4517E}" srcOrd="7" destOrd="0" presId="urn:microsoft.com/office/officeart/2005/8/layout/default"/>
    <dgm:cxn modelId="{54B66D6A-7464-4339-8911-96A28C64D4FC}" type="presParOf" srcId="{7DCD5B32-7AE4-4224-816E-0F5F23818022}" destId="{3CC0104C-448C-4066-845D-27D169428EA1}" srcOrd="8" destOrd="0" presId="urn:microsoft.com/office/officeart/2005/8/layout/default"/>
    <dgm:cxn modelId="{08568AF3-B51C-4FA8-B5F6-CB0E68168608}" type="presParOf" srcId="{7DCD5B32-7AE4-4224-816E-0F5F23818022}" destId="{D3771FB8-787E-4D72-9F50-84F1927C6C54}" srcOrd="9" destOrd="0" presId="urn:microsoft.com/office/officeart/2005/8/layout/default"/>
    <dgm:cxn modelId="{80715C99-3676-4105-B89E-C7EDE852A417}" type="presParOf" srcId="{7DCD5B32-7AE4-4224-816E-0F5F23818022}" destId="{EFCBBAC7-00C9-412B-9A80-13F69195E6D4}" srcOrd="10" destOrd="0" presId="urn:microsoft.com/office/officeart/2005/8/layout/default"/>
    <dgm:cxn modelId="{FDC2C6B2-874E-49F1-A6D8-50EBCC7E96A4}" type="presParOf" srcId="{7DCD5B32-7AE4-4224-816E-0F5F23818022}" destId="{47937099-4539-440B-AFC2-592690AF5185}" srcOrd="11" destOrd="0" presId="urn:microsoft.com/office/officeart/2005/8/layout/default"/>
    <dgm:cxn modelId="{5016D08A-77BD-42BF-828B-6025EED8AB7B}" type="presParOf" srcId="{7DCD5B32-7AE4-4224-816E-0F5F23818022}" destId="{2B39C965-EE46-4B07-8E1D-182CF9CDD1C7}" srcOrd="12" destOrd="0" presId="urn:microsoft.com/office/officeart/2005/8/layout/default"/>
    <dgm:cxn modelId="{FC50FF06-9247-4FEB-9AB3-FA4D4D5B44C1}" type="presParOf" srcId="{7DCD5B32-7AE4-4224-816E-0F5F23818022}" destId="{86150D14-BC2F-4D54-96A5-E20AE7E0AC46}" srcOrd="13" destOrd="0" presId="urn:microsoft.com/office/officeart/2005/8/layout/default"/>
    <dgm:cxn modelId="{A4C8FDE3-EE96-4CCB-AD74-CAF4DB6F4F3F}" type="presParOf" srcId="{7DCD5B32-7AE4-4224-816E-0F5F23818022}" destId="{4A337E40-80B2-427C-A1F9-A4AD6775048A}" srcOrd="14" destOrd="0" presId="urn:microsoft.com/office/officeart/2005/8/layout/default"/>
    <dgm:cxn modelId="{0BE81A02-DA88-4C0E-8A2E-3D212815F624}" type="presParOf" srcId="{7DCD5B32-7AE4-4224-816E-0F5F23818022}" destId="{D7CD2CC3-B3FB-4CE0-A90E-8179D1409652}" srcOrd="15" destOrd="0" presId="urn:microsoft.com/office/officeart/2005/8/layout/default"/>
    <dgm:cxn modelId="{F30FDC63-5104-4CAF-8B8E-B5422B574681}" type="presParOf" srcId="{7DCD5B32-7AE4-4224-816E-0F5F23818022}" destId="{0A977820-C9D3-4047-A744-B59F8E8ED7B8}" srcOrd="16" destOrd="0" presId="urn:microsoft.com/office/officeart/2005/8/layout/default"/>
    <dgm:cxn modelId="{969F93EE-58EF-4FA0-A109-D1D409E5B51C}" type="presParOf" srcId="{7DCD5B32-7AE4-4224-816E-0F5F23818022}" destId="{2CE1055F-3395-4868-9ED7-2316DF12827E}" srcOrd="17" destOrd="0" presId="urn:microsoft.com/office/officeart/2005/8/layout/default"/>
    <dgm:cxn modelId="{264FAB61-3F04-4427-911D-4C55A62371B0}" type="presParOf" srcId="{7DCD5B32-7AE4-4224-816E-0F5F23818022}" destId="{2205E337-EBB3-4B58-B806-C6B25FF5959E}" srcOrd="18" destOrd="0" presId="urn:microsoft.com/office/officeart/2005/8/layout/default"/>
    <dgm:cxn modelId="{F8C448B6-329B-4284-822A-A4F585049653}" type="presParOf" srcId="{7DCD5B32-7AE4-4224-816E-0F5F23818022}" destId="{5F47690F-CE43-4F4E-A7C6-86C195459812}" srcOrd="19" destOrd="0" presId="urn:microsoft.com/office/officeart/2005/8/layout/default"/>
    <dgm:cxn modelId="{83C9360D-81A1-4859-98EA-D74F254756B3}" type="presParOf" srcId="{7DCD5B32-7AE4-4224-816E-0F5F23818022}" destId="{1172663A-EC52-4FD6-A1EC-4F563D30694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7D2760-CF04-4063-8080-3ED0D92F498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C6191E1F-DBE5-43DE-B972-BA3F7514DBDA}">
      <dgm:prSet phldrT="[Text]"/>
      <dgm:spPr/>
      <dgm:t>
        <a:bodyPr/>
        <a:lstStyle/>
        <a:p>
          <a:r>
            <a:rPr lang="en-US"/>
            <a:t>Program evaluation framework</a:t>
          </a:r>
        </a:p>
      </dgm:t>
    </dgm:pt>
    <dgm:pt modelId="{F7412B6E-128C-4CE2-AD56-1C48181C8AF1}" type="parTrans" cxnId="{F8047CB3-FCDF-431F-9E9A-6726C2D2DF27}">
      <dgm:prSet/>
      <dgm:spPr/>
      <dgm:t>
        <a:bodyPr/>
        <a:lstStyle/>
        <a:p>
          <a:endParaRPr lang="en-US"/>
        </a:p>
      </dgm:t>
    </dgm:pt>
    <dgm:pt modelId="{D3FE96B0-E56C-47F3-8FBE-753B23FD0209}" type="sibTrans" cxnId="{F8047CB3-FCDF-431F-9E9A-6726C2D2DF27}">
      <dgm:prSet/>
      <dgm:spPr/>
      <dgm:t>
        <a:bodyPr/>
        <a:lstStyle/>
        <a:p>
          <a:endParaRPr lang="en-US"/>
        </a:p>
      </dgm:t>
    </dgm:pt>
    <dgm:pt modelId="{48A9E210-6857-40B2-9D4C-135861BB9DB7}">
      <dgm:prSet phldrT="[Text]"/>
      <dgm:spPr/>
      <dgm:t>
        <a:bodyPr/>
        <a:lstStyle/>
        <a:p>
          <a:r>
            <a:rPr lang="en-US"/>
            <a:t>Provides guidance on using a </a:t>
          </a:r>
          <a:r>
            <a:rPr lang="en-US" b="1"/>
            <a:t>capability maturity matrix </a:t>
          </a:r>
          <a:r>
            <a:rPr lang="en-US"/>
            <a:t>for program evaluation.</a:t>
          </a:r>
        </a:p>
      </dgm:t>
    </dgm:pt>
    <dgm:pt modelId="{8FEBF010-176C-42D5-A77C-880A31714E1B}" type="parTrans" cxnId="{88E29F97-72DE-4DD6-B7AE-4B97AAF713F3}">
      <dgm:prSet/>
      <dgm:spPr/>
      <dgm:t>
        <a:bodyPr/>
        <a:lstStyle/>
        <a:p>
          <a:endParaRPr lang="en-US"/>
        </a:p>
      </dgm:t>
    </dgm:pt>
    <dgm:pt modelId="{5B8D3ED3-1E92-4E69-9394-D632B93623D7}" type="sibTrans" cxnId="{88E29F97-72DE-4DD6-B7AE-4B97AAF713F3}">
      <dgm:prSet/>
      <dgm:spPr/>
      <dgm:t>
        <a:bodyPr/>
        <a:lstStyle/>
        <a:p>
          <a:endParaRPr lang="en-US"/>
        </a:p>
      </dgm:t>
    </dgm:pt>
    <dgm:pt modelId="{59E6B313-993B-42A6-94A5-9E5007442C08}">
      <dgm:prSet/>
      <dgm:spPr/>
      <dgm:t>
        <a:bodyPr/>
        <a:lstStyle/>
        <a:p>
          <a:r>
            <a:rPr lang="en-US"/>
            <a:t>Evaluating and Improving EAPs and UAPs</a:t>
          </a:r>
        </a:p>
      </dgm:t>
    </dgm:pt>
    <dgm:pt modelId="{3C47A9B1-050E-44E6-8830-61483B3AA903}" type="parTrans" cxnId="{F74BE6FB-F208-40EE-AB19-2473BB25980E}">
      <dgm:prSet/>
      <dgm:spPr/>
      <dgm:t>
        <a:bodyPr/>
        <a:lstStyle/>
        <a:p>
          <a:endParaRPr lang="en-US"/>
        </a:p>
      </dgm:t>
    </dgm:pt>
    <dgm:pt modelId="{1F5EF738-36B4-4983-A1DB-BDFC185AF69B}" type="sibTrans" cxnId="{F74BE6FB-F208-40EE-AB19-2473BB25980E}">
      <dgm:prSet/>
      <dgm:spPr/>
      <dgm:t>
        <a:bodyPr/>
        <a:lstStyle/>
        <a:p>
          <a:endParaRPr lang="en-US"/>
        </a:p>
      </dgm:t>
    </dgm:pt>
    <dgm:pt modelId="{E4C9B839-06A0-4E6B-993E-CC4541964DF8}">
      <dgm:prSet/>
      <dgm:spPr/>
      <dgm:t>
        <a:bodyPr/>
        <a:lstStyle/>
        <a:p>
          <a:r>
            <a:rPr lang="en-US"/>
            <a:t>Provides a </a:t>
          </a:r>
          <a:r>
            <a:rPr lang="en-US" b="1"/>
            <a:t>worksheet </a:t>
          </a:r>
          <a:r>
            <a:rPr lang="en-US"/>
            <a:t>to guide the evaluation and improvement of EAPs and UAPs. </a:t>
          </a:r>
        </a:p>
      </dgm:t>
    </dgm:pt>
    <dgm:pt modelId="{5042CA6B-CD13-4A0F-810C-84017166538B}" type="parTrans" cxnId="{03FB7A11-34BF-4228-8C84-3E3581D7FABE}">
      <dgm:prSet/>
      <dgm:spPr/>
      <dgm:t>
        <a:bodyPr/>
        <a:lstStyle/>
        <a:p>
          <a:endParaRPr lang="en-US"/>
        </a:p>
      </dgm:t>
    </dgm:pt>
    <dgm:pt modelId="{B0F0309B-861C-45AC-ABB5-625DCCFF8604}" type="sibTrans" cxnId="{03FB7A11-34BF-4228-8C84-3E3581D7FABE}">
      <dgm:prSet/>
      <dgm:spPr/>
      <dgm:t>
        <a:bodyPr/>
        <a:lstStyle/>
        <a:p>
          <a:endParaRPr lang="en-US"/>
        </a:p>
      </dgm:t>
    </dgm:pt>
    <dgm:pt modelId="{BFF05A1D-C507-42D9-9CBD-176AF74F93EB}">
      <dgm:prSet/>
      <dgm:spPr/>
      <dgm:t>
        <a:bodyPr/>
        <a:lstStyle/>
        <a:p>
          <a:r>
            <a:rPr lang="en-US"/>
            <a:t>Establishing a Wellness Program</a:t>
          </a:r>
        </a:p>
      </dgm:t>
    </dgm:pt>
    <dgm:pt modelId="{60C90FA6-B4ED-4334-B1AB-EAE85B0CBC51}" type="parTrans" cxnId="{DA7493C3-CA14-4F55-8BED-A0E20714989A}">
      <dgm:prSet/>
      <dgm:spPr/>
      <dgm:t>
        <a:bodyPr/>
        <a:lstStyle/>
        <a:p>
          <a:endParaRPr lang="en-US"/>
        </a:p>
      </dgm:t>
    </dgm:pt>
    <dgm:pt modelId="{40AD867C-775E-46B6-85B6-6F6B662A649D}" type="sibTrans" cxnId="{DA7493C3-CA14-4F55-8BED-A0E20714989A}">
      <dgm:prSet/>
      <dgm:spPr/>
      <dgm:t>
        <a:bodyPr/>
        <a:lstStyle/>
        <a:p>
          <a:endParaRPr lang="en-US"/>
        </a:p>
      </dgm:t>
    </dgm:pt>
    <dgm:pt modelId="{8705BF8C-C04D-43AF-87C2-8BCAA64A980C}">
      <dgm:prSet/>
      <dgm:spPr/>
      <dgm:t>
        <a:bodyPr/>
        <a:lstStyle/>
        <a:p>
          <a:r>
            <a:rPr lang="en-US"/>
            <a:t>Lays out </a:t>
          </a:r>
          <a:r>
            <a:rPr lang="en-US" b="1"/>
            <a:t>example wellness programs </a:t>
          </a:r>
          <a:r>
            <a:rPr lang="en-US"/>
            <a:t>and </a:t>
          </a:r>
          <a:r>
            <a:rPr lang="en-US" b="1"/>
            <a:t>steps</a:t>
          </a:r>
          <a:r>
            <a:rPr lang="en-US"/>
            <a:t> to establish a program.</a:t>
          </a:r>
        </a:p>
      </dgm:t>
    </dgm:pt>
    <dgm:pt modelId="{F10B8365-034A-423B-926E-F69F8CBE1771}" type="parTrans" cxnId="{EFF00158-9433-43A7-BDAE-26D9D44FC209}">
      <dgm:prSet/>
      <dgm:spPr/>
      <dgm:t>
        <a:bodyPr/>
        <a:lstStyle/>
        <a:p>
          <a:endParaRPr lang="en-US"/>
        </a:p>
      </dgm:t>
    </dgm:pt>
    <dgm:pt modelId="{97F276C9-C69F-41B6-9FCE-75A576AFA4C9}" type="sibTrans" cxnId="{EFF00158-9433-43A7-BDAE-26D9D44FC209}">
      <dgm:prSet/>
      <dgm:spPr/>
      <dgm:t>
        <a:bodyPr/>
        <a:lstStyle/>
        <a:p>
          <a:endParaRPr lang="en-US"/>
        </a:p>
      </dgm:t>
    </dgm:pt>
    <dgm:pt modelId="{74A91100-49B5-4F67-BED8-C99A7B701C95}">
      <dgm:prSet/>
      <dgm:spPr/>
      <dgm:t>
        <a:bodyPr/>
        <a:lstStyle/>
        <a:p>
          <a:r>
            <a:rPr lang="en-US"/>
            <a:t>Support Mental Health in the Workplace</a:t>
          </a:r>
        </a:p>
      </dgm:t>
    </dgm:pt>
    <dgm:pt modelId="{11A435EF-726E-4833-BB5A-9CE2B1D7F095}" type="parTrans" cxnId="{1BE7AADF-4ADC-4A98-B99C-AA8BE435E590}">
      <dgm:prSet/>
      <dgm:spPr/>
      <dgm:t>
        <a:bodyPr/>
        <a:lstStyle/>
        <a:p>
          <a:endParaRPr lang="en-US"/>
        </a:p>
      </dgm:t>
    </dgm:pt>
    <dgm:pt modelId="{72F2B4A8-A4BE-4E45-9BB6-3068A5CE8F7E}" type="sibTrans" cxnId="{1BE7AADF-4ADC-4A98-B99C-AA8BE435E590}">
      <dgm:prSet/>
      <dgm:spPr/>
      <dgm:t>
        <a:bodyPr/>
        <a:lstStyle/>
        <a:p>
          <a:endParaRPr lang="en-US"/>
        </a:p>
      </dgm:t>
    </dgm:pt>
    <dgm:pt modelId="{192EBD48-CA7B-4E0D-84FF-D6001BEF195C}">
      <dgm:prSet/>
      <dgm:spPr/>
      <dgm:t>
        <a:bodyPr/>
        <a:lstStyle/>
        <a:p>
          <a:r>
            <a:rPr lang="en-US"/>
            <a:t>Offers a </a:t>
          </a:r>
          <a:r>
            <a:rPr lang="en-US" b="1"/>
            <a:t>checklist</a:t>
          </a:r>
          <a:r>
            <a:rPr lang="en-US"/>
            <a:t> for leadership and senior managers to ensure a supportive workplace</a:t>
          </a:r>
        </a:p>
      </dgm:t>
    </dgm:pt>
    <dgm:pt modelId="{EDD131E8-09FC-4E6A-ADFB-10C4AFD18B8B}" type="parTrans" cxnId="{8F26F9C4-BA51-414C-8B93-D403CBF72CAD}">
      <dgm:prSet/>
      <dgm:spPr/>
      <dgm:t>
        <a:bodyPr/>
        <a:lstStyle/>
        <a:p>
          <a:endParaRPr lang="en-US"/>
        </a:p>
      </dgm:t>
    </dgm:pt>
    <dgm:pt modelId="{1DF63D70-A3B7-479A-B032-C2B7FCBB0E36}" type="sibTrans" cxnId="{8F26F9C4-BA51-414C-8B93-D403CBF72CAD}">
      <dgm:prSet/>
      <dgm:spPr/>
      <dgm:t>
        <a:bodyPr/>
        <a:lstStyle/>
        <a:p>
          <a:endParaRPr lang="en-US"/>
        </a:p>
      </dgm:t>
    </dgm:pt>
    <dgm:pt modelId="{3715F3DE-8B66-4D3F-8915-3800D1045823}" type="pres">
      <dgm:prSet presAssocID="{627D2760-CF04-4063-8080-3ED0D92F498E}" presName="Name0" presStyleCnt="0">
        <dgm:presLayoutVars>
          <dgm:dir/>
          <dgm:animLvl val="lvl"/>
          <dgm:resizeHandles val="exact"/>
        </dgm:presLayoutVars>
      </dgm:prSet>
      <dgm:spPr/>
    </dgm:pt>
    <dgm:pt modelId="{5D92D4DE-9BED-4C51-9908-DE4A1486537C}" type="pres">
      <dgm:prSet presAssocID="{C6191E1F-DBE5-43DE-B972-BA3F7514DBDA}" presName="composite" presStyleCnt="0"/>
      <dgm:spPr/>
    </dgm:pt>
    <dgm:pt modelId="{7939490D-505F-401E-BD66-13C0449D21DB}" type="pres">
      <dgm:prSet presAssocID="{C6191E1F-DBE5-43DE-B972-BA3F7514DBDA}" presName="parTx" presStyleLbl="alignNode1" presStyleIdx="0" presStyleCnt="4">
        <dgm:presLayoutVars>
          <dgm:chMax val="0"/>
          <dgm:chPref val="0"/>
          <dgm:bulletEnabled val="1"/>
        </dgm:presLayoutVars>
      </dgm:prSet>
      <dgm:spPr/>
    </dgm:pt>
    <dgm:pt modelId="{D8A39B0D-9C0B-40D4-A340-A074CF99140B}" type="pres">
      <dgm:prSet presAssocID="{C6191E1F-DBE5-43DE-B972-BA3F7514DBDA}" presName="desTx" presStyleLbl="alignAccFollowNode1" presStyleIdx="0" presStyleCnt="4">
        <dgm:presLayoutVars>
          <dgm:bulletEnabled val="1"/>
        </dgm:presLayoutVars>
      </dgm:prSet>
      <dgm:spPr/>
    </dgm:pt>
    <dgm:pt modelId="{227E9C85-99C9-4A54-ABCC-E699AB87A980}" type="pres">
      <dgm:prSet presAssocID="{D3FE96B0-E56C-47F3-8FBE-753B23FD0209}" presName="space" presStyleCnt="0"/>
      <dgm:spPr/>
    </dgm:pt>
    <dgm:pt modelId="{30691EFB-EC66-4F5B-81B6-17107E6D6067}" type="pres">
      <dgm:prSet presAssocID="{59E6B313-993B-42A6-94A5-9E5007442C08}" presName="composite" presStyleCnt="0"/>
      <dgm:spPr/>
    </dgm:pt>
    <dgm:pt modelId="{13CB12C1-E7A2-4227-A073-CD5EE912655C}" type="pres">
      <dgm:prSet presAssocID="{59E6B313-993B-42A6-94A5-9E5007442C08}" presName="parTx" presStyleLbl="alignNode1" presStyleIdx="1" presStyleCnt="4">
        <dgm:presLayoutVars>
          <dgm:chMax val="0"/>
          <dgm:chPref val="0"/>
          <dgm:bulletEnabled val="1"/>
        </dgm:presLayoutVars>
      </dgm:prSet>
      <dgm:spPr/>
    </dgm:pt>
    <dgm:pt modelId="{258364FE-446E-4267-B7CA-B319134C368F}" type="pres">
      <dgm:prSet presAssocID="{59E6B313-993B-42A6-94A5-9E5007442C08}" presName="desTx" presStyleLbl="alignAccFollowNode1" presStyleIdx="1" presStyleCnt="4">
        <dgm:presLayoutVars>
          <dgm:bulletEnabled val="1"/>
        </dgm:presLayoutVars>
      </dgm:prSet>
      <dgm:spPr/>
    </dgm:pt>
    <dgm:pt modelId="{3829F7CD-0E73-47DD-BA62-56F662F3F76F}" type="pres">
      <dgm:prSet presAssocID="{1F5EF738-36B4-4983-A1DB-BDFC185AF69B}" presName="space" presStyleCnt="0"/>
      <dgm:spPr/>
    </dgm:pt>
    <dgm:pt modelId="{31081067-978B-4533-BA35-6409EFA028E6}" type="pres">
      <dgm:prSet presAssocID="{BFF05A1D-C507-42D9-9CBD-176AF74F93EB}" presName="composite" presStyleCnt="0"/>
      <dgm:spPr/>
    </dgm:pt>
    <dgm:pt modelId="{8AFA9A50-C6AD-45A0-8821-EBBD3EE21233}" type="pres">
      <dgm:prSet presAssocID="{BFF05A1D-C507-42D9-9CBD-176AF74F93EB}" presName="parTx" presStyleLbl="alignNode1" presStyleIdx="2" presStyleCnt="4">
        <dgm:presLayoutVars>
          <dgm:chMax val="0"/>
          <dgm:chPref val="0"/>
          <dgm:bulletEnabled val="1"/>
        </dgm:presLayoutVars>
      </dgm:prSet>
      <dgm:spPr/>
    </dgm:pt>
    <dgm:pt modelId="{7F14F10C-651A-44F3-AF6E-A1D106709A90}" type="pres">
      <dgm:prSet presAssocID="{BFF05A1D-C507-42D9-9CBD-176AF74F93EB}" presName="desTx" presStyleLbl="alignAccFollowNode1" presStyleIdx="2" presStyleCnt="4">
        <dgm:presLayoutVars>
          <dgm:bulletEnabled val="1"/>
        </dgm:presLayoutVars>
      </dgm:prSet>
      <dgm:spPr/>
    </dgm:pt>
    <dgm:pt modelId="{62D50479-CE1B-4224-8F65-920BC5EB63A1}" type="pres">
      <dgm:prSet presAssocID="{40AD867C-775E-46B6-85B6-6F6B662A649D}" presName="space" presStyleCnt="0"/>
      <dgm:spPr/>
    </dgm:pt>
    <dgm:pt modelId="{23C2263A-7236-4742-BCE5-99821414C0B5}" type="pres">
      <dgm:prSet presAssocID="{74A91100-49B5-4F67-BED8-C99A7B701C95}" presName="composite" presStyleCnt="0"/>
      <dgm:spPr/>
    </dgm:pt>
    <dgm:pt modelId="{EAE3A8B7-09A2-446E-9A2D-1300FE96F70C}" type="pres">
      <dgm:prSet presAssocID="{74A91100-49B5-4F67-BED8-C99A7B701C95}" presName="parTx" presStyleLbl="alignNode1" presStyleIdx="3" presStyleCnt="4">
        <dgm:presLayoutVars>
          <dgm:chMax val="0"/>
          <dgm:chPref val="0"/>
          <dgm:bulletEnabled val="1"/>
        </dgm:presLayoutVars>
      </dgm:prSet>
      <dgm:spPr/>
    </dgm:pt>
    <dgm:pt modelId="{FEFA83CC-4F27-4069-B312-00E341167C14}" type="pres">
      <dgm:prSet presAssocID="{74A91100-49B5-4F67-BED8-C99A7B701C95}" presName="desTx" presStyleLbl="alignAccFollowNode1" presStyleIdx="3" presStyleCnt="4">
        <dgm:presLayoutVars>
          <dgm:bulletEnabled val="1"/>
        </dgm:presLayoutVars>
      </dgm:prSet>
      <dgm:spPr/>
    </dgm:pt>
  </dgm:ptLst>
  <dgm:cxnLst>
    <dgm:cxn modelId="{03FB7A11-34BF-4228-8C84-3E3581D7FABE}" srcId="{59E6B313-993B-42A6-94A5-9E5007442C08}" destId="{E4C9B839-06A0-4E6B-993E-CC4541964DF8}" srcOrd="0" destOrd="0" parTransId="{5042CA6B-CD13-4A0F-810C-84017166538B}" sibTransId="{B0F0309B-861C-45AC-ABB5-625DCCFF8604}"/>
    <dgm:cxn modelId="{3694AA1F-FC5B-4994-B8E9-ABE938B2994B}" type="presOf" srcId="{C6191E1F-DBE5-43DE-B972-BA3F7514DBDA}" destId="{7939490D-505F-401E-BD66-13C0449D21DB}" srcOrd="0" destOrd="0" presId="urn:microsoft.com/office/officeart/2005/8/layout/hList1"/>
    <dgm:cxn modelId="{E89CFF2B-A8F3-4B00-A8A1-08CA98284C55}" type="presOf" srcId="{E4C9B839-06A0-4E6B-993E-CC4541964DF8}" destId="{258364FE-446E-4267-B7CA-B319134C368F}" srcOrd="0" destOrd="0" presId="urn:microsoft.com/office/officeart/2005/8/layout/hList1"/>
    <dgm:cxn modelId="{7F273033-209B-4D7A-A171-FF5FD686E567}" type="presOf" srcId="{BFF05A1D-C507-42D9-9CBD-176AF74F93EB}" destId="{8AFA9A50-C6AD-45A0-8821-EBBD3EE21233}" srcOrd="0" destOrd="0" presId="urn:microsoft.com/office/officeart/2005/8/layout/hList1"/>
    <dgm:cxn modelId="{4D53D33B-930F-4F98-86B1-DCC3F086E933}" type="presOf" srcId="{627D2760-CF04-4063-8080-3ED0D92F498E}" destId="{3715F3DE-8B66-4D3F-8915-3800D1045823}" srcOrd="0" destOrd="0" presId="urn:microsoft.com/office/officeart/2005/8/layout/hList1"/>
    <dgm:cxn modelId="{28DE5E5E-9073-4AAF-A3C6-3B330E2D0C26}" type="presOf" srcId="{48A9E210-6857-40B2-9D4C-135861BB9DB7}" destId="{D8A39B0D-9C0B-40D4-A340-A074CF99140B}" srcOrd="0" destOrd="0" presId="urn:microsoft.com/office/officeart/2005/8/layout/hList1"/>
    <dgm:cxn modelId="{EFF00158-9433-43A7-BDAE-26D9D44FC209}" srcId="{BFF05A1D-C507-42D9-9CBD-176AF74F93EB}" destId="{8705BF8C-C04D-43AF-87C2-8BCAA64A980C}" srcOrd="0" destOrd="0" parTransId="{F10B8365-034A-423B-926E-F69F8CBE1771}" sibTransId="{97F276C9-C69F-41B6-9FCE-75A576AFA4C9}"/>
    <dgm:cxn modelId="{129F8290-76C3-4380-815C-C168D3C758CD}" type="presOf" srcId="{192EBD48-CA7B-4E0D-84FF-D6001BEF195C}" destId="{FEFA83CC-4F27-4069-B312-00E341167C14}" srcOrd="0" destOrd="0" presId="urn:microsoft.com/office/officeart/2005/8/layout/hList1"/>
    <dgm:cxn modelId="{88E29F97-72DE-4DD6-B7AE-4B97AAF713F3}" srcId="{C6191E1F-DBE5-43DE-B972-BA3F7514DBDA}" destId="{48A9E210-6857-40B2-9D4C-135861BB9DB7}" srcOrd="0" destOrd="0" parTransId="{8FEBF010-176C-42D5-A77C-880A31714E1B}" sibTransId="{5B8D3ED3-1E92-4E69-9394-D632B93623D7}"/>
    <dgm:cxn modelId="{4A22F6AE-B3FF-4A29-A328-DA6687889D7E}" type="presOf" srcId="{74A91100-49B5-4F67-BED8-C99A7B701C95}" destId="{EAE3A8B7-09A2-446E-9A2D-1300FE96F70C}" srcOrd="0" destOrd="0" presId="urn:microsoft.com/office/officeart/2005/8/layout/hList1"/>
    <dgm:cxn modelId="{F8047CB3-FCDF-431F-9E9A-6726C2D2DF27}" srcId="{627D2760-CF04-4063-8080-3ED0D92F498E}" destId="{C6191E1F-DBE5-43DE-B972-BA3F7514DBDA}" srcOrd="0" destOrd="0" parTransId="{F7412B6E-128C-4CE2-AD56-1C48181C8AF1}" sibTransId="{D3FE96B0-E56C-47F3-8FBE-753B23FD0209}"/>
    <dgm:cxn modelId="{28BF36BA-6B52-4913-9EB7-969F42B67F27}" type="presOf" srcId="{8705BF8C-C04D-43AF-87C2-8BCAA64A980C}" destId="{7F14F10C-651A-44F3-AF6E-A1D106709A90}" srcOrd="0" destOrd="0" presId="urn:microsoft.com/office/officeart/2005/8/layout/hList1"/>
    <dgm:cxn modelId="{DA7493C3-CA14-4F55-8BED-A0E20714989A}" srcId="{627D2760-CF04-4063-8080-3ED0D92F498E}" destId="{BFF05A1D-C507-42D9-9CBD-176AF74F93EB}" srcOrd="2" destOrd="0" parTransId="{60C90FA6-B4ED-4334-B1AB-EAE85B0CBC51}" sibTransId="{40AD867C-775E-46B6-85B6-6F6B662A649D}"/>
    <dgm:cxn modelId="{8F26F9C4-BA51-414C-8B93-D403CBF72CAD}" srcId="{74A91100-49B5-4F67-BED8-C99A7B701C95}" destId="{192EBD48-CA7B-4E0D-84FF-D6001BEF195C}" srcOrd="0" destOrd="0" parTransId="{EDD131E8-09FC-4E6A-ADFB-10C4AFD18B8B}" sibTransId="{1DF63D70-A3B7-479A-B032-C2B7FCBB0E36}"/>
    <dgm:cxn modelId="{AF38FCC7-D9FF-44A1-BACB-42D4FDABCEF0}" type="presOf" srcId="{59E6B313-993B-42A6-94A5-9E5007442C08}" destId="{13CB12C1-E7A2-4227-A073-CD5EE912655C}" srcOrd="0" destOrd="0" presId="urn:microsoft.com/office/officeart/2005/8/layout/hList1"/>
    <dgm:cxn modelId="{1BE7AADF-4ADC-4A98-B99C-AA8BE435E590}" srcId="{627D2760-CF04-4063-8080-3ED0D92F498E}" destId="{74A91100-49B5-4F67-BED8-C99A7B701C95}" srcOrd="3" destOrd="0" parTransId="{11A435EF-726E-4833-BB5A-9CE2B1D7F095}" sibTransId="{72F2B4A8-A4BE-4E45-9BB6-3068A5CE8F7E}"/>
    <dgm:cxn modelId="{F74BE6FB-F208-40EE-AB19-2473BB25980E}" srcId="{627D2760-CF04-4063-8080-3ED0D92F498E}" destId="{59E6B313-993B-42A6-94A5-9E5007442C08}" srcOrd="1" destOrd="0" parTransId="{3C47A9B1-050E-44E6-8830-61483B3AA903}" sibTransId="{1F5EF738-36B4-4983-A1DB-BDFC185AF69B}"/>
    <dgm:cxn modelId="{C5483004-13A4-4914-8B89-3A9157C202DA}" type="presParOf" srcId="{3715F3DE-8B66-4D3F-8915-3800D1045823}" destId="{5D92D4DE-9BED-4C51-9908-DE4A1486537C}" srcOrd="0" destOrd="0" presId="urn:microsoft.com/office/officeart/2005/8/layout/hList1"/>
    <dgm:cxn modelId="{EAEC65C6-F2B7-4B26-B721-13EA222D48F1}" type="presParOf" srcId="{5D92D4DE-9BED-4C51-9908-DE4A1486537C}" destId="{7939490D-505F-401E-BD66-13C0449D21DB}" srcOrd="0" destOrd="0" presId="urn:microsoft.com/office/officeart/2005/8/layout/hList1"/>
    <dgm:cxn modelId="{3E75455C-CA8D-4E1B-AB90-D4869D41D52B}" type="presParOf" srcId="{5D92D4DE-9BED-4C51-9908-DE4A1486537C}" destId="{D8A39B0D-9C0B-40D4-A340-A074CF99140B}" srcOrd="1" destOrd="0" presId="urn:microsoft.com/office/officeart/2005/8/layout/hList1"/>
    <dgm:cxn modelId="{D17C4AF4-3FB4-408A-A6A2-EF968E51FEC3}" type="presParOf" srcId="{3715F3DE-8B66-4D3F-8915-3800D1045823}" destId="{227E9C85-99C9-4A54-ABCC-E699AB87A980}" srcOrd="1" destOrd="0" presId="urn:microsoft.com/office/officeart/2005/8/layout/hList1"/>
    <dgm:cxn modelId="{DE3E23F1-172E-41C1-AA75-822AEBD78A4A}" type="presParOf" srcId="{3715F3DE-8B66-4D3F-8915-3800D1045823}" destId="{30691EFB-EC66-4F5B-81B6-17107E6D6067}" srcOrd="2" destOrd="0" presId="urn:microsoft.com/office/officeart/2005/8/layout/hList1"/>
    <dgm:cxn modelId="{EDAAD589-B8D4-4D23-A3DE-37E70B79E718}" type="presParOf" srcId="{30691EFB-EC66-4F5B-81B6-17107E6D6067}" destId="{13CB12C1-E7A2-4227-A073-CD5EE912655C}" srcOrd="0" destOrd="0" presId="urn:microsoft.com/office/officeart/2005/8/layout/hList1"/>
    <dgm:cxn modelId="{80333E93-BD2F-4750-829E-A02FE2381E4C}" type="presParOf" srcId="{30691EFB-EC66-4F5B-81B6-17107E6D6067}" destId="{258364FE-446E-4267-B7CA-B319134C368F}" srcOrd="1" destOrd="0" presId="urn:microsoft.com/office/officeart/2005/8/layout/hList1"/>
    <dgm:cxn modelId="{E759BC11-839B-4BBA-84E4-EEA3BB7F9C48}" type="presParOf" srcId="{3715F3DE-8B66-4D3F-8915-3800D1045823}" destId="{3829F7CD-0E73-47DD-BA62-56F662F3F76F}" srcOrd="3" destOrd="0" presId="urn:microsoft.com/office/officeart/2005/8/layout/hList1"/>
    <dgm:cxn modelId="{2540EA7A-7482-4B9F-A2F0-7ABD352AE317}" type="presParOf" srcId="{3715F3DE-8B66-4D3F-8915-3800D1045823}" destId="{31081067-978B-4533-BA35-6409EFA028E6}" srcOrd="4" destOrd="0" presId="urn:microsoft.com/office/officeart/2005/8/layout/hList1"/>
    <dgm:cxn modelId="{F4084931-1904-4156-922B-D9A059EFD1EA}" type="presParOf" srcId="{31081067-978B-4533-BA35-6409EFA028E6}" destId="{8AFA9A50-C6AD-45A0-8821-EBBD3EE21233}" srcOrd="0" destOrd="0" presId="urn:microsoft.com/office/officeart/2005/8/layout/hList1"/>
    <dgm:cxn modelId="{7C244E0D-6971-4F98-A85D-771F75384C36}" type="presParOf" srcId="{31081067-978B-4533-BA35-6409EFA028E6}" destId="{7F14F10C-651A-44F3-AF6E-A1D106709A90}" srcOrd="1" destOrd="0" presId="urn:microsoft.com/office/officeart/2005/8/layout/hList1"/>
    <dgm:cxn modelId="{76E4CA81-F5A5-4B41-A49E-1F3BA88A3A87}" type="presParOf" srcId="{3715F3DE-8B66-4D3F-8915-3800D1045823}" destId="{62D50479-CE1B-4224-8F65-920BC5EB63A1}" srcOrd="5" destOrd="0" presId="urn:microsoft.com/office/officeart/2005/8/layout/hList1"/>
    <dgm:cxn modelId="{BFF24CD0-3B21-4FA3-897E-B892F18F7F78}" type="presParOf" srcId="{3715F3DE-8B66-4D3F-8915-3800D1045823}" destId="{23C2263A-7236-4742-BCE5-99821414C0B5}" srcOrd="6" destOrd="0" presId="urn:microsoft.com/office/officeart/2005/8/layout/hList1"/>
    <dgm:cxn modelId="{765EA86A-058C-4014-A091-0E3CD86EB2F9}" type="presParOf" srcId="{23C2263A-7236-4742-BCE5-99821414C0B5}" destId="{EAE3A8B7-09A2-446E-9A2D-1300FE96F70C}" srcOrd="0" destOrd="0" presId="urn:microsoft.com/office/officeart/2005/8/layout/hList1"/>
    <dgm:cxn modelId="{7F14C89E-26A2-4F38-9B33-446B17A7D80B}" type="presParOf" srcId="{23C2263A-7236-4742-BCE5-99821414C0B5}" destId="{FEFA83CC-4F27-4069-B312-00E341167C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7D2760-CF04-4063-8080-3ED0D92F498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B882777-3260-4D89-B783-DD1F1B62E7BF}">
      <dgm:prSet/>
      <dgm:spPr/>
      <dgm:t>
        <a:bodyPr/>
        <a:lstStyle/>
        <a:p>
          <a:r>
            <a:rPr lang="en-US"/>
            <a:t>How to Make the Case for Increased Benefits to Support Mental Health and Wellness</a:t>
          </a:r>
        </a:p>
      </dgm:t>
    </dgm:pt>
    <dgm:pt modelId="{6E80FEA9-629F-431E-9878-A7F69ECAB024}" type="parTrans" cxnId="{DB5B5372-1BC9-48C7-A792-28A9B64AEC7B}">
      <dgm:prSet/>
      <dgm:spPr/>
      <dgm:t>
        <a:bodyPr/>
        <a:lstStyle/>
        <a:p>
          <a:endParaRPr lang="en-US"/>
        </a:p>
      </dgm:t>
    </dgm:pt>
    <dgm:pt modelId="{44A5BCB8-3873-4635-93B7-E370D6B70F70}" type="sibTrans" cxnId="{DB5B5372-1BC9-48C7-A792-28A9B64AEC7B}">
      <dgm:prSet/>
      <dgm:spPr/>
      <dgm:t>
        <a:bodyPr/>
        <a:lstStyle/>
        <a:p>
          <a:endParaRPr lang="en-US"/>
        </a:p>
      </dgm:t>
    </dgm:pt>
    <dgm:pt modelId="{44EC7D55-9069-4CB6-8D59-6A4044930DB7}">
      <dgm:prSet/>
      <dgm:spPr/>
      <dgm:t>
        <a:bodyPr/>
        <a:lstStyle/>
        <a:p>
          <a:r>
            <a:rPr lang="en-US"/>
            <a:t>Provides </a:t>
          </a:r>
          <a:r>
            <a:rPr lang="en-US" b="1"/>
            <a:t>example messages</a:t>
          </a:r>
          <a:r>
            <a:rPr lang="en-US"/>
            <a:t>, </a:t>
          </a:r>
          <a:r>
            <a:rPr lang="en-US" b="1"/>
            <a:t>related statistics</a:t>
          </a:r>
          <a:r>
            <a:rPr lang="en-US"/>
            <a:t>, and </a:t>
          </a:r>
          <a:r>
            <a:rPr lang="en-US" b="1"/>
            <a:t>guidance</a:t>
          </a:r>
          <a:r>
            <a:rPr lang="en-US"/>
            <a:t> on building a message.</a:t>
          </a:r>
        </a:p>
      </dgm:t>
    </dgm:pt>
    <dgm:pt modelId="{398D1159-4DA9-45A8-8CB8-C304394314DD}" type="parTrans" cxnId="{28C3048C-6D47-451F-9DA0-6CDA93F5E845}">
      <dgm:prSet/>
      <dgm:spPr/>
      <dgm:t>
        <a:bodyPr/>
        <a:lstStyle/>
        <a:p>
          <a:endParaRPr lang="en-US"/>
        </a:p>
      </dgm:t>
    </dgm:pt>
    <dgm:pt modelId="{A713A3D0-C522-4408-BE7F-4EBE6536BBE4}" type="sibTrans" cxnId="{28C3048C-6D47-451F-9DA0-6CDA93F5E845}">
      <dgm:prSet/>
      <dgm:spPr/>
      <dgm:t>
        <a:bodyPr/>
        <a:lstStyle/>
        <a:p>
          <a:endParaRPr lang="en-US"/>
        </a:p>
      </dgm:t>
    </dgm:pt>
    <dgm:pt modelId="{48908A2F-38BD-405A-84D9-1068242B813E}">
      <dgm:prSet custT="1"/>
      <dgm:spPr/>
      <dgm:t>
        <a:bodyPr/>
        <a:lstStyle/>
        <a:p>
          <a:r>
            <a:rPr lang="en-US" sz="1600"/>
            <a:t>Improving Communications and Marketing of Resources</a:t>
          </a:r>
        </a:p>
      </dgm:t>
    </dgm:pt>
    <dgm:pt modelId="{F5634C04-0D81-49BA-963A-765F2AEE5B5E}" type="parTrans" cxnId="{6913FA3D-5DA8-453E-A671-F4EE0C24491C}">
      <dgm:prSet/>
      <dgm:spPr/>
      <dgm:t>
        <a:bodyPr/>
        <a:lstStyle/>
        <a:p>
          <a:endParaRPr lang="en-US"/>
        </a:p>
      </dgm:t>
    </dgm:pt>
    <dgm:pt modelId="{F74086B8-EB07-4AA7-8545-3E26DE681808}" type="sibTrans" cxnId="{6913FA3D-5DA8-453E-A671-F4EE0C24491C}">
      <dgm:prSet/>
      <dgm:spPr/>
      <dgm:t>
        <a:bodyPr/>
        <a:lstStyle/>
        <a:p>
          <a:endParaRPr lang="en-US"/>
        </a:p>
      </dgm:t>
    </dgm:pt>
    <dgm:pt modelId="{479D1DA8-CB11-43D5-8731-1E2C4956CB18}">
      <dgm:prSet custT="1"/>
      <dgm:spPr/>
      <dgm:t>
        <a:bodyPr/>
        <a:lstStyle/>
        <a:p>
          <a:r>
            <a:rPr lang="en-US" sz="1800"/>
            <a:t>Building Trust Between Parties</a:t>
          </a:r>
        </a:p>
      </dgm:t>
    </dgm:pt>
    <dgm:pt modelId="{E5C01C7F-F005-434C-AF45-FE6C3AB871D3}" type="parTrans" cxnId="{9023E506-FEEE-4C3A-ADB6-37E82E03E26F}">
      <dgm:prSet/>
      <dgm:spPr/>
      <dgm:t>
        <a:bodyPr/>
        <a:lstStyle/>
        <a:p>
          <a:endParaRPr lang="en-US"/>
        </a:p>
      </dgm:t>
    </dgm:pt>
    <dgm:pt modelId="{2C1EEC44-E7AA-463B-B9DD-19262249900C}" type="sibTrans" cxnId="{9023E506-FEEE-4C3A-ADB6-37E82E03E26F}">
      <dgm:prSet/>
      <dgm:spPr/>
      <dgm:t>
        <a:bodyPr/>
        <a:lstStyle/>
        <a:p>
          <a:endParaRPr lang="en-US"/>
        </a:p>
      </dgm:t>
    </dgm:pt>
    <dgm:pt modelId="{84919B56-919E-46CE-AAB6-971BDBA9E37F}">
      <dgm:prSet/>
      <dgm:spPr/>
      <dgm:t>
        <a:bodyPr/>
        <a:lstStyle/>
        <a:p>
          <a:r>
            <a:rPr lang="en-US"/>
            <a:t>Presents </a:t>
          </a:r>
          <a:r>
            <a:rPr lang="en-US" b="1"/>
            <a:t>recommendations</a:t>
          </a:r>
          <a:r>
            <a:rPr lang="en-US"/>
            <a:t> for the improvement of internal marketing. Includes a </a:t>
          </a:r>
          <a:r>
            <a:rPr lang="en-US" b="1"/>
            <a:t>worksheet</a:t>
          </a:r>
          <a:r>
            <a:rPr lang="en-US"/>
            <a:t> with key considerations.</a:t>
          </a:r>
        </a:p>
      </dgm:t>
    </dgm:pt>
    <dgm:pt modelId="{1F41347C-A4E4-41F9-B680-D3DB1D322CAF}" type="parTrans" cxnId="{CC952215-A6F1-488E-B663-A4FB41972307}">
      <dgm:prSet/>
      <dgm:spPr/>
      <dgm:t>
        <a:bodyPr/>
        <a:lstStyle/>
        <a:p>
          <a:endParaRPr lang="en-US"/>
        </a:p>
      </dgm:t>
    </dgm:pt>
    <dgm:pt modelId="{8B986DA3-9426-4D7F-BA3B-D14BC2352052}" type="sibTrans" cxnId="{CC952215-A6F1-488E-B663-A4FB41972307}">
      <dgm:prSet/>
      <dgm:spPr/>
      <dgm:t>
        <a:bodyPr/>
        <a:lstStyle/>
        <a:p>
          <a:endParaRPr lang="en-US"/>
        </a:p>
      </dgm:t>
    </dgm:pt>
    <dgm:pt modelId="{0D9BB9CB-5D84-431A-B8B8-2829CD28A9D9}">
      <dgm:prSet/>
      <dgm:spPr/>
      <dgm:t>
        <a:bodyPr/>
        <a:lstStyle/>
        <a:p>
          <a:r>
            <a:rPr lang="en-US"/>
            <a:t>Offers a </a:t>
          </a:r>
          <a:r>
            <a:rPr lang="en-US" b="1"/>
            <a:t>three-step process </a:t>
          </a:r>
          <a:r>
            <a:rPr lang="en-US"/>
            <a:t>and </a:t>
          </a:r>
          <a:r>
            <a:rPr lang="en-US" b="1"/>
            <a:t>worksheet</a:t>
          </a:r>
          <a:r>
            <a:rPr lang="en-US"/>
            <a:t> for building trust among frontline workers, management, and union leadership</a:t>
          </a:r>
        </a:p>
      </dgm:t>
    </dgm:pt>
    <dgm:pt modelId="{9A950CF0-49F0-4AC8-8052-26EF5BA70B3C}" type="parTrans" cxnId="{0313D168-D725-43C6-9A58-563808FCE349}">
      <dgm:prSet/>
      <dgm:spPr/>
      <dgm:t>
        <a:bodyPr/>
        <a:lstStyle/>
        <a:p>
          <a:endParaRPr lang="en-US"/>
        </a:p>
      </dgm:t>
    </dgm:pt>
    <dgm:pt modelId="{AD377893-E2FC-40C9-A24D-CA709EEDEB2F}" type="sibTrans" cxnId="{0313D168-D725-43C6-9A58-563808FCE349}">
      <dgm:prSet/>
      <dgm:spPr/>
      <dgm:t>
        <a:bodyPr/>
        <a:lstStyle/>
        <a:p>
          <a:endParaRPr lang="en-US"/>
        </a:p>
      </dgm:t>
    </dgm:pt>
    <dgm:pt modelId="{3715F3DE-8B66-4D3F-8915-3800D1045823}" type="pres">
      <dgm:prSet presAssocID="{627D2760-CF04-4063-8080-3ED0D92F498E}" presName="Name0" presStyleCnt="0">
        <dgm:presLayoutVars>
          <dgm:dir/>
          <dgm:animLvl val="lvl"/>
          <dgm:resizeHandles val="exact"/>
        </dgm:presLayoutVars>
      </dgm:prSet>
      <dgm:spPr/>
    </dgm:pt>
    <dgm:pt modelId="{DA4CC225-F28F-43BE-B700-B06D0ED607C7}" type="pres">
      <dgm:prSet presAssocID="{1B882777-3260-4D89-B783-DD1F1B62E7BF}" presName="composite" presStyleCnt="0"/>
      <dgm:spPr/>
    </dgm:pt>
    <dgm:pt modelId="{87F3017D-3EA1-4AB2-9883-B0EEF511CCAD}" type="pres">
      <dgm:prSet presAssocID="{1B882777-3260-4D89-B783-DD1F1B62E7BF}" presName="parTx" presStyleLbl="alignNode1" presStyleIdx="0" presStyleCnt="3">
        <dgm:presLayoutVars>
          <dgm:chMax val="0"/>
          <dgm:chPref val="0"/>
          <dgm:bulletEnabled val="1"/>
        </dgm:presLayoutVars>
      </dgm:prSet>
      <dgm:spPr/>
    </dgm:pt>
    <dgm:pt modelId="{EEDBC59F-B87C-45DD-962C-822EFBAD179D}" type="pres">
      <dgm:prSet presAssocID="{1B882777-3260-4D89-B783-DD1F1B62E7BF}" presName="desTx" presStyleLbl="alignAccFollowNode1" presStyleIdx="0" presStyleCnt="3">
        <dgm:presLayoutVars>
          <dgm:bulletEnabled val="1"/>
        </dgm:presLayoutVars>
      </dgm:prSet>
      <dgm:spPr/>
    </dgm:pt>
    <dgm:pt modelId="{5F0307AD-3472-4424-9242-3B2E31BF0640}" type="pres">
      <dgm:prSet presAssocID="{44A5BCB8-3873-4635-93B7-E370D6B70F70}" presName="space" presStyleCnt="0"/>
      <dgm:spPr/>
    </dgm:pt>
    <dgm:pt modelId="{6F0C5325-8ADC-4A26-BC14-E94CA1132975}" type="pres">
      <dgm:prSet presAssocID="{48908A2F-38BD-405A-84D9-1068242B813E}" presName="composite" presStyleCnt="0"/>
      <dgm:spPr/>
    </dgm:pt>
    <dgm:pt modelId="{91DF7BE2-8605-465B-A80E-6D049214A214}" type="pres">
      <dgm:prSet presAssocID="{48908A2F-38BD-405A-84D9-1068242B813E}" presName="parTx" presStyleLbl="alignNode1" presStyleIdx="1" presStyleCnt="3">
        <dgm:presLayoutVars>
          <dgm:chMax val="0"/>
          <dgm:chPref val="0"/>
          <dgm:bulletEnabled val="1"/>
        </dgm:presLayoutVars>
      </dgm:prSet>
      <dgm:spPr/>
    </dgm:pt>
    <dgm:pt modelId="{BCB5763C-410A-4869-8522-5D8481D736AE}" type="pres">
      <dgm:prSet presAssocID="{48908A2F-38BD-405A-84D9-1068242B813E}" presName="desTx" presStyleLbl="alignAccFollowNode1" presStyleIdx="1" presStyleCnt="3">
        <dgm:presLayoutVars>
          <dgm:bulletEnabled val="1"/>
        </dgm:presLayoutVars>
      </dgm:prSet>
      <dgm:spPr/>
    </dgm:pt>
    <dgm:pt modelId="{55059404-9369-4A9A-97A3-112EFDFAEED3}" type="pres">
      <dgm:prSet presAssocID="{F74086B8-EB07-4AA7-8545-3E26DE681808}" presName="space" presStyleCnt="0"/>
      <dgm:spPr/>
    </dgm:pt>
    <dgm:pt modelId="{F429377F-55C8-4F48-A46E-2372D57DD917}" type="pres">
      <dgm:prSet presAssocID="{479D1DA8-CB11-43D5-8731-1E2C4956CB18}" presName="composite" presStyleCnt="0"/>
      <dgm:spPr/>
    </dgm:pt>
    <dgm:pt modelId="{B8854438-1252-4F9E-9B92-DC018E20DC19}" type="pres">
      <dgm:prSet presAssocID="{479D1DA8-CB11-43D5-8731-1E2C4956CB18}" presName="parTx" presStyleLbl="alignNode1" presStyleIdx="2" presStyleCnt="3">
        <dgm:presLayoutVars>
          <dgm:chMax val="0"/>
          <dgm:chPref val="0"/>
          <dgm:bulletEnabled val="1"/>
        </dgm:presLayoutVars>
      </dgm:prSet>
      <dgm:spPr/>
    </dgm:pt>
    <dgm:pt modelId="{35740221-A3A3-4E14-B355-CD90D8DE0212}" type="pres">
      <dgm:prSet presAssocID="{479D1DA8-CB11-43D5-8731-1E2C4956CB18}" presName="desTx" presStyleLbl="alignAccFollowNode1" presStyleIdx="2" presStyleCnt="3">
        <dgm:presLayoutVars>
          <dgm:bulletEnabled val="1"/>
        </dgm:presLayoutVars>
      </dgm:prSet>
      <dgm:spPr/>
    </dgm:pt>
  </dgm:ptLst>
  <dgm:cxnLst>
    <dgm:cxn modelId="{9023E506-FEEE-4C3A-ADB6-37E82E03E26F}" srcId="{627D2760-CF04-4063-8080-3ED0D92F498E}" destId="{479D1DA8-CB11-43D5-8731-1E2C4956CB18}" srcOrd="2" destOrd="0" parTransId="{E5C01C7F-F005-434C-AF45-FE6C3AB871D3}" sibTransId="{2C1EEC44-E7AA-463B-B9DD-19262249900C}"/>
    <dgm:cxn modelId="{CC952215-A6F1-488E-B663-A4FB41972307}" srcId="{48908A2F-38BD-405A-84D9-1068242B813E}" destId="{84919B56-919E-46CE-AAB6-971BDBA9E37F}" srcOrd="0" destOrd="0" parTransId="{1F41347C-A4E4-41F9-B680-D3DB1D322CAF}" sibTransId="{8B986DA3-9426-4D7F-BA3B-D14BC2352052}"/>
    <dgm:cxn modelId="{2EDBDD17-B185-443B-B712-8AE72C46460A}" type="presOf" srcId="{84919B56-919E-46CE-AAB6-971BDBA9E37F}" destId="{BCB5763C-410A-4869-8522-5D8481D736AE}" srcOrd="0" destOrd="0" presId="urn:microsoft.com/office/officeart/2005/8/layout/hList1"/>
    <dgm:cxn modelId="{4D53D33B-930F-4F98-86B1-DCC3F086E933}" type="presOf" srcId="{627D2760-CF04-4063-8080-3ED0D92F498E}" destId="{3715F3DE-8B66-4D3F-8915-3800D1045823}" srcOrd="0" destOrd="0" presId="urn:microsoft.com/office/officeart/2005/8/layout/hList1"/>
    <dgm:cxn modelId="{6913FA3D-5DA8-453E-A671-F4EE0C24491C}" srcId="{627D2760-CF04-4063-8080-3ED0D92F498E}" destId="{48908A2F-38BD-405A-84D9-1068242B813E}" srcOrd="1" destOrd="0" parTransId="{F5634C04-0D81-49BA-963A-765F2AEE5B5E}" sibTransId="{F74086B8-EB07-4AA7-8545-3E26DE681808}"/>
    <dgm:cxn modelId="{0313D168-D725-43C6-9A58-563808FCE349}" srcId="{479D1DA8-CB11-43D5-8731-1E2C4956CB18}" destId="{0D9BB9CB-5D84-431A-B8B8-2829CD28A9D9}" srcOrd="0" destOrd="0" parTransId="{9A950CF0-49F0-4AC8-8052-26EF5BA70B3C}" sibTransId="{AD377893-E2FC-40C9-A24D-CA709EEDEB2F}"/>
    <dgm:cxn modelId="{DB5B5372-1BC9-48C7-A792-28A9B64AEC7B}" srcId="{627D2760-CF04-4063-8080-3ED0D92F498E}" destId="{1B882777-3260-4D89-B783-DD1F1B62E7BF}" srcOrd="0" destOrd="0" parTransId="{6E80FEA9-629F-431E-9878-A7F69ECAB024}" sibTransId="{44A5BCB8-3873-4635-93B7-E370D6B70F70}"/>
    <dgm:cxn modelId="{9E506F81-A4B7-46BC-BD1B-4839DD6FCD84}" type="presOf" srcId="{44EC7D55-9069-4CB6-8D59-6A4044930DB7}" destId="{EEDBC59F-B87C-45DD-962C-822EFBAD179D}" srcOrd="0" destOrd="0" presId="urn:microsoft.com/office/officeart/2005/8/layout/hList1"/>
    <dgm:cxn modelId="{723EE78A-5F43-4755-9C75-982AF13E03CC}" type="presOf" srcId="{48908A2F-38BD-405A-84D9-1068242B813E}" destId="{91DF7BE2-8605-465B-A80E-6D049214A214}" srcOrd="0" destOrd="0" presId="urn:microsoft.com/office/officeart/2005/8/layout/hList1"/>
    <dgm:cxn modelId="{28C3048C-6D47-451F-9DA0-6CDA93F5E845}" srcId="{1B882777-3260-4D89-B783-DD1F1B62E7BF}" destId="{44EC7D55-9069-4CB6-8D59-6A4044930DB7}" srcOrd="0" destOrd="0" parTransId="{398D1159-4DA9-45A8-8CB8-C304394314DD}" sibTransId="{A713A3D0-C522-4408-BE7F-4EBE6536BBE4}"/>
    <dgm:cxn modelId="{CF96E490-1781-40E8-B457-8F059D18E844}" type="presOf" srcId="{1B882777-3260-4D89-B783-DD1F1B62E7BF}" destId="{87F3017D-3EA1-4AB2-9883-B0EEF511CCAD}" srcOrd="0" destOrd="0" presId="urn:microsoft.com/office/officeart/2005/8/layout/hList1"/>
    <dgm:cxn modelId="{82DC0C98-5E97-4CB7-BB80-65962A858312}" type="presOf" srcId="{479D1DA8-CB11-43D5-8731-1E2C4956CB18}" destId="{B8854438-1252-4F9E-9B92-DC018E20DC19}" srcOrd="0" destOrd="0" presId="urn:microsoft.com/office/officeart/2005/8/layout/hList1"/>
    <dgm:cxn modelId="{3A170E9E-C5A0-4868-A27D-16E73717B3E8}" type="presOf" srcId="{0D9BB9CB-5D84-431A-B8B8-2829CD28A9D9}" destId="{35740221-A3A3-4E14-B355-CD90D8DE0212}" srcOrd="0" destOrd="0" presId="urn:microsoft.com/office/officeart/2005/8/layout/hList1"/>
    <dgm:cxn modelId="{6BAA6449-E378-4BC0-A254-A5659692750A}" type="presParOf" srcId="{3715F3DE-8B66-4D3F-8915-3800D1045823}" destId="{DA4CC225-F28F-43BE-B700-B06D0ED607C7}" srcOrd="0" destOrd="0" presId="urn:microsoft.com/office/officeart/2005/8/layout/hList1"/>
    <dgm:cxn modelId="{C833486F-E5B0-4E12-9107-849AE5226ACC}" type="presParOf" srcId="{DA4CC225-F28F-43BE-B700-B06D0ED607C7}" destId="{87F3017D-3EA1-4AB2-9883-B0EEF511CCAD}" srcOrd="0" destOrd="0" presId="urn:microsoft.com/office/officeart/2005/8/layout/hList1"/>
    <dgm:cxn modelId="{C54362CC-7257-421C-BD44-A8048E2014EF}" type="presParOf" srcId="{DA4CC225-F28F-43BE-B700-B06D0ED607C7}" destId="{EEDBC59F-B87C-45DD-962C-822EFBAD179D}" srcOrd="1" destOrd="0" presId="urn:microsoft.com/office/officeart/2005/8/layout/hList1"/>
    <dgm:cxn modelId="{202B4E3D-953F-4B54-B330-87B7809B49AC}" type="presParOf" srcId="{3715F3DE-8B66-4D3F-8915-3800D1045823}" destId="{5F0307AD-3472-4424-9242-3B2E31BF0640}" srcOrd="1" destOrd="0" presId="urn:microsoft.com/office/officeart/2005/8/layout/hList1"/>
    <dgm:cxn modelId="{C27EF442-178B-499F-8BCF-779AF26A781D}" type="presParOf" srcId="{3715F3DE-8B66-4D3F-8915-3800D1045823}" destId="{6F0C5325-8ADC-4A26-BC14-E94CA1132975}" srcOrd="2" destOrd="0" presId="urn:microsoft.com/office/officeart/2005/8/layout/hList1"/>
    <dgm:cxn modelId="{5673CEE8-34B2-47FD-827E-0EC868217174}" type="presParOf" srcId="{6F0C5325-8ADC-4A26-BC14-E94CA1132975}" destId="{91DF7BE2-8605-465B-A80E-6D049214A214}" srcOrd="0" destOrd="0" presId="urn:microsoft.com/office/officeart/2005/8/layout/hList1"/>
    <dgm:cxn modelId="{12C1D1DD-5898-49FD-B67D-39A44273FE32}" type="presParOf" srcId="{6F0C5325-8ADC-4A26-BC14-E94CA1132975}" destId="{BCB5763C-410A-4869-8522-5D8481D736AE}" srcOrd="1" destOrd="0" presId="urn:microsoft.com/office/officeart/2005/8/layout/hList1"/>
    <dgm:cxn modelId="{C967779F-74B1-4DFA-AF4B-9830566DFE1F}" type="presParOf" srcId="{3715F3DE-8B66-4D3F-8915-3800D1045823}" destId="{55059404-9369-4A9A-97A3-112EFDFAEED3}" srcOrd="3" destOrd="0" presId="urn:microsoft.com/office/officeart/2005/8/layout/hList1"/>
    <dgm:cxn modelId="{5BEA16FA-565A-4AA1-96FD-9451EC124B30}" type="presParOf" srcId="{3715F3DE-8B66-4D3F-8915-3800D1045823}" destId="{F429377F-55C8-4F48-A46E-2372D57DD917}" srcOrd="4" destOrd="0" presId="urn:microsoft.com/office/officeart/2005/8/layout/hList1"/>
    <dgm:cxn modelId="{7D24FF62-8A65-44B9-BABA-FC3A9AFBB3C8}" type="presParOf" srcId="{F429377F-55C8-4F48-A46E-2372D57DD917}" destId="{B8854438-1252-4F9E-9B92-DC018E20DC19}" srcOrd="0" destOrd="0" presId="urn:microsoft.com/office/officeart/2005/8/layout/hList1"/>
    <dgm:cxn modelId="{9F4B0A13-76E8-42F0-9E9A-0C845054FE51}" type="presParOf" srcId="{F429377F-55C8-4F48-A46E-2372D57DD917}" destId="{35740221-A3A3-4E14-B355-CD90D8DE0212}"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40FF3E-7A77-4596-B7A6-A4CC85F2041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CA43C320-3AF3-4198-A7A7-825E76714F94}">
      <dgm:prSet/>
      <dgm:spPr/>
      <dgm:t>
        <a:bodyPr/>
        <a:lstStyle/>
        <a:p>
          <a:r>
            <a:rPr lang="en-US"/>
            <a:t>Increasing Training Offerings</a:t>
          </a:r>
        </a:p>
      </dgm:t>
    </dgm:pt>
    <dgm:pt modelId="{ABA8E56C-7D91-4B65-B2BA-A369268C18A3}" type="parTrans" cxnId="{34ACCFB4-F9AE-45C4-A1C2-1F6495183785}">
      <dgm:prSet/>
      <dgm:spPr/>
      <dgm:t>
        <a:bodyPr/>
        <a:lstStyle/>
        <a:p>
          <a:endParaRPr lang="en-US"/>
        </a:p>
      </dgm:t>
    </dgm:pt>
    <dgm:pt modelId="{9AE8DE31-A4B3-4063-8E57-B6F4D289B36A}" type="sibTrans" cxnId="{34ACCFB4-F9AE-45C4-A1C2-1F6495183785}">
      <dgm:prSet/>
      <dgm:spPr/>
      <dgm:t>
        <a:bodyPr/>
        <a:lstStyle/>
        <a:p>
          <a:endParaRPr lang="en-US"/>
        </a:p>
      </dgm:t>
    </dgm:pt>
    <dgm:pt modelId="{7A1745EB-4B95-496D-B668-68E495787575}">
      <dgm:prSet/>
      <dgm:spPr/>
      <dgm:t>
        <a:bodyPr/>
        <a:lstStyle/>
        <a:p>
          <a:r>
            <a:rPr lang="en-US"/>
            <a:t>Providing Support During and Post-Incidents</a:t>
          </a:r>
        </a:p>
      </dgm:t>
    </dgm:pt>
    <dgm:pt modelId="{B2F41702-E25C-45EB-B6EA-31288DB9994A}" type="parTrans" cxnId="{068627B3-849D-41F2-B006-0CE181A6CC49}">
      <dgm:prSet/>
      <dgm:spPr/>
      <dgm:t>
        <a:bodyPr/>
        <a:lstStyle/>
        <a:p>
          <a:endParaRPr lang="en-US"/>
        </a:p>
      </dgm:t>
    </dgm:pt>
    <dgm:pt modelId="{386C0E11-284A-423F-AD99-83611FD6EBA1}" type="sibTrans" cxnId="{068627B3-849D-41F2-B006-0CE181A6CC49}">
      <dgm:prSet/>
      <dgm:spPr/>
      <dgm:t>
        <a:bodyPr/>
        <a:lstStyle/>
        <a:p>
          <a:endParaRPr lang="en-US"/>
        </a:p>
      </dgm:t>
    </dgm:pt>
    <dgm:pt modelId="{97B93CB9-D659-4FA8-AE82-8CC2071539EB}">
      <dgm:prSet/>
      <dgm:spPr/>
      <dgm:t>
        <a:bodyPr/>
        <a:lstStyle/>
        <a:p>
          <a:r>
            <a:rPr lang="en-US"/>
            <a:t>Modernizing Operational Policies for a Healthy Workforce</a:t>
          </a:r>
        </a:p>
      </dgm:t>
    </dgm:pt>
    <dgm:pt modelId="{2EDB56D6-8976-4A21-AC37-0E194C62D3A8}" type="parTrans" cxnId="{EED865B8-E233-4FDB-83C0-10727DD202C9}">
      <dgm:prSet/>
      <dgm:spPr/>
      <dgm:t>
        <a:bodyPr/>
        <a:lstStyle/>
        <a:p>
          <a:endParaRPr lang="en-US"/>
        </a:p>
      </dgm:t>
    </dgm:pt>
    <dgm:pt modelId="{5F3A43F7-E707-4323-8819-A0DF8B1B30BB}" type="sibTrans" cxnId="{EED865B8-E233-4FDB-83C0-10727DD202C9}">
      <dgm:prSet/>
      <dgm:spPr/>
      <dgm:t>
        <a:bodyPr/>
        <a:lstStyle/>
        <a:p>
          <a:endParaRPr lang="en-US"/>
        </a:p>
      </dgm:t>
    </dgm:pt>
    <dgm:pt modelId="{B0F44575-815C-46A9-B982-ED2BA639AC96}">
      <dgm:prSet/>
      <dgm:spPr/>
      <dgm:t>
        <a:bodyPr/>
        <a:lstStyle/>
        <a:p>
          <a:r>
            <a:rPr lang="en-US"/>
            <a:t>Fostering Community Among Frontline Transit Workers</a:t>
          </a:r>
        </a:p>
      </dgm:t>
    </dgm:pt>
    <dgm:pt modelId="{D0EA0F3B-ECDE-4D61-A165-3160BA26DF0B}" type="parTrans" cxnId="{64A41028-798F-42B7-90F9-84E37F000E1F}">
      <dgm:prSet/>
      <dgm:spPr/>
      <dgm:t>
        <a:bodyPr/>
        <a:lstStyle/>
        <a:p>
          <a:endParaRPr lang="en-US"/>
        </a:p>
      </dgm:t>
    </dgm:pt>
    <dgm:pt modelId="{5BC5E41C-D471-4640-8CD9-D5ED63AE03F3}" type="sibTrans" cxnId="{64A41028-798F-42B7-90F9-84E37F000E1F}">
      <dgm:prSet/>
      <dgm:spPr/>
      <dgm:t>
        <a:bodyPr/>
        <a:lstStyle/>
        <a:p>
          <a:endParaRPr lang="en-US"/>
        </a:p>
      </dgm:t>
    </dgm:pt>
    <dgm:pt modelId="{FFE572E5-D055-43CB-88C0-E5565CC6C0EF}">
      <dgm:prSet/>
      <dgm:spPr/>
      <dgm:t>
        <a:bodyPr/>
        <a:lstStyle/>
        <a:p>
          <a:r>
            <a:rPr lang="en-US"/>
            <a:t>Offers </a:t>
          </a:r>
          <a:r>
            <a:rPr lang="en-US" b="1"/>
            <a:t>guidance</a:t>
          </a:r>
          <a:r>
            <a:rPr lang="en-US"/>
            <a:t> on creating empathy trainings, leadership ride-</a:t>
          </a:r>
          <a:r>
            <a:rPr lang="en-US" err="1"/>
            <a:t>alongs</a:t>
          </a:r>
          <a:r>
            <a:rPr lang="en-US"/>
            <a:t>, and intervention training. </a:t>
          </a:r>
        </a:p>
      </dgm:t>
    </dgm:pt>
    <dgm:pt modelId="{01D7E8F8-DCB9-41CD-AC70-F4E72B0691D7}" type="parTrans" cxnId="{340199EB-44A4-4C98-A00E-81C6F2209745}">
      <dgm:prSet/>
      <dgm:spPr/>
      <dgm:t>
        <a:bodyPr/>
        <a:lstStyle/>
        <a:p>
          <a:endParaRPr lang="en-US"/>
        </a:p>
      </dgm:t>
    </dgm:pt>
    <dgm:pt modelId="{98C66DC0-A60C-435D-90E8-4C7D9AAEBF98}" type="sibTrans" cxnId="{340199EB-44A4-4C98-A00E-81C6F2209745}">
      <dgm:prSet/>
      <dgm:spPr/>
      <dgm:t>
        <a:bodyPr/>
        <a:lstStyle/>
        <a:p>
          <a:endParaRPr lang="en-US"/>
        </a:p>
      </dgm:t>
    </dgm:pt>
    <dgm:pt modelId="{C6068E06-C57C-400D-A5A6-481901116087}">
      <dgm:prSet/>
      <dgm:spPr/>
      <dgm:t>
        <a:bodyPr/>
        <a:lstStyle/>
        <a:p>
          <a:r>
            <a:rPr lang="en-US"/>
            <a:t>Provides </a:t>
          </a:r>
          <a:r>
            <a:rPr lang="en-US" b="1"/>
            <a:t>guidance</a:t>
          </a:r>
          <a:r>
            <a:rPr lang="en-US"/>
            <a:t> on creating critical response teams. Includes a </a:t>
          </a:r>
          <a:r>
            <a:rPr lang="en-US" b="1"/>
            <a:t>drill</a:t>
          </a:r>
          <a:r>
            <a:rPr lang="en-US"/>
            <a:t> to prepare teams for interventions.</a:t>
          </a:r>
        </a:p>
      </dgm:t>
    </dgm:pt>
    <dgm:pt modelId="{6A089A07-7983-4CAB-8683-F1E5560559DF}" type="parTrans" cxnId="{50274018-270C-4517-956F-67BBC16F04A8}">
      <dgm:prSet/>
      <dgm:spPr/>
      <dgm:t>
        <a:bodyPr/>
        <a:lstStyle/>
        <a:p>
          <a:endParaRPr lang="en-US"/>
        </a:p>
      </dgm:t>
    </dgm:pt>
    <dgm:pt modelId="{E02D27A7-AE4F-46A7-A7B9-8ACB5CB3A5AA}" type="sibTrans" cxnId="{50274018-270C-4517-956F-67BBC16F04A8}">
      <dgm:prSet/>
      <dgm:spPr/>
      <dgm:t>
        <a:bodyPr/>
        <a:lstStyle/>
        <a:p>
          <a:endParaRPr lang="en-US"/>
        </a:p>
      </dgm:t>
    </dgm:pt>
    <dgm:pt modelId="{033B2CB5-FAB8-4407-90BD-024B3E033586}">
      <dgm:prSet/>
      <dgm:spPr/>
      <dgm:t>
        <a:bodyPr/>
        <a:lstStyle/>
        <a:p>
          <a:r>
            <a:rPr lang="en-US"/>
            <a:t>Lays out </a:t>
          </a:r>
          <a:r>
            <a:rPr lang="en-US" b="1"/>
            <a:t>policy suggestions </a:t>
          </a:r>
          <a:r>
            <a:rPr lang="en-US"/>
            <a:t>and </a:t>
          </a:r>
          <a:r>
            <a:rPr lang="en-US" b="1"/>
            <a:t>implementation guidelines </a:t>
          </a:r>
          <a:r>
            <a:rPr lang="en-US"/>
            <a:t>for the modernization of operational policies.</a:t>
          </a:r>
        </a:p>
      </dgm:t>
    </dgm:pt>
    <dgm:pt modelId="{601592EA-E0A7-4109-A231-C3659F14056D}" type="parTrans" cxnId="{F2A8D9BA-57CC-4C92-BDA7-BAD40AED2454}">
      <dgm:prSet/>
      <dgm:spPr/>
      <dgm:t>
        <a:bodyPr/>
        <a:lstStyle/>
        <a:p>
          <a:endParaRPr lang="en-US"/>
        </a:p>
      </dgm:t>
    </dgm:pt>
    <dgm:pt modelId="{86F26193-1F1A-410D-8BCA-03A978BDC7C9}" type="sibTrans" cxnId="{F2A8D9BA-57CC-4C92-BDA7-BAD40AED2454}">
      <dgm:prSet/>
      <dgm:spPr/>
      <dgm:t>
        <a:bodyPr/>
        <a:lstStyle/>
        <a:p>
          <a:endParaRPr lang="en-US"/>
        </a:p>
      </dgm:t>
    </dgm:pt>
    <dgm:pt modelId="{F8CF762D-BB42-4EB2-AF63-B6B1C151D355}">
      <dgm:prSet/>
      <dgm:spPr/>
      <dgm:t>
        <a:bodyPr/>
        <a:lstStyle/>
        <a:p>
          <a:r>
            <a:rPr lang="en-US" b="0"/>
            <a:t>Provides</a:t>
          </a:r>
          <a:r>
            <a:rPr lang="en-US" b="1"/>
            <a:t> example activities and programs </a:t>
          </a:r>
          <a:r>
            <a:rPr lang="en-US"/>
            <a:t>to foster community.</a:t>
          </a:r>
        </a:p>
      </dgm:t>
    </dgm:pt>
    <dgm:pt modelId="{777411B4-19DB-42E8-B17B-AF7F942A3D7D}" type="parTrans" cxnId="{55163EED-C456-45B7-9B76-C3CF96F9FDC3}">
      <dgm:prSet/>
      <dgm:spPr/>
      <dgm:t>
        <a:bodyPr/>
        <a:lstStyle/>
        <a:p>
          <a:endParaRPr lang="en-US"/>
        </a:p>
      </dgm:t>
    </dgm:pt>
    <dgm:pt modelId="{35F9835B-E33F-4392-BE4B-68A42A941A29}" type="sibTrans" cxnId="{55163EED-C456-45B7-9B76-C3CF96F9FDC3}">
      <dgm:prSet/>
      <dgm:spPr/>
      <dgm:t>
        <a:bodyPr/>
        <a:lstStyle/>
        <a:p>
          <a:endParaRPr lang="en-US"/>
        </a:p>
      </dgm:t>
    </dgm:pt>
    <dgm:pt modelId="{FE85C6D4-399C-43D9-91C8-C2FF13DAB67E}" type="pres">
      <dgm:prSet presAssocID="{4A40FF3E-7A77-4596-B7A6-A4CC85F2041D}" presName="Name0" presStyleCnt="0">
        <dgm:presLayoutVars>
          <dgm:dir/>
          <dgm:animLvl val="lvl"/>
          <dgm:resizeHandles val="exact"/>
        </dgm:presLayoutVars>
      </dgm:prSet>
      <dgm:spPr/>
    </dgm:pt>
    <dgm:pt modelId="{8FE7A416-E5ED-4365-B423-01B7874D9306}" type="pres">
      <dgm:prSet presAssocID="{CA43C320-3AF3-4198-A7A7-825E76714F94}" presName="composite" presStyleCnt="0"/>
      <dgm:spPr/>
    </dgm:pt>
    <dgm:pt modelId="{3DFCCB0C-7F00-440D-9528-1993996FC5A7}" type="pres">
      <dgm:prSet presAssocID="{CA43C320-3AF3-4198-A7A7-825E76714F94}" presName="parTx" presStyleLbl="alignNode1" presStyleIdx="0" presStyleCnt="4">
        <dgm:presLayoutVars>
          <dgm:chMax val="0"/>
          <dgm:chPref val="0"/>
          <dgm:bulletEnabled val="1"/>
        </dgm:presLayoutVars>
      </dgm:prSet>
      <dgm:spPr/>
    </dgm:pt>
    <dgm:pt modelId="{405CEDFE-E0D5-449C-8704-5815E81C81AB}" type="pres">
      <dgm:prSet presAssocID="{CA43C320-3AF3-4198-A7A7-825E76714F94}" presName="desTx" presStyleLbl="alignAccFollowNode1" presStyleIdx="0" presStyleCnt="4">
        <dgm:presLayoutVars>
          <dgm:bulletEnabled val="1"/>
        </dgm:presLayoutVars>
      </dgm:prSet>
      <dgm:spPr/>
    </dgm:pt>
    <dgm:pt modelId="{FD5E602F-18AF-495C-A705-886BF32A33E3}" type="pres">
      <dgm:prSet presAssocID="{9AE8DE31-A4B3-4063-8E57-B6F4D289B36A}" presName="space" presStyleCnt="0"/>
      <dgm:spPr/>
    </dgm:pt>
    <dgm:pt modelId="{E3D113F3-3B80-48E7-9349-7B66EF30BE76}" type="pres">
      <dgm:prSet presAssocID="{7A1745EB-4B95-496D-B668-68E495787575}" presName="composite" presStyleCnt="0"/>
      <dgm:spPr/>
    </dgm:pt>
    <dgm:pt modelId="{4621A577-0D8C-4079-A0F6-7DB4AD0154B8}" type="pres">
      <dgm:prSet presAssocID="{7A1745EB-4B95-496D-B668-68E495787575}" presName="parTx" presStyleLbl="alignNode1" presStyleIdx="1" presStyleCnt="4">
        <dgm:presLayoutVars>
          <dgm:chMax val="0"/>
          <dgm:chPref val="0"/>
          <dgm:bulletEnabled val="1"/>
        </dgm:presLayoutVars>
      </dgm:prSet>
      <dgm:spPr/>
    </dgm:pt>
    <dgm:pt modelId="{ECDC9770-7BA6-4504-955E-7E1728DBC61B}" type="pres">
      <dgm:prSet presAssocID="{7A1745EB-4B95-496D-B668-68E495787575}" presName="desTx" presStyleLbl="alignAccFollowNode1" presStyleIdx="1" presStyleCnt="4">
        <dgm:presLayoutVars>
          <dgm:bulletEnabled val="1"/>
        </dgm:presLayoutVars>
      </dgm:prSet>
      <dgm:spPr/>
    </dgm:pt>
    <dgm:pt modelId="{C21A1D7F-8960-4C75-B628-3C22314F7325}" type="pres">
      <dgm:prSet presAssocID="{386C0E11-284A-423F-AD99-83611FD6EBA1}" presName="space" presStyleCnt="0"/>
      <dgm:spPr/>
    </dgm:pt>
    <dgm:pt modelId="{F71AFBCA-098A-4404-AE8E-8A64F31FA3F1}" type="pres">
      <dgm:prSet presAssocID="{97B93CB9-D659-4FA8-AE82-8CC2071539EB}" presName="composite" presStyleCnt="0"/>
      <dgm:spPr/>
    </dgm:pt>
    <dgm:pt modelId="{BF1BAA41-31B8-4AFC-A701-7F00022D5ACE}" type="pres">
      <dgm:prSet presAssocID="{97B93CB9-D659-4FA8-AE82-8CC2071539EB}" presName="parTx" presStyleLbl="alignNode1" presStyleIdx="2" presStyleCnt="4">
        <dgm:presLayoutVars>
          <dgm:chMax val="0"/>
          <dgm:chPref val="0"/>
          <dgm:bulletEnabled val="1"/>
        </dgm:presLayoutVars>
      </dgm:prSet>
      <dgm:spPr/>
    </dgm:pt>
    <dgm:pt modelId="{5D6B841A-A9D2-4FEE-AC7C-8EA21347B1B9}" type="pres">
      <dgm:prSet presAssocID="{97B93CB9-D659-4FA8-AE82-8CC2071539EB}" presName="desTx" presStyleLbl="alignAccFollowNode1" presStyleIdx="2" presStyleCnt="4">
        <dgm:presLayoutVars>
          <dgm:bulletEnabled val="1"/>
        </dgm:presLayoutVars>
      </dgm:prSet>
      <dgm:spPr/>
    </dgm:pt>
    <dgm:pt modelId="{C1547C32-E795-4F06-8788-0ADBA6D1A0AA}" type="pres">
      <dgm:prSet presAssocID="{5F3A43F7-E707-4323-8819-A0DF8B1B30BB}" presName="space" presStyleCnt="0"/>
      <dgm:spPr/>
    </dgm:pt>
    <dgm:pt modelId="{7752D134-CF8F-4D86-BD6A-FEBFDE97ED5F}" type="pres">
      <dgm:prSet presAssocID="{B0F44575-815C-46A9-B982-ED2BA639AC96}" presName="composite" presStyleCnt="0"/>
      <dgm:spPr/>
    </dgm:pt>
    <dgm:pt modelId="{D5E53213-B3EA-42D6-9DAC-B738D39D5AFD}" type="pres">
      <dgm:prSet presAssocID="{B0F44575-815C-46A9-B982-ED2BA639AC96}" presName="parTx" presStyleLbl="alignNode1" presStyleIdx="3" presStyleCnt="4">
        <dgm:presLayoutVars>
          <dgm:chMax val="0"/>
          <dgm:chPref val="0"/>
          <dgm:bulletEnabled val="1"/>
        </dgm:presLayoutVars>
      </dgm:prSet>
      <dgm:spPr/>
    </dgm:pt>
    <dgm:pt modelId="{5335D931-8B4D-45A0-B3D0-27C62842CDE1}" type="pres">
      <dgm:prSet presAssocID="{B0F44575-815C-46A9-B982-ED2BA639AC96}" presName="desTx" presStyleLbl="alignAccFollowNode1" presStyleIdx="3" presStyleCnt="4">
        <dgm:presLayoutVars>
          <dgm:bulletEnabled val="1"/>
        </dgm:presLayoutVars>
      </dgm:prSet>
      <dgm:spPr/>
    </dgm:pt>
  </dgm:ptLst>
  <dgm:cxnLst>
    <dgm:cxn modelId="{14D68E04-FC6F-47AF-977F-7460671BD1B1}" type="presOf" srcId="{4A40FF3E-7A77-4596-B7A6-A4CC85F2041D}" destId="{FE85C6D4-399C-43D9-91C8-C2FF13DAB67E}" srcOrd="0" destOrd="0" presId="urn:microsoft.com/office/officeart/2005/8/layout/hList1"/>
    <dgm:cxn modelId="{17264215-5B8D-48A6-9DA7-8F666CB35450}" type="presOf" srcId="{CA43C320-3AF3-4198-A7A7-825E76714F94}" destId="{3DFCCB0C-7F00-440D-9528-1993996FC5A7}" srcOrd="0" destOrd="0" presId="urn:microsoft.com/office/officeart/2005/8/layout/hList1"/>
    <dgm:cxn modelId="{50274018-270C-4517-956F-67BBC16F04A8}" srcId="{7A1745EB-4B95-496D-B668-68E495787575}" destId="{C6068E06-C57C-400D-A5A6-481901116087}" srcOrd="0" destOrd="0" parTransId="{6A089A07-7983-4CAB-8683-F1E5560559DF}" sibTransId="{E02D27A7-AE4F-46A7-A7B9-8ACB5CB3A5AA}"/>
    <dgm:cxn modelId="{64A41028-798F-42B7-90F9-84E37F000E1F}" srcId="{4A40FF3E-7A77-4596-B7A6-A4CC85F2041D}" destId="{B0F44575-815C-46A9-B982-ED2BA639AC96}" srcOrd="3" destOrd="0" parTransId="{D0EA0F3B-ECDE-4D61-A165-3160BA26DF0B}" sibTransId="{5BC5E41C-D471-4640-8CD9-D5ED63AE03F3}"/>
    <dgm:cxn modelId="{0D70782C-1C34-45DF-8055-3DBA26CC11BB}" type="presOf" srcId="{033B2CB5-FAB8-4407-90BD-024B3E033586}" destId="{5D6B841A-A9D2-4FEE-AC7C-8EA21347B1B9}" srcOrd="0" destOrd="0" presId="urn:microsoft.com/office/officeart/2005/8/layout/hList1"/>
    <dgm:cxn modelId="{A485CF35-88AD-47CD-8D41-4D2EC2DF260D}" type="presOf" srcId="{97B93CB9-D659-4FA8-AE82-8CC2071539EB}" destId="{BF1BAA41-31B8-4AFC-A701-7F00022D5ACE}" srcOrd="0" destOrd="0" presId="urn:microsoft.com/office/officeart/2005/8/layout/hList1"/>
    <dgm:cxn modelId="{A2C64E3C-7740-4415-9660-DE9AA472A90C}" type="presOf" srcId="{7A1745EB-4B95-496D-B668-68E495787575}" destId="{4621A577-0D8C-4079-A0F6-7DB4AD0154B8}" srcOrd="0" destOrd="0" presId="urn:microsoft.com/office/officeart/2005/8/layout/hList1"/>
    <dgm:cxn modelId="{0A23E947-6E88-427A-BB6E-F1A334853F23}" type="presOf" srcId="{F8CF762D-BB42-4EB2-AF63-B6B1C151D355}" destId="{5335D931-8B4D-45A0-B3D0-27C62842CDE1}" srcOrd="0" destOrd="0" presId="urn:microsoft.com/office/officeart/2005/8/layout/hList1"/>
    <dgm:cxn modelId="{068627B3-849D-41F2-B006-0CE181A6CC49}" srcId="{4A40FF3E-7A77-4596-B7A6-A4CC85F2041D}" destId="{7A1745EB-4B95-496D-B668-68E495787575}" srcOrd="1" destOrd="0" parTransId="{B2F41702-E25C-45EB-B6EA-31288DB9994A}" sibTransId="{386C0E11-284A-423F-AD99-83611FD6EBA1}"/>
    <dgm:cxn modelId="{34ACCFB4-F9AE-45C4-A1C2-1F6495183785}" srcId="{4A40FF3E-7A77-4596-B7A6-A4CC85F2041D}" destId="{CA43C320-3AF3-4198-A7A7-825E76714F94}" srcOrd="0" destOrd="0" parTransId="{ABA8E56C-7D91-4B65-B2BA-A369268C18A3}" sibTransId="{9AE8DE31-A4B3-4063-8E57-B6F4D289B36A}"/>
    <dgm:cxn modelId="{EED865B8-E233-4FDB-83C0-10727DD202C9}" srcId="{4A40FF3E-7A77-4596-B7A6-A4CC85F2041D}" destId="{97B93CB9-D659-4FA8-AE82-8CC2071539EB}" srcOrd="2" destOrd="0" parTransId="{2EDB56D6-8976-4A21-AC37-0E194C62D3A8}" sibTransId="{5F3A43F7-E707-4323-8819-A0DF8B1B30BB}"/>
    <dgm:cxn modelId="{F2A8D9BA-57CC-4C92-BDA7-BAD40AED2454}" srcId="{97B93CB9-D659-4FA8-AE82-8CC2071539EB}" destId="{033B2CB5-FAB8-4407-90BD-024B3E033586}" srcOrd="0" destOrd="0" parTransId="{601592EA-E0A7-4109-A231-C3659F14056D}" sibTransId="{86F26193-1F1A-410D-8BCA-03A978BDC7C9}"/>
    <dgm:cxn modelId="{EBAAB4C9-FE6A-4C2D-B91D-233E8BE4A5F3}" type="presOf" srcId="{B0F44575-815C-46A9-B982-ED2BA639AC96}" destId="{D5E53213-B3EA-42D6-9DAC-B738D39D5AFD}" srcOrd="0" destOrd="0" presId="urn:microsoft.com/office/officeart/2005/8/layout/hList1"/>
    <dgm:cxn modelId="{5BC656DE-ADE8-4137-8A3F-C0B0D4271F03}" type="presOf" srcId="{FFE572E5-D055-43CB-88C0-E5565CC6C0EF}" destId="{405CEDFE-E0D5-449C-8704-5815E81C81AB}" srcOrd="0" destOrd="0" presId="urn:microsoft.com/office/officeart/2005/8/layout/hList1"/>
    <dgm:cxn modelId="{28F751DF-1844-4739-A582-DC41BE40A356}" type="presOf" srcId="{C6068E06-C57C-400D-A5A6-481901116087}" destId="{ECDC9770-7BA6-4504-955E-7E1728DBC61B}" srcOrd="0" destOrd="0" presId="urn:microsoft.com/office/officeart/2005/8/layout/hList1"/>
    <dgm:cxn modelId="{340199EB-44A4-4C98-A00E-81C6F2209745}" srcId="{CA43C320-3AF3-4198-A7A7-825E76714F94}" destId="{FFE572E5-D055-43CB-88C0-E5565CC6C0EF}" srcOrd="0" destOrd="0" parTransId="{01D7E8F8-DCB9-41CD-AC70-F4E72B0691D7}" sibTransId="{98C66DC0-A60C-435D-90E8-4C7D9AAEBF98}"/>
    <dgm:cxn modelId="{55163EED-C456-45B7-9B76-C3CF96F9FDC3}" srcId="{B0F44575-815C-46A9-B982-ED2BA639AC96}" destId="{F8CF762D-BB42-4EB2-AF63-B6B1C151D355}" srcOrd="0" destOrd="0" parTransId="{777411B4-19DB-42E8-B17B-AF7F942A3D7D}" sibTransId="{35F9835B-E33F-4392-BE4B-68A42A941A29}"/>
    <dgm:cxn modelId="{55DC5BFC-65B8-460D-88BA-C9C2FC67FD67}" type="presParOf" srcId="{FE85C6D4-399C-43D9-91C8-C2FF13DAB67E}" destId="{8FE7A416-E5ED-4365-B423-01B7874D9306}" srcOrd="0" destOrd="0" presId="urn:microsoft.com/office/officeart/2005/8/layout/hList1"/>
    <dgm:cxn modelId="{5DAFBB1E-16AF-4C26-A1D0-3CC619C56551}" type="presParOf" srcId="{8FE7A416-E5ED-4365-B423-01B7874D9306}" destId="{3DFCCB0C-7F00-440D-9528-1993996FC5A7}" srcOrd="0" destOrd="0" presId="urn:microsoft.com/office/officeart/2005/8/layout/hList1"/>
    <dgm:cxn modelId="{ABD12E52-7F85-41E9-A5A4-091FD7F36A32}" type="presParOf" srcId="{8FE7A416-E5ED-4365-B423-01B7874D9306}" destId="{405CEDFE-E0D5-449C-8704-5815E81C81AB}" srcOrd="1" destOrd="0" presId="urn:microsoft.com/office/officeart/2005/8/layout/hList1"/>
    <dgm:cxn modelId="{DC411F37-7598-4542-8C8B-0DFB8DE4F45F}" type="presParOf" srcId="{FE85C6D4-399C-43D9-91C8-C2FF13DAB67E}" destId="{FD5E602F-18AF-495C-A705-886BF32A33E3}" srcOrd="1" destOrd="0" presId="urn:microsoft.com/office/officeart/2005/8/layout/hList1"/>
    <dgm:cxn modelId="{7835A83A-EBA5-4757-A847-C32C60EE5572}" type="presParOf" srcId="{FE85C6D4-399C-43D9-91C8-C2FF13DAB67E}" destId="{E3D113F3-3B80-48E7-9349-7B66EF30BE76}" srcOrd="2" destOrd="0" presId="urn:microsoft.com/office/officeart/2005/8/layout/hList1"/>
    <dgm:cxn modelId="{F82D6C1E-2E2A-4F27-9859-69972671004D}" type="presParOf" srcId="{E3D113F3-3B80-48E7-9349-7B66EF30BE76}" destId="{4621A577-0D8C-4079-A0F6-7DB4AD0154B8}" srcOrd="0" destOrd="0" presId="urn:microsoft.com/office/officeart/2005/8/layout/hList1"/>
    <dgm:cxn modelId="{C153712F-ED47-4E72-BDF1-7EAFBECAC25B}" type="presParOf" srcId="{E3D113F3-3B80-48E7-9349-7B66EF30BE76}" destId="{ECDC9770-7BA6-4504-955E-7E1728DBC61B}" srcOrd="1" destOrd="0" presId="urn:microsoft.com/office/officeart/2005/8/layout/hList1"/>
    <dgm:cxn modelId="{3ABD5363-383F-4232-B695-2476B62E6C48}" type="presParOf" srcId="{FE85C6D4-399C-43D9-91C8-C2FF13DAB67E}" destId="{C21A1D7F-8960-4C75-B628-3C22314F7325}" srcOrd="3" destOrd="0" presId="urn:microsoft.com/office/officeart/2005/8/layout/hList1"/>
    <dgm:cxn modelId="{3C93B2AD-3255-41F3-8378-6327A16F441A}" type="presParOf" srcId="{FE85C6D4-399C-43D9-91C8-C2FF13DAB67E}" destId="{F71AFBCA-098A-4404-AE8E-8A64F31FA3F1}" srcOrd="4" destOrd="0" presId="urn:microsoft.com/office/officeart/2005/8/layout/hList1"/>
    <dgm:cxn modelId="{84D6B8DD-E42F-4BBF-B63C-2978E9F9D217}" type="presParOf" srcId="{F71AFBCA-098A-4404-AE8E-8A64F31FA3F1}" destId="{BF1BAA41-31B8-4AFC-A701-7F00022D5ACE}" srcOrd="0" destOrd="0" presId="urn:microsoft.com/office/officeart/2005/8/layout/hList1"/>
    <dgm:cxn modelId="{BFD15C11-3356-4BC2-904D-59F192245E84}" type="presParOf" srcId="{F71AFBCA-098A-4404-AE8E-8A64F31FA3F1}" destId="{5D6B841A-A9D2-4FEE-AC7C-8EA21347B1B9}" srcOrd="1" destOrd="0" presId="urn:microsoft.com/office/officeart/2005/8/layout/hList1"/>
    <dgm:cxn modelId="{0C18DD21-3D24-4E1E-ADBC-30C8407B0504}" type="presParOf" srcId="{FE85C6D4-399C-43D9-91C8-C2FF13DAB67E}" destId="{C1547C32-E795-4F06-8788-0ADBA6D1A0AA}" srcOrd="5" destOrd="0" presId="urn:microsoft.com/office/officeart/2005/8/layout/hList1"/>
    <dgm:cxn modelId="{C032C482-FBA6-4FFA-AA17-9EE4BC4273EF}" type="presParOf" srcId="{FE85C6D4-399C-43D9-91C8-C2FF13DAB67E}" destId="{7752D134-CF8F-4D86-BD6A-FEBFDE97ED5F}" srcOrd="6" destOrd="0" presId="urn:microsoft.com/office/officeart/2005/8/layout/hList1"/>
    <dgm:cxn modelId="{F36772AD-28CE-4FF7-B273-0AF2B7C001F9}" type="presParOf" srcId="{7752D134-CF8F-4D86-BD6A-FEBFDE97ED5F}" destId="{D5E53213-B3EA-42D6-9DAC-B738D39D5AFD}" srcOrd="0" destOrd="0" presId="urn:microsoft.com/office/officeart/2005/8/layout/hList1"/>
    <dgm:cxn modelId="{233D61BF-C5D3-47ED-B74C-399A1903A077}" type="presParOf" srcId="{7752D134-CF8F-4D86-BD6A-FEBFDE97ED5F}" destId="{5335D931-8B4D-45A0-B3D0-27C62842CD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40FF3E-7A77-4596-B7A6-A4CC85F2041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6788BFDA-E1FE-4A46-B030-2552CD11ADFE}">
      <dgm:prSet/>
      <dgm:spPr/>
      <dgm:t>
        <a:bodyPr/>
        <a:lstStyle/>
        <a:p>
          <a:r>
            <a:rPr lang="en-US"/>
            <a:t>Developing and Implementing Mentor and Peer Programs</a:t>
          </a:r>
        </a:p>
      </dgm:t>
    </dgm:pt>
    <dgm:pt modelId="{B7FA8654-8328-4145-AF55-F23D3088F5C1}" type="parTrans" cxnId="{D3F78A11-B6F9-40D3-A93B-42BADCD569AA}">
      <dgm:prSet/>
      <dgm:spPr/>
      <dgm:t>
        <a:bodyPr/>
        <a:lstStyle/>
        <a:p>
          <a:endParaRPr lang="en-US"/>
        </a:p>
      </dgm:t>
    </dgm:pt>
    <dgm:pt modelId="{9056884D-B0B3-48A1-9E6B-BC8CC57E0817}" type="sibTrans" cxnId="{D3F78A11-B6F9-40D3-A93B-42BADCD569AA}">
      <dgm:prSet/>
      <dgm:spPr/>
      <dgm:t>
        <a:bodyPr/>
        <a:lstStyle/>
        <a:p>
          <a:endParaRPr lang="en-US"/>
        </a:p>
      </dgm:t>
    </dgm:pt>
    <dgm:pt modelId="{4ED725F4-C7D1-4E14-96BE-FB7A6CFA0EC7}">
      <dgm:prSet/>
      <dgm:spPr/>
      <dgm:t>
        <a:bodyPr/>
        <a:lstStyle/>
        <a:p>
          <a:r>
            <a:rPr lang="en-US"/>
            <a:t>Self-Advocacy Tools</a:t>
          </a:r>
        </a:p>
      </dgm:t>
    </dgm:pt>
    <dgm:pt modelId="{E871243C-7BA6-4EC4-8D3D-B8450F65F708}" type="parTrans" cxnId="{E1811A44-F59E-41C6-93DA-D3552DD5D318}">
      <dgm:prSet/>
      <dgm:spPr/>
      <dgm:t>
        <a:bodyPr/>
        <a:lstStyle/>
        <a:p>
          <a:endParaRPr lang="en-US"/>
        </a:p>
      </dgm:t>
    </dgm:pt>
    <dgm:pt modelId="{948F9602-D57E-4F2C-AC38-1EB03C87A67A}" type="sibTrans" cxnId="{E1811A44-F59E-41C6-93DA-D3552DD5D318}">
      <dgm:prSet/>
      <dgm:spPr/>
      <dgm:t>
        <a:bodyPr/>
        <a:lstStyle/>
        <a:p>
          <a:endParaRPr lang="en-US"/>
        </a:p>
      </dgm:t>
    </dgm:pt>
    <dgm:pt modelId="{4EB1D56F-EA7D-4E53-967A-B3E8027FC86B}">
      <dgm:prSet/>
      <dgm:spPr/>
      <dgm:t>
        <a:bodyPr/>
        <a:lstStyle/>
        <a:p>
          <a:r>
            <a:rPr lang="en-US"/>
            <a:t>Provides </a:t>
          </a:r>
          <a:r>
            <a:rPr lang="en-US" b="1"/>
            <a:t>guidance</a:t>
          </a:r>
          <a:r>
            <a:rPr lang="en-US"/>
            <a:t> for the development of a mentorship program and lays out </a:t>
          </a:r>
          <a:r>
            <a:rPr lang="en-US" b="1"/>
            <a:t>types of programs</a:t>
          </a:r>
          <a:r>
            <a:rPr lang="en-US"/>
            <a:t> available.</a:t>
          </a:r>
        </a:p>
      </dgm:t>
    </dgm:pt>
    <dgm:pt modelId="{F7CC9548-5349-4A37-8C74-9B4B765DA34F}" type="parTrans" cxnId="{5D27C499-7EEE-4DA1-8765-6063655F0394}">
      <dgm:prSet/>
      <dgm:spPr/>
      <dgm:t>
        <a:bodyPr/>
        <a:lstStyle/>
        <a:p>
          <a:endParaRPr lang="en-US"/>
        </a:p>
      </dgm:t>
    </dgm:pt>
    <dgm:pt modelId="{806861D0-0171-4641-9ACF-6BAFCC2D1926}" type="sibTrans" cxnId="{5D27C499-7EEE-4DA1-8765-6063655F0394}">
      <dgm:prSet/>
      <dgm:spPr/>
      <dgm:t>
        <a:bodyPr/>
        <a:lstStyle/>
        <a:p>
          <a:endParaRPr lang="en-US"/>
        </a:p>
      </dgm:t>
    </dgm:pt>
    <dgm:pt modelId="{7F889AA1-5E1B-400D-B8E7-DDA90F51AA41}">
      <dgm:prSet/>
      <dgm:spPr/>
      <dgm:t>
        <a:bodyPr/>
        <a:lstStyle/>
        <a:p>
          <a:r>
            <a:rPr lang="en-US"/>
            <a:t>Provides </a:t>
          </a:r>
          <a:r>
            <a:rPr lang="en-US" b="1"/>
            <a:t>strategies and tips </a:t>
          </a:r>
          <a:r>
            <a:rPr lang="en-US"/>
            <a:t>for understanding worker rights, dialogue with managers, partnering with HR, and peer advocacy.</a:t>
          </a:r>
        </a:p>
      </dgm:t>
    </dgm:pt>
    <dgm:pt modelId="{712F2B14-5020-4380-AC94-2E53BE20AD40}" type="parTrans" cxnId="{327C3900-DAAD-400B-9B12-380629F29738}">
      <dgm:prSet/>
      <dgm:spPr/>
      <dgm:t>
        <a:bodyPr/>
        <a:lstStyle/>
        <a:p>
          <a:endParaRPr lang="en-US"/>
        </a:p>
      </dgm:t>
    </dgm:pt>
    <dgm:pt modelId="{CFB7114E-14AD-464D-9DE1-F8BAD1F87D5A}" type="sibTrans" cxnId="{327C3900-DAAD-400B-9B12-380629F29738}">
      <dgm:prSet/>
      <dgm:spPr/>
      <dgm:t>
        <a:bodyPr/>
        <a:lstStyle/>
        <a:p>
          <a:endParaRPr lang="en-US"/>
        </a:p>
      </dgm:t>
    </dgm:pt>
    <dgm:pt modelId="{FE85C6D4-399C-43D9-91C8-C2FF13DAB67E}" type="pres">
      <dgm:prSet presAssocID="{4A40FF3E-7A77-4596-B7A6-A4CC85F2041D}" presName="Name0" presStyleCnt="0">
        <dgm:presLayoutVars>
          <dgm:dir/>
          <dgm:animLvl val="lvl"/>
          <dgm:resizeHandles val="exact"/>
        </dgm:presLayoutVars>
      </dgm:prSet>
      <dgm:spPr/>
    </dgm:pt>
    <dgm:pt modelId="{A9C56165-9AAD-485C-BD17-8FE49A8A69D5}" type="pres">
      <dgm:prSet presAssocID="{6788BFDA-E1FE-4A46-B030-2552CD11ADFE}" presName="composite" presStyleCnt="0"/>
      <dgm:spPr/>
    </dgm:pt>
    <dgm:pt modelId="{551BB918-856A-49FD-A8D3-8D2B40DA35DA}" type="pres">
      <dgm:prSet presAssocID="{6788BFDA-E1FE-4A46-B030-2552CD11ADFE}" presName="parTx" presStyleLbl="alignNode1" presStyleIdx="0" presStyleCnt="2">
        <dgm:presLayoutVars>
          <dgm:chMax val="0"/>
          <dgm:chPref val="0"/>
          <dgm:bulletEnabled val="1"/>
        </dgm:presLayoutVars>
      </dgm:prSet>
      <dgm:spPr/>
    </dgm:pt>
    <dgm:pt modelId="{C4764B1E-59D6-48A2-A114-133D704609FF}" type="pres">
      <dgm:prSet presAssocID="{6788BFDA-E1FE-4A46-B030-2552CD11ADFE}" presName="desTx" presStyleLbl="alignAccFollowNode1" presStyleIdx="0" presStyleCnt="2">
        <dgm:presLayoutVars>
          <dgm:bulletEnabled val="1"/>
        </dgm:presLayoutVars>
      </dgm:prSet>
      <dgm:spPr/>
    </dgm:pt>
    <dgm:pt modelId="{497600D1-1A3E-4D31-A3BF-6795E59EC09E}" type="pres">
      <dgm:prSet presAssocID="{9056884D-B0B3-48A1-9E6B-BC8CC57E0817}" presName="space" presStyleCnt="0"/>
      <dgm:spPr/>
    </dgm:pt>
    <dgm:pt modelId="{9F10277D-2B16-48FB-BF75-DCD6B81033D2}" type="pres">
      <dgm:prSet presAssocID="{4ED725F4-C7D1-4E14-96BE-FB7A6CFA0EC7}" presName="composite" presStyleCnt="0"/>
      <dgm:spPr/>
    </dgm:pt>
    <dgm:pt modelId="{AAB51A9B-2FFC-489D-8561-8DC5AA7215A7}" type="pres">
      <dgm:prSet presAssocID="{4ED725F4-C7D1-4E14-96BE-FB7A6CFA0EC7}" presName="parTx" presStyleLbl="alignNode1" presStyleIdx="1" presStyleCnt="2">
        <dgm:presLayoutVars>
          <dgm:chMax val="0"/>
          <dgm:chPref val="0"/>
          <dgm:bulletEnabled val="1"/>
        </dgm:presLayoutVars>
      </dgm:prSet>
      <dgm:spPr/>
    </dgm:pt>
    <dgm:pt modelId="{0C6A4287-B520-497B-9D11-0980561AA4EF}" type="pres">
      <dgm:prSet presAssocID="{4ED725F4-C7D1-4E14-96BE-FB7A6CFA0EC7}" presName="desTx" presStyleLbl="alignAccFollowNode1" presStyleIdx="1" presStyleCnt="2">
        <dgm:presLayoutVars>
          <dgm:bulletEnabled val="1"/>
        </dgm:presLayoutVars>
      </dgm:prSet>
      <dgm:spPr/>
    </dgm:pt>
  </dgm:ptLst>
  <dgm:cxnLst>
    <dgm:cxn modelId="{327C3900-DAAD-400B-9B12-380629F29738}" srcId="{4ED725F4-C7D1-4E14-96BE-FB7A6CFA0EC7}" destId="{7F889AA1-5E1B-400D-B8E7-DDA90F51AA41}" srcOrd="0" destOrd="0" parTransId="{712F2B14-5020-4380-AC94-2E53BE20AD40}" sibTransId="{CFB7114E-14AD-464D-9DE1-F8BAD1F87D5A}"/>
    <dgm:cxn modelId="{14D68E04-FC6F-47AF-977F-7460671BD1B1}" type="presOf" srcId="{4A40FF3E-7A77-4596-B7A6-A4CC85F2041D}" destId="{FE85C6D4-399C-43D9-91C8-C2FF13DAB67E}" srcOrd="0" destOrd="0" presId="urn:microsoft.com/office/officeart/2005/8/layout/hList1"/>
    <dgm:cxn modelId="{D3F78A11-B6F9-40D3-A93B-42BADCD569AA}" srcId="{4A40FF3E-7A77-4596-B7A6-A4CC85F2041D}" destId="{6788BFDA-E1FE-4A46-B030-2552CD11ADFE}" srcOrd="0" destOrd="0" parTransId="{B7FA8654-8328-4145-AF55-F23D3088F5C1}" sibTransId="{9056884D-B0B3-48A1-9E6B-BC8CC57E0817}"/>
    <dgm:cxn modelId="{E1811A44-F59E-41C6-93DA-D3552DD5D318}" srcId="{4A40FF3E-7A77-4596-B7A6-A4CC85F2041D}" destId="{4ED725F4-C7D1-4E14-96BE-FB7A6CFA0EC7}" srcOrd="1" destOrd="0" parTransId="{E871243C-7BA6-4EC4-8D3D-B8450F65F708}" sibTransId="{948F9602-D57E-4F2C-AC38-1EB03C87A67A}"/>
    <dgm:cxn modelId="{D8FB1068-1440-415C-9FC4-4873C3422B75}" type="presOf" srcId="{6788BFDA-E1FE-4A46-B030-2552CD11ADFE}" destId="{551BB918-856A-49FD-A8D3-8D2B40DA35DA}" srcOrd="0" destOrd="0" presId="urn:microsoft.com/office/officeart/2005/8/layout/hList1"/>
    <dgm:cxn modelId="{F8E8D68F-5029-4B21-934D-F7393E49283D}" type="presOf" srcId="{4ED725F4-C7D1-4E14-96BE-FB7A6CFA0EC7}" destId="{AAB51A9B-2FFC-489D-8561-8DC5AA7215A7}" srcOrd="0" destOrd="0" presId="urn:microsoft.com/office/officeart/2005/8/layout/hList1"/>
    <dgm:cxn modelId="{5D27C499-7EEE-4DA1-8765-6063655F0394}" srcId="{6788BFDA-E1FE-4A46-B030-2552CD11ADFE}" destId="{4EB1D56F-EA7D-4E53-967A-B3E8027FC86B}" srcOrd="0" destOrd="0" parTransId="{F7CC9548-5349-4A37-8C74-9B4B765DA34F}" sibTransId="{806861D0-0171-4641-9ACF-6BAFCC2D1926}"/>
    <dgm:cxn modelId="{D1D594E1-B0CE-49A2-817C-9B0F1FB733CD}" type="presOf" srcId="{7F889AA1-5E1B-400D-B8E7-DDA90F51AA41}" destId="{0C6A4287-B520-497B-9D11-0980561AA4EF}" srcOrd="0" destOrd="0" presId="urn:microsoft.com/office/officeart/2005/8/layout/hList1"/>
    <dgm:cxn modelId="{47E1AAFB-0B54-4F2A-A36F-84195068D8BA}" type="presOf" srcId="{4EB1D56F-EA7D-4E53-967A-B3E8027FC86B}" destId="{C4764B1E-59D6-48A2-A114-133D704609FF}" srcOrd="0" destOrd="0" presId="urn:microsoft.com/office/officeart/2005/8/layout/hList1"/>
    <dgm:cxn modelId="{BC93801D-0651-4894-9C79-5305F973238F}" type="presParOf" srcId="{FE85C6D4-399C-43D9-91C8-C2FF13DAB67E}" destId="{A9C56165-9AAD-485C-BD17-8FE49A8A69D5}" srcOrd="0" destOrd="0" presId="urn:microsoft.com/office/officeart/2005/8/layout/hList1"/>
    <dgm:cxn modelId="{6DADF9AC-C207-4ED6-8354-BD9562D0012C}" type="presParOf" srcId="{A9C56165-9AAD-485C-BD17-8FE49A8A69D5}" destId="{551BB918-856A-49FD-A8D3-8D2B40DA35DA}" srcOrd="0" destOrd="0" presId="urn:microsoft.com/office/officeart/2005/8/layout/hList1"/>
    <dgm:cxn modelId="{8D3D016C-3025-43A7-A4CF-6E5DB79B66A6}" type="presParOf" srcId="{A9C56165-9AAD-485C-BD17-8FE49A8A69D5}" destId="{C4764B1E-59D6-48A2-A114-133D704609FF}" srcOrd="1" destOrd="0" presId="urn:microsoft.com/office/officeart/2005/8/layout/hList1"/>
    <dgm:cxn modelId="{FF941F01-889E-48DF-9210-E399B6B14433}" type="presParOf" srcId="{FE85C6D4-399C-43D9-91C8-C2FF13DAB67E}" destId="{497600D1-1A3E-4D31-A3BF-6795E59EC09E}" srcOrd="1" destOrd="0" presId="urn:microsoft.com/office/officeart/2005/8/layout/hList1"/>
    <dgm:cxn modelId="{578B2723-3092-445C-B3A9-3F5317EF32EE}" type="presParOf" srcId="{FE85C6D4-399C-43D9-91C8-C2FF13DAB67E}" destId="{9F10277D-2B16-48FB-BF75-DCD6B81033D2}" srcOrd="2" destOrd="0" presId="urn:microsoft.com/office/officeart/2005/8/layout/hList1"/>
    <dgm:cxn modelId="{B4F7C6F2-1CBE-4610-B0E8-98655C5EC210}" type="presParOf" srcId="{9F10277D-2B16-48FB-BF75-DCD6B81033D2}" destId="{AAB51A9B-2FFC-489D-8561-8DC5AA7215A7}" srcOrd="0" destOrd="0" presId="urn:microsoft.com/office/officeart/2005/8/layout/hList1"/>
    <dgm:cxn modelId="{058D340B-466E-4F54-A451-37DD5F72D6A7}" type="presParOf" srcId="{9F10277D-2B16-48FB-BF75-DCD6B81033D2}" destId="{0C6A4287-B520-497B-9D11-0980561AA4E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27CC60-46D0-46FC-AED4-7BBD7EA42F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D223A55-26B6-40C2-B791-937663AD44B7}">
      <dgm:prSet phldrT="[Text]"/>
      <dgm:spPr>
        <a:solidFill>
          <a:schemeClr val="accent1"/>
        </a:solidFill>
      </dgm:spPr>
      <dgm:t>
        <a:bodyPr/>
        <a:lstStyle/>
        <a:p>
          <a:r>
            <a:rPr lang="en-US" b="0">
              <a:latin typeface="Aptos" panose="020B0004020202020204" pitchFamily="34" charset="0"/>
            </a:rPr>
            <a:t>How Can We Build Better Schedules as Planners and Schedulers?</a:t>
          </a:r>
        </a:p>
      </dgm:t>
    </dgm:pt>
    <dgm:pt modelId="{30763150-5404-4873-A9B4-AC1F0A8A039A}" type="parTrans" cxnId="{DA3A0996-2026-4990-870A-D3AFAD1AA7EE}">
      <dgm:prSet/>
      <dgm:spPr/>
      <dgm:t>
        <a:bodyPr/>
        <a:lstStyle/>
        <a:p>
          <a:endParaRPr lang="en-US"/>
        </a:p>
      </dgm:t>
    </dgm:pt>
    <dgm:pt modelId="{09D9552A-A487-46AC-AFA8-ADCA63AE6A46}" type="sibTrans" cxnId="{DA3A0996-2026-4990-870A-D3AFAD1AA7EE}">
      <dgm:prSet/>
      <dgm:spPr/>
      <dgm:t>
        <a:bodyPr/>
        <a:lstStyle/>
        <a:p>
          <a:endParaRPr lang="en-US"/>
        </a:p>
      </dgm:t>
    </dgm:pt>
    <dgm:pt modelId="{B4E78236-9278-42F9-B5B1-ACA0E09D64C5}">
      <dgm:prSet phldrT="[Text]"/>
      <dgm:spPr>
        <a:solidFill>
          <a:schemeClr val="accent1"/>
        </a:solidFill>
      </dgm:spPr>
      <dgm:t>
        <a:bodyPr/>
        <a:lstStyle/>
        <a:p>
          <a:r>
            <a:rPr lang="en-US" b="0">
              <a:latin typeface="Aptos" panose="020B0004020202020204" pitchFamily="34" charset="0"/>
            </a:rPr>
            <a:t>How Can We Offer More Flexible Workdays or Hours?</a:t>
          </a:r>
        </a:p>
      </dgm:t>
    </dgm:pt>
    <dgm:pt modelId="{913B3928-B2E1-4CF0-96A0-CD3CD4AEEA97}" type="parTrans" cxnId="{BD22BD51-99F9-49D1-8851-53AFCBA9469D}">
      <dgm:prSet/>
      <dgm:spPr/>
      <dgm:t>
        <a:bodyPr/>
        <a:lstStyle/>
        <a:p>
          <a:endParaRPr lang="en-US"/>
        </a:p>
      </dgm:t>
    </dgm:pt>
    <dgm:pt modelId="{FB6781CA-A598-4FDF-80EF-CDC7AFB8F836}" type="sibTrans" cxnId="{BD22BD51-99F9-49D1-8851-53AFCBA9469D}">
      <dgm:prSet/>
      <dgm:spPr/>
      <dgm:t>
        <a:bodyPr/>
        <a:lstStyle/>
        <a:p>
          <a:endParaRPr lang="en-US"/>
        </a:p>
      </dgm:t>
    </dgm:pt>
    <dgm:pt modelId="{A234F77B-E3BA-421A-91F9-998C6A61DC97}">
      <dgm:prSet phldrT="[Text]"/>
      <dgm:spPr>
        <a:solidFill>
          <a:schemeClr val="accent1"/>
        </a:solidFill>
      </dgm:spPr>
      <dgm:t>
        <a:bodyPr/>
        <a:lstStyle/>
        <a:p>
          <a:r>
            <a:rPr lang="en-US" b="0">
              <a:latin typeface="Aptos" panose="020B0004020202020204" pitchFamily="34" charset="0"/>
            </a:rPr>
            <a:t>How Can We Improve the Shift Assignment Process?</a:t>
          </a:r>
        </a:p>
      </dgm:t>
    </dgm:pt>
    <dgm:pt modelId="{AEF8C868-BDED-4D19-BC4A-7001802CBC44}" type="parTrans" cxnId="{355DFFBD-FC77-4795-9287-5FF0E9F4AAC3}">
      <dgm:prSet/>
      <dgm:spPr/>
      <dgm:t>
        <a:bodyPr/>
        <a:lstStyle/>
        <a:p>
          <a:endParaRPr lang="en-US"/>
        </a:p>
      </dgm:t>
    </dgm:pt>
    <dgm:pt modelId="{513F6BCE-9D56-46D1-BC31-5C0E51D9D40C}" type="sibTrans" cxnId="{355DFFBD-FC77-4795-9287-5FF0E9F4AAC3}">
      <dgm:prSet/>
      <dgm:spPr/>
      <dgm:t>
        <a:bodyPr/>
        <a:lstStyle/>
        <a:p>
          <a:endParaRPr lang="en-US"/>
        </a:p>
      </dgm:t>
    </dgm:pt>
    <dgm:pt modelId="{1720B094-C0F9-4437-BD8A-A6DB78AA5F95}">
      <dgm:prSet phldrT="[Text]"/>
      <dgm:spPr>
        <a:solidFill>
          <a:schemeClr val="accent1"/>
        </a:solidFill>
      </dgm:spPr>
      <dgm:t>
        <a:bodyPr/>
        <a:lstStyle/>
        <a:p>
          <a:r>
            <a:rPr lang="en-US" b="0">
              <a:latin typeface="Aptos" panose="020B0004020202020204" pitchFamily="34" charset="0"/>
            </a:rPr>
            <a:t>How Can We Better Communicate with the Workforce?</a:t>
          </a:r>
        </a:p>
      </dgm:t>
    </dgm:pt>
    <dgm:pt modelId="{1A7367C9-306F-4B5D-B25B-E44DA0ED2D59}" type="parTrans" cxnId="{076A4838-5ACF-48F3-8F8D-CCE88497D315}">
      <dgm:prSet/>
      <dgm:spPr/>
      <dgm:t>
        <a:bodyPr/>
        <a:lstStyle/>
        <a:p>
          <a:endParaRPr lang="en-US"/>
        </a:p>
      </dgm:t>
    </dgm:pt>
    <dgm:pt modelId="{6E5286D1-4BDF-4F62-8C10-65D229A718B1}" type="sibTrans" cxnId="{076A4838-5ACF-48F3-8F8D-CCE88497D315}">
      <dgm:prSet/>
      <dgm:spPr/>
      <dgm:t>
        <a:bodyPr/>
        <a:lstStyle/>
        <a:p>
          <a:endParaRPr lang="en-US"/>
        </a:p>
      </dgm:t>
    </dgm:pt>
    <dgm:pt modelId="{E7972D98-1874-4D49-9B9E-DE1A1193CA99}" type="pres">
      <dgm:prSet presAssocID="{2527CC60-46D0-46FC-AED4-7BBD7EA42F60}" presName="diagram" presStyleCnt="0">
        <dgm:presLayoutVars>
          <dgm:dir/>
          <dgm:resizeHandles val="exact"/>
        </dgm:presLayoutVars>
      </dgm:prSet>
      <dgm:spPr/>
    </dgm:pt>
    <dgm:pt modelId="{6F76324E-1885-4342-B36A-D736A78E2EC0}" type="pres">
      <dgm:prSet presAssocID="{8D223A55-26B6-40C2-B791-937663AD44B7}" presName="node" presStyleLbl="node1" presStyleIdx="0" presStyleCnt="4" custScaleY="119973">
        <dgm:presLayoutVars>
          <dgm:bulletEnabled val="1"/>
        </dgm:presLayoutVars>
      </dgm:prSet>
      <dgm:spPr/>
    </dgm:pt>
    <dgm:pt modelId="{B23453BE-BAD1-4FCA-83F5-8900FA3C6ADB}" type="pres">
      <dgm:prSet presAssocID="{09D9552A-A487-46AC-AFA8-ADCA63AE6A46}" presName="sibTrans" presStyleCnt="0"/>
      <dgm:spPr/>
    </dgm:pt>
    <dgm:pt modelId="{78373811-0F17-44CB-9596-DD52F2A11790}" type="pres">
      <dgm:prSet presAssocID="{B4E78236-9278-42F9-B5B1-ACA0E09D64C5}" presName="node" presStyleLbl="node1" presStyleIdx="1" presStyleCnt="4" custScaleY="119973">
        <dgm:presLayoutVars>
          <dgm:bulletEnabled val="1"/>
        </dgm:presLayoutVars>
      </dgm:prSet>
      <dgm:spPr/>
    </dgm:pt>
    <dgm:pt modelId="{5BCEBBA8-6216-4724-8D25-5003A945B19D}" type="pres">
      <dgm:prSet presAssocID="{FB6781CA-A598-4FDF-80EF-CDC7AFB8F836}" presName="sibTrans" presStyleCnt="0"/>
      <dgm:spPr/>
    </dgm:pt>
    <dgm:pt modelId="{9F160815-FE78-4A3D-9AF6-84C1709A9B56}" type="pres">
      <dgm:prSet presAssocID="{A234F77B-E3BA-421A-91F9-998C6A61DC97}" presName="node" presStyleLbl="node1" presStyleIdx="2" presStyleCnt="4" custScaleY="119973">
        <dgm:presLayoutVars>
          <dgm:bulletEnabled val="1"/>
        </dgm:presLayoutVars>
      </dgm:prSet>
      <dgm:spPr/>
    </dgm:pt>
    <dgm:pt modelId="{605B9B00-81F5-4773-87EA-13C816268A93}" type="pres">
      <dgm:prSet presAssocID="{513F6BCE-9D56-46D1-BC31-5C0E51D9D40C}" presName="sibTrans" presStyleCnt="0"/>
      <dgm:spPr/>
    </dgm:pt>
    <dgm:pt modelId="{AF65EEB5-60C6-43E2-8611-31B05E67DC88}" type="pres">
      <dgm:prSet presAssocID="{1720B094-C0F9-4437-BD8A-A6DB78AA5F95}" presName="node" presStyleLbl="node1" presStyleIdx="3" presStyleCnt="4" custScaleY="119973">
        <dgm:presLayoutVars>
          <dgm:bulletEnabled val="1"/>
        </dgm:presLayoutVars>
      </dgm:prSet>
      <dgm:spPr/>
    </dgm:pt>
  </dgm:ptLst>
  <dgm:cxnLst>
    <dgm:cxn modelId="{66216036-33A1-4A87-9759-462329EE76A2}" type="presOf" srcId="{A234F77B-E3BA-421A-91F9-998C6A61DC97}" destId="{9F160815-FE78-4A3D-9AF6-84C1709A9B56}" srcOrd="0" destOrd="0" presId="urn:microsoft.com/office/officeart/2005/8/layout/default"/>
    <dgm:cxn modelId="{076A4838-5ACF-48F3-8F8D-CCE88497D315}" srcId="{2527CC60-46D0-46FC-AED4-7BBD7EA42F60}" destId="{1720B094-C0F9-4437-BD8A-A6DB78AA5F95}" srcOrd="3" destOrd="0" parTransId="{1A7367C9-306F-4B5D-B25B-E44DA0ED2D59}" sibTransId="{6E5286D1-4BDF-4F62-8C10-65D229A718B1}"/>
    <dgm:cxn modelId="{BD22BD51-99F9-49D1-8851-53AFCBA9469D}" srcId="{2527CC60-46D0-46FC-AED4-7BBD7EA42F60}" destId="{B4E78236-9278-42F9-B5B1-ACA0E09D64C5}" srcOrd="1" destOrd="0" parTransId="{913B3928-B2E1-4CF0-96A0-CD3CD4AEEA97}" sibTransId="{FB6781CA-A598-4FDF-80EF-CDC7AFB8F836}"/>
    <dgm:cxn modelId="{73104B84-B2DA-4AE7-9B49-FBA3A2CD70B8}" type="presOf" srcId="{2527CC60-46D0-46FC-AED4-7BBD7EA42F60}" destId="{E7972D98-1874-4D49-9B9E-DE1A1193CA99}" srcOrd="0" destOrd="0" presId="urn:microsoft.com/office/officeart/2005/8/layout/default"/>
    <dgm:cxn modelId="{F06A0B91-4F2B-4F42-B261-4B1667AF2959}" type="presOf" srcId="{8D223A55-26B6-40C2-B791-937663AD44B7}" destId="{6F76324E-1885-4342-B36A-D736A78E2EC0}" srcOrd="0" destOrd="0" presId="urn:microsoft.com/office/officeart/2005/8/layout/default"/>
    <dgm:cxn modelId="{DA3A0996-2026-4990-870A-D3AFAD1AA7EE}" srcId="{2527CC60-46D0-46FC-AED4-7BBD7EA42F60}" destId="{8D223A55-26B6-40C2-B791-937663AD44B7}" srcOrd="0" destOrd="0" parTransId="{30763150-5404-4873-A9B4-AC1F0A8A039A}" sibTransId="{09D9552A-A487-46AC-AFA8-ADCA63AE6A46}"/>
    <dgm:cxn modelId="{EF98B3A6-9715-4D3E-88F9-42906A178E52}" type="presOf" srcId="{1720B094-C0F9-4437-BD8A-A6DB78AA5F95}" destId="{AF65EEB5-60C6-43E2-8611-31B05E67DC88}" srcOrd="0" destOrd="0" presId="urn:microsoft.com/office/officeart/2005/8/layout/default"/>
    <dgm:cxn modelId="{355DFFBD-FC77-4795-9287-5FF0E9F4AAC3}" srcId="{2527CC60-46D0-46FC-AED4-7BBD7EA42F60}" destId="{A234F77B-E3BA-421A-91F9-998C6A61DC97}" srcOrd="2" destOrd="0" parTransId="{AEF8C868-BDED-4D19-BC4A-7001802CBC44}" sibTransId="{513F6BCE-9D56-46D1-BC31-5C0E51D9D40C}"/>
    <dgm:cxn modelId="{B64E22F7-5DA6-4219-903D-5F1A6D670500}" type="presOf" srcId="{B4E78236-9278-42F9-B5B1-ACA0E09D64C5}" destId="{78373811-0F17-44CB-9596-DD52F2A11790}" srcOrd="0" destOrd="0" presId="urn:microsoft.com/office/officeart/2005/8/layout/default"/>
    <dgm:cxn modelId="{827BA3E2-6050-47C6-8186-F2F17D4A786A}" type="presParOf" srcId="{E7972D98-1874-4D49-9B9E-DE1A1193CA99}" destId="{6F76324E-1885-4342-B36A-D736A78E2EC0}" srcOrd="0" destOrd="0" presId="urn:microsoft.com/office/officeart/2005/8/layout/default"/>
    <dgm:cxn modelId="{660B9B15-8B8C-4ED4-9034-272574060AFE}" type="presParOf" srcId="{E7972D98-1874-4D49-9B9E-DE1A1193CA99}" destId="{B23453BE-BAD1-4FCA-83F5-8900FA3C6ADB}" srcOrd="1" destOrd="0" presId="urn:microsoft.com/office/officeart/2005/8/layout/default"/>
    <dgm:cxn modelId="{F6636342-894A-4D9D-806C-4BCEAF3FF807}" type="presParOf" srcId="{E7972D98-1874-4D49-9B9E-DE1A1193CA99}" destId="{78373811-0F17-44CB-9596-DD52F2A11790}" srcOrd="2" destOrd="0" presId="urn:microsoft.com/office/officeart/2005/8/layout/default"/>
    <dgm:cxn modelId="{17455095-9C6F-4B48-B7B9-A8DFA0FBFEC4}" type="presParOf" srcId="{E7972D98-1874-4D49-9B9E-DE1A1193CA99}" destId="{5BCEBBA8-6216-4724-8D25-5003A945B19D}" srcOrd="3" destOrd="0" presId="urn:microsoft.com/office/officeart/2005/8/layout/default"/>
    <dgm:cxn modelId="{D607CEBD-5103-43FB-84CB-4A5F118AE50A}" type="presParOf" srcId="{E7972D98-1874-4D49-9B9E-DE1A1193CA99}" destId="{9F160815-FE78-4A3D-9AF6-84C1709A9B56}" srcOrd="4" destOrd="0" presId="urn:microsoft.com/office/officeart/2005/8/layout/default"/>
    <dgm:cxn modelId="{66876742-A4F3-4183-9FC4-320E4439873C}" type="presParOf" srcId="{E7972D98-1874-4D49-9B9E-DE1A1193CA99}" destId="{605B9B00-81F5-4773-87EA-13C816268A93}" srcOrd="5" destOrd="0" presId="urn:microsoft.com/office/officeart/2005/8/layout/default"/>
    <dgm:cxn modelId="{9494B851-5378-4717-94AB-FAD8ACF29775}" type="presParOf" srcId="{E7972D98-1874-4D49-9B9E-DE1A1193CA99}" destId="{AF65EEB5-60C6-43E2-8611-31B05E67DC8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035D41-57B5-4506-816A-651AA9F5EB1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0E2DFB3-9BF3-4D47-8B87-C2351193CF82}">
      <dgm:prSet phldrT="[Text]"/>
      <dgm:spPr>
        <a:solidFill>
          <a:schemeClr val="accent1"/>
        </a:solidFill>
      </dgm:spPr>
      <dgm:t>
        <a:bodyPr/>
        <a:lstStyle/>
        <a:p>
          <a:r>
            <a:rPr lang="en-US" b="1">
              <a:latin typeface="Aptos" panose="020B0004020202020204" pitchFamily="34" charset="0"/>
            </a:rPr>
            <a:t>SCHEDULING TECHNIQUES</a:t>
          </a:r>
        </a:p>
      </dgm:t>
    </dgm:pt>
    <dgm:pt modelId="{7F533B06-C049-4F95-97A0-D32DAF22A8FE}" type="parTrans" cxnId="{3E1575C5-633D-4039-A34E-F009FF9B9F2A}">
      <dgm:prSet/>
      <dgm:spPr/>
      <dgm:t>
        <a:bodyPr/>
        <a:lstStyle/>
        <a:p>
          <a:endParaRPr lang="en-US">
            <a:latin typeface="Aptos" panose="020B0004020202020204" pitchFamily="34" charset="0"/>
          </a:endParaRPr>
        </a:p>
      </dgm:t>
    </dgm:pt>
    <dgm:pt modelId="{05CF3C5C-14B0-4616-8F27-8B08A799A50B}" type="sibTrans" cxnId="{3E1575C5-633D-4039-A34E-F009FF9B9F2A}">
      <dgm:prSet/>
      <dgm:spPr/>
      <dgm:t>
        <a:bodyPr/>
        <a:lstStyle/>
        <a:p>
          <a:endParaRPr lang="en-US">
            <a:latin typeface="Aptos" panose="020B0004020202020204" pitchFamily="34" charset="0"/>
          </a:endParaRPr>
        </a:p>
      </dgm:t>
    </dgm:pt>
    <dgm:pt modelId="{42A331CB-2D19-488A-827C-A075F0CF7E2E}">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S1: Understand your Runtimes</a:t>
          </a:r>
        </a:p>
      </dgm:t>
    </dgm:pt>
    <dgm:pt modelId="{3FA9A9B5-12B0-404D-8FB5-4BD75F189944}" type="parTrans" cxnId="{E420ED23-636C-4FCB-B3C1-86ED6ECF8063}">
      <dgm:prSet/>
      <dgm:spPr/>
      <dgm:t>
        <a:bodyPr/>
        <a:lstStyle/>
        <a:p>
          <a:endParaRPr lang="en-US">
            <a:latin typeface="Aptos" panose="020B0004020202020204" pitchFamily="34" charset="0"/>
          </a:endParaRPr>
        </a:p>
      </dgm:t>
    </dgm:pt>
    <dgm:pt modelId="{B8436DC9-9C8C-48C3-9FA0-56761F7B7707}" type="sibTrans" cxnId="{E420ED23-636C-4FCB-B3C1-86ED6ECF8063}">
      <dgm:prSet/>
      <dgm:spPr/>
      <dgm:t>
        <a:bodyPr/>
        <a:lstStyle/>
        <a:p>
          <a:endParaRPr lang="en-US">
            <a:latin typeface="Aptos" panose="020B0004020202020204" pitchFamily="34" charset="0"/>
          </a:endParaRPr>
        </a:p>
      </dgm:t>
    </dgm:pt>
    <dgm:pt modelId="{3EEB560A-0735-4AB6-A78A-42E2FF8E9451}">
      <dgm:prSet phldrT="[Text]"/>
      <dgm:spPr>
        <a:solidFill>
          <a:schemeClr val="accent1"/>
        </a:solidFill>
      </dgm:spPr>
      <dgm:t>
        <a:bodyPr/>
        <a:lstStyle/>
        <a:p>
          <a:r>
            <a:rPr lang="en-US" b="1">
              <a:latin typeface="Aptos" panose="020B0004020202020204" pitchFamily="34" charset="0"/>
            </a:rPr>
            <a:t>AGENCY CULTURE AND MORALE</a:t>
          </a:r>
        </a:p>
      </dgm:t>
    </dgm:pt>
    <dgm:pt modelId="{EA4D23AF-8C68-490F-BB09-A2915EDC97FE}" type="parTrans" cxnId="{7BE64548-996F-46BB-B990-79DAE35ADA87}">
      <dgm:prSet/>
      <dgm:spPr/>
      <dgm:t>
        <a:bodyPr/>
        <a:lstStyle/>
        <a:p>
          <a:endParaRPr lang="en-US">
            <a:latin typeface="Aptos" panose="020B0004020202020204" pitchFamily="34" charset="0"/>
          </a:endParaRPr>
        </a:p>
      </dgm:t>
    </dgm:pt>
    <dgm:pt modelId="{CE2DA062-CB22-46E5-AB07-C48589BF2D63}" type="sibTrans" cxnId="{7BE64548-996F-46BB-B990-79DAE35ADA87}">
      <dgm:prSet/>
      <dgm:spPr/>
      <dgm:t>
        <a:bodyPr/>
        <a:lstStyle/>
        <a:p>
          <a:endParaRPr lang="en-US">
            <a:latin typeface="Aptos" panose="020B0004020202020204" pitchFamily="34" charset="0"/>
          </a:endParaRPr>
        </a:p>
      </dgm:t>
    </dgm:pt>
    <dgm:pt modelId="{1261F478-5AC5-456E-8AB8-320B49019D00}">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C1: Engage with Staff at all Levels</a:t>
          </a:r>
        </a:p>
      </dgm:t>
    </dgm:pt>
    <dgm:pt modelId="{9527DA62-24FC-4F95-92F8-B11C39387064}" type="parTrans" cxnId="{C7F53E07-9B06-410A-8865-A0881016C6F1}">
      <dgm:prSet/>
      <dgm:spPr/>
      <dgm:t>
        <a:bodyPr/>
        <a:lstStyle/>
        <a:p>
          <a:endParaRPr lang="en-US">
            <a:latin typeface="Aptos" panose="020B0004020202020204" pitchFamily="34" charset="0"/>
          </a:endParaRPr>
        </a:p>
      </dgm:t>
    </dgm:pt>
    <dgm:pt modelId="{20D12F4D-35D7-4ADB-88E5-609A30B8B0CC}" type="sibTrans" cxnId="{C7F53E07-9B06-410A-8865-A0881016C6F1}">
      <dgm:prSet/>
      <dgm:spPr/>
      <dgm:t>
        <a:bodyPr/>
        <a:lstStyle/>
        <a:p>
          <a:endParaRPr lang="en-US">
            <a:latin typeface="Aptos" panose="020B0004020202020204" pitchFamily="34" charset="0"/>
          </a:endParaRPr>
        </a:p>
      </dgm:t>
    </dgm:pt>
    <dgm:pt modelId="{7D4E9C9D-1117-40A4-BCCB-4E8A19C3B8D9}">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C2: Foster Collaborative Union Engagement</a:t>
          </a:r>
        </a:p>
      </dgm:t>
    </dgm:pt>
    <dgm:pt modelId="{41E7D227-F044-464C-AA5E-B688E1E38B87}" type="parTrans" cxnId="{131A2728-0F6A-4F59-8D6D-E863212A5CC5}">
      <dgm:prSet/>
      <dgm:spPr/>
      <dgm:t>
        <a:bodyPr/>
        <a:lstStyle/>
        <a:p>
          <a:endParaRPr lang="en-US">
            <a:latin typeface="Aptos" panose="020B0004020202020204" pitchFamily="34" charset="0"/>
          </a:endParaRPr>
        </a:p>
      </dgm:t>
    </dgm:pt>
    <dgm:pt modelId="{9BD7BE30-1254-457B-9BDB-9A6B4FC01B65}" type="sibTrans" cxnId="{131A2728-0F6A-4F59-8D6D-E863212A5CC5}">
      <dgm:prSet/>
      <dgm:spPr/>
      <dgm:t>
        <a:bodyPr/>
        <a:lstStyle/>
        <a:p>
          <a:endParaRPr lang="en-US">
            <a:latin typeface="Aptos" panose="020B0004020202020204" pitchFamily="34" charset="0"/>
          </a:endParaRPr>
        </a:p>
      </dgm:t>
    </dgm:pt>
    <dgm:pt modelId="{979F6B75-2955-4F37-9ABA-E29D5AAEACF5}">
      <dgm:prSet phldrT="[Text]"/>
      <dgm:spPr>
        <a:solidFill>
          <a:schemeClr val="accent1"/>
        </a:solidFill>
      </dgm:spPr>
      <dgm:t>
        <a:bodyPr/>
        <a:lstStyle/>
        <a:p>
          <a:r>
            <a:rPr lang="en-US" b="1">
              <a:latin typeface="Aptos" panose="020B0004020202020204" pitchFamily="34" charset="0"/>
            </a:rPr>
            <a:t>PLANNING STRATEGIES</a:t>
          </a:r>
        </a:p>
      </dgm:t>
    </dgm:pt>
    <dgm:pt modelId="{F29C19D5-FF66-43A1-8139-C5CB7504D746}" type="parTrans" cxnId="{528BEF7B-7AF9-4962-9C8E-AD38CD8B6838}">
      <dgm:prSet/>
      <dgm:spPr/>
      <dgm:t>
        <a:bodyPr/>
        <a:lstStyle/>
        <a:p>
          <a:endParaRPr lang="en-US">
            <a:latin typeface="Aptos" panose="020B0004020202020204" pitchFamily="34" charset="0"/>
          </a:endParaRPr>
        </a:p>
      </dgm:t>
    </dgm:pt>
    <dgm:pt modelId="{FB9D382C-7B09-4718-B459-42DCF165242C}" type="sibTrans" cxnId="{528BEF7B-7AF9-4962-9C8E-AD38CD8B6838}">
      <dgm:prSet/>
      <dgm:spPr/>
      <dgm:t>
        <a:bodyPr/>
        <a:lstStyle/>
        <a:p>
          <a:endParaRPr lang="en-US">
            <a:latin typeface="Aptos" panose="020B0004020202020204" pitchFamily="34" charset="0"/>
          </a:endParaRPr>
        </a:p>
      </dgm:t>
    </dgm:pt>
    <dgm:pt modelId="{0BC37972-26EF-4E15-86DA-16EB52144821}">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P1: Ensure Adequate Layover Times</a:t>
          </a:r>
        </a:p>
      </dgm:t>
    </dgm:pt>
    <dgm:pt modelId="{D0565871-D904-46A2-B2CB-71F266D174A0}" type="parTrans" cxnId="{B823F103-2128-4708-954A-38C9B0C607EB}">
      <dgm:prSet/>
      <dgm:spPr/>
      <dgm:t>
        <a:bodyPr/>
        <a:lstStyle/>
        <a:p>
          <a:endParaRPr lang="en-US">
            <a:latin typeface="Aptos" panose="020B0004020202020204" pitchFamily="34" charset="0"/>
          </a:endParaRPr>
        </a:p>
      </dgm:t>
    </dgm:pt>
    <dgm:pt modelId="{4B1542AA-60B3-4087-8981-047CDE553DCE}" type="sibTrans" cxnId="{B823F103-2128-4708-954A-38C9B0C607EB}">
      <dgm:prSet/>
      <dgm:spPr/>
      <dgm:t>
        <a:bodyPr/>
        <a:lstStyle/>
        <a:p>
          <a:endParaRPr lang="en-US">
            <a:latin typeface="Aptos" panose="020B0004020202020204" pitchFamily="34" charset="0"/>
          </a:endParaRPr>
        </a:p>
      </dgm:t>
    </dgm:pt>
    <dgm:pt modelId="{95F549CB-92CD-4CE4-A0E6-E2FDFD1CBDED}">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P2: Improve On-Time Performance</a:t>
          </a:r>
        </a:p>
      </dgm:t>
    </dgm:pt>
    <dgm:pt modelId="{C94EDF02-C339-4F0A-B692-3F5AD5C0BE36}" type="parTrans" cxnId="{6372B682-9B04-4993-9601-B5F3C748918B}">
      <dgm:prSet/>
      <dgm:spPr/>
      <dgm:t>
        <a:bodyPr/>
        <a:lstStyle/>
        <a:p>
          <a:endParaRPr lang="en-US">
            <a:latin typeface="Aptos" panose="020B0004020202020204" pitchFamily="34" charset="0"/>
          </a:endParaRPr>
        </a:p>
      </dgm:t>
    </dgm:pt>
    <dgm:pt modelId="{460F5B80-8225-4E3D-B209-3F84C31F9276}" type="sibTrans" cxnId="{6372B682-9B04-4993-9601-B5F3C748918B}">
      <dgm:prSet/>
      <dgm:spPr/>
      <dgm:t>
        <a:bodyPr/>
        <a:lstStyle/>
        <a:p>
          <a:endParaRPr lang="en-US">
            <a:latin typeface="Aptos" panose="020B0004020202020204" pitchFamily="34" charset="0"/>
          </a:endParaRPr>
        </a:p>
      </dgm:t>
    </dgm:pt>
    <dgm:pt modelId="{DACAF429-FCA2-4F43-99E6-A2DF75255BF6}">
      <dgm:prSet phldrT="[Text]"/>
      <dgm:spPr>
        <a:solidFill>
          <a:schemeClr val="accent1"/>
        </a:solidFill>
      </dgm:spPr>
      <dgm:t>
        <a:bodyPr/>
        <a:lstStyle/>
        <a:p>
          <a:r>
            <a:rPr lang="en-US" b="1">
              <a:latin typeface="Aptos" panose="020B0004020202020204" pitchFamily="34" charset="0"/>
            </a:rPr>
            <a:t>TECHNOLOGY SOLUTIONS</a:t>
          </a:r>
        </a:p>
      </dgm:t>
    </dgm:pt>
    <dgm:pt modelId="{60A845B8-6111-46A7-A230-9EEEAE2568A7}" type="parTrans" cxnId="{7DB1C8D7-D3ED-4EAC-A6AB-7F926D15A1D7}">
      <dgm:prSet/>
      <dgm:spPr/>
      <dgm:t>
        <a:bodyPr/>
        <a:lstStyle/>
        <a:p>
          <a:endParaRPr lang="en-US">
            <a:latin typeface="Aptos" panose="020B0004020202020204" pitchFamily="34" charset="0"/>
          </a:endParaRPr>
        </a:p>
      </dgm:t>
    </dgm:pt>
    <dgm:pt modelId="{6AFA578E-8486-4E5E-8C12-38FB83210A3B}" type="sibTrans" cxnId="{7DB1C8D7-D3ED-4EAC-A6AB-7F926D15A1D7}">
      <dgm:prSet/>
      <dgm:spPr/>
      <dgm:t>
        <a:bodyPr/>
        <a:lstStyle/>
        <a:p>
          <a:endParaRPr lang="en-US">
            <a:latin typeface="Aptos" panose="020B0004020202020204" pitchFamily="34" charset="0"/>
          </a:endParaRPr>
        </a:p>
      </dgm:t>
    </dgm:pt>
    <dgm:pt modelId="{1A5A0564-772B-49FF-BEC1-2B0185F2B35C}">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S2: Understand your Service Curve</a:t>
          </a:r>
        </a:p>
      </dgm:t>
    </dgm:pt>
    <dgm:pt modelId="{55AE95BB-3E66-428B-B068-C28A72B7427C}" type="parTrans" cxnId="{934214EE-8D29-4428-AE06-29AA95E20317}">
      <dgm:prSet/>
      <dgm:spPr/>
      <dgm:t>
        <a:bodyPr/>
        <a:lstStyle/>
        <a:p>
          <a:endParaRPr lang="en-US">
            <a:latin typeface="Aptos" panose="020B0004020202020204" pitchFamily="34" charset="0"/>
          </a:endParaRPr>
        </a:p>
      </dgm:t>
    </dgm:pt>
    <dgm:pt modelId="{C5B273E0-7D0B-4FBD-B5E0-ACCF33B04FD3}" type="sibTrans" cxnId="{934214EE-8D29-4428-AE06-29AA95E20317}">
      <dgm:prSet/>
      <dgm:spPr/>
      <dgm:t>
        <a:bodyPr/>
        <a:lstStyle/>
        <a:p>
          <a:endParaRPr lang="en-US">
            <a:latin typeface="Aptos" panose="020B0004020202020204" pitchFamily="34" charset="0"/>
          </a:endParaRPr>
        </a:p>
      </dgm:t>
    </dgm:pt>
    <dgm:pt modelId="{EDD6FF57-DB59-4A4F-8D3E-FC09FEE804C1}">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S3: Integrate Scheduling for </a:t>
          </a:r>
          <a:r>
            <a:rPr lang="en-US" err="1">
              <a:latin typeface="Aptos" panose="020B0004020202020204" pitchFamily="34" charset="0"/>
            </a:rPr>
            <a:t>Runcutting</a:t>
          </a:r>
          <a:endParaRPr lang="en-US">
            <a:latin typeface="Aptos" panose="020B0004020202020204" pitchFamily="34" charset="0"/>
          </a:endParaRPr>
        </a:p>
      </dgm:t>
    </dgm:pt>
    <dgm:pt modelId="{C0700B1D-805F-497D-818A-28717D8266DE}" type="parTrans" cxnId="{C198242E-AEDC-4A80-8E5C-551B45C1D8EF}">
      <dgm:prSet/>
      <dgm:spPr/>
      <dgm:t>
        <a:bodyPr/>
        <a:lstStyle/>
        <a:p>
          <a:endParaRPr lang="en-US">
            <a:latin typeface="Aptos" panose="020B0004020202020204" pitchFamily="34" charset="0"/>
          </a:endParaRPr>
        </a:p>
      </dgm:t>
    </dgm:pt>
    <dgm:pt modelId="{2A232EBF-6470-4951-AA57-410DB69851D4}" type="sibTrans" cxnId="{C198242E-AEDC-4A80-8E5C-551B45C1D8EF}">
      <dgm:prSet/>
      <dgm:spPr/>
      <dgm:t>
        <a:bodyPr/>
        <a:lstStyle/>
        <a:p>
          <a:endParaRPr lang="en-US">
            <a:latin typeface="Aptos" panose="020B0004020202020204" pitchFamily="34" charset="0"/>
          </a:endParaRPr>
        </a:p>
      </dgm:t>
    </dgm:pt>
    <dgm:pt modelId="{6E61E876-CD1A-458F-813F-5C2C628F7D90}">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S4: Move from Cafeteria-Style Bidding to Rostering</a:t>
          </a:r>
        </a:p>
      </dgm:t>
    </dgm:pt>
    <dgm:pt modelId="{9CFBF2EC-50F7-4616-84BE-48BC77D45988}" type="parTrans" cxnId="{9C3F104C-D6D9-47B3-AC6E-9F01DBF009F1}">
      <dgm:prSet/>
      <dgm:spPr/>
      <dgm:t>
        <a:bodyPr/>
        <a:lstStyle/>
        <a:p>
          <a:endParaRPr lang="en-US">
            <a:latin typeface="Aptos" panose="020B0004020202020204" pitchFamily="34" charset="0"/>
          </a:endParaRPr>
        </a:p>
      </dgm:t>
    </dgm:pt>
    <dgm:pt modelId="{424E4D94-D888-4E1E-B6EE-9202C08AB925}" type="sibTrans" cxnId="{9C3F104C-D6D9-47B3-AC6E-9F01DBF009F1}">
      <dgm:prSet/>
      <dgm:spPr/>
      <dgm:t>
        <a:bodyPr/>
        <a:lstStyle/>
        <a:p>
          <a:endParaRPr lang="en-US">
            <a:latin typeface="Aptos" panose="020B0004020202020204" pitchFamily="34" charset="0"/>
          </a:endParaRPr>
        </a:p>
      </dgm:t>
    </dgm:pt>
    <dgm:pt modelId="{5CD8B200-0C4F-4432-B01B-FE7FF03C12FC}">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C3: Offer Training Opportunities</a:t>
          </a:r>
        </a:p>
      </dgm:t>
    </dgm:pt>
    <dgm:pt modelId="{DBEC2461-2A45-4B5E-BBBD-D7CA9C7D1021}" type="parTrans" cxnId="{74076DED-4925-402B-B35C-F3B174BD5FA2}">
      <dgm:prSet/>
      <dgm:spPr/>
      <dgm:t>
        <a:bodyPr/>
        <a:lstStyle/>
        <a:p>
          <a:endParaRPr lang="en-US">
            <a:latin typeface="Aptos" panose="020B0004020202020204" pitchFamily="34" charset="0"/>
          </a:endParaRPr>
        </a:p>
      </dgm:t>
    </dgm:pt>
    <dgm:pt modelId="{50EF3CEA-1B36-450D-A02F-79C17887682B}" type="sibTrans" cxnId="{74076DED-4925-402B-B35C-F3B174BD5FA2}">
      <dgm:prSet/>
      <dgm:spPr/>
      <dgm:t>
        <a:bodyPr/>
        <a:lstStyle/>
        <a:p>
          <a:endParaRPr lang="en-US">
            <a:latin typeface="Aptos" panose="020B0004020202020204" pitchFamily="34" charset="0"/>
          </a:endParaRPr>
        </a:p>
      </dgm:t>
    </dgm:pt>
    <dgm:pt modelId="{1FC69751-54C3-4633-8E80-DF93F71E5EA8}">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C4: Invest in Incentive Programs</a:t>
          </a:r>
        </a:p>
      </dgm:t>
    </dgm:pt>
    <dgm:pt modelId="{EC5EAA08-FB25-4564-A5F8-E63F07F0C912}" type="parTrans" cxnId="{CF490FD5-7E2D-4497-820F-791EBB458B5A}">
      <dgm:prSet/>
      <dgm:spPr/>
      <dgm:t>
        <a:bodyPr/>
        <a:lstStyle/>
        <a:p>
          <a:endParaRPr lang="en-US">
            <a:latin typeface="Aptos" panose="020B0004020202020204" pitchFamily="34" charset="0"/>
          </a:endParaRPr>
        </a:p>
      </dgm:t>
    </dgm:pt>
    <dgm:pt modelId="{D60FAB13-22DF-4754-8DA0-320FDDD65AA8}" type="sibTrans" cxnId="{CF490FD5-7E2D-4497-820F-791EBB458B5A}">
      <dgm:prSet/>
      <dgm:spPr/>
      <dgm:t>
        <a:bodyPr/>
        <a:lstStyle/>
        <a:p>
          <a:endParaRPr lang="en-US">
            <a:latin typeface="Aptos" panose="020B0004020202020204" pitchFamily="34" charset="0"/>
          </a:endParaRPr>
        </a:p>
      </dgm:t>
    </dgm:pt>
    <dgm:pt modelId="{A334D779-559D-4D0A-A3FB-72350104431B}">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C5: Improve Communication and Feedback Channels</a:t>
          </a:r>
        </a:p>
      </dgm:t>
    </dgm:pt>
    <dgm:pt modelId="{E4EAB86D-F58B-4433-B34D-B1D5CD19CC57}" type="parTrans" cxnId="{A5C00984-AF2C-46E8-960D-FCBB0C28704F}">
      <dgm:prSet/>
      <dgm:spPr/>
      <dgm:t>
        <a:bodyPr/>
        <a:lstStyle/>
        <a:p>
          <a:endParaRPr lang="en-US">
            <a:latin typeface="Aptos" panose="020B0004020202020204" pitchFamily="34" charset="0"/>
          </a:endParaRPr>
        </a:p>
      </dgm:t>
    </dgm:pt>
    <dgm:pt modelId="{85554DA1-0E4D-4BCD-8C6B-68F12300267E}" type="sibTrans" cxnId="{A5C00984-AF2C-46E8-960D-FCBB0C28704F}">
      <dgm:prSet/>
      <dgm:spPr/>
      <dgm:t>
        <a:bodyPr/>
        <a:lstStyle/>
        <a:p>
          <a:endParaRPr lang="en-US">
            <a:latin typeface="Aptos" panose="020B0004020202020204" pitchFamily="34" charset="0"/>
          </a:endParaRPr>
        </a:p>
      </dgm:t>
    </dgm:pt>
    <dgm:pt modelId="{6D09E91E-9D5B-488D-AB01-7EB8D2B9A470}">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P3: Optimize Service Frequency and Span</a:t>
          </a:r>
        </a:p>
      </dgm:t>
    </dgm:pt>
    <dgm:pt modelId="{EBACBAD6-5AE3-465E-861A-36298AC9CAEC}" type="parTrans" cxnId="{B2F1EF68-B999-4A3C-8790-3DDC1417F677}">
      <dgm:prSet/>
      <dgm:spPr/>
      <dgm:t>
        <a:bodyPr/>
        <a:lstStyle/>
        <a:p>
          <a:endParaRPr lang="en-US">
            <a:latin typeface="Aptos" panose="020B0004020202020204" pitchFamily="34" charset="0"/>
          </a:endParaRPr>
        </a:p>
      </dgm:t>
    </dgm:pt>
    <dgm:pt modelId="{4ECD2A79-1544-44A5-A121-F21383B0D90F}" type="sibTrans" cxnId="{B2F1EF68-B999-4A3C-8790-3DDC1417F677}">
      <dgm:prSet/>
      <dgm:spPr/>
      <dgm:t>
        <a:bodyPr/>
        <a:lstStyle/>
        <a:p>
          <a:endParaRPr lang="en-US">
            <a:latin typeface="Aptos" panose="020B0004020202020204" pitchFamily="34" charset="0"/>
          </a:endParaRPr>
        </a:p>
      </dgm:t>
    </dgm:pt>
    <dgm:pt modelId="{D46D45A8-29B5-48B1-BDE4-C9421B321706}">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P4: Streamline Bus Routing</a:t>
          </a:r>
        </a:p>
      </dgm:t>
    </dgm:pt>
    <dgm:pt modelId="{4BE35163-EAB9-4375-9D65-4951B02A542E}" type="parTrans" cxnId="{9F82B4D0-50E7-4FE9-97A2-FC242C941F1E}">
      <dgm:prSet/>
      <dgm:spPr/>
      <dgm:t>
        <a:bodyPr/>
        <a:lstStyle/>
        <a:p>
          <a:endParaRPr lang="en-US">
            <a:latin typeface="Aptos" panose="020B0004020202020204" pitchFamily="34" charset="0"/>
          </a:endParaRPr>
        </a:p>
      </dgm:t>
    </dgm:pt>
    <dgm:pt modelId="{0E3919C5-D79F-48CB-9CC5-2AD833782366}" type="sibTrans" cxnId="{9F82B4D0-50E7-4FE9-97A2-FC242C941F1E}">
      <dgm:prSet/>
      <dgm:spPr/>
      <dgm:t>
        <a:bodyPr/>
        <a:lstStyle/>
        <a:p>
          <a:endParaRPr lang="en-US">
            <a:latin typeface="Aptos" panose="020B0004020202020204" pitchFamily="34" charset="0"/>
          </a:endParaRPr>
        </a:p>
      </dgm:t>
    </dgm:pt>
    <dgm:pt modelId="{14A0E550-DC7F-4FF9-AC50-8C2E88B00306}">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T1: Develop Scenarios</a:t>
          </a:r>
        </a:p>
      </dgm:t>
    </dgm:pt>
    <dgm:pt modelId="{57AAB202-753D-4B34-B7B4-09DB9CCBFD0B}" type="parTrans" cxnId="{A75C8183-A47A-4D71-BF46-905E82F9504B}">
      <dgm:prSet/>
      <dgm:spPr/>
      <dgm:t>
        <a:bodyPr/>
        <a:lstStyle/>
        <a:p>
          <a:endParaRPr lang="en-US">
            <a:latin typeface="Aptos" panose="020B0004020202020204" pitchFamily="34" charset="0"/>
          </a:endParaRPr>
        </a:p>
      </dgm:t>
    </dgm:pt>
    <dgm:pt modelId="{96A178D2-945A-4E90-8747-4054B8B2DA59}" type="sibTrans" cxnId="{A75C8183-A47A-4D71-BF46-905E82F9504B}">
      <dgm:prSet/>
      <dgm:spPr/>
      <dgm:t>
        <a:bodyPr/>
        <a:lstStyle/>
        <a:p>
          <a:endParaRPr lang="en-US">
            <a:latin typeface="Aptos" panose="020B0004020202020204" pitchFamily="34" charset="0"/>
          </a:endParaRPr>
        </a:p>
      </dgm:t>
    </dgm:pt>
    <dgm:pt modelId="{0A90CFB6-07D6-4EBE-ABFB-5712AD4864FC}">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T2: Ensure Compliance</a:t>
          </a:r>
        </a:p>
      </dgm:t>
    </dgm:pt>
    <dgm:pt modelId="{B1663895-4A25-4931-A9E6-3CC6B0C2C21F}" type="parTrans" cxnId="{05001134-C1AD-4385-B0DD-06C03145D6C9}">
      <dgm:prSet/>
      <dgm:spPr/>
      <dgm:t>
        <a:bodyPr/>
        <a:lstStyle/>
        <a:p>
          <a:endParaRPr lang="en-US">
            <a:latin typeface="Aptos" panose="020B0004020202020204" pitchFamily="34" charset="0"/>
          </a:endParaRPr>
        </a:p>
      </dgm:t>
    </dgm:pt>
    <dgm:pt modelId="{E727D0F6-74C1-4304-86CB-C8EECC7968B2}" type="sibTrans" cxnId="{05001134-C1AD-4385-B0DD-06C03145D6C9}">
      <dgm:prSet/>
      <dgm:spPr/>
      <dgm:t>
        <a:bodyPr/>
        <a:lstStyle/>
        <a:p>
          <a:endParaRPr lang="en-US">
            <a:latin typeface="Aptos" panose="020B0004020202020204" pitchFamily="34" charset="0"/>
          </a:endParaRPr>
        </a:p>
      </dgm:t>
    </dgm:pt>
    <dgm:pt modelId="{2432C379-C0E8-4336-A885-5A9E9249B24B}">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T3: Promote Employee Autonomy</a:t>
          </a:r>
        </a:p>
      </dgm:t>
    </dgm:pt>
    <dgm:pt modelId="{62554A42-4915-4E01-A64B-EE6B16DC1ECC}" type="parTrans" cxnId="{9127F68D-FFA1-42F5-AAE0-962E3AC31FDA}">
      <dgm:prSet/>
      <dgm:spPr/>
      <dgm:t>
        <a:bodyPr/>
        <a:lstStyle/>
        <a:p>
          <a:endParaRPr lang="en-US">
            <a:latin typeface="Aptos" panose="020B0004020202020204" pitchFamily="34" charset="0"/>
          </a:endParaRPr>
        </a:p>
      </dgm:t>
    </dgm:pt>
    <dgm:pt modelId="{81242E45-0082-43A3-965E-36029B056E19}" type="sibTrans" cxnId="{9127F68D-FFA1-42F5-AAE0-962E3AC31FDA}">
      <dgm:prSet/>
      <dgm:spPr/>
      <dgm:t>
        <a:bodyPr/>
        <a:lstStyle/>
        <a:p>
          <a:endParaRPr lang="en-US">
            <a:latin typeface="Aptos" panose="020B0004020202020204" pitchFamily="34" charset="0"/>
          </a:endParaRPr>
        </a:p>
      </dgm:t>
    </dgm:pt>
    <dgm:pt modelId="{9FEDCF38-E04A-48B1-93D7-93B9F544A5DF}">
      <dgm:prSet phldrT="[Text]"/>
      <dgm:spPr>
        <a:solidFill>
          <a:schemeClr val="accent1">
            <a:lumMod val="20000"/>
            <a:lumOff val="80000"/>
            <a:alpha val="90000"/>
          </a:schemeClr>
        </a:solidFill>
      </dgm:spPr>
      <dgm:t>
        <a:bodyPr/>
        <a:lstStyle/>
        <a:p>
          <a:pPr>
            <a:buClr>
              <a:schemeClr val="accent1"/>
            </a:buClr>
            <a:buFont typeface="Wingdings" panose="05000000000000000000" pitchFamily="2" charset="2"/>
            <a:buChar char="§"/>
          </a:pPr>
          <a:r>
            <a:rPr lang="en-US">
              <a:latin typeface="Aptos" panose="020B0004020202020204" pitchFamily="34" charset="0"/>
            </a:rPr>
            <a:t>T4: Implement Electronic Picking</a:t>
          </a:r>
        </a:p>
      </dgm:t>
    </dgm:pt>
    <dgm:pt modelId="{7FF4EB0A-311E-4BCB-8757-C3030E3C1408}" type="parTrans" cxnId="{BCDF8460-BED2-47BE-A331-11D5C348F48F}">
      <dgm:prSet/>
      <dgm:spPr/>
      <dgm:t>
        <a:bodyPr/>
        <a:lstStyle/>
        <a:p>
          <a:endParaRPr lang="en-US">
            <a:latin typeface="Aptos" panose="020B0004020202020204" pitchFamily="34" charset="0"/>
          </a:endParaRPr>
        </a:p>
      </dgm:t>
    </dgm:pt>
    <dgm:pt modelId="{B37A6B99-D177-4A7E-872D-E36B056EB9D4}" type="sibTrans" cxnId="{BCDF8460-BED2-47BE-A331-11D5C348F48F}">
      <dgm:prSet/>
      <dgm:spPr/>
      <dgm:t>
        <a:bodyPr/>
        <a:lstStyle/>
        <a:p>
          <a:endParaRPr lang="en-US">
            <a:latin typeface="Aptos" panose="020B0004020202020204" pitchFamily="34" charset="0"/>
          </a:endParaRPr>
        </a:p>
      </dgm:t>
    </dgm:pt>
    <dgm:pt modelId="{1E1AA46C-C4C3-4F2C-B8A2-0CAFC8978527}" type="pres">
      <dgm:prSet presAssocID="{41035D41-57B5-4506-816A-651AA9F5EB15}" presName="Name0" presStyleCnt="0">
        <dgm:presLayoutVars>
          <dgm:dir/>
          <dgm:animLvl val="lvl"/>
          <dgm:resizeHandles val="exact"/>
        </dgm:presLayoutVars>
      </dgm:prSet>
      <dgm:spPr/>
    </dgm:pt>
    <dgm:pt modelId="{FAA6328A-5593-4011-BC4C-9EB134D74BF5}" type="pres">
      <dgm:prSet presAssocID="{10E2DFB3-9BF3-4D47-8B87-C2351193CF82}" presName="composite" presStyleCnt="0"/>
      <dgm:spPr/>
    </dgm:pt>
    <dgm:pt modelId="{F7BBF89C-BF83-490C-BA58-28FACA29A746}" type="pres">
      <dgm:prSet presAssocID="{10E2DFB3-9BF3-4D47-8B87-C2351193CF82}" presName="parTx" presStyleLbl="alignNode1" presStyleIdx="0" presStyleCnt="4">
        <dgm:presLayoutVars>
          <dgm:chMax val="0"/>
          <dgm:chPref val="0"/>
          <dgm:bulletEnabled val="1"/>
        </dgm:presLayoutVars>
      </dgm:prSet>
      <dgm:spPr/>
    </dgm:pt>
    <dgm:pt modelId="{81D426AD-FC1A-40F4-8D0A-EF9B805B5D7C}" type="pres">
      <dgm:prSet presAssocID="{10E2DFB3-9BF3-4D47-8B87-C2351193CF82}" presName="desTx" presStyleLbl="alignAccFollowNode1" presStyleIdx="0" presStyleCnt="4">
        <dgm:presLayoutVars>
          <dgm:bulletEnabled val="1"/>
        </dgm:presLayoutVars>
      </dgm:prSet>
      <dgm:spPr/>
    </dgm:pt>
    <dgm:pt modelId="{6541339C-780B-4C3F-9014-6AF5706B9B57}" type="pres">
      <dgm:prSet presAssocID="{05CF3C5C-14B0-4616-8F27-8B08A799A50B}" presName="space" presStyleCnt="0"/>
      <dgm:spPr/>
    </dgm:pt>
    <dgm:pt modelId="{56ECFA0E-5DBF-4EC6-AEC4-1B2AA79DF34E}" type="pres">
      <dgm:prSet presAssocID="{3EEB560A-0735-4AB6-A78A-42E2FF8E9451}" presName="composite" presStyleCnt="0"/>
      <dgm:spPr/>
    </dgm:pt>
    <dgm:pt modelId="{15BA0A0A-EB88-4321-9285-F6E6BAEB88BB}" type="pres">
      <dgm:prSet presAssocID="{3EEB560A-0735-4AB6-A78A-42E2FF8E9451}" presName="parTx" presStyleLbl="alignNode1" presStyleIdx="1" presStyleCnt="4">
        <dgm:presLayoutVars>
          <dgm:chMax val="0"/>
          <dgm:chPref val="0"/>
          <dgm:bulletEnabled val="1"/>
        </dgm:presLayoutVars>
      </dgm:prSet>
      <dgm:spPr/>
    </dgm:pt>
    <dgm:pt modelId="{D83387A3-913C-41FC-BE20-4286B76B9B4D}" type="pres">
      <dgm:prSet presAssocID="{3EEB560A-0735-4AB6-A78A-42E2FF8E9451}" presName="desTx" presStyleLbl="alignAccFollowNode1" presStyleIdx="1" presStyleCnt="4">
        <dgm:presLayoutVars>
          <dgm:bulletEnabled val="1"/>
        </dgm:presLayoutVars>
      </dgm:prSet>
      <dgm:spPr/>
    </dgm:pt>
    <dgm:pt modelId="{E575D99A-2A61-4142-9DF0-F78D35565F59}" type="pres">
      <dgm:prSet presAssocID="{CE2DA062-CB22-46E5-AB07-C48589BF2D63}" presName="space" presStyleCnt="0"/>
      <dgm:spPr/>
    </dgm:pt>
    <dgm:pt modelId="{69F27B9C-B10A-47B2-B6E3-F16E2C906A90}" type="pres">
      <dgm:prSet presAssocID="{979F6B75-2955-4F37-9ABA-E29D5AAEACF5}" presName="composite" presStyleCnt="0"/>
      <dgm:spPr/>
    </dgm:pt>
    <dgm:pt modelId="{BB4FB0C7-0203-4023-9A78-4321C5828AD1}" type="pres">
      <dgm:prSet presAssocID="{979F6B75-2955-4F37-9ABA-E29D5AAEACF5}" presName="parTx" presStyleLbl="alignNode1" presStyleIdx="2" presStyleCnt="4">
        <dgm:presLayoutVars>
          <dgm:chMax val="0"/>
          <dgm:chPref val="0"/>
          <dgm:bulletEnabled val="1"/>
        </dgm:presLayoutVars>
      </dgm:prSet>
      <dgm:spPr/>
    </dgm:pt>
    <dgm:pt modelId="{2B150A37-6B0C-42FF-904F-AC9A37795C39}" type="pres">
      <dgm:prSet presAssocID="{979F6B75-2955-4F37-9ABA-E29D5AAEACF5}" presName="desTx" presStyleLbl="alignAccFollowNode1" presStyleIdx="2" presStyleCnt="4">
        <dgm:presLayoutVars>
          <dgm:bulletEnabled val="1"/>
        </dgm:presLayoutVars>
      </dgm:prSet>
      <dgm:spPr/>
    </dgm:pt>
    <dgm:pt modelId="{9E95C1FE-23BF-44DF-9886-E9FAE849B6AF}" type="pres">
      <dgm:prSet presAssocID="{FB9D382C-7B09-4718-B459-42DCF165242C}" presName="space" presStyleCnt="0"/>
      <dgm:spPr/>
    </dgm:pt>
    <dgm:pt modelId="{1F6072B8-A434-4646-8756-9C51B3AD7865}" type="pres">
      <dgm:prSet presAssocID="{DACAF429-FCA2-4F43-99E6-A2DF75255BF6}" presName="composite" presStyleCnt="0"/>
      <dgm:spPr/>
    </dgm:pt>
    <dgm:pt modelId="{07C4846A-A91A-4585-8E16-FDA7FBD99A31}" type="pres">
      <dgm:prSet presAssocID="{DACAF429-FCA2-4F43-99E6-A2DF75255BF6}" presName="parTx" presStyleLbl="alignNode1" presStyleIdx="3" presStyleCnt="4">
        <dgm:presLayoutVars>
          <dgm:chMax val="0"/>
          <dgm:chPref val="0"/>
          <dgm:bulletEnabled val="1"/>
        </dgm:presLayoutVars>
      </dgm:prSet>
      <dgm:spPr/>
    </dgm:pt>
    <dgm:pt modelId="{EE548110-E0ED-4ADA-B5C8-2C12D0CEA5B4}" type="pres">
      <dgm:prSet presAssocID="{DACAF429-FCA2-4F43-99E6-A2DF75255BF6}" presName="desTx" presStyleLbl="alignAccFollowNode1" presStyleIdx="3" presStyleCnt="4">
        <dgm:presLayoutVars>
          <dgm:bulletEnabled val="1"/>
        </dgm:presLayoutVars>
      </dgm:prSet>
      <dgm:spPr/>
    </dgm:pt>
  </dgm:ptLst>
  <dgm:cxnLst>
    <dgm:cxn modelId="{B823F103-2128-4708-954A-38C9B0C607EB}" srcId="{979F6B75-2955-4F37-9ABA-E29D5AAEACF5}" destId="{0BC37972-26EF-4E15-86DA-16EB52144821}" srcOrd="0" destOrd="0" parTransId="{D0565871-D904-46A2-B2CB-71F266D174A0}" sibTransId="{4B1542AA-60B3-4087-8981-047CDE553DCE}"/>
    <dgm:cxn modelId="{C7F53E07-9B06-410A-8865-A0881016C6F1}" srcId="{3EEB560A-0735-4AB6-A78A-42E2FF8E9451}" destId="{1261F478-5AC5-456E-8AB8-320B49019D00}" srcOrd="0" destOrd="0" parTransId="{9527DA62-24FC-4F95-92F8-B11C39387064}" sibTransId="{20D12F4D-35D7-4ADB-88E5-609A30B8B0CC}"/>
    <dgm:cxn modelId="{C1167407-18A5-46B6-B339-8840D3A78F83}" type="presOf" srcId="{6D09E91E-9D5B-488D-AB01-7EB8D2B9A470}" destId="{2B150A37-6B0C-42FF-904F-AC9A37795C39}" srcOrd="0" destOrd="2" presId="urn:microsoft.com/office/officeart/2005/8/layout/hList1"/>
    <dgm:cxn modelId="{BBEFC90F-4231-46D0-B0DF-E2DE6558BBF5}" type="presOf" srcId="{1FC69751-54C3-4633-8E80-DF93F71E5EA8}" destId="{D83387A3-913C-41FC-BE20-4286B76B9B4D}" srcOrd="0" destOrd="3" presId="urn:microsoft.com/office/officeart/2005/8/layout/hList1"/>
    <dgm:cxn modelId="{5332CF0F-BAB0-41B4-ADA5-2361F8B247F5}" type="presOf" srcId="{10E2DFB3-9BF3-4D47-8B87-C2351193CF82}" destId="{F7BBF89C-BF83-490C-BA58-28FACA29A746}" srcOrd="0" destOrd="0" presId="urn:microsoft.com/office/officeart/2005/8/layout/hList1"/>
    <dgm:cxn modelId="{E420ED23-636C-4FCB-B3C1-86ED6ECF8063}" srcId="{10E2DFB3-9BF3-4D47-8B87-C2351193CF82}" destId="{42A331CB-2D19-488A-827C-A075F0CF7E2E}" srcOrd="0" destOrd="0" parTransId="{3FA9A9B5-12B0-404D-8FB5-4BD75F189944}" sibTransId="{B8436DC9-9C8C-48C3-9FA0-56761F7B7707}"/>
    <dgm:cxn modelId="{131A2728-0F6A-4F59-8D6D-E863212A5CC5}" srcId="{3EEB560A-0735-4AB6-A78A-42E2FF8E9451}" destId="{7D4E9C9D-1117-40A4-BCCB-4E8A19C3B8D9}" srcOrd="1" destOrd="0" parTransId="{41E7D227-F044-464C-AA5E-B688E1E38B87}" sibTransId="{9BD7BE30-1254-457B-9BDB-9A6B4FC01B65}"/>
    <dgm:cxn modelId="{C198242E-AEDC-4A80-8E5C-551B45C1D8EF}" srcId="{10E2DFB3-9BF3-4D47-8B87-C2351193CF82}" destId="{EDD6FF57-DB59-4A4F-8D3E-FC09FEE804C1}" srcOrd="2" destOrd="0" parTransId="{C0700B1D-805F-497D-818A-28717D8266DE}" sibTransId="{2A232EBF-6470-4951-AA57-410DB69851D4}"/>
    <dgm:cxn modelId="{297CC431-24BF-4E7C-B5C7-A54FB86461E7}" type="presOf" srcId="{95F549CB-92CD-4CE4-A0E6-E2FDFD1CBDED}" destId="{2B150A37-6B0C-42FF-904F-AC9A37795C39}" srcOrd="0" destOrd="1" presId="urn:microsoft.com/office/officeart/2005/8/layout/hList1"/>
    <dgm:cxn modelId="{05001134-C1AD-4385-B0DD-06C03145D6C9}" srcId="{DACAF429-FCA2-4F43-99E6-A2DF75255BF6}" destId="{0A90CFB6-07D6-4EBE-ABFB-5712AD4864FC}" srcOrd="1" destOrd="0" parTransId="{B1663895-4A25-4931-A9E6-3CC6B0C2C21F}" sibTransId="{E727D0F6-74C1-4304-86CB-C8EECC7968B2}"/>
    <dgm:cxn modelId="{BCDF8460-BED2-47BE-A331-11D5C348F48F}" srcId="{DACAF429-FCA2-4F43-99E6-A2DF75255BF6}" destId="{9FEDCF38-E04A-48B1-93D7-93B9F544A5DF}" srcOrd="3" destOrd="0" parTransId="{7FF4EB0A-311E-4BCB-8757-C3030E3C1408}" sibTransId="{B37A6B99-D177-4A7E-872D-E36B056EB9D4}"/>
    <dgm:cxn modelId="{837B1943-32E8-4AD3-8FFA-941441CF5F6E}" type="presOf" srcId="{1A5A0564-772B-49FF-BEC1-2B0185F2B35C}" destId="{81D426AD-FC1A-40F4-8D0A-EF9B805B5D7C}" srcOrd="0" destOrd="1" presId="urn:microsoft.com/office/officeart/2005/8/layout/hList1"/>
    <dgm:cxn modelId="{15808566-5B55-409B-B1B6-94F3DD8B53DD}" type="presOf" srcId="{7D4E9C9D-1117-40A4-BCCB-4E8A19C3B8D9}" destId="{D83387A3-913C-41FC-BE20-4286B76B9B4D}" srcOrd="0" destOrd="1" presId="urn:microsoft.com/office/officeart/2005/8/layout/hList1"/>
    <dgm:cxn modelId="{7BE64548-996F-46BB-B990-79DAE35ADA87}" srcId="{41035D41-57B5-4506-816A-651AA9F5EB15}" destId="{3EEB560A-0735-4AB6-A78A-42E2FF8E9451}" srcOrd="1" destOrd="0" parTransId="{EA4D23AF-8C68-490F-BB09-A2915EDC97FE}" sibTransId="{CE2DA062-CB22-46E5-AB07-C48589BF2D63}"/>
    <dgm:cxn modelId="{B2F1EF68-B999-4A3C-8790-3DDC1417F677}" srcId="{979F6B75-2955-4F37-9ABA-E29D5AAEACF5}" destId="{6D09E91E-9D5B-488D-AB01-7EB8D2B9A470}" srcOrd="2" destOrd="0" parTransId="{EBACBAD6-5AE3-465E-861A-36298AC9CAEC}" sibTransId="{4ECD2A79-1544-44A5-A121-F21383B0D90F}"/>
    <dgm:cxn modelId="{9C3F104C-D6D9-47B3-AC6E-9F01DBF009F1}" srcId="{10E2DFB3-9BF3-4D47-8B87-C2351193CF82}" destId="{6E61E876-CD1A-458F-813F-5C2C628F7D90}" srcOrd="3" destOrd="0" parTransId="{9CFBF2EC-50F7-4616-84BE-48BC77D45988}" sibTransId="{424E4D94-D888-4E1E-B6EE-9202C08AB925}"/>
    <dgm:cxn modelId="{BF9F666D-BDE5-4EAF-8417-DE5877A923EA}" type="presOf" srcId="{6E61E876-CD1A-458F-813F-5C2C628F7D90}" destId="{81D426AD-FC1A-40F4-8D0A-EF9B805B5D7C}" srcOrd="0" destOrd="3" presId="urn:microsoft.com/office/officeart/2005/8/layout/hList1"/>
    <dgm:cxn modelId="{D055824E-BCA1-406F-9BAF-C1C8D48000BF}" type="presOf" srcId="{2432C379-C0E8-4336-A885-5A9E9249B24B}" destId="{EE548110-E0ED-4ADA-B5C8-2C12D0CEA5B4}" srcOrd="0" destOrd="2" presId="urn:microsoft.com/office/officeart/2005/8/layout/hList1"/>
    <dgm:cxn modelId="{FCD99772-D051-4847-9EF9-E28EBD3D86E6}" type="presOf" srcId="{3EEB560A-0735-4AB6-A78A-42E2FF8E9451}" destId="{15BA0A0A-EB88-4321-9285-F6E6BAEB88BB}" srcOrd="0" destOrd="0" presId="urn:microsoft.com/office/officeart/2005/8/layout/hList1"/>
    <dgm:cxn modelId="{63627056-C298-43B4-B1D1-5BC80821BB59}" type="presOf" srcId="{DACAF429-FCA2-4F43-99E6-A2DF75255BF6}" destId="{07C4846A-A91A-4585-8E16-FDA7FBD99A31}" srcOrd="0" destOrd="0" presId="urn:microsoft.com/office/officeart/2005/8/layout/hList1"/>
    <dgm:cxn modelId="{30E9EB56-334C-4535-BC88-9C9B547AFF4B}" type="presOf" srcId="{14A0E550-DC7F-4FF9-AC50-8C2E88B00306}" destId="{EE548110-E0ED-4ADA-B5C8-2C12D0CEA5B4}" srcOrd="0" destOrd="0" presId="urn:microsoft.com/office/officeart/2005/8/layout/hList1"/>
    <dgm:cxn modelId="{528BEF7B-7AF9-4962-9C8E-AD38CD8B6838}" srcId="{41035D41-57B5-4506-816A-651AA9F5EB15}" destId="{979F6B75-2955-4F37-9ABA-E29D5AAEACF5}" srcOrd="2" destOrd="0" parTransId="{F29C19D5-FF66-43A1-8139-C5CB7504D746}" sibTransId="{FB9D382C-7B09-4718-B459-42DCF165242C}"/>
    <dgm:cxn modelId="{95C70D81-C301-4CE0-95BB-B08352512684}" type="presOf" srcId="{5CD8B200-0C4F-4432-B01B-FE7FF03C12FC}" destId="{D83387A3-913C-41FC-BE20-4286B76B9B4D}" srcOrd="0" destOrd="2" presId="urn:microsoft.com/office/officeart/2005/8/layout/hList1"/>
    <dgm:cxn modelId="{6372B682-9B04-4993-9601-B5F3C748918B}" srcId="{979F6B75-2955-4F37-9ABA-E29D5AAEACF5}" destId="{95F549CB-92CD-4CE4-A0E6-E2FDFD1CBDED}" srcOrd="1" destOrd="0" parTransId="{C94EDF02-C339-4F0A-B692-3F5AD5C0BE36}" sibTransId="{460F5B80-8225-4E3D-B209-3F84C31F9276}"/>
    <dgm:cxn modelId="{A75C8183-A47A-4D71-BF46-905E82F9504B}" srcId="{DACAF429-FCA2-4F43-99E6-A2DF75255BF6}" destId="{14A0E550-DC7F-4FF9-AC50-8C2E88B00306}" srcOrd="0" destOrd="0" parTransId="{57AAB202-753D-4B34-B7B4-09DB9CCBFD0B}" sibTransId="{96A178D2-945A-4E90-8747-4054B8B2DA59}"/>
    <dgm:cxn modelId="{92AB8883-67B7-474E-A78B-61E601A5940A}" type="presOf" srcId="{1261F478-5AC5-456E-8AB8-320B49019D00}" destId="{D83387A3-913C-41FC-BE20-4286B76B9B4D}" srcOrd="0" destOrd="0" presId="urn:microsoft.com/office/officeart/2005/8/layout/hList1"/>
    <dgm:cxn modelId="{A5C00984-AF2C-46E8-960D-FCBB0C28704F}" srcId="{3EEB560A-0735-4AB6-A78A-42E2FF8E9451}" destId="{A334D779-559D-4D0A-A3FB-72350104431B}" srcOrd="4" destOrd="0" parTransId="{E4EAB86D-F58B-4433-B34D-B1D5CD19CC57}" sibTransId="{85554DA1-0E4D-4BCD-8C6B-68F12300267E}"/>
    <dgm:cxn modelId="{9127F68D-FFA1-42F5-AAE0-962E3AC31FDA}" srcId="{DACAF429-FCA2-4F43-99E6-A2DF75255BF6}" destId="{2432C379-C0E8-4336-A885-5A9E9249B24B}" srcOrd="2" destOrd="0" parTransId="{62554A42-4915-4E01-A64B-EE6B16DC1ECC}" sibTransId="{81242E45-0082-43A3-965E-36029B056E19}"/>
    <dgm:cxn modelId="{B6C918A3-8757-4753-90AD-D736C5A3DE72}" type="presOf" srcId="{42A331CB-2D19-488A-827C-A075F0CF7E2E}" destId="{81D426AD-FC1A-40F4-8D0A-EF9B805B5D7C}" srcOrd="0" destOrd="0" presId="urn:microsoft.com/office/officeart/2005/8/layout/hList1"/>
    <dgm:cxn modelId="{FC1B1FB2-D11B-4CC5-8A8D-29DEF8F13963}" type="presOf" srcId="{D46D45A8-29B5-48B1-BDE4-C9421B321706}" destId="{2B150A37-6B0C-42FF-904F-AC9A37795C39}" srcOrd="0" destOrd="3" presId="urn:microsoft.com/office/officeart/2005/8/layout/hList1"/>
    <dgm:cxn modelId="{9B9279B2-50D7-4FAA-A5FF-251FFE371E67}" type="presOf" srcId="{0BC37972-26EF-4E15-86DA-16EB52144821}" destId="{2B150A37-6B0C-42FF-904F-AC9A37795C39}" srcOrd="0" destOrd="0" presId="urn:microsoft.com/office/officeart/2005/8/layout/hList1"/>
    <dgm:cxn modelId="{00A7FCC2-7D6B-407B-B3D7-9FBAE704FC74}" type="presOf" srcId="{A334D779-559D-4D0A-A3FB-72350104431B}" destId="{D83387A3-913C-41FC-BE20-4286B76B9B4D}" srcOrd="0" destOrd="4" presId="urn:microsoft.com/office/officeart/2005/8/layout/hList1"/>
    <dgm:cxn modelId="{C62B7EC4-3567-4955-A192-65E6CD0AB121}" type="presOf" srcId="{41035D41-57B5-4506-816A-651AA9F5EB15}" destId="{1E1AA46C-C4C3-4F2C-B8A2-0CAFC8978527}" srcOrd="0" destOrd="0" presId="urn:microsoft.com/office/officeart/2005/8/layout/hList1"/>
    <dgm:cxn modelId="{38C411C5-601F-42AD-A339-7BDDDC16A3A8}" type="presOf" srcId="{0A90CFB6-07D6-4EBE-ABFB-5712AD4864FC}" destId="{EE548110-E0ED-4ADA-B5C8-2C12D0CEA5B4}" srcOrd="0" destOrd="1" presId="urn:microsoft.com/office/officeart/2005/8/layout/hList1"/>
    <dgm:cxn modelId="{3E1575C5-633D-4039-A34E-F009FF9B9F2A}" srcId="{41035D41-57B5-4506-816A-651AA9F5EB15}" destId="{10E2DFB3-9BF3-4D47-8B87-C2351193CF82}" srcOrd="0" destOrd="0" parTransId="{7F533B06-C049-4F95-97A0-D32DAF22A8FE}" sibTransId="{05CF3C5C-14B0-4616-8F27-8B08A799A50B}"/>
    <dgm:cxn modelId="{B93392C7-08DD-4CE4-955B-27440630C3C3}" type="presOf" srcId="{979F6B75-2955-4F37-9ABA-E29D5AAEACF5}" destId="{BB4FB0C7-0203-4023-9A78-4321C5828AD1}" srcOrd="0" destOrd="0" presId="urn:microsoft.com/office/officeart/2005/8/layout/hList1"/>
    <dgm:cxn modelId="{9F82B4D0-50E7-4FE9-97A2-FC242C941F1E}" srcId="{979F6B75-2955-4F37-9ABA-E29D5AAEACF5}" destId="{D46D45A8-29B5-48B1-BDE4-C9421B321706}" srcOrd="3" destOrd="0" parTransId="{4BE35163-EAB9-4375-9D65-4951B02A542E}" sibTransId="{0E3919C5-D79F-48CB-9CC5-2AD833782366}"/>
    <dgm:cxn modelId="{CF490FD5-7E2D-4497-820F-791EBB458B5A}" srcId="{3EEB560A-0735-4AB6-A78A-42E2FF8E9451}" destId="{1FC69751-54C3-4633-8E80-DF93F71E5EA8}" srcOrd="3" destOrd="0" parTransId="{EC5EAA08-FB25-4564-A5F8-E63F07F0C912}" sibTransId="{D60FAB13-22DF-4754-8DA0-320FDDD65AA8}"/>
    <dgm:cxn modelId="{DFDE37D6-7FFC-421A-AF4E-68A50DD70C33}" type="presOf" srcId="{9FEDCF38-E04A-48B1-93D7-93B9F544A5DF}" destId="{EE548110-E0ED-4ADA-B5C8-2C12D0CEA5B4}" srcOrd="0" destOrd="3" presId="urn:microsoft.com/office/officeart/2005/8/layout/hList1"/>
    <dgm:cxn modelId="{C79B25D7-4AF8-465A-95F9-31DB27A4FAB6}" type="presOf" srcId="{EDD6FF57-DB59-4A4F-8D3E-FC09FEE804C1}" destId="{81D426AD-FC1A-40F4-8D0A-EF9B805B5D7C}" srcOrd="0" destOrd="2" presId="urn:microsoft.com/office/officeart/2005/8/layout/hList1"/>
    <dgm:cxn modelId="{7DB1C8D7-D3ED-4EAC-A6AB-7F926D15A1D7}" srcId="{41035D41-57B5-4506-816A-651AA9F5EB15}" destId="{DACAF429-FCA2-4F43-99E6-A2DF75255BF6}" srcOrd="3" destOrd="0" parTransId="{60A845B8-6111-46A7-A230-9EEEAE2568A7}" sibTransId="{6AFA578E-8486-4E5E-8C12-38FB83210A3B}"/>
    <dgm:cxn modelId="{74076DED-4925-402B-B35C-F3B174BD5FA2}" srcId="{3EEB560A-0735-4AB6-A78A-42E2FF8E9451}" destId="{5CD8B200-0C4F-4432-B01B-FE7FF03C12FC}" srcOrd="2" destOrd="0" parTransId="{DBEC2461-2A45-4B5E-BBBD-D7CA9C7D1021}" sibTransId="{50EF3CEA-1B36-450D-A02F-79C17887682B}"/>
    <dgm:cxn modelId="{934214EE-8D29-4428-AE06-29AA95E20317}" srcId="{10E2DFB3-9BF3-4D47-8B87-C2351193CF82}" destId="{1A5A0564-772B-49FF-BEC1-2B0185F2B35C}" srcOrd="1" destOrd="0" parTransId="{55AE95BB-3E66-428B-B068-C28A72B7427C}" sibTransId="{C5B273E0-7D0B-4FBD-B5E0-ACCF33B04FD3}"/>
    <dgm:cxn modelId="{C653939E-9EBB-4088-87D5-08D37201C8DA}" type="presParOf" srcId="{1E1AA46C-C4C3-4F2C-B8A2-0CAFC8978527}" destId="{FAA6328A-5593-4011-BC4C-9EB134D74BF5}" srcOrd="0" destOrd="0" presId="urn:microsoft.com/office/officeart/2005/8/layout/hList1"/>
    <dgm:cxn modelId="{6D745001-CDD7-4CC5-81F8-4401778BABC9}" type="presParOf" srcId="{FAA6328A-5593-4011-BC4C-9EB134D74BF5}" destId="{F7BBF89C-BF83-490C-BA58-28FACA29A746}" srcOrd="0" destOrd="0" presId="urn:microsoft.com/office/officeart/2005/8/layout/hList1"/>
    <dgm:cxn modelId="{35976C5F-1C84-4035-997A-7F646830C418}" type="presParOf" srcId="{FAA6328A-5593-4011-BC4C-9EB134D74BF5}" destId="{81D426AD-FC1A-40F4-8D0A-EF9B805B5D7C}" srcOrd="1" destOrd="0" presId="urn:microsoft.com/office/officeart/2005/8/layout/hList1"/>
    <dgm:cxn modelId="{7736D06C-17E9-4C86-8E46-C1DB44EA66BC}" type="presParOf" srcId="{1E1AA46C-C4C3-4F2C-B8A2-0CAFC8978527}" destId="{6541339C-780B-4C3F-9014-6AF5706B9B57}" srcOrd="1" destOrd="0" presId="urn:microsoft.com/office/officeart/2005/8/layout/hList1"/>
    <dgm:cxn modelId="{25A5440E-7CBD-4A76-A6BC-E72A817B595F}" type="presParOf" srcId="{1E1AA46C-C4C3-4F2C-B8A2-0CAFC8978527}" destId="{56ECFA0E-5DBF-4EC6-AEC4-1B2AA79DF34E}" srcOrd="2" destOrd="0" presId="urn:microsoft.com/office/officeart/2005/8/layout/hList1"/>
    <dgm:cxn modelId="{4B755BE7-2828-40BF-82E1-714177DBF30C}" type="presParOf" srcId="{56ECFA0E-5DBF-4EC6-AEC4-1B2AA79DF34E}" destId="{15BA0A0A-EB88-4321-9285-F6E6BAEB88BB}" srcOrd="0" destOrd="0" presId="urn:microsoft.com/office/officeart/2005/8/layout/hList1"/>
    <dgm:cxn modelId="{0ED2BD2F-3074-4E6B-9299-E495021DB07B}" type="presParOf" srcId="{56ECFA0E-5DBF-4EC6-AEC4-1B2AA79DF34E}" destId="{D83387A3-913C-41FC-BE20-4286B76B9B4D}" srcOrd="1" destOrd="0" presId="urn:microsoft.com/office/officeart/2005/8/layout/hList1"/>
    <dgm:cxn modelId="{1B41B7C8-5DDF-457D-B0E5-0DC0D072BF93}" type="presParOf" srcId="{1E1AA46C-C4C3-4F2C-B8A2-0CAFC8978527}" destId="{E575D99A-2A61-4142-9DF0-F78D35565F59}" srcOrd="3" destOrd="0" presId="urn:microsoft.com/office/officeart/2005/8/layout/hList1"/>
    <dgm:cxn modelId="{5BE3CC9F-3E25-4D39-BBB2-9F4CE588C073}" type="presParOf" srcId="{1E1AA46C-C4C3-4F2C-B8A2-0CAFC8978527}" destId="{69F27B9C-B10A-47B2-B6E3-F16E2C906A90}" srcOrd="4" destOrd="0" presId="urn:microsoft.com/office/officeart/2005/8/layout/hList1"/>
    <dgm:cxn modelId="{75716B77-D4C9-4BDD-A015-51C903577DBA}" type="presParOf" srcId="{69F27B9C-B10A-47B2-B6E3-F16E2C906A90}" destId="{BB4FB0C7-0203-4023-9A78-4321C5828AD1}" srcOrd="0" destOrd="0" presId="urn:microsoft.com/office/officeart/2005/8/layout/hList1"/>
    <dgm:cxn modelId="{C43C6C0F-81B3-4439-99FA-9CFA8298091F}" type="presParOf" srcId="{69F27B9C-B10A-47B2-B6E3-F16E2C906A90}" destId="{2B150A37-6B0C-42FF-904F-AC9A37795C39}" srcOrd="1" destOrd="0" presId="urn:microsoft.com/office/officeart/2005/8/layout/hList1"/>
    <dgm:cxn modelId="{36DAB587-5158-4EEE-BBCE-72FA72B56DB7}" type="presParOf" srcId="{1E1AA46C-C4C3-4F2C-B8A2-0CAFC8978527}" destId="{9E95C1FE-23BF-44DF-9886-E9FAE849B6AF}" srcOrd="5" destOrd="0" presId="urn:microsoft.com/office/officeart/2005/8/layout/hList1"/>
    <dgm:cxn modelId="{1D46F78D-26F2-4A5B-A258-76DDF76C4287}" type="presParOf" srcId="{1E1AA46C-C4C3-4F2C-B8A2-0CAFC8978527}" destId="{1F6072B8-A434-4646-8756-9C51B3AD7865}" srcOrd="6" destOrd="0" presId="urn:microsoft.com/office/officeart/2005/8/layout/hList1"/>
    <dgm:cxn modelId="{9C48C456-8C99-489D-A0B7-EC98A8C47407}" type="presParOf" srcId="{1F6072B8-A434-4646-8756-9C51B3AD7865}" destId="{07C4846A-A91A-4585-8E16-FDA7FBD99A31}" srcOrd="0" destOrd="0" presId="urn:microsoft.com/office/officeart/2005/8/layout/hList1"/>
    <dgm:cxn modelId="{26C7FF52-6545-408D-8974-E8E2EB538C31}" type="presParOf" srcId="{1F6072B8-A434-4646-8756-9C51B3AD7865}" destId="{EE548110-E0ED-4ADA-B5C8-2C12D0CEA5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CE041-55FE-4F9A-949A-4F3AF7ECF38C}">
      <dsp:nvSpPr>
        <dsp:cNvPr id="0" name=""/>
        <dsp:cNvSpPr/>
      </dsp:nvSpPr>
      <dsp:spPr>
        <a:xfrm>
          <a:off x="4125" y="874600"/>
          <a:ext cx="2480667" cy="90711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Address privacy concerns</a:t>
          </a:r>
        </a:p>
      </dsp:txBody>
      <dsp:txXfrm>
        <a:off x="4125" y="874600"/>
        <a:ext cx="2480667" cy="907118"/>
      </dsp:txXfrm>
    </dsp:sp>
    <dsp:sp modelId="{2E3D350C-4D39-490A-B54F-B8277DE272A3}">
      <dsp:nvSpPr>
        <dsp:cNvPr id="0" name=""/>
        <dsp:cNvSpPr/>
      </dsp:nvSpPr>
      <dsp:spPr>
        <a:xfrm>
          <a:off x="4125" y="1781719"/>
          <a:ext cx="2480667" cy="18775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Consider 1-on-1 services</a:t>
          </a:r>
        </a:p>
        <a:p>
          <a:pPr marL="171450" lvl="1" indent="-171450" algn="l" defTabSz="800100">
            <a:lnSpc>
              <a:spcPct val="90000"/>
            </a:lnSpc>
            <a:spcBef>
              <a:spcPct val="0"/>
            </a:spcBef>
            <a:spcAft>
              <a:spcPct val="15000"/>
            </a:spcAft>
            <a:buChar char="•"/>
          </a:pPr>
          <a:r>
            <a:rPr lang="en-US" sz="1800" kern="1200"/>
            <a:t>Employ mental health professionals</a:t>
          </a:r>
        </a:p>
        <a:p>
          <a:pPr marL="171450" lvl="1" indent="-171450" algn="l" defTabSz="800100">
            <a:lnSpc>
              <a:spcPct val="90000"/>
            </a:lnSpc>
            <a:spcBef>
              <a:spcPct val="0"/>
            </a:spcBef>
            <a:spcAft>
              <a:spcPct val="15000"/>
            </a:spcAft>
            <a:buChar char="•"/>
          </a:pPr>
          <a:r>
            <a:rPr lang="en-US" sz="1800" kern="1200"/>
            <a:t>Off-site or separated services</a:t>
          </a:r>
        </a:p>
      </dsp:txBody>
      <dsp:txXfrm>
        <a:off x="4125" y="1781719"/>
        <a:ext cx="2480667" cy="1877579"/>
      </dsp:txXfrm>
    </dsp:sp>
    <dsp:sp modelId="{6AF066D5-6924-42C8-A24C-B0C01232B4C3}">
      <dsp:nvSpPr>
        <dsp:cNvPr id="0" name=""/>
        <dsp:cNvSpPr/>
      </dsp:nvSpPr>
      <dsp:spPr>
        <a:xfrm>
          <a:off x="2832086" y="874600"/>
          <a:ext cx="2480667" cy="90711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Strengthen and enforce policies to protect frontline workers</a:t>
          </a:r>
        </a:p>
      </dsp:txBody>
      <dsp:txXfrm>
        <a:off x="2832086" y="874600"/>
        <a:ext cx="2480667" cy="907118"/>
      </dsp:txXfrm>
    </dsp:sp>
    <dsp:sp modelId="{A02EA807-C2CF-46BD-9AB6-AB1EF1ED49D1}">
      <dsp:nvSpPr>
        <dsp:cNvPr id="0" name=""/>
        <dsp:cNvSpPr/>
      </dsp:nvSpPr>
      <dsp:spPr>
        <a:xfrm>
          <a:off x="2832086" y="1781719"/>
          <a:ext cx="2480667" cy="18775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Clearly outline and enforce policies</a:t>
          </a:r>
        </a:p>
        <a:p>
          <a:pPr marL="171450" lvl="1" indent="-171450" algn="l" defTabSz="800100">
            <a:lnSpc>
              <a:spcPct val="90000"/>
            </a:lnSpc>
            <a:spcBef>
              <a:spcPct val="0"/>
            </a:spcBef>
            <a:spcAft>
              <a:spcPct val="15000"/>
            </a:spcAft>
            <a:buChar char="•"/>
          </a:pPr>
          <a:r>
            <a:rPr lang="en-US" sz="1800" kern="1200"/>
            <a:t>Passenger code of conducts</a:t>
          </a:r>
        </a:p>
      </dsp:txBody>
      <dsp:txXfrm>
        <a:off x="2832086" y="1781719"/>
        <a:ext cx="2480667" cy="1877579"/>
      </dsp:txXfrm>
    </dsp:sp>
    <dsp:sp modelId="{1E900180-586F-461F-BB53-13F294A2F1A4}">
      <dsp:nvSpPr>
        <dsp:cNvPr id="0" name=""/>
        <dsp:cNvSpPr/>
      </dsp:nvSpPr>
      <dsp:spPr>
        <a:xfrm>
          <a:off x="5660046" y="874600"/>
          <a:ext cx="2480667" cy="90711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Provide more support in the field and ongoing support after incidents</a:t>
          </a:r>
        </a:p>
      </dsp:txBody>
      <dsp:txXfrm>
        <a:off x="5660046" y="874600"/>
        <a:ext cx="2480667" cy="907118"/>
      </dsp:txXfrm>
    </dsp:sp>
    <dsp:sp modelId="{8CFD14F5-DEC0-454B-BA8E-372D9A074C77}">
      <dsp:nvSpPr>
        <dsp:cNvPr id="0" name=""/>
        <dsp:cNvSpPr/>
      </dsp:nvSpPr>
      <dsp:spPr>
        <a:xfrm>
          <a:off x="5660046" y="1781719"/>
          <a:ext cx="2480667" cy="18775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Offer specialized staff trained in incident response</a:t>
          </a:r>
        </a:p>
        <a:p>
          <a:pPr marL="171450" lvl="1" indent="-171450" algn="l" defTabSz="800100">
            <a:lnSpc>
              <a:spcPct val="90000"/>
            </a:lnSpc>
            <a:spcBef>
              <a:spcPct val="0"/>
            </a:spcBef>
            <a:spcAft>
              <a:spcPct val="15000"/>
            </a:spcAft>
            <a:buChar char="•"/>
          </a:pPr>
          <a:r>
            <a:rPr lang="en-US" sz="1800" kern="1200"/>
            <a:t>Ongoing support is also needed following incidents </a:t>
          </a:r>
        </a:p>
      </dsp:txBody>
      <dsp:txXfrm>
        <a:off x="5660046" y="1781719"/>
        <a:ext cx="2480667" cy="1877579"/>
      </dsp:txXfrm>
    </dsp:sp>
    <dsp:sp modelId="{A6F887EB-8670-4051-917C-2C250EA749EB}">
      <dsp:nvSpPr>
        <dsp:cNvPr id="0" name=""/>
        <dsp:cNvSpPr/>
      </dsp:nvSpPr>
      <dsp:spPr>
        <a:xfrm>
          <a:off x="8488007" y="874600"/>
          <a:ext cx="2480667" cy="90711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Provide peer support and mentoring </a:t>
          </a:r>
        </a:p>
      </dsp:txBody>
      <dsp:txXfrm>
        <a:off x="8488007" y="874600"/>
        <a:ext cx="2480667" cy="907118"/>
      </dsp:txXfrm>
    </dsp:sp>
    <dsp:sp modelId="{17AD1D98-C7E3-44E7-9C53-FA452E7E72EA}">
      <dsp:nvSpPr>
        <dsp:cNvPr id="0" name=""/>
        <dsp:cNvSpPr/>
      </dsp:nvSpPr>
      <dsp:spPr>
        <a:xfrm>
          <a:off x="8488007" y="1781719"/>
          <a:ext cx="2480667" cy="18775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Develop formal programs</a:t>
          </a:r>
        </a:p>
      </dsp:txBody>
      <dsp:txXfrm>
        <a:off x="8488007" y="1781719"/>
        <a:ext cx="2480667" cy="1877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26698-DCE6-405B-8AEF-40C8F3CACE32}">
      <dsp:nvSpPr>
        <dsp:cNvPr id="0" name=""/>
        <dsp:cNvSpPr/>
      </dsp:nvSpPr>
      <dsp:spPr>
        <a:xfrm>
          <a:off x="613737" y="595"/>
          <a:ext cx="2266354" cy="135981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MARTA</a:t>
          </a:r>
          <a:br>
            <a:rPr lang="en-US" sz="1700" kern="1200"/>
          </a:br>
          <a:r>
            <a:rPr lang="en-US" sz="1700" kern="1200"/>
            <a:t>Using technology to connect employees with support</a:t>
          </a:r>
        </a:p>
      </dsp:txBody>
      <dsp:txXfrm>
        <a:off x="613737" y="595"/>
        <a:ext cx="2266354" cy="1359812"/>
      </dsp:txXfrm>
    </dsp:sp>
    <dsp:sp modelId="{90ED57CB-63DA-4520-B9C0-A9EA72134DF3}">
      <dsp:nvSpPr>
        <dsp:cNvPr id="0" name=""/>
        <dsp:cNvSpPr/>
      </dsp:nvSpPr>
      <dsp:spPr>
        <a:xfrm>
          <a:off x="3106727" y="595"/>
          <a:ext cx="2266354" cy="1359812"/>
        </a:xfrm>
        <a:prstGeom prst="rect">
          <a:avLst/>
        </a:prstGeom>
        <a:solidFill>
          <a:schemeClr val="accent1">
            <a:shade val="80000"/>
            <a:hueOff val="-57028"/>
            <a:satOff val="-2095"/>
            <a:lumOff val="34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VTA/ATU Local 265 </a:t>
          </a:r>
          <a:br>
            <a:rPr lang="en-US" sz="1700" kern="1200"/>
          </a:br>
          <a:r>
            <a:rPr lang="en-US" sz="1700" kern="1200"/>
            <a:t>Increased access to mental health services, trained professionals, and other benefits</a:t>
          </a:r>
        </a:p>
      </dsp:txBody>
      <dsp:txXfrm>
        <a:off x="3106727" y="595"/>
        <a:ext cx="2266354" cy="1359812"/>
      </dsp:txXfrm>
    </dsp:sp>
    <dsp:sp modelId="{B94EC78E-DD80-4E1B-9C08-4A0C23DBF7C7}">
      <dsp:nvSpPr>
        <dsp:cNvPr id="0" name=""/>
        <dsp:cNvSpPr/>
      </dsp:nvSpPr>
      <dsp:spPr>
        <a:xfrm>
          <a:off x="5599717" y="595"/>
          <a:ext cx="2266354" cy="1359812"/>
        </a:xfrm>
        <a:prstGeom prst="rect">
          <a:avLst/>
        </a:prstGeom>
        <a:solidFill>
          <a:schemeClr val="accent1">
            <a:shade val="80000"/>
            <a:hueOff val="-114057"/>
            <a:satOff val="-4189"/>
            <a:lumOff val="6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MARTA </a:t>
          </a:r>
          <a:br>
            <a:rPr lang="en-US" sz="1700" kern="1200"/>
          </a:br>
          <a:r>
            <a:rPr lang="en-US" sz="1700" kern="1200"/>
            <a:t>Incentives for wellness program participation</a:t>
          </a:r>
        </a:p>
      </dsp:txBody>
      <dsp:txXfrm>
        <a:off x="5599717" y="595"/>
        <a:ext cx="2266354" cy="1359812"/>
      </dsp:txXfrm>
    </dsp:sp>
    <dsp:sp modelId="{6BF90EC1-BF7F-41F7-BE68-BA2F1259F5D1}">
      <dsp:nvSpPr>
        <dsp:cNvPr id="0" name=""/>
        <dsp:cNvSpPr/>
      </dsp:nvSpPr>
      <dsp:spPr>
        <a:xfrm>
          <a:off x="8092707" y="595"/>
          <a:ext cx="2266354" cy="1359812"/>
        </a:xfrm>
        <a:prstGeom prst="rect">
          <a:avLst/>
        </a:prstGeom>
        <a:solidFill>
          <a:schemeClr val="accent1">
            <a:shade val="80000"/>
            <a:hueOff val="-171085"/>
            <a:satOff val="-6284"/>
            <a:lumOff val="103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IndyGo</a:t>
          </a:r>
          <a:br>
            <a:rPr lang="en-US" sz="1700" kern="1200"/>
          </a:br>
          <a:r>
            <a:rPr lang="en-US" sz="1700" kern="1200"/>
            <a:t>On-site health clinic services</a:t>
          </a:r>
        </a:p>
      </dsp:txBody>
      <dsp:txXfrm>
        <a:off x="8092707" y="595"/>
        <a:ext cx="2266354" cy="1359812"/>
      </dsp:txXfrm>
    </dsp:sp>
    <dsp:sp modelId="{3CC0104C-448C-4066-845D-27D169428EA1}">
      <dsp:nvSpPr>
        <dsp:cNvPr id="0" name=""/>
        <dsp:cNvSpPr/>
      </dsp:nvSpPr>
      <dsp:spPr>
        <a:xfrm>
          <a:off x="613737" y="1587043"/>
          <a:ext cx="2266354" cy="1359812"/>
        </a:xfrm>
        <a:prstGeom prst="rect">
          <a:avLst/>
        </a:prstGeom>
        <a:solidFill>
          <a:schemeClr val="accent1">
            <a:shade val="80000"/>
            <a:hueOff val="-228114"/>
            <a:satOff val="-8378"/>
            <a:lumOff val="13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IndyGo</a:t>
          </a:r>
          <a:br>
            <a:rPr lang="en-US" sz="1700" kern="1200"/>
          </a:br>
          <a:r>
            <a:rPr lang="en-US" sz="1700" kern="1200"/>
            <a:t>Creative marketing</a:t>
          </a:r>
        </a:p>
      </dsp:txBody>
      <dsp:txXfrm>
        <a:off x="613737" y="1587043"/>
        <a:ext cx="2266354" cy="1359812"/>
      </dsp:txXfrm>
    </dsp:sp>
    <dsp:sp modelId="{EFCBBAC7-00C9-412B-9A80-13F69195E6D4}">
      <dsp:nvSpPr>
        <dsp:cNvPr id="0" name=""/>
        <dsp:cNvSpPr/>
      </dsp:nvSpPr>
      <dsp:spPr>
        <a:xfrm>
          <a:off x="3106727" y="1587043"/>
          <a:ext cx="2266354" cy="1359812"/>
        </a:xfrm>
        <a:prstGeom prst="rect">
          <a:avLst/>
        </a:prstGeom>
        <a:solidFill>
          <a:schemeClr val="accent1">
            <a:shade val="80000"/>
            <a:hueOff val="-285142"/>
            <a:satOff val="-10473"/>
            <a:lumOff val="173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VTA/ATU 265 </a:t>
          </a:r>
          <a:br>
            <a:rPr lang="en-US" sz="1700" kern="1200"/>
          </a:br>
          <a:r>
            <a:rPr lang="en-US" sz="1700" kern="1200"/>
            <a:t>Critical Incident Support Teams</a:t>
          </a:r>
        </a:p>
      </dsp:txBody>
      <dsp:txXfrm>
        <a:off x="3106727" y="1587043"/>
        <a:ext cx="2266354" cy="1359812"/>
      </dsp:txXfrm>
    </dsp:sp>
    <dsp:sp modelId="{2B39C965-EE46-4B07-8E1D-182CF9CDD1C7}">
      <dsp:nvSpPr>
        <dsp:cNvPr id="0" name=""/>
        <dsp:cNvSpPr/>
      </dsp:nvSpPr>
      <dsp:spPr>
        <a:xfrm>
          <a:off x="5599717" y="1587043"/>
          <a:ext cx="2266354" cy="1359812"/>
        </a:xfrm>
        <a:prstGeom prst="rect">
          <a:avLst/>
        </a:prstGeom>
        <a:solidFill>
          <a:schemeClr val="accent1">
            <a:shade val="80000"/>
            <a:hueOff val="-342170"/>
            <a:satOff val="-12567"/>
            <a:lumOff val="20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Metro Transit </a:t>
          </a:r>
          <a:br>
            <a:rPr lang="en-US" sz="1700" kern="1200"/>
          </a:br>
          <a:r>
            <a:rPr lang="en-US" sz="1700" kern="1200"/>
            <a:t>Red Kite Project Resiliency Training</a:t>
          </a:r>
        </a:p>
      </dsp:txBody>
      <dsp:txXfrm>
        <a:off x="5599717" y="1587043"/>
        <a:ext cx="2266354" cy="1359812"/>
      </dsp:txXfrm>
    </dsp:sp>
    <dsp:sp modelId="{4A337E40-80B2-427C-A1F9-A4AD6775048A}">
      <dsp:nvSpPr>
        <dsp:cNvPr id="0" name=""/>
        <dsp:cNvSpPr/>
      </dsp:nvSpPr>
      <dsp:spPr>
        <a:xfrm>
          <a:off x="8092707" y="1587043"/>
          <a:ext cx="2266354" cy="1359812"/>
        </a:xfrm>
        <a:prstGeom prst="rect">
          <a:avLst/>
        </a:prstGeom>
        <a:solidFill>
          <a:schemeClr val="accent1">
            <a:shade val="80000"/>
            <a:hueOff val="-399199"/>
            <a:satOff val="-14661"/>
            <a:lumOff val="24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TriMet</a:t>
          </a:r>
          <a:br>
            <a:rPr lang="en-US" sz="1700" kern="1200"/>
          </a:br>
          <a:r>
            <a:rPr lang="en-US" sz="1700" kern="1200"/>
            <a:t>Lactation van for nursing operators</a:t>
          </a:r>
        </a:p>
      </dsp:txBody>
      <dsp:txXfrm>
        <a:off x="8092707" y="1587043"/>
        <a:ext cx="2266354" cy="1359812"/>
      </dsp:txXfrm>
    </dsp:sp>
    <dsp:sp modelId="{0A977820-C9D3-4047-A744-B59F8E8ED7B8}">
      <dsp:nvSpPr>
        <dsp:cNvPr id="0" name=""/>
        <dsp:cNvSpPr/>
      </dsp:nvSpPr>
      <dsp:spPr>
        <a:xfrm>
          <a:off x="1860232" y="3173491"/>
          <a:ext cx="2266354" cy="1359812"/>
        </a:xfrm>
        <a:prstGeom prst="rect">
          <a:avLst/>
        </a:prstGeom>
        <a:solidFill>
          <a:schemeClr val="accent1">
            <a:shade val="80000"/>
            <a:hueOff val="-456227"/>
            <a:satOff val="-16756"/>
            <a:lumOff val="27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VTA/ATU 265</a:t>
          </a:r>
          <a:br>
            <a:rPr lang="en-US" sz="1700" kern="1200"/>
          </a:br>
          <a:r>
            <a:rPr lang="en-US" sz="1700" kern="1200"/>
            <a:t>Training and mentorship for retention and advancement</a:t>
          </a:r>
        </a:p>
      </dsp:txBody>
      <dsp:txXfrm>
        <a:off x="1860232" y="3173491"/>
        <a:ext cx="2266354" cy="1359812"/>
      </dsp:txXfrm>
    </dsp:sp>
    <dsp:sp modelId="{2205E337-EBB3-4B58-B806-C6B25FF5959E}">
      <dsp:nvSpPr>
        <dsp:cNvPr id="0" name=""/>
        <dsp:cNvSpPr/>
      </dsp:nvSpPr>
      <dsp:spPr>
        <a:xfrm>
          <a:off x="4353222" y="3173491"/>
          <a:ext cx="2266354" cy="1359812"/>
        </a:xfrm>
        <a:prstGeom prst="rect">
          <a:avLst/>
        </a:prstGeom>
        <a:solidFill>
          <a:schemeClr val="accent1">
            <a:shade val="80000"/>
            <a:hueOff val="-513256"/>
            <a:satOff val="-18850"/>
            <a:lumOff val="31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MTA Operator Restroom Workgroup</a:t>
          </a:r>
        </a:p>
      </dsp:txBody>
      <dsp:txXfrm>
        <a:off x="4353222" y="3173491"/>
        <a:ext cx="2266354" cy="1359812"/>
      </dsp:txXfrm>
    </dsp:sp>
    <dsp:sp modelId="{1172663A-EC52-4FD6-A1EC-4F563D306940}">
      <dsp:nvSpPr>
        <dsp:cNvPr id="0" name=""/>
        <dsp:cNvSpPr/>
      </dsp:nvSpPr>
      <dsp:spPr>
        <a:xfrm>
          <a:off x="6846212" y="3173491"/>
          <a:ext cx="2266354" cy="1359812"/>
        </a:xfrm>
        <a:prstGeom prst="rect">
          <a:avLst/>
        </a:prstGeom>
        <a:solidFill>
          <a:schemeClr val="accent1">
            <a:shade val="80000"/>
            <a:hueOff val="-570284"/>
            <a:satOff val="-20945"/>
            <a:lumOff val="346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TWU Local 100 </a:t>
          </a:r>
          <a:br>
            <a:rPr lang="en-US" sz="1700" kern="1200"/>
          </a:br>
          <a:r>
            <a:rPr lang="en-US" sz="1700" kern="1200"/>
            <a:t>Union Assistance Program</a:t>
          </a:r>
        </a:p>
      </dsp:txBody>
      <dsp:txXfrm>
        <a:off x="6846212" y="3173491"/>
        <a:ext cx="2266354" cy="1359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9490D-505F-401E-BD66-13C0449D21DB}">
      <dsp:nvSpPr>
        <dsp:cNvPr id="0" name=""/>
        <dsp:cNvSpPr/>
      </dsp:nvSpPr>
      <dsp:spPr>
        <a:xfrm>
          <a:off x="4125" y="175312"/>
          <a:ext cx="2480667" cy="61526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Program evaluation framework</a:t>
          </a:r>
        </a:p>
      </dsp:txBody>
      <dsp:txXfrm>
        <a:off x="4125" y="175312"/>
        <a:ext cx="2480667" cy="615266"/>
      </dsp:txXfrm>
    </dsp:sp>
    <dsp:sp modelId="{D8A39B0D-9C0B-40D4-A340-A074CF99140B}">
      <dsp:nvSpPr>
        <dsp:cNvPr id="0" name=""/>
        <dsp:cNvSpPr/>
      </dsp:nvSpPr>
      <dsp:spPr>
        <a:xfrm>
          <a:off x="4125" y="790579"/>
          <a:ext cx="2480667" cy="118995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Provides guidance on using a </a:t>
          </a:r>
          <a:r>
            <a:rPr lang="en-US" sz="1700" b="1" kern="1200"/>
            <a:t>capability maturity matrix </a:t>
          </a:r>
          <a:r>
            <a:rPr lang="en-US" sz="1700" kern="1200"/>
            <a:t>for program evaluation.</a:t>
          </a:r>
        </a:p>
      </dsp:txBody>
      <dsp:txXfrm>
        <a:off x="4125" y="790579"/>
        <a:ext cx="2480667" cy="1189957"/>
      </dsp:txXfrm>
    </dsp:sp>
    <dsp:sp modelId="{13CB12C1-E7A2-4227-A073-CD5EE912655C}">
      <dsp:nvSpPr>
        <dsp:cNvPr id="0" name=""/>
        <dsp:cNvSpPr/>
      </dsp:nvSpPr>
      <dsp:spPr>
        <a:xfrm>
          <a:off x="2832086" y="175312"/>
          <a:ext cx="2480667" cy="615266"/>
        </a:xfrm>
        <a:prstGeom prst="rect">
          <a:avLst/>
        </a:prstGeom>
        <a:solidFill>
          <a:schemeClr val="accent4">
            <a:hueOff val="0"/>
            <a:satOff val="-33333"/>
            <a:lumOff val="6601"/>
            <a:alphaOff val="0"/>
          </a:schemeClr>
        </a:solidFill>
        <a:ln w="25400" cap="flat" cmpd="sng" algn="ctr">
          <a:solidFill>
            <a:schemeClr val="accent4">
              <a:hueOff val="0"/>
              <a:satOff val="-33333"/>
              <a:lumOff val="66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Evaluating and Improving EAPs and UAPs</a:t>
          </a:r>
        </a:p>
      </dsp:txBody>
      <dsp:txXfrm>
        <a:off x="2832086" y="175312"/>
        <a:ext cx="2480667" cy="615266"/>
      </dsp:txXfrm>
    </dsp:sp>
    <dsp:sp modelId="{258364FE-446E-4267-B7CA-B319134C368F}">
      <dsp:nvSpPr>
        <dsp:cNvPr id="0" name=""/>
        <dsp:cNvSpPr/>
      </dsp:nvSpPr>
      <dsp:spPr>
        <a:xfrm>
          <a:off x="2832086" y="790579"/>
          <a:ext cx="2480667" cy="1189957"/>
        </a:xfrm>
        <a:prstGeom prst="rect">
          <a:avLst/>
        </a:prstGeom>
        <a:solidFill>
          <a:schemeClr val="accent4">
            <a:tint val="40000"/>
            <a:alpha val="90000"/>
            <a:hueOff val="0"/>
            <a:satOff val="-7125"/>
            <a:lumOff val="424"/>
            <a:alphaOff val="0"/>
          </a:schemeClr>
        </a:solidFill>
        <a:ln w="25400" cap="flat" cmpd="sng" algn="ctr">
          <a:solidFill>
            <a:schemeClr val="accent4">
              <a:tint val="40000"/>
              <a:alpha val="90000"/>
              <a:hueOff val="0"/>
              <a:satOff val="-7125"/>
              <a:lumOff val="4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Provides a </a:t>
          </a:r>
          <a:r>
            <a:rPr lang="en-US" sz="1700" b="1" kern="1200"/>
            <a:t>worksheet </a:t>
          </a:r>
          <a:r>
            <a:rPr lang="en-US" sz="1700" kern="1200"/>
            <a:t>to guide the evaluation and improvement of EAPs and UAPs. </a:t>
          </a:r>
        </a:p>
      </dsp:txBody>
      <dsp:txXfrm>
        <a:off x="2832086" y="790579"/>
        <a:ext cx="2480667" cy="1189957"/>
      </dsp:txXfrm>
    </dsp:sp>
    <dsp:sp modelId="{8AFA9A50-C6AD-45A0-8821-EBBD3EE21233}">
      <dsp:nvSpPr>
        <dsp:cNvPr id="0" name=""/>
        <dsp:cNvSpPr/>
      </dsp:nvSpPr>
      <dsp:spPr>
        <a:xfrm>
          <a:off x="5660046" y="175312"/>
          <a:ext cx="2480667" cy="615266"/>
        </a:xfrm>
        <a:prstGeom prst="rect">
          <a:avLst/>
        </a:prstGeom>
        <a:solidFill>
          <a:schemeClr val="accent4">
            <a:hueOff val="0"/>
            <a:satOff val="-66667"/>
            <a:lumOff val="13203"/>
            <a:alphaOff val="0"/>
          </a:schemeClr>
        </a:solidFill>
        <a:ln w="25400" cap="flat" cmpd="sng" algn="ctr">
          <a:solidFill>
            <a:schemeClr val="accent4">
              <a:hueOff val="0"/>
              <a:satOff val="-66667"/>
              <a:lumOff val="132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Establishing a Wellness Program</a:t>
          </a:r>
        </a:p>
      </dsp:txBody>
      <dsp:txXfrm>
        <a:off x="5660046" y="175312"/>
        <a:ext cx="2480667" cy="615266"/>
      </dsp:txXfrm>
    </dsp:sp>
    <dsp:sp modelId="{7F14F10C-651A-44F3-AF6E-A1D106709A90}">
      <dsp:nvSpPr>
        <dsp:cNvPr id="0" name=""/>
        <dsp:cNvSpPr/>
      </dsp:nvSpPr>
      <dsp:spPr>
        <a:xfrm>
          <a:off x="5660046" y="790579"/>
          <a:ext cx="2480667" cy="1189957"/>
        </a:xfrm>
        <a:prstGeom prst="rect">
          <a:avLst/>
        </a:prstGeom>
        <a:solidFill>
          <a:schemeClr val="accent4">
            <a:tint val="40000"/>
            <a:alpha val="90000"/>
            <a:hueOff val="0"/>
            <a:satOff val="-14251"/>
            <a:lumOff val="848"/>
            <a:alphaOff val="0"/>
          </a:schemeClr>
        </a:solidFill>
        <a:ln w="25400" cap="flat" cmpd="sng" algn="ctr">
          <a:solidFill>
            <a:schemeClr val="accent4">
              <a:tint val="40000"/>
              <a:alpha val="90000"/>
              <a:hueOff val="0"/>
              <a:satOff val="-14251"/>
              <a:lumOff val="8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Lays out </a:t>
          </a:r>
          <a:r>
            <a:rPr lang="en-US" sz="1700" b="1" kern="1200"/>
            <a:t>example wellness programs </a:t>
          </a:r>
          <a:r>
            <a:rPr lang="en-US" sz="1700" kern="1200"/>
            <a:t>and </a:t>
          </a:r>
          <a:r>
            <a:rPr lang="en-US" sz="1700" b="1" kern="1200"/>
            <a:t>steps</a:t>
          </a:r>
          <a:r>
            <a:rPr lang="en-US" sz="1700" kern="1200"/>
            <a:t> to establish a program.</a:t>
          </a:r>
        </a:p>
      </dsp:txBody>
      <dsp:txXfrm>
        <a:off x="5660046" y="790579"/>
        <a:ext cx="2480667" cy="1189957"/>
      </dsp:txXfrm>
    </dsp:sp>
    <dsp:sp modelId="{EAE3A8B7-09A2-446E-9A2D-1300FE96F70C}">
      <dsp:nvSpPr>
        <dsp:cNvPr id="0" name=""/>
        <dsp:cNvSpPr/>
      </dsp:nvSpPr>
      <dsp:spPr>
        <a:xfrm>
          <a:off x="8488007" y="175312"/>
          <a:ext cx="2480667" cy="615266"/>
        </a:xfrm>
        <a:prstGeom prst="rect">
          <a:avLst/>
        </a:prstGeom>
        <a:solidFill>
          <a:schemeClr val="accent4">
            <a:hueOff val="0"/>
            <a:satOff val="-100000"/>
            <a:lumOff val="19804"/>
            <a:alphaOff val="0"/>
          </a:schemeClr>
        </a:solidFill>
        <a:ln w="25400" cap="flat" cmpd="sng" algn="ctr">
          <a:solidFill>
            <a:schemeClr val="accent4">
              <a:hueOff val="0"/>
              <a:satOff val="-100000"/>
              <a:lumOff val="1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Support Mental Health in the Workplace</a:t>
          </a:r>
        </a:p>
      </dsp:txBody>
      <dsp:txXfrm>
        <a:off x="8488007" y="175312"/>
        <a:ext cx="2480667" cy="615266"/>
      </dsp:txXfrm>
    </dsp:sp>
    <dsp:sp modelId="{FEFA83CC-4F27-4069-B312-00E341167C14}">
      <dsp:nvSpPr>
        <dsp:cNvPr id="0" name=""/>
        <dsp:cNvSpPr/>
      </dsp:nvSpPr>
      <dsp:spPr>
        <a:xfrm>
          <a:off x="8488007" y="790579"/>
          <a:ext cx="2480667" cy="1189957"/>
        </a:xfrm>
        <a:prstGeom prst="rect">
          <a:avLst/>
        </a:prstGeom>
        <a:solidFill>
          <a:schemeClr val="accent4">
            <a:tint val="40000"/>
            <a:alpha val="90000"/>
            <a:hueOff val="0"/>
            <a:satOff val="-21376"/>
            <a:lumOff val="1272"/>
            <a:alphaOff val="0"/>
          </a:schemeClr>
        </a:solidFill>
        <a:ln w="25400" cap="flat" cmpd="sng" algn="ctr">
          <a:solidFill>
            <a:schemeClr val="accent4">
              <a:tint val="40000"/>
              <a:alpha val="90000"/>
              <a:hueOff val="0"/>
              <a:satOff val="-21376"/>
              <a:lumOff val="1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Offers a </a:t>
          </a:r>
          <a:r>
            <a:rPr lang="en-US" sz="1700" b="1" kern="1200"/>
            <a:t>checklist</a:t>
          </a:r>
          <a:r>
            <a:rPr lang="en-US" sz="1700" kern="1200"/>
            <a:t> for leadership and senior managers to ensure a supportive workplace</a:t>
          </a:r>
        </a:p>
      </dsp:txBody>
      <dsp:txXfrm>
        <a:off x="8488007" y="790579"/>
        <a:ext cx="2480667" cy="1189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3017D-3EA1-4AB2-9883-B0EEF511CCAD}">
      <dsp:nvSpPr>
        <dsp:cNvPr id="0" name=""/>
        <dsp:cNvSpPr/>
      </dsp:nvSpPr>
      <dsp:spPr>
        <a:xfrm>
          <a:off x="2548" y="826"/>
          <a:ext cx="2484408" cy="97620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How to Make the Case for Increased Benefits to Support Mental Health and Wellness</a:t>
          </a:r>
        </a:p>
      </dsp:txBody>
      <dsp:txXfrm>
        <a:off x="2548" y="826"/>
        <a:ext cx="2484408" cy="976208"/>
      </dsp:txXfrm>
    </dsp:sp>
    <dsp:sp modelId="{EEDBC59F-B87C-45DD-962C-822EFBAD179D}">
      <dsp:nvSpPr>
        <dsp:cNvPr id="0" name=""/>
        <dsp:cNvSpPr/>
      </dsp:nvSpPr>
      <dsp:spPr>
        <a:xfrm>
          <a:off x="2548" y="977034"/>
          <a:ext cx="2484408" cy="12468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Provides </a:t>
          </a:r>
          <a:r>
            <a:rPr lang="en-US" sz="1500" b="1" kern="1200"/>
            <a:t>example messages</a:t>
          </a:r>
          <a:r>
            <a:rPr lang="en-US" sz="1500" kern="1200"/>
            <a:t>, </a:t>
          </a:r>
          <a:r>
            <a:rPr lang="en-US" sz="1500" b="1" kern="1200"/>
            <a:t>related statistics</a:t>
          </a:r>
          <a:r>
            <a:rPr lang="en-US" sz="1500" kern="1200"/>
            <a:t>, and </a:t>
          </a:r>
          <a:r>
            <a:rPr lang="en-US" sz="1500" b="1" kern="1200"/>
            <a:t>guidance</a:t>
          </a:r>
          <a:r>
            <a:rPr lang="en-US" sz="1500" kern="1200"/>
            <a:t> on building a message.</a:t>
          </a:r>
        </a:p>
      </dsp:txBody>
      <dsp:txXfrm>
        <a:off x="2548" y="977034"/>
        <a:ext cx="2484408" cy="1246830"/>
      </dsp:txXfrm>
    </dsp:sp>
    <dsp:sp modelId="{91DF7BE2-8605-465B-A80E-6D049214A214}">
      <dsp:nvSpPr>
        <dsp:cNvPr id="0" name=""/>
        <dsp:cNvSpPr/>
      </dsp:nvSpPr>
      <dsp:spPr>
        <a:xfrm>
          <a:off x="2834773" y="826"/>
          <a:ext cx="2484408" cy="976208"/>
        </a:xfrm>
        <a:prstGeom prst="rect">
          <a:avLst/>
        </a:prstGeom>
        <a:solidFill>
          <a:schemeClr val="accent4">
            <a:hueOff val="0"/>
            <a:satOff val="-50000"/>
            <a:lumOff val="9902"/>
            <a:alphaOff val="0"/>
          </a:schemeClr>
        </a:solidFill>
        <a:ln w="25400" cap="flat" cmpd="sng" algn="ctr">
          <a:solidFill>
            <a:schemeClr val="accent4">
              <a:hueOff val="0"/>
              <a:satOff val="-50000"/>
              <a:lumOff val="9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Improving Communications and Marketing of Resources</a:t>
          </a:r>
        </a:p>
      </dsp:txBody>
      <dsp:txXfrm>
        <a:off x="2834773" y="826"/>
        <a:ext cx="2484408" cy="976208"/>
      </dsp:txXfrm>
    </dsp:sp>
    <dsp:sp modelId="{BCB5763C-410A-4869-8522-5D8481D736AE}">
      <dsp:nvSpPr>
        <dsp:cNvPr id="0" name=""/>
        <dsp:cNvSpPr/>
      </dsp:nvSpPr>
      <dsp:spPr>
        <a:xfrm>
          <a:off x="2834773" y="977034"/>
          <a:ext cx="2484408" cy="1246830"/>
        </a:xfrm>
        <a:prstGeom prst="rect">
          <a:avLst/>
        </a:prstGeom>
        <a:solidFill>
          <a:schemeClr val="accent4">
            <a:tint val="40000"/>
            <a:alpha val="90000"/>
            <a:hueOff val="0"/>
            <a:satOff val="-10688"/>
            <a:lumOff val="636"/>
            <a:alphaOff val="0"/>
          </a:schemeClr>
        </a:solidFill>
        <a:ln w="25400" cap="flat" cmpd="sng" algn="ctr">
          <a:solidFill>
            <a:schemeClr val="accent4">
              <a:tint val="40000"/>
              <a:alpha val="90000"/>
              <a:hueOff val="0"/>
              <a:satOff val="-10688"/>
              <a:lumOff val="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Presents </a:t>
          </a:r>
          <a:r>
            <a:rPr lang="en-US" sz="1500" b="1" kern="1200"/>
            <a:t>recommendations</a:t>
          </a:r>
          <a:r>
            <a:rPr lang="en-US" sz="1500" kern="1200"/>
            <a:t> for the improvement of internal marketing. Includes a </a:t>
          </a:r>
          <a:r>
            <a:rPr lang="en-US" sz="1500" b="1" kern="1200"/>
            <a:t>worksheet</a:t>
          </a:r>
          <a:r>
            <a:rPr lang="en-US" sz="1500" kern="1200"/>
            <a:t> with key considerations.</a:t>
          </a:r>
        </a:p>
      </dsp:txBody>
      <dsp:txXfrm>
        <a:off x="2834773" y="977034"/>
        <a:ext cx="2484408" cy="1246830"/>
      </dsp:txXfrm>
    </dsp:sp>
    <dsp:sp modelId="{B8854438-1252-4F9E-9B92-DC018E20DC19}">
      <dsp:nvSpPr>
        <dsp:cNvPr id="0" name=""/>
        <dsp:cNvSpPr/>
      </dsp:nvSpPr>
      <dsp:spPr>
        <a:xfrm>
          <a:off x="5666999" y="826"/>
          <a:ext cx="2484408" cy="976208"/>
        </a:xfrm>
        <a:prstGeom prst="rect">
          <a:avLst/>
        </a:prstGeom>
        <a:solidFill>
          <a:schemeClr val="accent4">
            <a:hueOff val="0"/>
            <a:satOff val="-100000"/>
            <a:lumOff val="19804"/>
            <a:alphaOff val="0"/>
          </a:schemeClr>
        </a:solidFill>
        <a:ln w="25400" cap="flat" cmpd="sng" algn="ctr">
          <a:solidFill>
            <a:schemeClr val="accent4">
              <a:hueOff val="0"/>
              <a:satOff val="-100000"/>
              <a:lumOff val="1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Building Trust Between Parties</a:t>
          </a:r>
        </a:p>
      </dsp:txBody>
      <dsp:txXfrm>
        <a:off x="5666999" y="826"/>
        <a:ext cx="2484408" cy="976208"/>
      </dsp:txXfrm>
    </dsp:sp>
    <dsp:sp modelId="{35740221-A3A3-4E14-B355-CD90D8DE0212}">
      <dsp:nvSpPr>
        <dsp:cNvPr id="0" name=""/>
        <dsp:cNvSpPr/>
      </dsp:nvSpPr>
      <dsp:spPr>
        <a:xfrm>
          <a:off x="5666999" y="977034"/>
          <a:ext cx="2484408" cy="1246830"/>
        </a:xfrm>
        <a:prstGeom prst="rect">
          <a:avLst/>
        </a:prstGeom>
        <a:solidFill>
          <a:schemeClr val="accent4">
            <a:tint val="40000"/>
            <a:alpha val="90000"/>
            <a:hueOff val="0"/>
            <a:satOff val="-21376"/>
            <a:lumOff val="1272"/>
            <a:alphaOff val="0"/>
          </a:schemeClr>
        </a:solidFill>
        <a:ln w="25400" cap="flat" cmpd="sng" algn="ctr">
          <a:solidFill>
            <a:schemeClr val="accent4">
              <a:tint val="40000"/>
              <a:alpha val="90000"/>
              <a:hueOff val="0"/>
              <a:satOff val="-21376"/>
              <a:lumOff val="1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Offers a </a:t>
          </a:r>
          <a:r>
            <a:rPr lang="en-US" sz="1500" b="1" kern="1200"/>
            <a:t>three-step process </a:t>
          </a:r>
          <a:r>
            <a:rPr lang="en-US" sz="1500" kern="1200"/>
            <a:t>and </a:t>
          </a:r>
          <a:r>
            <a:rPr lang="en-US" sz="1500" b="1" kern="1200"/>
            <a:t>worksheet</a:t>
          </a:r>
          <a:r>
            <a:rPr lang="en-US" sz="1500" kern="1200"/>
            <a:t> for building trust among frontline workers, management, and union leadership</a:t>
          </a:r>
        </a:p>
      </dsp:txBody>
      <dsp:txXfrm>
        <a:off x="5666999" y="977034"/>
        <a:ext cx="2484408" cy="1246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CB0C-7F00-440D-9528-1993996FC5A7}">
      <dsp:nvSpPr>
        <dsp:cNvPr id="0" name=""/>
        <dsp:cNvSpPr/>
      </dsp:nvSpPr>
      <dsp:spPr>
        <a:xfrm>
          <a:off x="4125" y="94618"/>
          <a:ext cx="2480667" cy="75973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Increasing Training Offerings</a:t>
          </a:r>
        </a:p>
      </dsp:txBody>
      <dsp:txXfrm>
        <a:off x="4125" y="94618"/>
        <a:ext cx="2480667" cy="759734"/>
      </dsp:txXfrm>
    </dsp:sp>
    <dsp:sp modelId="{405CEDFE-E0D5-449C-8704-5815E81C81AB}">
      <dsp:nvSpPr>
        <dsp:cNvPr id="0" name=""/>
        <dsp:cNvSpPr/>
      </dsp:nvSpPr>
      <dsp:spPr>
        <a:xfrm>
          <a:off x="4125" y="854352"/>
          <a:ext cx="2480667" cy="12468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Offers </a:t>
          </a:r>
          <a:r>
            <a:rPr lang="en-US" sz="1500" b="1" kern="1200"/>
            <a:t>guidance</a:t>
          </a:r>
          <a:r>
            <a:rPr lang="en-US" sz="1500" kern="1200"/>
            <a:t> on creating empathy trainings, leadership ride-</a:t>
          </a:r>
          <a:r>
            <a:rPr lang="en-US" sz="1500" kern="1200" err="1"/>
            <a:t>alongs</a:t>
          </a:r>
          <a:r>
            <a:rPr lang="en-US" sz="1500" kern="1200"/>
            <a:t>, and intervention training. </a:t>
          </a:r>
        </a:p>
      </dsp:txBody>
      <dsp:txXfrm>
        <a:off x="4125" y="854352"/>
        <a:ext cx="2480667" cy="1246830"/>
      </dsp:txXfrm>
    </dsp:sp>
    <dsp:sp modelId="{4621A577-0D8C-4079-A0F6-7DB4AD0154B8}">
      <dsp:nvSpPr>
        <dsp:cNvPr id="0" name=""/>
        <dsp:cNvSpPr/>
      </dsp:nvSpPr>
      <dsp:spPr>
        <a:xfrm>
          <a:off x="2832086" y="94618"/>
          <a:ext cx="2480667" cy="759734"/>
        </a:xfrm>
        <a:prstGeom prst="rect">
          <a:avLst/>
        </a:prstGeom>
        <a:solidFill>
          <a:schemeClr val="accent4">
            <a:hueOff val="0"/>
            <a:satOff val="-33333"/>
            <a:lumOff val="6601"/>
            <a:alphaOff val="0"/>
          </a:schemeClr>
        </a:solidFill>
        <a:ln w="25400" cap="flat" cmpd="sng" algn="ctr">
          <a:solidFill>
            <a:schemeClr val="accent4">
              <a:hueOff val="0"/>
              <a:satOff val="-33333"/>
              <a:lumOff val="66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Providing Support During and Post-Incidents</a:t>
          </a:r>
        </a:p>
      </dsp:txBody>
      <dsp:txXfrm>
        <a:off x="2832086" y="94618"/>
        <a:ext cx="2480667" cy="759734"/>
      </dsp:txXfrm>
    </dsp:sp>
    <dsp:sp modelId="{ECDC9770-7BA6-4504-955E-7E1728DBC61B}">
      <dsp:nvSpPr>
        <dsp:cNvPr id="0" name=""/>
        <dsp:cNvSpPr/>
      </dsp:nvSpPr>
      <dsp:spPr>
        <a:xfrm>
          <a:off x="2832086" y="854352"/>
          <a:ext cx="2480667" cy="1246830"/>
        </a:xfrm>
        <a:prstGeom prst="rect">
          <a:avLst/>
        </a:prstGeom>
        <a:solidFill>
          <a:schemeClr val="accent4">
            <a:tint val="40000"/>
            <a:alpha val="90000"/>
            <a:hueOff val="0"/>
            <a:satOff val="-7125"/>
            <a:lumOff val="424"/>
            <a:alphaOff val="0"/>
          </a:schemeClr>
        </a:solidFill>
        <a:ln w="25400" cap="flat" cmpd="sng" algn="ctr">
          <a:solidFill>
            <a:schemeClr val="accent4">
              <a:tint val="40000"/>
              <a:alpha val="90000"/>
              <a:hueOff val="0"/>
              <a:satOff val="-7125"/>
              <a:lumOff val="4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Provides </a:t>
          </a:r>
          <a:r>
            <a:rPr lang="en-US" sz="1500" b="1" kern="1200"/>
            <a:t>guidance</a:t>
          </a:r>
          <a:r>
            <a:rPr lang="en-US" sz="1500" kern="1200"/>
            <a:t> on creating critical response teams. Includes a </a:t>
          </a:r>
          <a:r>
            <a:rPr lang="en-US" sz="1500" b="1" kern="1200"/>
            <a:t>drill</a:t>
          </a:r>
          <a:r>
            <a:rPr lang="en-US" sz="1500" kern="1200"/>
            <a:t> to prepare teams for interventions.</a:t>
          </a:r>
        </a:p>
      </dsp:txBody>
      <dsp:txXfrm>
        <a:off x="2832086" y="854352"/>
        <a:ext cx="2480667" cy="1246830"/>
      </dsp:txXfrm>
    </dsp:sp>
    <dsp:sp modelId="{BF1BAA41-31B8-4AFC-A701-7F00022D5ACE}">
      <dsp:nvSpPr>
        <dsp:cNvPr id="0" name=""/>
        <dsp:cNvSpPr/>
      </dsp:nvSpPr>
      <dsp:spPr>
        <a:xfrm>
          <a:off x="5660046" y="94618"/>
          <a:ext cx="2480667" cy="759734"/>
        </a:xfrm>
        <a:prstGeom prst="rect">
          <a:avLst/>
        </a:prstGeom>
        <a:solidFill>
          <a:schemeClr val="accent4">
            <a:hueOff val="0"/>
            <a:satOff val="-66667"/>
            <a:lumOff val="13203"/>
            <a:alphaOff val="0"/>
          </a:schemeClr>
        </a:solidFill>
        <a:ln w="25400" cap="flat" cmpd="sng" algn="ctr">
          <a:solidFill>
            <a:schemeClr val="accent4">
              <a:hueOff val="0"/>
              <a:satOff val="-66667"/>
              <a:lumOff val="132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Modernizing Operational Policies for a Healthy Workforce</a:t>
          </a:r>
        </a:p>
      </dsp:txBody>
      <dsp:txXfrm>
        <a:off x="5660046" y="94618"/>
        <a:ext cx="2480667" cy="759734"/>
      </dsp:txXfrm>
    </dsp:sp>
    <dsp:sp modelId="{5D6B841A-A9D2-4FEE-AC7C-8EA21347B1B9}">
      <dsp:nvSpPr>
        <dsp:cNvPr id="0" name=""/>
        <dsp:cNvSpPr/>
      </dsp:nvSpPr>
      <dsp:spPr>
        <a:xfrm>
          <a:off x="5660046" y="854352"/>
          <a:ext cx="2480667" cy="1246830"/>
        </a:xfrm>
        <a:prstGeom prst="rect">
          <a:avLst/>
        </a:prstGeom>
        <a:solidFill>
          <a:schemeClr val="accent4">
            <a:tint val="40000"/>
            <a:alpha val="90000"/>
            <a:hueOff val="0"/>
            <a:satOff val="-14251"/>
            <a:lumOff val="848"/>
            <a:alphaOff val="0"/>
          </a:schemeClr>
        </a:solidFill>
        <a:ln w="25400" cap="flat" cmpd="sng" algn="ctr">
          <a:solidFill>
            <a:schemeClr val="accent4">
              <a:tint val="40000"/>
              <a:alpha val="90000"/>
              <a:hueOff val="0"/>
              <a:satOff val="-14251"/>
              <a:lumOff val="8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Lays out </a:t>
          </a:r>
          <a:r>
            <a:rPr lang="en-US" sz="1500" b="1" kern="1200"/>
            <a:t>policy suggestions </a:t>
          </a:r>
          <a:r>
            <a:rPr lang="en-US" sz="1500" kern="1200"/>
            <a:t>and </a:t>
          </a:r>
          <a:r>
            <a:rPr lang="en-US" sz="1500" b="1" kern="1200"/>
            <a:t>implementation guidelines </a:t>
          </a:r>
          <a:r>
            <a:rPr lang="en-US" sz="1500" kern="1200"/>
            <a:t>for the modernization of operational policies.</a:t>
          </a:r>
        </a:p>
      </dsp:txBody>
      <dsp:txXfrm>
        <a:off x="5660046" y="854352"/>
        <a:ext cx="2480667" cy="1246830"/>
      </dsp:txXfrm>
    </dsp:sp>
    <dsp:sp modelId="{D5E53213-B3EA-42D6-9DAC-B738D39D5AFD}">
      <dsp:nvSpPr>
        <dsp:cNvPr id="0" name=""/>
        <dsp:cNvSpPr/>
      </dsp:nvSpPr>
      <dsp:spPr>
        <a:xfrm>
          <a:off x="8488007" y="94618"/>
          <a:ext cx="2480667" cy="759734"/>
        </a:xfrm>
        <a:prstGeom prst="rect">
          <a:avLst/>
        </a:prstGeom>
        <a:solidFill>
          <a:schemeClr val="accent4">
            <a:hueOff val="0"/>
            <a:satOff val="-100000"/>
            <a:lumOff val="19804"/>
            <a:alphaOff val="0"/>
          </a:schemeClr>
        </a:solidFill>
        <a:ln w="25400" cap="flat" cmpd="sng" algn="ctr">
          <a:solidFill>
            <a:schemeClr val="accent4">
              <a:hueOff val="0"/>
              <a:satOff val="-100000"/>
              <a:lumOff val="1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Fostering Community Among Frontline Transit Workers</a:t>
          </a:r>
        </a:p>
      </dsp:txBody>
      <dsp:txXfrm>
        <a:off x="8488007" y="94618"/>
        <a:ext cx="2480667" cy="759734"/>
      </dsp:txXfrm>
    </dsp:sp>
    <dsp:sp modelId="{5335D931-8B4D-45A0-B3D0-27C62842CDE1}">
      <dsp:nvSpPr>
        <dsp:cNvPr id="0" name=""/>
        <dsp:cNvSpPr/>
      </dsp:nvSpPr>
      <dsp:spPr>
        <a:xfrm>
          <a:off x="8488007" y="854352"/>
          <a:ext cx="2480667" cy="1246830"/>
        </a:xfrm>
        <a:prstGeom prst="rect">
          <a:avLst/>
        </a:prstGeom>
        <a:solidFill>
          <a:schemeClr val="accent4">
            <a:tint val="40000"/>
            <a:alpha val="90000"/>
            <a:hueOff val="0"/>
            <a:satOff val="-21376"/>
            <a:lumOff val="1272"/>
            <a:alphaOff val="0"/>
          </a:schemeClr>
        </a:solidFill>
        <a:ln w="25400" cap="flat" cmpd="sng" algn="ctr">
          <a:solidFill>
            <a:schemeClr val="accent4">
              <a:tint val="40000"/>
              <a:alpha val="90000"/>
              <a:hueOff val="0"/>
              <a:satOff val="-21376"/>
              <a:lumOff val="1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a:t>Provides</a:t>
          </a:r>
          <a:r>
            <a:rPr lang="en-US" sz="1500" b="1" kern="1200"/>
            <a:t> example activities and programs </a:t>
          </a:r>
          <a:r>
            <a:rPr lang="en-US" sz="1500" kern="1200"/>
            <a:t>to foster community.</a:t>
          </a:r>
        </a:p>
      </dsp:txBody>
      <dsp:txXfrm>
        <a:off x="8488007" y="854352"/>
        <a:ext cx="2480667" cy="1246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BB918-856A-49FD-A8D3-8D2B40DA35DA}">
      <dsp:nvSpPr>
        <dsp:cNvPr id="0" name=""/>
        <dsp:cNvSpPr/>
      </dsp:nvSpPr>
      <dsp:spPr>
        <a:xfrm>
          <a:off x="25" y="86765"/>
          <a:ext cx="2488138" cy="76643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Developing and Implementing Mentor and Peer Programs</a:t>
          </a:r>
        </a:p>
      </dsp:txBody>
      <dsp:txXfrm>
        <a:off x="25" y="86765"/>
        <a:ext cx="2488138" cy="766432"/>
      </dsp:txXfrm>
    </dsp:sp>
    <dsp:sp modelId="{C4764B1E-59D6-48A2-A114-133D704609FF}">
      <dsp:nvSpPr>
        <dsp:cNvPr id="0" name=""/>
        <dsp:cNvSpPr/>
      </dsp:nvSpPr>
      <dsp:spPr>
        <a:xfrm>
          <a:off x="25" y="853198"/>
          <a:ext cx="2488138" cy="125583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Provides </a:t>
          </a:r>
          <a:r>
            <a:rPr lang="en-US" sz="1500" b="1" kern="1200"/>
            <a:t>guidance</a:t>
          </a:r>
          <a:r>
            <a:rPr lang="en-US" sz="1500" kern="1200"/>
            <a:t> for the development of a mentorship program and lays out </a:t>
          </a:r>
          <a:r>
            <a:rPr lang="en-US" sz="1500" b="1" kern="1200"/>
            <a:t>types of programs</a:t>
          </a:r>
          <a:r>
            <a:rPr lang="en-US" sz="1500" kern="1200"/>
            <a:t> available.</a:t>
          </a:r>
        </a:p>
      </dsp:txBody>
      <dsp:txXfrm>
        <a:off x="25" y="853198"/>
        <a:ext cx="2488138" cy="1255837"/>
      </dsp:txXfrm>
    </dsp:sp>
    <dsp:sp modelId="{AAB51A9B-2FFC-489D-8561-8DC5AA7215A7}">
      <dsp:nvSpPr>
        <dsp:cNvPr id="0" name=""/>
        <dsp:cNvSpPr/>
      </dsp:nvSpPr>
      <dsp:spPr>
        <a:xfrm>
          <a:off x="2836504" y="86765"/>
          <a:ext cx="2488138" cy="766432"/>
        </a:xfrm>
        <a:prstGeom prst="rect">
          <a:avLst/>
        </a:prstGeom>
        <a:solidFill>
          <a:schemeClr val="accent4">
            <a:hueOff val="0"/>
            <a:satOff val="-100000"/>
            <a:lumOff val="19804"/>
            <a:alphaOff val="0"/>
          </a:schemeClr>
        </a:solidFill>
        <a:ln w="25400" cap="flat" cmpd="sng" algn="ctr">
          <a:solidFill>
            <a:schemeClr val="accent4">
              <a:hueOff val="0"/>
              <a:satOff val="-100000"/>
              <a:lumOff val="1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Self-Advocacy Tools</a:t>
          </a:r>
        </a:p>
      </dsp:txBody>
      <dsp:txXfrm>
        <a:off x="2836504" y="86765"/>
        <a:ext cx="2488138" cy="766432"/>
      </dsp:txXfrm>
    </dsp:sp>
    <dsp:sp modelId="{0C6A4287-B520-497B-9D11-0980561AA4EF}">
      <dsp:nvSpPr>
        <dsp:cNvPr id="0" name=""/>
        <dsp:cNvSpPr/>
      </dsp:nvSpPr>
      <dsp:spPr>
        <a:xfrm>
          <a:off x="2836504" y="853198"/>
          <a:ext cx="2488138" cy="1255837"/>
        </a:xfrm>
        <a:prstGeom prst="rect">
          <a:avLst/>
        </a:prstGeom>
        <a:solidFill>
          <a:schemeClr val="accent4">
            <a:tint val="40000"/>
            <a:alpha val="90000"/>
            <a:hueOff val="0"/>
            <a:satOff val="-21376"/>
            <a:lumOff val="1272"/>
            <a:alphaOff val="0"/>
          </a:schemeClr>
        </a:solidFill>
        <a:ln w="25400" cap="flat" cmpd="sng" algn="ctr">
          <a:solidFill>
            <a:schemeClr val="accent4">
              <a:tint val="40000"/>
              <a:alpha val="90000"/>
              <a:hueOff val="0"/>
              <a:satOff val="-21376"/>
              <a:lumOff val="1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Provides </a:t>
          </a:r>
          <a:r>
            <a:rPr lang="en-US" sz="1500" b="1" kern="1200"/>
            <a:t>strategies and tips </a:t>
          </a:r>
          <a:r>
            <a:rPr lang="en-US" sz="1500" kern="1200"/>
            <a:t>for understanding worker rights, dialogue with managers, partnering with HR, and peer advocacy.</a:t>
          </a:r>
        </a:p>
      </dsp:txBody>
      <dsp:txXfrm>
        <a:off x="2836504" y="853198"/>
        <a:ext cx="2488138" cy="1255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6324E-1885-4342-B36A-D736A78E2EC0}">
      <dsp:nvSpPr>
        <dsp:cNvPr id="0" name=""/>
        <dsp:cNvSpPr/>
      </dsp:nvSpPr>
      <dsp:spPr>
        <a:xfrm>
          <a:off x="3057" y="883236"/>
          <a:ext cx="2425768" cy="174616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latin typeface="Aptos" panose="020B0004020202020204" pitchFamily="34" charset="0"/>
            </a:rPr>
            <a:t>How Can We Build Better Schedules as Planners and Schedulers?</a:t>
          </a:r>
        </a:p>
      </dsp:txBody>
      <dsp:txXfrm>
        <a:off x="3057" y="883236"/>
        <a:ext cx="2425768" cy="1746160"/>
      </dsp:txXfrm>
    </dsp:sp>
    <dsp:sp modelId="{78373811-0F17-44CB-9596-DD52F2A11790}">
      <dsp:nvSpPr>
        <dsp:cNvPr id="0" name=""/>
        <dsp:cNvSpPr/>
      </dsp:nvSpPr>
      <dsp:spPr>
        <a:xfrm>
          <a:off x="2671403" y="883236"/>
          <a:ext cx="2425768" cy="174616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latin typeface="Aptos" panose="020B0004020202020204" pitchFamily="34" charset="0"/>
            </a:rPr>
            <a:t>How Can We Offer More Flexible Workdays or Hours?</a:t>
          </a:r>
        </a:p>
      </dsp:txBody>
      <dsp:txXfrm>
        <a:off x="2671403" y="883236"/>
        <a:ext cx="2425768" cy="1746160"/>
      </dsp:txXfrm>
    </dsp:sp>
    <dsp:sp modelId="{9F160815-FE78-4A3D-9AF6-84C1709A9B56}">
      <dsp:nvSpPr>
        <dsp:cNvPr id="0" name=""/>
        <dsp:cNvSpPr/>
      </dsp:nvSpPr>
      <dsp:spPr>
        <a:xfrm>
          <a:off x="5339749" y="883236"/>
          <a:ext cx="2425768" cy="174616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latin typeface="Aptos" panose="020B0004020202020204" pitchFamily="34" charset="0"/>
            </a:rPr>
            <a:t>How Can We Improve the Shift Assignment Process?</a:t>
          </a:r>
        </a:p>
      </dsp:txBody>
      <dsp:txXfrm>
        <a:off x="5339749" y="883236"/>
        <a:ext cx="2425768" cy="1746160"/>
      </dsp:txXfrm>
    </dsp:sp>
    <dsp:sp modelId="{AF65EEB5-60C6-43E2-8611-31B05E67DC88}">
      <dsp:nvSpPr>
        <dsp:cNvPr id="0" name=""/>
        <dsp:cNvSpPr/>
      </dsp:nvSpPr>
      <dsp:spPr>
        <a:xfrm>
          <a:off x="8008095" y="883236"/>
          <a:ext cx="2425768" cy="174616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latin typeface="Aptos" panose="020B0004020202020204" pitchFamily="34" charset="0"/>
            </a:rPr>
            <a:t>How Can We Better Communicate with the Workforce?</a:t>
          </a:r>
        </a:p>
      </dsp:txBody>
      <dsp:txXfrm>
        <a:off x="8008095" y="883236"/>
        <a:ext cx="2425768" cy="1746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F89C-BF83-490C-BA58-28FACA29A746}">
      <dsp:nvSpPr>
        <dsp:cNvPr id="0" name=""/>
        <dsp:cNvSpPr/>
      </dsp:nvSpPr>
      <dsp:spPr>
        <a:xfrm>
          <a:off x="3953" y="65480"/>
          <a:ext cx="2377306" cy="653563"/>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rPr>
            <a:t>SCHEDULING TECHNIQUES</a:t>
          </a:r>
        </a:p>
      </dsp:txBody>
      <dsp:txXfrm>
        <a:off x="3953" y="65480"/>
        <a:ext cx="2377306" cy="653563"/>
      </dsp:txXfrm>
    </dsp:sp>
    <dsp:sp modelId="{81D426AD-FC1A-40F4-8D0A-EF9B805B5D7C}">
      <dsp:nvSpPr>
        <dsp:cNvPr id="0" name=""/>
        <dsp:cNvSpPr/>
      </dsp:nvSpPr>
      <dsp:spPr>
        <a:xfrm>
          <a:off x="3953" y="719044"/>
          <a:ext cx="2377306" cy="3735087"/>
        </a:xfrm>
        <a:prstGeom prst="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S1: Understand your Runtimes</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S2: Understand your Service Curve</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S3: Integrate Scheduling for </a:t>
          </a:r>
          <a:r>
            <a:rPr lang="en-US" sz="1800" kern="1200" err="1">
              <a:latin typeface="Aptos" panose="020B0004020202020204" pitchFamily="34" charset="0"/>
            </a:rPr>
            <a:t>Runcutting</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S4: Move from Cafeteria-Style Bidding to Rostering</a:t>
          </a:r>
        </a:p>
      </dsp:txBody>
      <dsp:txXfrm>
        <a:off x="3953" y="719044"/>
        <a:ext cx="2377306" cy="3735087"/>
      </dsp:txXfrm>
    </dsp:sp>
    <dsp:sp modelId="{15BA0A0A-EB88-4321-9285-F6E6BAEB88BB}">
      <dsp:nvSpPr>
        <dsp:cNvPr id="0" name=""/>
        <dsp:cNvSpPr/>
      </dsp:nvSpPr>
      <dsp:spPr>
        <a:xfrm>
          <a:off x="2714082" y="65480"/>
          <a:ext cx="2377306" cy="653563"/>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rPr>
            <a:t>AGENCY CULTURE AND MORALE</a:t>
          </a:r>
        </a:p>
      </dsp:txBody>
      <dsp:txXfrm>
        <a:off x="2714082" y="65480"/>
        <a:ext cx="2377306" cy="653563"/>
      </dsp:txXfrm>
    </dsp:sp>
    <dsp:sp modelId="{D83387A3-913C-41FC-BE20-4286B76B9B4D}">
      <dsp:nvSpPr>
        <dsp:cNvPr id="0" name=""/>
        <dsp:cNvSpPr/>
      </dsp:nvSpPr>
      <dsp:spPr>
        <a:xfrm>
          <a:off x="2714082" y="719044"/>
          <a:ext cx="2377306" cy="3735087"/>
        </a:xfrm>
        <a:prstGeom prst="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C1: Engage with Staff at all Levels</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C2: Foster Collaborative Union Engagement</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C3: Offer Training Opportunities</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C4: Invest in Incentive Programs</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C5: Improve Communication and Feedback Channels</a:t>
          </a:r>
        </a:p>
      </dsp:txBody>
      <dsp:txXfrm>
        <a:off x="2714082" y="719044"/>
        <a:ext cx="2377306" cy="3735087"/>
      </dsp:txXfrm>
    </dsp:sp>
    <dsp:sp modelId="{BB4FB0C7-0203-4023-9A78-4321C5828AD1}">
      <dsp:nvSpPr>
        <dsp:cNvPr id="0" name=""/>
        <dsp:cNvSpPr/>
      </dsp:nvSpPr>
      <dsp:spPr>
        <a:xfrm>
          <a:off x="5424211" y="65480"/>
          <a:ext cx="2377306" cy="653563"/>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rPr>
            <a:t>PLANNING STRATEGIES</a:t>
          </a:r>
        </a:p>
      </dsp:txBody>
      <dsp:txXfrm>
        <a:off x="5424211" y="65480"/>
        <a:ext cx="2377306" cy="653563"/>
      </dsp:txXfrm>
    </dsp:sp>
    <dsp:sp modelId="{2B150A37-6B0C-42FF-904F-AC9A37795C39}">
      <dsp:nvSpPr>
        <dsp:cNvPr id="0" name=""/>
        <dsp:cNvSpPr/>
      </dsp:nvSpPr>
      <dsp:spPr>
        <a:xfrm>
          <a:off x="5424211" y="719044"/>
          <a:ext cx="2377306" cy="3735087"/>
        </a:xfrm>
        <a:prstGeom prst="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P1: Ensure Adequate Layover Times</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P2: Improve On-Time Performance</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P3: Optimize Service Frequency and Span</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P4: Streamline Bus Routing</a:t>
          </a:r>
        </a:p>
      </dsp:txBody>
      <dsp:txXfrm>
        <a:off x="5424211" y="719044"/>
        <a:ext cx="2377306" cy="3735087"/>
      </dsp:txXfrm>
    </dsp:sp>
    <dsp:sp modelId="{07C4846A-A91A-4585-8E16-FDA7FBD99A31}">
      <dsp:nvSpPr>
        <dsp:cNvPr id="0" name=""/>
        <dsp:cNvSpPr/>
      </dsp:nvSpPr>
      <dsp:spPr>
        <a:xfrm>
          <a:off x="8134340" y="65480"/>
          <a:ext cx="2377306" cy="653563"/>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rPr>
            <a:t>TECHNOLOGY SOLUTIONS</a:t>
          </a:r>
        </a:p>
      </dsp:txBody>
      <dsp:txXfrm>
        <a:off x="8134340" y="65480"/>
        <a:ext cx="2377306" cy="653563"/>
      </dsp:txXfrm>
    </dsp:sp>
    <dsp:sp modelId="{EE548110-E0ED-4ADA-B5C8-2C12D0CEA5B4}">
      <dsp:nvSpPr>
        <dsp:cNvPr id="0" name=""/>
        <dsp:cNvSpPr/>
      </dsp:nvSpPr>
      <dsp:spPr>
        <a:xfrm>
          <a:off x="8134340" y="719044"/>
          <a:ext cx="2377306" cy="3735087"/>
        </a:xfrm>
        <a:prstGeom prst="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T1: Develop Scenarios</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T2: Ensure Compliance</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T3: Promote Employee Autonomy</a:t>
          </a:r>
        </a:p>
        <a:p>
          <a:pPr marL="171450" lvl="1" indent="-171450" algn="l" defTabSz="800100">
            <a:lnSpc>
              <a:spcPct val="90000"/>
            </a:lnSpc>
            <a:spcBef>
              <a:spcPct val="0"/>
            </a:spcBef>
            <a:spcAft>
              <a:spcPct val="15000"/>
            </a:spcAft>
            <a:buClr>
              <a:schemeClr val="accent1"/>
            </a:buClr>
            <a:buFont typeface="Wingdings" panose="05000000000000000000" pitchFamily="2" charset="2"/>
            <a:buChar char="§"/>
          </a:pPr>
          <a:r>
            <a:rPr lang="en-US" sz="1800" kern="1200">
              <a:latin typeface="Aptos" panose="020B0004020202020204" pitchFamily="34" charset="0"/>
            </a:rPr>
            <a:t>T4: Implement Electronic Picking</a:t>
          </a:r>
        </a:p>
      </dsp:txBody>
      <dsp:txXfrm>
        <a:off x="8134340" y="719044"/>
        <a:ext cx="2377306" cy="37350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36B5DF-03AA-4993-BF14-455AE60FB5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0D12FB-6AB9-4685-A75F-A438DBCF34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FBE13F-8E30-4E54-8453-709EB810A625}" type="datetimeFigureOut">
              <a:rPr lang="en-US" smtClean="0"/>
              <a:t>10/2/2025</a:t>
            </a:fld>
            <a:endParaRPr lang="en-US"/>
          </a:p>
        </p:txBody>
      </p:sp>
      <p:sp>
        <p:nvSpPr>
          <p:cNvPr id="4" name="Footer Placeholder 3">
            <a:extLst>
              <a:ext uri="{FF2B5EF4-FFF2-40B4-BE49-F238E27FC236}">
                <a16:creationId xmlns:a16="http://schemas.microsoft.com/office/drawing/2014/main" id="{3845C26D-FEBA-496B-9928-BC7B74313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197878-1390-4519-9F31-231725B0CC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79E8D1-99C1-4492-BE91-2401245EACCD}" type="slidenum">
              <a:rPr lang="en-US" smtClean="0"/>
              <a:t>‹#›</a:t>
            </a:fld>
            <a:endParaRPr lang="en-US"/>
          </a:p>
        </p:txBody>
      </p:sp>
    </p:spTree>
    <p:extLst>
      <p:ext uri="{BB962C8B-B14F-4D97-AF65-F5344CB8AC3E}">
        <p14:creationId xmlns:p14="http://schemas.microsoft.com/office/powerpoint/2010/main" val="272874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7C8CC-62D2-4FCC-AE23-F3CE24631533}"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4BB84-9541-4338-A55F-ABF37B004EC6}" type="slidenum">
              <a:rPr lang="en-US" smtClean="0"/>
              <a:t>‹#›</a:t>
            </a:fld>
            <a:endParaRPr lang="en-US"/>
          </a:p>
        </p:txBody>
      </p:sp>
    </p:spTree>
    <p:extLst>
      <p:ext uri="{BB962C8B-B14F-4D97-AF65-F5344CB8AC3E}">
        <p14:creationId xmlns:p14="http://schemas.microsoft.com/office/powerpoint/2010/main" val="402835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1</a:t>
            </a:fld>
            <a:endParaRPr lang="en-US"/>
          </a:p>
        </p:txBody>
      </p:sp>
    </p:spTree>
    <p:extLst>
      <p:ext uri="{BB962C8B-B14F-4D97-AF65-F5344CB8AC3E}">
        <p14:creationId xmlns:p14="http://schemas.microsoft.com/office/powerpoint/2010/main" val="257876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Quickly, I will share some of the findings of our research.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14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documented the stressors encounters by our frontline workers: Obvious ones like physical stresses can impact mental and physical health ---like assaults and restroom access. </a:t>
            </a:r>
          </a:p>
          <a:p>
            <a:endParaRPr lang="en-US"/>
          </a:p>
          <a:p>
            <a:r>
              <a:rPr lang="en-US"/>
              <a:t>Other stressors associated with the job itself can impact worker health too ---like stressful work schedules, loneliness and feelings of isolation because they primary perform their jobs in the field and solo. </a:t>
            </a:r>
          </a:p>
          <a:p>
            <a:endParaRPr lang="en-US"/>
          </a:p>
          <a:p>
            <a:r>
              <a:rPr lang="en-US"/>
              <a:t>Management and Policies are also a source of stress for frontline workers---lack of training, feelings of lack of support, and distrust of management were big recurring themes throughout the study. </a:t>
            </a:r>
          </a:p>
          <a:p>
            <a:endParaRPr lang="en-US"/>
          </a:p>
          <a:p>
            <a:r>
              <a:rPr lang="en-US"/>
              <a:t>Finally, external stressors were of course a cause for concern: access to child and family care are issues many of us face and our frontline workers do as well. Things like financial stressor, specifically with inflation, and generally the impact of COVID 19 on our lives.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01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surveyed the frontline workers directly we gained additional insights into their personal challenges. One of the biggest revelations was that Staffing issues is a major cause of stress. Nearly 88% of respondents noted that  understaffing was a stressor. </a:t>
            </a:r>
          </a:p>
          <a:p>
            <a:endParaRPr lang="en-US"/>
          </a:p>
          <a:p>
            <a:r>
              <a:rPr lang="en-US"/>
              <a:t>Challenges with dealing with the public and exposure to drug use and assaults were also identified by more than two thirds of respondents. Veronica mentioned this morning that Safety is a big reason candidates are declining job offers or new employees are leaving. They don’t necessarily feel safe in their jobs. So as employers, we need to find ways to support them better—especially in the field. </a:t>
            </a:r>
          </a:p>
          <a:p>
            <a:endParaRPr lang="en-US"/>
          </a:p>
          <a:p>
            <a:r>
              <a:rPr lang="en-US"/>
              <a:t>We included standardized health questions about anxiety and depression – More than a third of frontline workers have probable anxiety or depressive disorder. That is incredibly significant so let me repeat that--More than a third of frontline workers indicated that they have probable anxiety or depressive disorder. They are suffering and we need to have programs and services to support them. </a:t>
            </a:r>
          </a:p>
          <a:p>
            <a:endParaRPr lang="en-US"/>
          </a:p>
          <a:p>
            <a:r>
              <a:rPr lang="en-US"/>
              <a:t>In terms of resources for mental health and wellness – workers had a mix of awareness and they had many challenges in accessing employer resources. They were only moderately satisfied with resources and programs offered by employers and there was a more clear preference for one-on-one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54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our findings, we developed some recommended responses agencies and the industry can take: </a:t>
            </a:r>
          </a:p>
          <a:p>
            <a:endParaRPr lang="en-US"/>
          </a:p>
          <a:p>
            <a:r>
              <a:rPr lang="en-US"/>
              <a:t>[read headlines] </a:t>
            </a:r>
          </a:p>
          <a:p>
            <a:endParaRPr lang="en-US"/>
          </a:p>
          <a:p>
            <a:r>
              <a:rPr lang="en-US"/>
              <a:t>Improve the physical safety of the workplace. Again </a:t>
            </a:r>
            <a:r>
              <a:rPr lang="en-US" err="1"/>
              <a:t>versonica</a:t>
            </a:r>
            <a:r>
              <a:rPr lang="en-US"/>
              <a:t> announced that FTA has the vehicle safety design grant, but there are also smaller steps agencies can take like enforcing existing policies that are meant to protect workers. </a:t>
            </a:r>
          </a:p>
          <a:p>
            <a:endParaRPr lang="en-US"/>
          </a:p>
          <a:p>
            <a:r>
              <a:rPr lang="en-US"/>
              <a:t>Adjusting benefits and policies to provide more support and a better </a:t>
            </a:r>
            <a:r>
              <a:rPr lang="en-US" err="1"/>
              <a:t>worklife</a:t>
            </a:r>
            <a:r>
              <a:rPr lang="en-US"/>
              <a:t> balance. Things like changing scheduling practices to increase flexibility and create more fair or desirable pieces of work for operators . </a:t>
            </a:r>
          </a:p>
          <a:p>
            <a:endParaRPr lang="en-US"/>
          </a:p>
          <a:p>
            <a:r>
              <a:rPr lang="en-US"/>
              <a:t>Improving and diversifying how agencies market or communicate the resources and programs you already have available to workers Just doing more awareness campaigns. </a:t>
            </a:r>
          </a:p>
          <a:p>
            <a:endParaRPr lang="en-US"/>
          </a:p>
          <a:p>
            <a:r>
              <a:rPr lang="en-US"/>
              <a:t>And evaluating the quality and effectiveness of EAPS and UAPs. A lot of transit agencies reported that they didn’t really have an evaluation program or a feedback loop to understand if the EAP services aligned with employee needs or were of quality.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3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Privacy was a big discussion topic when we talked with the frontline workers themselves. This goes back to trust issues between frontline workers and their managers and leadership. </a:t>
            </a:r>
          </a:p>
          <a:p>
            <a:endParaRPr lang="en-US"/>
          </a:p>
          <a:p>
            <a:r>
              <a:rPr lang="en-US" err="1"/>
              <a:t>Stregenthening</a:t>
            </a:r>
            <a:r>
              <a:rPr lang="en-US"/>
              <a:t> and </a:t>
            </a:r>
            <a:r>
              <a:rPr lang="en-US" err="1"/>
              <a:t>enforncing</a:t>
            </a:r>
            <a:r>
              <a:rPr lang="en-US"/>
              <a:t> existing policies to better protect workers is another recommendation. </a:t>
            </a:r>
          </a:p>
          <a:p>
            <a:endParaRPr lang="en-US"/>
          </a:p>
          <a:p>
            <a:r>
              <a:rPr lang="en-US"/>
              <a:t>Providing more in field support and support on-going after workers experience an incident. Making sure they are support both during the incident and after. </a:t>
            </a:r>
          </a:p>
          <a:p>
            <a:endParaRPr lang="en-US"/>
          </a:p>
          <a:p>
            <a:endParaRPr lang="en-US"/>
          </a:p>
          <a:p>
            <a:r>
              <a:rPr lang="en-US"/>
              <a:t>As we have heard throughout the day – peer support and mentoring programs make employees feel more engaged with the organization and they offer career pathways.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85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on recommended responses --- </a:t>
            </a:r>
          </a:p>
          <a:p>
            <a:endParaRPr lang="en-US"/>
          </a:p>
          <a:p>
            <a:r>
              <a:rPr lang="en-US"/>
              <a:t>Strengthening relations among and between </a:t>
            </a:r>
            <a:r>
              <a:rPr lang="en-US" err="1"/>
              <a:t>frontloine</a:t>
            </a:r>
            <a:r>
              <a:rPr lang="en-US"/>
              <a:t> workers to make sure they have a sense of community. They work alone a lot of times, and to make them feel connected might require more programming than you’d do for a traditional office setting. </a:t>
            </a:r>
          </a:p>
          <a:p>
            <a:endParaRPr lang="en-US"/>
          </a:p>
          <a:p>
            <a:r>
              <a:rPr lang="en-US"/>
              <a:t>More training to make employees feel empowered to do their jobs effectively and safely. </a:t>
            </a:r>
          </a:p>
          <a:p>
            <a:endParaRPr lang="en-US"/>
          </a:p>
          <a:p>
            <a:r>
              <a:rPr lang="en-US"/>
              <a:t>Empathy training for managers and more effort to build trust between leadership and employees. Holly, the MTA administrator, noted this </a:t>
            </a:r>
            <a:r>
              <a:rPr lang="en-US" err="1"/>
              <a:t>moring</a:t>
            </a:r>
            <a:r>
              <a:rPr lang="en-US"/>
              <a:t> she has a “Half Day with Holly” program. That is a great example of one way you can demonstrate to your employees that you care and that you understand their day to day jobs.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15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case studies and toolkit can be found in the second half of the report. We have created handy table at the start of section 2 so you can quickly and easily navigate the toolkit to find the resources that address your agencies specific needs and challenges.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34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 case studies highlighting ways agencies and unions have improved their EAP or UAP offerings, how they are expanding on those minimum requirements with enhanced mental health and wellness services, how they are creatively marketing their services, how they are offering training for resiliency and career growth. How they are supporting frontline workers in the field, post incidents and in creative ways. We have also strived to highlight how unions and agency leadership have collaborated on these efforts. </a:t>
            </a:r>
          </a:p>
          <a:p>
            <a:endParaRPr lang="en-US"/>
          </a:p>
          <a:p>
            <a:r>
              <a:rPr lang="en-US"/>
              <a:t>One of our case studies will be highlighted by my colleagues here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936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half of Section 2 was the toolkit and we tried to create a variety of resources – checklist, tables, worksheets, frameworks, guidance, strategies and overall tips on achieving certain policy initiatives. The point of the toolkit was to offer a variety of resources that were accessible---meaning easy to read and use for any audience whether that was a union rep, supervisor, an HR representative, or a frontline worker themselves. </a:t>
            </a:r>
          </a:p>
          <a:p>
            <a:endParaRPr lang="en-US"/>
          </a:p>
          <a:p>
            <a:r>
              <a:rPr lang="en-US"/>
              <a:t>This included 13 different distinct items. And for time sake, I am going to just read off the items you can find in the kit. </a:t>
            </a:r>
          </a:p>
          <a:p>
            <a:endParaRPr lang="en-US"/>
          </a:p>
          <a:p>
            <a:r>
              <a:rPr lang="en-US"/>
              <a:t>[Just read]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2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time, you can find the report at the QR code here. I will also stick around after today’s session to chat with folks or feel free to reach out to me if you want to discuss findings/toolkit items further. And a big thank you to Karen and Ed and the panel for their guidance throughout the project. The panel was really passionate about getting this research done and wanted it to be practical tool for the industry. SO thank you Karen and Ed again.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9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Foursquare ITP --- we were founded almost 20 years ago by our President and CEO L:ora Byala. We are about 75 people today, with about 70 of those folks being transit or transportation planners, analyst, coordinators. We are </a:t>
            </a:r>
            <a:r>
              <a:rPr lang="en-US" err="1"/>
              <a:t>headquatered</a:t>
            </a:r>
            <a:r>
              <a:rPr lang="en-US"/>
              <a:t> in DC, with offices in Philly, Boston and Atlanta. We work across the US, with an occasional </a:t>
            </a:r>
            <a:r>
              <a:rPr lang="en-US" err="1"/>
              <a:t>candadian</a:t>
            </a:r>
            <a:r>
              <a:rPr lang="en-US"/>
              <a:t> projects but primarily working in US. </a:t>
            </a:r>
          </a:p>
          <a:p>
            <a:endParaRPr lang="en-US"/>
          </a:p>
          <a:p>
            <a:r>
              <a:rPr lang="en-US"/>
              <a:t>The type of work we do ranges from transit planning and transit operations planning to active transportation so bike and pedestrian planning work, we work with </a:t>
            </a:r>
            <a:r>
              <a:rPr lang="en-US" err="1"/>
              <a:t>DOTs</a:t>
            </a:r>
            <a:r>
              <a:rPr lang="en-US"/>
              <a:t>, States, </a:t>
            </a:r>
            <a:r>
              <a:rPr lang="en-US" err="1"/>
              <a:t>MPOs</a:t>
            </a:r>
            <a:r>
              <a:rPr lang="en-US"/>
              <a:t> on more visioning transportation plans or strategic transportation plans. And we have a really strong cohort of Transportation Demand Management professionals too. SO basically covering everything that is non-SOV travel. </a:t>
            </a:r>
          </a:p>
        </p:txBody>
      </p:sp>
      <p:sp>
        <p:nvSpPr>
          <p:cNvPr id="4" name="Slide Number Placeholder 3"/>
          <p:cNvSpPr>
            <a:spLocks noGrp="1"/>
          </p:cNvSpPr>
          <p:nvPr>
            <p:ph type="sldNum" sz="quarter" idx="5"/>
          </p:nvPr>
        </p:nvSpPr>
        <p:spPr/>
        <p:txBody>
          <a:bodyPr/>
          <a:lstStyle/>
          <a:p>
            <a:fld id="{F484BB84-9541-4338-A55F-ABF37B004EC6}" type="slidenum">
              <a:rPr lang="en-US" smtClean="0"/>
              <a:t>3</a:t>
            </a:fld>
            <a:endParaRPr lang="en-US"/>
          </a:p>
        </p:txBody>
      </p:sp>
    </p:spTree>
    <p:extLst>
      <p:ext uri="{BB962C8B-B14F-4D97-AF65-F5344CB8AC3E}">
        <p14:creationId xmlns:p14="http://schemas.microsoft.com/office/powerpoint/2010/main" val="2677404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I’m presenting on a Scheduling Toolkit we developed as part of an APTA working group we’ve been participating for almost an year now.</a:t>
            </a:r>
          </a:p>
        </p:txBody>
      </p:sp>
      <p:sp>
        <p:nvSpPr>
          <p:cNvPr id="4" name="Slide Number Placeholder 3"/>
          <p:cNvSpPr>
            <a:spLocks noGrp="1"/>
          </p:cNvSpPr>
          <p:nvPr>
            <p:ph type="sldNum" sz="quarter" idx="5"/>
          </p:nvPr>
        </p:nvSpPr>
        <p:spPr/>
        <p:txBody>
          <a:bodyPr/>
          <a:lstStyle/>
          <a:p>
            <a:fld id="{F484BB84-9541-4338-A55F-ABF37B004EC6}" type="slidenum">
              <a:rPr lang="en-US" smtClean="0"/>
              <a:t>29</a:t>
            </a:fld>
            <a:endParaRPr lang="en-US"/>
          </a:p>
        </p:txBody>
      </p:sp>
    </p:spTree>
    <p:extLst>
      <p:ext uri="{BB962C8B-B14F-4D97-AF65-F5344CB8AC3E}">
        <p14:creationId xmlns:p14="http://schemas.microsoft.com/office/powerpoint/2010/main" val="704790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I’ll start with a brief overview of the working group, I’ll describe the toolkit, and note the strategies we came up with.</a:t>
            </a:r>
          </a:p>
        </p:txBody>
      </p:sp>
      <p:sp>
        <p:nvSpPr>
          <p:cNvPr id="4" name="Slide Number Placeholder 3"/>
          <p:cNvSpPr>
            <a:spLocks noGrp="1"/>
          </p:cNvSpPr>
          <p:nvPr>
            <p:ph type="sldNum" sz="quarter" idx="5"/>
          </p:nvPr>
        </p:nvSpPr>
        <p:spPr/>
        <p:txBody>
          <a:bodyPr/>
          <a:lstStyle/>
          <a:p>
            <a:fld id="{F484BB84-9541-4338-A55F-ABF37B004EC6}" type="slidenum">
              <a:rPr lang="en-US" smtClean="0"/>
              <a:t>30</a:t>
            </a:fld>
            <a:endParaRPr lang="en-US"/>
          </a:p>
        </p:txBody>
      </p:sp>
    </p:spTree>
    <p:extLst>
      <p:ext uri="{BB962C8B-B14F-4D97-AF65-F5344CB8AC3E}">
        <p14:creationId xmlns:p14="http://schemas.microsoft.com/office/powerpoint/2010/main" val="219935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31</a:t>
            </a:fld>
            <a:endParaRPr lang="en-US"/>
          </a:p>
        </p:txBody>
      </p:sp>
    </p:spTree>
    <p:extLst>
      <p:ext uri="{BB962C8B-B14F-4D97-AF65-F5344CB8AC3E}">
        <p14:creationId xmlns:p14="http://schemas.microsoft.com/office/powerpoint/2010/main" val="273082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picture taken on the floor of the APTA Expo in 2023, where consultants, technology providers, and folks from ATU and APTA got together to work to improve operators’ quality of life, focusing on how working schedules can contribute to that and ultimately better operator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Arjan from Giro organized our meetings, sometimes once a month, sometimes every two months to discuss recent issues and working on our session at APTA’s first Workforce Summit. . Foursquare ITP led the creation of the Scheduling Toolkit with input from this working group.</a:t>
            </a:r>
          </a:p>
          <a:p>
            <a:endParaRPr lang="en-US"/>
          </a:p>
          <a:p>
            <a:endParaRPr lang="en-US"/>
          </a:p>
          <a:p>
            <a:r>
              <a:rPr lang="en-US" b="0" i="1">
                <a:solidFill>
                  <a:srgbClr val="474747"/>
                </a:solidFill>
                <a:effectLst/>
                <a:latin typeface="Roboto" panose="02000000000000000000" pitchFamily="2" charset="0"/>
              </a:rPr>
              <a:t>The Amalgamated Transit Union is a labor organization in the United States and Canada that represents employees in the public transit industry.</a:t>
            </a:r>
            <a:endParaRPr lang="en-US" i="1"/>
          </a:p>
        </p:txBody>
      </p:sp>
      <p:sp>
        <p:nvSpPr>
          <p:cNvPr id="4" name="Slide Number Placeholder 3"/>
          <p:cNvSpPr>
            <a:spLocks noGrp="1"/>
          </p:cNvSpPr>
          <p:nvPr>
            <p:ph type="sldNum" sz="quarter" idx="5"/>
          </p:nvPr>
        </p:nvSpPr>
        <p:spPr/>
        <p:txBody>
          <a:bodyPr/>
          <a:lstStyle/>
          <a:p>
            <a:fld id="{F484BB84-9541-4338-A55F-ABF37B004EC6}" type="slidenum">
              <a:rPr lang="en-US" smtClean="0"/>
              <a:t>32</a:t>
            </a:fld>
            <a:endParaRPr lang="en-US"/>
          </a:p>
        </p:txBody>
      </p:sp>
    </p:spTree>
    <p:extLst>
      <p:ext uri="{BB962C8B-B14F-4D97-AF65-F5344CB8AC3E}">
        <p14:creationId xmlns:p14="http://schemas.microsoft.com/office/powerpoint/2010/main" val="3998169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goal of the Scheduling Toolkit is to guide agencies in thinking about how to build better schedules. How can we truly improve the quality of life for operators through </a:t>
            </a:r>
            <a:r>
              <a:rPr lang="en-US" sz="1200" b="1">
                <a:latin typeface="+mn-lt"/>
              </a:rPr>
              <a:t>innovative ways of designing schedules </a:t>
            </a:r>
            <a:r>
              <a:rPr lang="en-US" sz="1200">
                <a:latin typeface="+mn-lt"/>
              </a:rPr>
              <a:t>while focusing on the service that needs to be delivered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We had some major guiding questions:</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Building Better Schedules:</a:t>
            </a:r>
            <a:r>
              <a:rPr lang="en-US" sz="1200">
                <a:effectLst/>
                <a:latin typeface="+mn-lt"/>
                <a:ea typeface="Bierstadt" panose="020B0004020202020204" pitchFamily="34" charset="0"/>
                <a:cs typeface="Times New Roman" panose="02020603050405020304" pitchFamily="18" charset="0"/>
              </a:rPr>
              <a:t> Identifying common challenges and pain points in current scheduling practices at your agency. </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Creating Flexible Workdays or Hours:</a:t>
            </a:r>
            <a:r>
              <a:rPr lang="en-US" sz="1200">
                <a:effectLst/>
                <a:latin typeface="+mn-lt"/>
                <a:ea typeface="Bierstadt" panose="020B0004020202020204" pitchFamily="34" charset="0"/>
                <a:cs typeface="Times New Roman" panose="02020603050405020304" pitchFamily="18" charset="0"/>
              </a:rPr>
              <a:t> Exploring options for more adaptable scheduling to meet the diverse needs of your workforce.</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Improving Shift Assignment:</a:t>
            </a:r>
            <a:r>
              <a:rPr lang="en-US" sz="1200">
                <a:effectLst/>
                <a:latin typeface="+mn-lt"/>
                <a:ea typeface="Bierstadt" panose="020B0004020202020204" pitchFamily="34" charset="0"/>
                <a:cs typeface="Times New Roman" panose="02020603050405020304" pitchFamily="18" charset="0"/>
              </a:rPr>
              <a:t> Analyzing methods for assigning shifts that balance operational requirements with employee preferences.</a:t>
            </a:r>
          </a:p>
          <a:p>
            <a:pPr marL="342900" marR="0" lvl="0" indent="-342900">
              <a:spcBef>
                <a:spcPts val="0"/>
              </a:spcBef>
              <a:spcAft>
                <a:spcPts val="100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Communicating with the Workforce:</a:t>
            </a:r>
            <a:r>
              <a:rPr lang="en-US" sz="1200">
                <a:effectLst/>
                <a:latin typeface="+mn-lt"/>
                <a:ea typeface="Bierstadt" panose="020B0004020202020204" pitchFamily="34" charset="0"/>
                <a:cs typeface="Times New Roman" panose="02020603050405020304" pitchFamily="18" charset="0"/>
              </a:rPr>
              <a:t> Emphasizing the importance of clear, consistent, and transparent communication regarding the scheduling at your agency.</a:t>
            </a:r>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33</a:t>
            </a:fld>
            <a:endParaRPr lang="en-US"/>
          </a:p>
        </p:txBody>
      </p:sp>
    </p:spTree>
    <p:extLst>
      <p:ext uri="{BB962C8B-B14F-4D97-AF65-F5344CB8AC3E}">
        <p14:creationId xmlns:p14="http://schemas.microsoft.com/office/powerpoint/2010/main" val="2375078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This toolkit guides agencies through an </a:t>
            </a:r>
            <a:r>
              <a:rPr lang="en-US" sz="1200" b="1">
                <a:latin typeface="+mn-lt"/>
              </a:rPr>
              <a:t>assessment of their scheduling practices </a:t>
            </a:r>
            <a:r>
              <a:rPr lang="en-US" sz="1200">
                <a:latin typeface="+mn-lt"/>
              </a:rPr>
              <a:t>and</a:t>
            </a:r>
            <a:br>
              <a:rPr lang="en-US" sz="1200">
                <a:latin typeface="+mn-lt"/>
              </a:rPr>
            </a:br>
            <a:r>
              <a:rPr lang="en-US" sz="1200">
                <a:latin typeface="+mn-lt"/>
              </a:rPr>
              <a:t>basic steps in developing strategies </a:t>
            </a:r>
            <a:r>
              <a:rPr lang="en-US" sz="1200" b="1">
                <a:latin typeface="+mn-lt"/>
              </a:rPr>
              <a:t>to enhance workforce scheduling processes </a:t>
            </a:r>
            <a:r>
              <a:rPr lang="en-US" sz="1200">
                <a:latin typeface="+mn-lt"/>
              </a:rPr>
              <a:t>and </a:t>
            </a:r>
            <a:r>
              <a:rPr lang="en-US" sz="1200" b="1">
                <a:latin typeface="+mn-lt"/>
              </a:rPr>
              <a:t>improve employee retention</a:t>
            </a:r>
            <a:r>
              <a:rPr lang="en-US" sz="1200">
                <a:latin typeface="+mn-lt"/>
              </a:rPr>
              <a:t>. </a:t>
            </a:r>
          </a:p>
          <a:p>
            <a:endParaRPr lang="en-US" sz="1200" b="1">
              <a:latin typeface="+mn-lt"/>
            </a:endParaRPr>
          </a:p>
          <a:p>
            <a:pPr marL="0" marR="0">
              <a:spcBef>
                <a:spcPts val="0"/>
              </a:spcBef>
              <a:spcAft>
                <a:spcPts val="1000"/>
              </a:spcAft>
            </a:pPr>
            <a:r>
              <a:rPr lang="en-US" sz="1200">
                <a:effectLst/>
                <a:latin typeface="+mn-lt"/>
                <a:ea typeface="Bierstadt" panose="020B0004020202020204" pitchFamily="34" charset="0"/>
                <a:cs typeface="Times New Roman" panose="02020603050405020304" pitchFamily="18" charset="0"/>
              </a:rPr>
              <a:t>The toolkit starts with a self-assessment sheet that outlines some common issues that relate to each one of our four guiding questions-mentioned in the previous slide:</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Building Better Schedules:</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Creating Flexible Workdays or Hours:</a:t>
            </a:r>
            <a:endParaRPr lang="en-US" sz="1200">
              <a:effectLst/>
              <a:latin typeface="+mn-lt"/>
              <a:ea typeface="Bierstadt" panose="020B0004020202020204" pitchFamily="34" charset="0"/>
              <a:cs typeface="Times New Roman" panose="02020603050405020304" pitchFamily="18" charset="0"/>
            </a:endParaRP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Improving Shift Assignment:</a:t>
            </a:r>
            <a:r>
              <a:rPr lang="en-US" sz="1200">
                <a:effectLst/>
                <a:latin typeface="+mn-lt"/>
                <a:ea typeface="Bierstadt" panose="020B0004020202020204" pitchFamily="34" charset="0"/>
                <a:cs typeface="Times New Roman" panose="02020603050405020304" pitchFamily="18" charset="0"/>
              </a:rPr>
              <a:t> </a:t>
            </a:r>
          </a:p>
          <a:p>
            <a:pPr marL="342900" marR="0" lvl="0" indent="-342900">
              <a:spcBef>
                <a:spcPts val="0"/>
              </a:spcBef>
              <a:spcAft>
                <a:spcPts val="100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Communicating with the Workforce:</a:t>
            </a:r>
          </a:p>
        </p:txBody>
      </p:sp>
      <p:sp>
        <p:nvSpPr>
          <p:cNvPr id="4" name="Slide Number Placeholder 3"/>
          <p:cNvSpPr>
            <a:spLocks noGrp="1"/>
          </p:cNvSpPr>
          <p:nvPr>
            <p:ph type="sldNum" sz="quarter" idx="5"/>
          </p:nvPr>
        </p:nvSpPr>
        <p:spPr/>
        <p:txBody>
          <a:bodyPr/>
          <a:lstStyle/>
          <a:p>
            <a:fld id="{F484BB84-9541-4338-A55F-ABF37B004EC6}" type="slidenum">
              <a:rPr lang="en-US" smtClean="0"/>
              <a:t>34</a:t>
            </a:fld>
            <a:endParaRPr lang="en-US"/>
          </a:p>
        </p:txBody>
      </p:sp>
    </p:spTree>
    <p:extLst>
      <p:ext uri="{BB962C8B-B14F-4D97-AF65-F5344CB8AC3E}">
        <p14:creationId xmlns:p14="http://schemas.microsoft.com/office/powerpoint/2010/main" val="400570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200" b="1">
                <a:effectLst/>
                <a:latin typeface="Bierstadt" panose="020B0004020202020204" pitchFamily="34" charset="0"/>
                <a:ea typeface="Bierstadt" panose="020B0004020202020204" pitchFamily="34" charset="0"/>
                <a:cs typeface="Times New Roman" panose="02020603050405020304" pitchFamily="18" charset="0"/>
              </a:rPr>
              <a:t>Self-Assessment Worksheet</a:t>
            </a:r>
            <a:r>
              <a:rPr lang="en-US" sz="1200">
                <a:effectLst/>
                <a:latin typeface="Bierstadt" panose="020B0004020202020204" pitchFamily="34" charset="0"/>
                <a:ea typeface="Bierstadt" panose="020B0004020202020204" pitchFamily="34" charset="0"/>
                <a:cs typeface="Times New Roman" panose="02020603050405020304" pitchFamily="18" charset="0"/>
              </a:rPr>
              <a:t> following three steps:</a:t>
            </a:r>
          </a:p>
          <a:p>
            <a:pPr marL="342900" marR="0" lvl="0" indent="-342900">
              <a:spcBef>
                <a:spcPts val="0"/>
              </a:spcBef>
              <a:spcAft>
                <a:spcPts val="0"/>
              </a:spcAft>
              <a:buClr>
                <a:srgbClr val="33287C"/>
              </a:buClr>
              <a:buFont typeface="Times New Roman" panose="02020603050405020304" pitchFamily="18" charset="0"/>
              <a:buAutoNum type="arabicPeriod"/>
              <a:tabLst>
                <a:tab pos="228600" algn="l"/>
              </a:tabLst>
            </a:pPr>
            <a:r>
              <a:rPr lang="en-US" sz="1200" b="1">
                <a:effectLst/>
                <a:latin typeface="Bierstadt" panose="020B0004020202020204" pitchFamily="34" charset="0"/>
                <a:ea typeface="Bierstadt" panose="020B0004020202020204" pitchFamily="34" charset="0"/>
                <a:cs typeface="Times New Roman" panose="02020603050405020304" pitchFamily="18" charset="0"/>
              </a:rPr>
              <a:t>Understand Your Issues:</a:t>
            </a:r>
            <a:r>
              <a:rPr lang="en-US" sz="1200">
                <a:effectLst/>
                <a:latin typeface="Bierstadt" panose="020B0004020202020204" pitchFamily="34" charset="0"/>
                <a:ea typeface="Bierstadt" panose="020B0004020202020204" pitchFamily="34" charset="0"/>
                <a:cs typeface="Times New Roman" panose="02020603050405020304" pitchFamily="18" charset="0"/>
              </a:rPr>
              <a:t> Read common scheduling-related issues faced by transit agencies. </a:t>
            </a:r>
          </a:p>
          <a:p>
            <a:pPr marL="342900" marR="0" lvl="0" indent="-342900">
              <a:spcBef>
                <a:spcPts val="0"/>
              </a:spcBef>
              <a:spcAft>
                <a:spcPts val="0"/>
              </a:spcAft>
              <a:buClr>
                <a:srgbClr val="33287C"/>
              </a:buClr>
              <a:buFont typeface="Times New Roman" panose="02020603050405020304" pitchFamily="18" charset="0"/>
              <a:buAutoNum type="arabicPeriod"/>
              <a:tabLst>
                <a:tab pos="228600" algn="l"/>
              </a:tabLst>
            </a:pPr>
            <a:r>
              <a:rPr lang="en-US" sz="1200" b="1">
                <a:effectLst/>
                <a:latin typeface="Bierstadt" panose="020B0004020202020204" pitchFamily="34" charset="0"/>
                <a:ea typeface="Bierstadt" panose="020B0004020202020204" pitchFamily="34" charset="0"/>
                <a:cs typeface="Times New Roman" panose="02020603050405020304" pitchFamily="18" charset="0"/>
              </a:rPr>
              <a:t>Understand Your Practices:</a:t>
            </a:r>
            <a:r>
              <a:rPr lang="en-US" sz="1200">
                <a:effectLst/>
                <a:latin typeface="Bierstadt" panose="020B0004020202020204" pitchFamily="34" charset="0"/>
                <a:ea typeface="Bierstadt" panose="020B0004020202020204" pitchFamily="34" charset="0"/>
                <a:cs typeface="Times New Roman" panose="02020603050405020304" pitchFamily="18" charset="0"/>
              </a:rPr>
              <a:t> If a problem statement resonates with your agency's issues, note initial thoughts about reasons why the issue exists, what barriers or challenges are in addressing the issue, or any potential opportunities you identify along the way.</a:t>
            </a:r>
          </a:p>
          <a:p>
            <a:pPr marL="342900" marR="0" lvl="0" indent="-342900">
              <a:spcBef>
                <a:spcPts val="0"/>
              </a:spcBef>
              <a:spcAft>
                <a:spcPts val="1000"/>
              </a:spcAft>
              <a:buClr>
                <a:srgbClr val="33287C"/>
              </a:buClr>
              <a:buFont typeface="Times New Roman" panose="02020603050405020304" pitchFamily="18" charset="0"/>
              <a:buAutoNum type="arabicPeriod"/>
              <a:tabLst>
                <a:tab pos="228600" algn="l"/>
              </a:tabLst>
            </a:pPr>
            <a:r>
              <a:rPr lang="en-US" sz="1200" b="1">
                <a:effectLst/>
                <a:latin typeface="Bierstadt" panose="020B0004020202020204" pitchFamily="34" charset="0"/>
                <a:ea typeface="Bierstadt" panose="020B0004020202020204" pitchFamily="34" charset="0"/>
                <a:cs typeface="Times New Roman" panose="02020603050405020304" pitchFamily="18" charset="0"/>
              </a:rPr>
              <a:t>Review Proven Strategies and Metrics:</a:t>
            </a:r>
            <a:r>
              <a:rPr lang="en-US" sz="1200">
                <a:effectLst/>
                <a:latin typeface="Bierstadt" panose="020B0004020202020204" pitchFamily="34" charset="0"/>
                <a:ea typeface="Bierstadt" panose="020B0004020202020204" pitchFamily="34" charset="0"/>
                <a:cs typeface="Times New Roman" panose="02020603050405020304" pitchFamily="18" charset="0"/>
              </a:rPr>
              <a:t> Review the strategies identified in the third column: the letter and number combinations refer to specific strategies in the Strategies section.</a:t>
            </a:r>
          </a:p>
          <a:p>
            <a:endParaRPr lang="en-US" sz="1200"/>
          </a:p>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35</a:t>
            </a:fld>
            <a:endParaRPr lang="en-US"/>
          </a:p>
        </p:txBody>
      </p:sp>
    </p:spTree>
    <p:extLst>
      <p:ext uri="{BB962C8B-B14F-4D97-AF65-F5344CB8AC3E}">
        <p14:creationId xmlns:p14="http://schemas.microsoft.com/office/powerpoint/2010/main" val="323046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Bierstadt" panose="020B0004020202020204" pitchFamily="34" charset="0"/>
              <a:cs typeface="Times New Roman" panose="02020603050405020304" pitchFamily="18" charset="0"/>
            </a:endParaRPr>
          </a:p>
          <a:p>
            <a:pPr marL="0" marR="0">
              <a:spcBef>
                <a:spcPts val="0"/>
              </a:spcBef>
              <a:spcAft>
                <a:spcPts val="1000"/>
              </a:spcAft>
            </a:pPr>
            <a:r>
              <a:rPr lang="en-US" sz="1200">
                <a:effectLst/>
                <a:latin typeface="+mn-lt"/>
                <a:ea typeface="Bierstadt" panose="020B0004020202020204" pitchFamily="34" charset="0"/>
                <a:cs typeface="Times New Roman" panose="02020603050405020304" pitchFamily="18" charset="0"/>
              </a:rPr>
              <a:t>We have organized strategies under four comprehensive areas:</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Scheduling Techniques (S):</a:t>
            </a:r>
            <a:r>
              <a:rPr lang="en-US" sz="1200">
                <a:effectLst/>
                <a:latin typeface="+mn-lt"/>
                <a:ea typeface="Bierstadt" panose="020B0004020202020204" pitchFamily="34" charset="0"/>
                <a:cs typeface="Times New Roman" panose="02020603050405020304" pitchFamily="18" charset="0"/>
              </a:rPr>
              <a:t> Innovative and practical methods to create more efficient and effective schedules.</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Agency Culture and Morale Strategies (C):</a:t>
            </a:r>
            <a:r>
              <a:rPr lang="en-US" sz="1200">
                <a:effectLst/>
                <a:latin typeface="+mn-lt"/>
                <a:ea typeface="Bierstadt" panose="020B0004020202020204" pitchFamily="34" charset="0"/>
                <a:cs typeface="Times New Roman" panose="02020603050405020304" pitchFamily="18" charset="0"/>
              </a:rPr>
              <a:t> Approaches to foster a positive work environment and enhance employee satisfaction and retention.</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Planning Strategies (P):</a:t>
            </a:r>
            <a:r>
              <a:rPr lang="en-US" sz="1200">
                <a:effectLst/>
                <a:latin typeface="+mn-lt"/>
                <a:ea typeface="Bierstadt" panose="020B0004020202020204" pitchFamily="34" charset="0"/>
                <a:cs typeface="Times New Roman" panose="02020603050405020304" pitchFamily="18" charset="0"/>
              </a:rPr>
              <a:t> Service planning approaches to ensure sustainable workforce schedule improvements.</a:t>
            </a:r>
          </a:p>
          <a:p>
            <a:pPr marL="342900" marR="0" lvl="0" indent="-342900">
              <a:spcBef>
                <a:spcPts val="0"/>
              </a:spcBef>
              <a:spcAft>
                <a:spcPts val="100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Technology Solutions (T):</a:t>
            </a:r>
            <a:r>
              <a:rPr lang="en-US" sz="1200">
                <a:effectLst/>
                <a:latin typeface="+mn-lt"/>
                <a:ea typeface="Bierstadt" panose="020B0004020202020204" pitchFamily="34" charset="0"/>
                <a:cs typeface="Times New Roman" panose="02020603050405020304" pitchFamily="18" charset="0"/>
              </a:rPr>
              <a:t> Leveraging modern technology to streamline scheduling processes and improve overall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Bierstadt" panose="020B0004020202020204" pitchFamily="34" charset="0"/>
              <a:cs typeface="Times New Roman" panose="02020603050405020304" pitchFamily="18" charset="0"/>
            </a:endParaRPr>
          </a:p>
          <a:p>
            <a:r>
              <a:rPr lang="en-US" sz="1200">
                <a:latin typeface="+mn-lt"/>
              </a:rPr>
              <a:t>We list 4 to 5 strategies under each topic area, with metric examples.</a:t>
            </a:r>
          </a:p>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36</a:t>
            </a:fld>
            <a:endParaRPr lang="en-US"/>
          </a:p>
        </p:txBody>
      </p:sp>
    </p:spTree>
    <p:extLst>
      <p:ext uri="{BB962C8B-B14F-4D97-AF65-F5344CB8AC3E}">
        <p14:creationId xmlns:p14="http://schemas.microsoft.com/office/powerpoint/2010/main" val="293612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what a strategy looks like.  Scheduling Techniques are labeled with the letter S and a corresponding number.</a:t>
            </a:r>
          </a:p>
          <a:p>
            <a:r>
              <a:rPr lang="en-US"/>
              <a:t>Below the description of the technique is the Key Metrics to Collect, Measure, and Analyze.</a:t>
            </a:r>
          </a:p>
        </p:txBody>
      </p:sp>
      <p:sp>
        <p:nvSpPr>
          <p:cNvPr id="4" name="Slide Number Placeholder 3"/>
          <p:cNvSpPr>
            <a:spLocks noGrp="1"/>
          </p:cNvSpPr>
          <p:nvPr>
            <p:ph type="sldNum" sz="quarter" idx="5"/>
          </p:nvPr>
        </p:nvSpPr>
        <p:spPr/>
        <p:txBody>
          <a:bodyPr/>
          <a:lstStyle/>
          <a:p>
            <a:fld id="{F484BB84-9541-4338-A55F-ABF37B004EC6}" type="slidenum">
              <a:rPr lang="en-US" smtClean="0"/>
              <a:t>37</a:t>
            </a:fld>
            <a:endParaRPr lang="en-US"/>
          </a:p>
        </p:txBody>
      </p:sp>
    </p:spTree>
    <p:extLst>
      <p:ext uri="{BB962C8B-B14F-4D97-AF65-F5344CB8AC3E}">
        <p14:creationId xmlns:p14="http://schemas.microsoft.com/office/powerpoint/2010/main" val="40919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your own please take 10 minutes to consider the 4 major categories of scheduling related issues faced by transit agencies. See which category and common issues resonate most with you. There’s space to take note of your agency’s practices, similar issues, or barriers within processes at your agency.</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Building Better Schedules:</a:t>
            </a:r>
            <a:r>
              <a:rPr lang="en-US" sz="1200">
                <a:effectLst/>
                <a:latin typeface="+mn-lt"/>
                <a:ea typeface="Bierstadt" panose="020B0004020202020204" pitchFamily="34" charset="0"/>
                <a:cs typeface="Times New Roman" panose="02020603050405020304" pitchFamily="18" charset="0"/>
              </a:rPr>
              <a:t> Identifying common challenges and pain points in current scheduling practices at your agency. </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Creating Flexible Workdays or Hours:</a:t>
            </a:r>
            <a:r>
              <a:rPr lang="en-US" sz="1200">
                <a:effectLst/>
                <a:latin typeface="+mn-lt"/>
                <a:ea typeface="Bierstadt" panose="020B0004020202020204" pitchFamily="34" charset="0"/>
                <a:cs typeface="Times New Roman" panose="02020603050405020304" pitchFamily="18" charset="0"/>
              </a:rPr>
              <a:t> Exploring options for more adaptable scheduling to meet the diverse needs of your workforce.</a:t>
            </a:r>
          </a:p>
          <a:p>
            <a:pPr marL="342900" marR="0" lvl="0" indent="-342900">
              <a:spcBef>
                <a:spcPts val="0"/>
              </a:spcBef>
              <a:spcAft>
                <a:spcPts val="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Improving Shift Assignment:</a:t>
            </a:r>
            <a:r>
              <a:rPr lang="en-US" sz="1200">
                <a:effectLst/>
                <a:latin typeface="+mn-lt"/>
                <a:ea typeface="Bierstadt" panose="020B0004020202020204" pitchFamily="34" charset="0"/>
                <a:cs typeface="Times New Roman" panose="02020603050405020304" pitchFamily="18" charset="0"/>
              </a:rPr>
              <a:t> Analyzing methods for assigning shifts that balance operational requirements with employee preferences.</a:t>
            </a:r>
          </a:p>
          <a:p>
            <a:pPr marL="342900" marR="0" lvl="0" indent="-342900">
              <a:spcBef>
                <a:spcPts val="0"/>
              </a:spcBef>
              <a:spcAft>
                <a:spcPts val="1000"/>
              </a:spcAft>
              <a:buClr>
                <a:srgbClr val="33287C"/>
              </a:buClr>
              <a:buFont typeface="Wingdings" panose="05000000000000000000" pitchFamily="2" charset="2"/>
              <a:buChar char="n"/>
            </a:pPr>
            <a:r>
              <a:rPr lang="en-US" sz="1200" b="1">
                <a:effectLst/>
                <a:latin typeface="+mn-lt"/>
                <a:ea typeface="Bierstadt" panose="020B0004020202020204" pitchFamily="34" charset="0"/>
                <a:cs typeface="Times New Roman" panose="02020603050405020304" pitchFamily="18" charset="0"/>
              </a:rPr>
              <a:t>Communicating with the Workforce:</a:t>
            </a:r>
            <a:r>
              <a:rPr lang="en-US" sz="1200">
                <a:effectLst/>
                <a:latin typeface="+mn-lt"/>
                <a:ea typeface="Bierstadt" panose="020B0004020202020204" pitchFamily="34" charset="0"/>
                <a:cs typeface="Times New Roman" panose="02020603050405020304" pitchFamily="18" charset="0"/>
              </a:rPr>
              <a:t> Emphasizing the importance of clear, consistent, and transparent communication regarding the scheduling at your agency.</a:t>
            </a:r>
            <a:endParaRPr lang="en-US"/>
          </a:p>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38</a:t>
            </a:fld>
            <a:endParaRPr lang="en-US"/>
          </a:p>
        </p:txBody>
      </p:sp>
    </p:spTree>
    <p:extLst>
      <p:ext uri="{BB962C8B-B14F-4D97-AF65-F5344CB8AC3E}">
        <p14:creationId xmlns:p14="http://schemas.microsoft.com/office/powerpoint/2010/main" val="214267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6ED5-7355-96F9-B5CA-727EB6CBB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BD2ED-FF7B-3114-EC9A-AB1FD839D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CC627-D832-B6EB-41FE-C2097F8FCB33}"/>
              </a:ext>
            </a:extLst>
          </p:cNvPr>
          <p:cNvSpPr>
            <a:spLocks noGrp="1"/>
          </p:cNvSpPr>
          <p:nvPr>
            <p:ph type="body" idx="1"/>
          </p:nvPr>
        </p:nvSpPr>
        <p:spPr/>
        <p:txBody>
          <a:bodyPr/>
          <a:lstStyle/>
          <a:p>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Transit Workforce Shortage Study</a:t>
            </a:r>
            <a:r>
              <a:rPr lang="en-US" sz="1200" kern="1200">
                <a:solidFill>
                  <a:schemeClr val="tx1"/>
                </a:solidFill>
                <a:effectLst/>
                <a:latin typeface="+mn-lt"/>
                <a:ea typeface="+mn-ea"/>
                <a:cs typeface="+mn-cs"/>
              </a:rPr>
              <a:t> built a framework for APTA, its members, and its partner organizations to better understand the workforce shortage’s causes and provides best practices for recruiting, hiring, and retaining transit operations workers</a:t>
            </a:r>
          </a:p>
          <a:p>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96% of agencies surveyed reported experiencing a workforce shortage, 84 percent of which said the shortage is affecting their ability to provide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Although the shortage is most acute at agencies serving large urbanized areas and agencies with greater ridership, most agencies across the country report the shortage has forced service reductions regardless of the size of an agency’s ridership, service area population, or fleet. Agencies reported the highest level of vacant positions among bus operators and mechanics. This trend was similar regardless of transit agency size.</a:t>
            </a:r>
          </a:p>
          <a:p>
            <a:pPr lvl="0"/>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Rules about drug and alcohol testing, Commercial Driver’s License (CDL) requirements, criminal background checks, and driving records extend the hiring process and exclude otherwise qualified applicants.</a:t>
            </a:r>
          </a:p>
          <a:p>
            <a:endParaRPr lang="en-US"/>
          </a:p>
        </p:txBody>
      </p:sp>
      <p:sp>
        <p:nvSpPr>
          <p:cNvPr id="4" name="Slide Number Placeholder 3">
            <a:extLst>
              <a:ext uri="{FF2B5EF4-FFF2-40B4-BE49-F238E27FC236}">
                <a16:creationId xmlns:a16="http://schemas.microsoft.com/office/drawing/2014/main" id="{71444DE5-A614-0ECD-1AE3-AA603889FA8D}"/>
              </a:ext>
            </a:extLst>
          </p:cNvPr>
          <p:cNvSpPr>
            <a:spLocks noGrp="1"/>
          </p:cNvSpPr>
          <p:nvPr>
            <p:ph type="sldNum" sz="quarter" idx="5"/>
          </p:nvPr>
        </p:nvSpPr>
        <p:spPr/>
        <p:txBody>
          <a:bodyPr/>
          <a:lstStyle/>
          <a:p>
            <a:fld id="{F484BB84-9541-4338-A55F-ABF37B004EC6}" type="slidenum">
              <a:rPr lang="en-US" smtClean="0"/>
              <a:t>10</a:t>
            </a:fld>
            <a:endParaRPr lang="en-US"/>
          </a:p>
        </p:txBody>
      </p:sp>
    </p:spTree>
    <p:extLst>
      <p:ext uri="{BB962C8B-B14F-4D97-AF65-F5344CB8AC3E}">
        <p14:creationId xmlns:p14="http://schemas.microsoft.com/office/powerpoint/2010/main" val="2177969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want to talk through a few Strategies we can apply beginning with Scheduling Techniques</a:t>
            </a:r>
            <a:endParaRPr lang="en-US"/>
          </a:p>
          <a:p>
            <a:r>
              <a:rPr lang="en-US" sz="1200" b="0" i="0" u="none" strike="noStrike" kern="1200" baseline="0">
                <a:solidFill>
                  <a:schemeClr val="tx1"/>
                </a:solidFill>
                <a:latin typeface="+mn-lt"/>
                <a:ea typeface="+mn-ea"/>
                <a:cs typeface="+mn-cs"/>
              </a:rPr>
              <a:t>The first question agencies should ask about their runtimes is if being on time is actually achievable. The graph displays runtime observations for a series of routes in one time period. The target on-time performance for this agency is 80 percent, and the window of on-time is two minutes early and seven minutes late—the nine-minute window is shaded in light yellow across the graph. The dotted lines represent the smallest window of variation in runtimes to capture 80 percent of the observations. As you can see, only route A had 80 percent of its observed runtimes within a nine-minute window. The runtimes for the remaining routes varied so much that an 80 percent on-time performance is not possible, no matter what runtime is selected.</a:t>
            </a:r>
            <a:endParaRPr lang="en-US">
              <a:ea typeface="Calibri"/>
              <a:cs typeface="Calibri"/>
            </a:endParaRPr>
          </a:p>
        </p:txBody>
      </p:sp>
      <p:sp>
        <p:nvSpPr>
          <p:cNvPr id="4" name="Slide Number Placeholder 3"/>
          <p:cNvSpPr>
            <a:spLocks noGrp="1"/>
          </p:cNvSpPr>
          <p:nvPr>
            <p:ph type="sldNum" sz="quarter" idx="5"/>
          </p:nvPr>
        </p:nvSpPr>
        <p:spPr/>
        <p:txBody>
          <a:bodyPr/>
          <a:lstStyle/>
          <a:p>
            <a:fld id="{F484BB84-9541-4338-A55F-ABF37B004EC6}" type="slidenum">
              <a:rPr lang="en-US" smtClean="0"/>
              <a:t>40</a:t>
            </a:fld>
            <a:endParaRPr lang="en-US"/>
          </a:p>
        </p:txBody>
      </p:sp>
    </p:spTree>
    <p:extLst>
      <p:ext uri="{BB962C8B-B14F-4D97-AF65-F5344CB8AC3E}">
        <p14:creationId xmlns:p14="http://schemas.microsoft.com/office/powerpoint/2010/main" val="2151104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One of the simplest ways to understand if service levels match ridership demand is to examine route ridership and available capacity. The graph shows the ridership, </a:t>
            </a:r>
            <a:r>
              <a:rPr lang="en-US" sz="1200" b="0" i="0" u="none" strike="noStrike" kern="1200" baseline="0" err="1">
                <a:solidFill>
                  <a:schemeClr val="tx1"/>
                </a:solidFill>
                <a:latin typeface="+mn-lt"/>
                <a:ea typeface="+mn-ea"/>
                <a:cs typeface="+mn-cs"/>
              </a:rPr>
              <a:t>load,and</a:t>
            </a:r>
            <a:r>
              <a:rPr lang="en-US" sz="1200" b="0" i="0" u="none" strike="noStrike" kern="1200" baseline="0">
                <a:solidFill>
                  <a:schemeClr val="tx1"/>
                </a:solidFill>
                <a:latin typeface="+mn-lt"/>
                <a:ea typeface="+mn-ea"/>
                <a:cs typeface="+mn-cs"/>
              </a:rPr>
              <a:t> available seated capacity for one route, in one direction</a:t>
            </a:r>
          </a:p>
          <a:p>
            <a:r>
              <a:rPr lang="en-US" sz="1200" b="0" i="0" u="none" strike="noStrike" kern="1200" baseline="0">
                <a:solidFill>
                  <a:schemeClr val="tx1"/>
                </a:solidFill>
                <a:latin typeface="+mn-lt"/>
                <a:ea typeface="+mn-ea"/>
                <a:cs typeface="+mn-cs"/>
              </a:rPr>
              <a:t>from 6:00 a.m. to 11:00 p.m. The light blue bars represent the total number of available seats within a given hour of the day, the dark blue bars represent the total ridership on that route in the given hours, and the red bars present the sum</a:t>
            </a:r>
          </a:p>
          <a:p>
            <a:r>
              <a:rPr lang="en-US" sz="1200" b="0" i="0" u="none" strike="noStrike" kern="1200" baseline="0">
                <a:solidFill>
                  <a:schemeClr val="tx1"/>
                </a:solidFill>
                <a:latin typeface="+mn-lt"/>
                <a:ea typeface="+mn-ea"/>
                <a:cs typeface="+mn-cs"/>
              </a:rPr>
              <a:t>of the max loads across all trips in the hour. </a:t>
            </a:r>
          </a:p>
          <a:p>
            <a:r>
              <a:rPr lang="en-US" sz="1200" b="0" i="0" u="none" strike="noStrike" kern="1200" baseline="0">
                <a:solidFill>
                  <a:schemeClr val="tx1"/>
                </a:solidFill>
                <a:latin typeface="+mn-lt"/>
                <a:ea typeface="+mn-ea"/>
                <a:cs typeface="+mn-cs"/>
              </a:rPr>
              <a:t>Where the light blue and red bars begin to converge, such as in the 6:00 p.m. or 11:00 p.m. hours, the sum of max loads across all trips (red bars) is approaching the available capacity on the route(light blue bars). This may be a difficult period for operators. However, most of the day, particularly in the 7:00 a.m. and 2:00 p.m. hours, the light blue and red bars appear far apart,</a:t>
            </a:r>
          </a:p>
          <a:p>
            <a:r>
              <a:rPr lang="en-US" sz="1200" b="0" i="0" u="none" strike="noStrike" kern="1200" baseline="0">
                <a:solidFill>
                  <a:schemeClr val="tx1"/>
                </a:solidFill>
                <a:latin typeface="+mn-lt"/>
                <a:ea typeface="+mn-ea"/>
                <a:cs typeface="+mn-cs"/>
              </a:rPr>
              <a:t>indicating there may be excess capacity (and excess trips) in the schedule. This is an opportunity to reallocate staff and vehicle resources elsewhere in the system.</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484BB84-9541-4338-A55F-ABF37B004EC6}" type="slidenum">
              <a:rPr lang="en-US" smtClean="0"/>
              <a:t>41</a:t>
            </a:fld>
            <a:endParaRPr lang="en-US"/>
          </a:p>
        </p:txBody>
      </p:sp>
    </p:spTree>
    <p:extLst>
      <p:ext uri="{BB962C8B-B14F-4D97-AF65-F5344CB8AC3E}">
        <p14:creationId xmlns:p14="http://schemas.microsoft.com/office/powerpoint/2010/main" val="3278946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1. Traditional Approach</a:t>
            </a:r>
            <a:endParaRPr lang="en-US"/>
          </a:p>
          <a:p>
            <a:pPr>
              <a:buFont typeface="Arial" panose="020B0604020202020204" pitchFamily="34" charset="0"/>
              <a:buChar char="•"/>
            </a:pPr>
            <a:r>
              <a:rPr lang="en-US"/>
              <a:t>Typically, agencies handle </a:t>
            </a:r>
            <a:r>
              <a:rPr lang="en-US" b="1"/>
              <a:t>vehicle blocking</a:t>
            </a:r>
            <a:r>
              <a:rPr lang="en-US"/>
              <a:t> (how buses/trains are assigned to routes) and </a:t>
            </a:r>
            <a:r>
              <a:rPr lang="en-US" b="1" err="1"/>
              <a:t>runcutting</a:t>
            </a:r>
            <a:r>
              <a:rPr lang="en-US"/>
              <a:t> (how operator shifts are built) as two </a:t>
            </a:r>
            <a:r>
              <a:rPr lang="en-US" i="1"/>
              <a:t>separate steps</a:t>
            </a:r>
            <a:r>
              <a:rPr lang="en-US"/>
              <a:t>.</a:t>
            </a:r>
          </a:p>
          <a:p>
            <a:pPr>
              <a:buFont typeface="Arial" panose="020B0604020202020204" pitchFamily="34" charset="0"/>
              <a:buChar char="•"/>
            </a:pPr>
            <a:r>
              <a:rPr lang="en-US"/>
              <a:t>The downside: optimizing one often creates inefficiencies in the other — for example, you might maximize vehicle use but end up with poor operator shifts.</a:t>
            </a:r>
          </a:p>
          <a:p>
            <a:pPr>
              <a:buNone/>
            </a:pPr>
            <a:r>
              <a:rPr lang="en-US" b="1"/>
              <a:t>2. Integrated Scheduling</a:t>
            </a:r>
            <a:endParaRPr lang="en-US"/>
          </a:p>
          <a:p>
            <a:pPr>
              <a:buFont typeface="Arial" panose="020B0604020202020204" pitchFamily="34" charset="0"/>
              <a:buChar char="•"/>
            </a:pPr>
            <a:r>
              <a:rPr lang="en-US"/>
              <a:t>Integrated scheduling solves this by optimizing </a:t>
            </a:r>
            <a:r>
              <a:rPr lang="en-US" b="1"/>
              <a:t>both vehicle blocks and operator runs at the same time</a:t>
            </a:r>
            <a:r>
              <a:rPr lang="en-US"/>
              <a:t>.</a:t>
            </a:r>
          </a:p>
          <a:p>
            <a:pPr>
              <a:buFont typeface="Arial" panose="020B0604020202020204" pitchFamily="34" charset="0"/>
              <a:buChar char="•"/>
            </a:pPr>
            <a:r>
              <a:rPr lang="en-US"/>
              <a:t>This approach balances efficiency across the system — vehicle resources and operator work rules are considered together.</a:t>
            </a:r>
          </a:p>
          <a:p>
            <a:pPr>
              <a:buNone/>
            </a:pPr>
            <a:r>
              <a:rPr lang="en-US" b="1"/>
              <a:t>3. Benefits for Operators and Agencies</a:t>
            </a:r>
            <a:endParaRPr lang="en-US"/>
          </a:p>
          <a:p>
            <a:pPr>
              <a:buFont typeface="Arial" panose="020B0604020202020204" pitchFamily="34" charset="0"/>
              <a:buChar char="•"/>
            </a:pPr>
            <a:r>
              <a:rPr lang="en-US"/>
              <a:t>Adjusting vehicle blocks dynamically during </a:t>
            </a:r>
            <a:r>
              <a:rPr lang="en-US" err="1"/>
              <a:t>runcutting</a:t>
            </a:r>
            <a:r>
              <a:rPr lang="en-US"/>
              <a:t> leads to </a:t>
            </a:r>
            <a:r>
              <a:rPr lang="en-US" b="1"/>
              <a:t>more balanced shifts</a:t>
            </a:r>
            <a:r>
              <a:rPr lang="en-US"/>
              <a:t>.</a:t>
            </a:r>
          </a:p>
          <a:p>
            <a:pPr>
              <a:buFont typeface="Arial" panose="020B0604020202020204" pitchFamily="34" charset="0"/>
              <a:buChar char="•"/>
            </a:pPr>
            <a:r>
              <a:rPr lang="en-US"/>
              <a:t>This reduces long unpaid gaps, split shifts, or fragmented workdays for operators.</a:t>
            </a:r>
          </a:p>
          <a:p>
            <a:pPr>
              <a:buFont typeface="Arial" panose="020B0604020202020204" pitchFamily="34" charset="0"/>
              <a:buChar char="•"/>
            </a:pPr>
            <a:r>
              <a:rPr lang="en-US"/>
              <a:t>The result is </a:t>
            </a:r>
            <a:r>
              <a:rPr lang="en-US" b="1"/>
              <a:t>better quality of work life</a:t>
            </a:r>
            <a:r>
              <a:rPr lang="en-US"/>
              <a:t>, less fatigue, and higher operator satisfaction.</a:t>
            </a:r>
          </a:p>
          <a:p>
            <a:pPr>
              <a:buFont typeface="Arial" panose="020B0604020202020204" pitchFamily="34" charset="0"/>
              <a:buChar char="•"/>
            </a:pPr>
            <a:r>
              <a:rPr lang="en-US"/>
              <a:t>Agencies also gain efficiency by aligning service needs with available workforce capacity.</a:t>
            </a:r>
          </a:p>
          <a:p>
            <a:pPr>
              <a:buNone/>
            </a:pPr>
            <a:r>
              <a:rPr lang="en-US" b="1"/>
              <a:t>4. Big Picture Impact</a:t>
            </a:r>
            <a:endParaRPr lang="en-US"/>
          </a:p>
          <a:p>
            <a:pPr>
              <a:buFont typeface="Arial" panose="020B0604020202020204" pitchFamily="34" charset="0"/>
              <a:buChar char="•"/>
            </a:pPr>
            <a:r>
              <a:rPr lang="en-US"/>
              <a:t>Ultimately, integrated scheduling means agencies don’t have to choose between operational efficiency and workforce wellbeing.</a:t>
            </a:r>
          </a:p>
          <a:p>
            <a:pPr>
              <a:buFont typeface="Arial" panose="020B0604020202020204" pitchFamily="34" charset="0"/>
              <a:buChar char="•"/>
            </a:pPr>
            <a:r>
              <a:rPr lang="en-US"/>
              <a:t>It helps retain operators, improves morale, and supports reliable service delivery.</a:t>
            </a:r>
          </a:p>
        </p:txBody>
      </p:sp>
      <p:sp>
        <p:nvSpPr>
          <p:cNvPr id="4" name="Slide Number Placeholder 3"/>
          <p:cNvSpPr>
            <a:spLocks noGrp="1"/>
          </p:cNvSpPr>
          <p:nvPr>
            <p:ph type="sldNum" sz="quarter" idx="5"/>
          </p:nvPr>
        </p:nvSpPr>
        <p:spPr/>
        <p:txBody>
          <a:bodyPr/>
          <a:lstStyle/>
          <a:p>
            <a:fld id="{F484BB84-9541-4338-A55F-ABF37B004EC6}" type="slidenum">
              <a:rPr lang="en-US" smtClean="0"/>
              <a:t>42</a:t>
            </a:fld>
            <a:endParaRPr lang="en-US"/>
          </a:p>
        </p:txBody>
      </p:sp>
    </p:spTree>
    <p:extLst>
      <p:ext uri="{BB962C8B-B14F-4D97-AF65-F5344CB8AC3E}">
        <p14:creationId xmlns:p14="http://schemas.microsoft.com/office/powerpoint/2010/main" val="635757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Now I'll show a few examples of some Planning Strategies that can be applied</a:t>
            </a:r>
            <a:endParaRPr lang="en-US" b="1"/>
          </a:p>
          <a:p>
            <a:pPr>
              <a:buNone/>
            </a:pPr>
            <a:r>
              <a:rPr lang="en-US" b="1"/>
              <a:t>P1. Ensure Adequate Runtimes</a:t>
            </a:r>
            <a:endParaRPr lang="en-US">
              <a:ea typeface="Calibri"/>
              <a:cs typeface="Calibri"/>
            </a:endParaRPr>
          </a:p>
          <a:p>
            <a:pPr>
              <a:buFont typeface="Arial" panose="020B0604020202020204" pitchFamily="34" charset="0"/>
              <a:buChar char="•"/>
            </a:pPr>
            <a:r>
              <a:rPr lang="en-US"/>
              <a:t>Adequate </a:t>
            </a:r>
            <a:r>
              <a:rPr lang="en-US" b="1"/>
              <a:t>layover and recovery time</a:t>
            </a:r>
            <a:r>
              <a:rPr lang="en-US"/>
              <a:t> is critical.</a:t>
            </a:r>
            <a:endParaRPr lang="en-US">
              <a:ea typeface="Calibri"/>
              <a:cs typeface="Calibri"/>
            </a:endParaRPr>
          </a:p>
          <a:p>
            <a:pPr>
              <a:buFont typeface="Arial" panose="020B0604020202020204" pitchFamily="34" charset="0"/>
              <a:buChar char="•"/>
            </a:pPr>
            <a:r>
              <a:rPr lang="en-US"/>
              <a:t>It gives operators a chance to rest, reset, and stay sharp — which directly reduces fatigue.</a:t>
            </a:r>
            <a:endParaRPr lang="en-US">
              <a:ea typeface="Calibri"/>
              <a:cs typeface="Calibri"/>
            </a:endParaRPr>
          </a:p>
          <a:p>
            <a:pPr>
              <a:buFont typeface="Arial" panose="020B0604020202020204" pitchFamily="34" charset="0"/>
              <a:buChar char="•"/>
            </a:pPr>
            <a:r>
              <a:rPr lang="en-US"/>
              <a:t>This improves service reliability and helps maintain a healthier, safer workforce.</a:t>
            </a:r>
            <a:endParaRPr lang="en-US">
              <a:ea typeface="Calibri"/>
              <a:cs typeface="Calibri"/>
            </a:endParaRPr>
          </a:p>
          <a:p>
            <a:pPr>
              <a:buNone/>
            </a:pPr>
            <a:r>
              <a:rPr lang="en-US" b="1"/>
              <a:t>P2. Improve On-Time Performance</a:t>
            </a:r>
            <a:endParaRPr lang="en-US"/>
          </a:p>
          <a:p>
            <a:pPr>
              <a:buFont typeface="Arial" panose="020B0604020202020204" pitchFamily="34" charset="0"/>
              <a:buChar char="•"/>
            </a:pPr>
            <a:r>
              <a:rPr lang="en-US"/>
              <a:t>When an operator can operate closer to schedule, they don’t lose their recovery time at the end of trips.</a:t>
            </a:r>
            <a:endParaRPr lang="en-US">
              <a:ea typeface="Calibri"/>
              <a:cs typeface="Calibri"/>
            </a:endParaRPr>
          </a:p>
          <a:p>
            <a:pPr>
              <a:buFont typeface="Arial" panose="020B0604020202020204" pitchFamily="34" charset="0"/>
              <a:buChar char="•"/>
            </a:pPr>
            <a:r>
              <a:rPr lang="en-US"/>
              <a:t>Fewer delays mean fewer extended hours, less stress, and more consistent workdays.</a:t>
            </a:r>
            <a:endParaRPr lang="en-US">
              <a:ea typeface="Calibri"/>
              <a:cs typeface="Calibri"/>
            </a:endParaRPr>
          </a:p>
          <a:p>
            <a:pPr>
              <a:buFont typeface="Arial" panose="020B0604020202020204" pitchFamily="34" charset="0"/>
              <a:buChar char="•"/>
            </a:pPr>
            <a:r>
              <a:rPr lang="en-US"/>
              <a:t>This improves morale and helps retain operators.</a:t>
            </a:r>
            <a:endParaRPr lang="en-US">
              <a:ea typeface="Calibri"/>
              <a:cs typeface="Calibri"/>
            </a:endParaRPr>
          </a:p>
          <a:p>
            <a:pPr>
              <a:buNone/>
            </a:pPr>
            <a:r>
              <a:rPr lang="en-US" b="1"/>
              <a:t>P3. Optimize Service Frequency and Span</a:t>
            </a:r>
            <a:endParaRPr lang="en-US"/>
          </a:p>
          <a:p>
            <a:pPr>
              <a:buFont typeface="Arial" panose="020B0604020202020204" pitchFamily="34" charset="0"/>
              <a:buChar char="•"/>
            </a:pPr>
            <a:r>
              <a:rPr lang="en-US"/>
              <a:t>Matching service frequency to </a:t>
            </a:r>
            <a:r>
              <a:rPr lang="en-US" b="1"/>
              <a:t>real rider demand</a:t>
            </a:r>
            <a:r>
              <a:rPr lang="en-US"/>
              <a:t> ensures resources are used wisely.</a:t>
            </a:r>
            <a:endParaRPr lang="en-US">
              <a:ea typeface="Calibri"/>
              <a:cs typeface="Calibri"/>
            </a:endParaRPr>
          </a:p>
          <a:p>
            <a:pPr>
              <a:buFont typeface="Arial" panose="020B0604020202020204" pitchFamily="34" charset="0"/>
              <a:buChar char="•"/>
            </a:pPr>
            <a:r>
              <a:rPr lang="en-US"/>
              <a:t>Adjusting the service span to balance peak and off-peak needs creates more </a:t>
            </a:r>
            <a:r>
              <a:rPr lang="en-US" b="1"/>
              <a:t>manageable shifts</a:t>
            </a:r>
            <a:r>
              <a:rPr lang="en-US"/>
              <a:t> for operators.</a:t>
            </a:r>
            <a:endParaRPr lang="en-US">
              <a:ea typeface="Calibri"/>
              <a:cs typeface="Calibri"/>
            </a:endParaRPr>
          </a:p>
          <a:p>
            <a:pPr>
              <a:buFont typeface="Arial" panose="020B0604020202020204" pitchFamily="34" charset="0"/>
              <a:buChar char="•"/>
            </a:pPr>
            <a:r>
              <a:rPr lang="en-US"/>
              <a:t>It’s about balancing customer convenience with workforce sustainability.</a:t>
            </a:r>
            <a:endParaRPr lang="en-US">
              <a:ea typeface="Calibri"/>
              <a:cs typeface="Calibri"/>
            </a:endParaRPr>
          </a:p>
          <a:p>
            <a:pPr>
              <a:buNone/>
            </a:pPr>
            <a:r>
              <a:rPr lang="en-US" b="1"/>
              <a:t>Closing Thought</a:t>
            </a:r>
            <a:endParaRPr lang="en-US"/>
          </a:p>
          <a:p>
            <a:pPr>
              <a:buFont typeface="Arial" panose="020B0604020202020204" pitchFamily="34" charset="0"/>
              <a:buChar char="•"/>
            </a:pPr>
            <a:r>
              <a:rPr lang="en-US"/>
              <a:t>Together, these strategies strengthen both </a:t>
            </a:r>
            <a:r>
              <a:rPr lang="en-US" b="1"/>
              <a:t>service reliability</a:t>
            </a:r>
            <a:r>
              <a:rPr lang="en-US"/>
              <a:t> and </a:t>
            </a:r>
            <a:r>
              <a:rPr lang="en-US" b="1"/>
              <a:t>operator well-being</a:t>
            </a:r>
            <a:r>
              <a:rPr lang="en-US"/>
              <a:t> — the foundation of a sustainable transit system.</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43</a:t>
            </a:fld>
            <a:endParaRPr lang="en-US"/>
          </a:p>
        </p:txBody>
      </p:sp>
    </p:spTree>
    <p:extLst>
      <p:ext uri="{BB962C8B-B14F-4D97-AF65-F5344CB8AC3E}">
        <p14:creationId xmlns:p14="http://schemas.microsoft.com/office/powerpoint/2010/main" val="327583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Simplification Improves Reliability</a:t>
            </a:r>
            <a:endParaRPr lang="en-US"/>
          </a:p>
          <a:p>
            <a:r>
              <a:rPr lang="en-US"/>
              <a:t>Streamlining bus routes — cutting back on detours and unnecessary deviations — helps improve both service efficiency and schedule reliability.</a:t>
            </a:r>
          </a:p>
          <a:p>
            <a:r>
              <a:rPr lang="en-US" b="1"/>
              <a:t>Impact of Route Variations</a:t>
            </a:r>
            <a:endParaRPr lang="en-US"/>
          </a:p>
          <a:p>
            <a:r>
              <a:rPr lang="en-US"/>
              <a:t>Different versions of a route, like short-turns vs. full-length trips, can create inconsistent runtimes.</a:t>
            </a:r>
          </a:p>
          <a:p>
            <a:r>
              <a:rPr lang="en-US"/>
              <a:t>Deviations from the main service area add further complexity and make schedules harder to manage.</a:t>
            </a:r>
          </a:p>
          <a:p>
            <a:r>
              <a:rPr lang="en-US" b="1"/>
              <a:t>Scheduling Implications</a:t>
            </a:r>
            <a:endParaRPr lang="en-US"/>
          </a:p>
          <a:p>
            <a:r>
              <a:rPr lang="en-US"/>
              <a:t>These variations often force schedulers to adjust layover times to keep cycle times consistent.</a:t>
            </a:r>
          </a:p>
          <a:p>
            <a:r>
              <a:rPr lang="en-US"/>
              <a:t>Over time, this can lead to inefficiencies, irregular operator shifts, and service reliability issues.</a:t>
            </a:r>
          </a:p>
          <a:p>
            <a:r>
              <a:rPr lang="en-US" b="1"/>
              <a:t>Key Benefit</a:t>
            </a:r>
            <a:endParaRPr lang="en-US"/>
          </a:p>
          <a:p>
            <a:r>
              <a:rPr lang="en-US"/>
              <a:t>By simplifying routes, agencies reduce operational complexity, improve consistency for riders, and create more manageable shifts for operators.</a:t>
            </a:r>
          </a:p>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44</a:t>
            </a:fld>
            <a:endParaRPr lang="en-US"/>
          </a:p>
        </p:txBody>
      </p:sp>
    </p:spTree>
    <p:extLst>
      <p:ext uri="{BB962C8B-B14F-4D97-AF65-F5344CB8AC3E}">
        <p14:creationId xmlns:p14="http://schemas.microsoft.com/office/powerpoint/2010/main" val="1333631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your small groups, please take turns in your group to discuss each other’s top scheduling issues and where you landed in your most common issues. </a:t>
            </a:r>
          </a:p>
          <a:p>
            <a:r>
              <a:rPr lang="en-US"/>
              <a:t>See the strategies for addressing the issue.  </a:t>
            </a:r>
          </a:p>
          <a:p>
            <a:r>
              <a:rPr lang="en-US"/>
              <a:t>What are the pros and cons of using the recommended strategies?</a:t>
            </a:r>
          </a:p>
          <a:p>
            <a:endParaRPr lang="en-US"/>
          </a:p>
          <a:p>
            <a:r>
              <a:rPr lang="en-US"/>
              <a:t>Then I’d like to hear a report out how on the common themes you heard in your discussions.</a:t>
            </a:r>
          </a:p>
        </p:txBody>
      </p:sp>
      <p:sp>
        <p:nvSpPr>
          <p:cNvPr id="4" name="Slide Number Placeholder 3"/>
          <p:cNvSpPr>
            <a:spLocks noGrp="1"/>
          </p:cNvSpPr>
          <p:nvPr>
            <p:ph type="sldNum" sz="quarter" idx="5"/>
          </p:nvPr>
        </p:nvSpPr>
        <p:spPr/>
        <p:txBody>
          <a:bodyPr/>
          <a:lstStyle/>
          <a:p>
            <a:fld id="{F484BB84-9541-4338-A55F-ABF37B004EC6}" type="slidenum">
              <a:rPr lang="en-US" smtClean="0"/>
              <a:t>45</a:t>
            </a:fld>
            <a:endParaRPr lang="en-US"/>
          </a:p>
        </p:txBody>
      </p:sp>
    </p:spTree>
    <p:extLst>
      <p:ext uri="{BB962C8B-B14F-4D97-AF65-F5344CB8AC3E}">
        <p14:creationId xmlns:p14="http://schemas.microsoft.com/office/powerpoint/2010/main" val="1781552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46</a:t>
            </a:fld>
            <a:endParaRPr lang="en-US"/>
          </a:p>
        </p:txBody>
      </p:sp>
    </p:spTree>
    <p:extLst>
      <p:ext uri="{BB962C8B-B14F-4D97-AF65-F5344CB8AC3E}">
        <p14:creationId xmlns:p14="http://schemas.microsoft.com/office/powerpoint/2010/main" val="210903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F0F2A-1598-5DE2-FB18-072DB2168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FD37A-01F2-6F92-CDAD-65D101EAB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72893-50F1-A154-590D-508E15114A38}"/>
              </a:ext>
            </a:extLst>
          </p:cNvPr>
          <p:cNvSpPr>
            <a:spLocks noGrp="1"/>
          </p:cNvSpPr>
          <p:nvPr>
            <p:ph type="body" idx="1"/>
          </p:nvPr>
        </p:nvSpPr>
        <p:spPr/>
        <p:txBody>
          <a:bodyPr/>
          <a:lstStyle/>
          <a:p>
            <a:pPr lvl="0"/>
            <a:r>
              <a:rPr lang="en-US" sz="1200" kern="1200">
                <a:solidFill>
                  <a:schemeClr val="tx1"/>
                </a:solidFill>
                <a:effectLst/>
                <a:latin typeface="+mn-lt"/>
                <a:ea typeface="+mn-ea"/>
                <a:cs typeface="+mn-cs"/>
              </a:rPr>
              <a:t>The survey of agencies indicates that concerns about schedule and compensation were responsible for more departures than assault and harassment or concern about contracting COVID-19. </a:t>
            </a:r>
          </a:p>
          <a:p>
            <a:pPr lvl="0"/>
            <a:r>
              <a:rPr lang="en-US" sz="1200" kern="1200">
                <a:solidFill>
                  <a:schemeClr val="tx1"/>
                </a:solidFill>
                <a:effectLst/>
                <a:latin typeface="+mn-lt"/>
                <a:ea typeface="+mn-ea"/>
                <a:cs typeface="+mn-cs"/>
              </a:rPr>
              <a:t>Most agencies said that schedule and compensation are leading to more departures today than before the pandemic.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all">
                <a:solidFill>
                  <a:schemeClr val="tx1"/>
                </a:solidFill>
                <a:effectLst/>
                <a:latin typeface="+mn-lt"/>
                <a:ea typeface="+mn-ea"/>
                <a:cs typeface="+mn-cs"/>
              </a:rPr>
              <a:t>What Can Be Done to Relieve the Shortage of Transit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Increasing compensation begins with increasing wages for new and current employees, but there is more that agencies can do to attract and retain workers.</a:t>
            </a:r>
          </a:p>
          <a:p>
            <a:pPr marL="171450" indent="-171450">
              <a:buFont typeface="Arial" panose="020B0604020202020204" pitchFamily="34" charset="0"/>
              <a:buChar char="•"/>
            </a:pPr>
            <a:r>
              <a:rPr lang="en-US" sz="1200" kern="1200">
                <a:solidFill>
                  <a:schemeClr val="tx1"/>
                </a:solidFill>
                <a:effectLst/>
                <a:latin typeface="+mn-lt"/>
                <a:ea typeface="+mn-ea"/>
                <a:cs typeface="+mn-cs"/>
              </a:rPr>
              <a:t>Agencies should calculate the average value of those benefits so that applicants and employees are aware of their total compensation when they are making employment decisions.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latin typeface="+mn-lt"/>
                <a:ea typeface="+mn-ea"/>
                <a:cs typeface="+mn-cs"/>
              </a:rPr>
              <a:t>Agencies need to get creative to improve worker schedules.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Explore changing their processes for rostering to improve the schedules of newer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Agencies should make the application process as simple as possible—from helping applicants obtain their CDL permits, to prominently displaying a mobile-friendly employment application on their websites, to making same-day offers at hiring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DA7051CA-32D8-57C0-4370-F05735D8F479}"/>
              </a:ext>
            </a:extLst>
          </p:cNvPr>
          <p:cNvSpPr>
            <a:spLocks noGrp="1"/>
          </p:cNvSpPr>
          <p:nvPr>
            <p:ph type="sldNum" sz="quarter" idx="5"/>
          </p:nvPr>
        </p:nvSpPr>
        <p:spPr/>
        <p:txBody>
          <a:bodyPr/>
          <a:lstStyle/>
          <a:p>
            <a:fld id="{F484BB84-9541-4338-A55F-ABF37B004EC6}" type="slidenum">
              <a:rPr lang="en-US" smtClean="0"/>
              <a:t>11</a:t>
            </a:fld>
            <a:endParaRPr lang="en-US"/>
          </a:p>
        </p:txBody>
      </p:sp>
    </p:spTree>
    <p:extLst>
      <p:ext uri="{BB962C8B-B14F-4D97-AF65-F5344CB8AC3E}">
        <p14:creationId xmlns:p14="http://schemas.microsoft.com/office/powerpoint/2010/main" val="337855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According to a national survey of transit agencies conducted in February 2022, </a:t>
            </a:r>
          </a:p>
          <a:p>
            <a:pPr lvl="1"/>
            <a:r>
              <a:rPr lang="en-US"/>
              <a:t>Almost 62% of responding agencies reported having difficulty retaining employees</a:t>
            </a:r>
          </a:p>
          <a:p>
            <a:pPr lvl="1"/>
            <a:r>
              <a:rPr lang="en-US"/>
              <a:t>Another survey aimed at frontline workers in January 2023 found that many factors contributed to workers quitting such as (in order of importance): </a:t>
            </a:r>
          </a:p>
          <a:p>
            <a:pPr lvl="2"/>
            <a:r>
              <a:rPr lang="en-US"/>
              <a:t>Work schedules, compensation, “other” working conditions, on-the-job harassment or assault, and concerns over contracting COVID-19 virus on the job. Issues with agency management were also cited as one of the main contributors for low retention.</a:t>
            </a:r>
          </a:p>
          <a:p>
            <a:pPr lvl="1"/>
            <a:r>
              <a:rPr lang="en-US"/>
              <a:t>The same survey from 2023 found that </a:t>
            </a:r>
          </a:p>
          <a:p>
            <a:pPr lvl="2"/>
            <a:r>
              <a:rPr lang="en-US"/>
              <a:t>32% of frontline workers blamed management for their leaving. 45% of current frontline workers did not agree that their agency was responsive to worker concerns; this percentage increased to 53% amongst former workers.</a:t>
            </a:r>
          </a:p>
          <a:p>
            <a:pPr lvl="1"/>
            <a:endParaRPr lang="en-US"/>
          </a:p>
          <a:p>
            <a:pPr lvl="1"/>
            <a:endParaRPr lang="en-US"/>
          </a:p>
          <a:p>
            <a:pPr lvl="1"/>
            <a:r>
              <a:rPr lang="en-US"/>
              <a:t>Frontline transit workers identified </a:t>
            </a:r>
            <a:r>
              <a:rPr lang="en-US" b="1"/>
              <a:t>barriers to using mental health services </a:t>
            </a:r>
            <a:r>
              <a:rPr lang="en-US"/>
              <a:t>offered by their agencies. The most commonly cited reasons affecting the decision to seek services through an employer were: lack of time (35.9%), concern about missed pay (33.2%), privacy concerns (32.6%), and being too tired/exhausted (31.5%)</a:t>
            </a:r>
          </a:p>
          <a:p>
            <a:pPr fontAlgn="base"/>
            <a:r>
              <a:rPr lang="en-US"/>
              <a:t>Some of the key observations from the review of existing literature included: Frontline transit workers experience a range of difficulties in the work environment. In a survey of transit agencies, 81% reported operators experiencing verbal threats/intimidation/harassment, 60% reported spitting, 38% reported projectiles thrown at buses, and 26% reported objects thrown inside buses. Lack of access to restrooms, constrained workstations, sedentary nature of work, long work hours, and communication issues also affect the mental health of bus operators. One study found that 85% of bus operators experience pain in at least one area of their body. </a:t>
            </a:r>
          </a:p>
          <a:p>
            <a:endParaRPr lang="en-US"/>
          </a:p>
        </p:txBody>
      </p:sp>
      <p:sp>
        <p:nvSpPr>
          <p:cNvPr id="4" name="Slide Number Placeholder 3"/>
          <p:cNvSpPr>
            <a:spLocks noGrp="1"/>
          </p:cNvSpPr>
          <p:nvPr>
            <p:ph type="sldNum" sz="quarter" idx="5"/>
          </p:nvPr>
        </p:nvSpPr>
        <p:spPr/>
        <p:txBody>
          <a:bodyPr/>
          <a:lstStyle/>
          <a:p>
            <a:fld id="{F484BB84-9541-4338-A55F-ABF37B004EC6}" type="slidenum">
              <a:rPr lang="en-US" smtClean="0"/>
              <a:t>12</a:t>
            </a:fld>
            <a:endParaRPr lang="en-US"/>
          </a:p>
        </p:txBody>
      </p:sp>
    </p:spTree>
    <p:extLst>
      <p:ext uri="{BB962C8B-B14F-4D97-AF65-F5344CB8AC3E}">
        <p14:creationId xmlns:p14="http://schemas.microsoft.com/office/powerpoint/2010/main" val="330500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Karen. </a:t>
            </a:r>
          </a:p>
          <a:p>
            <a:endParaRPr lang="en-US"/>
          </a:p>
          <a:p>
            <a:r>
              <a:rPr lang="en-US"/>
              <a:t>My name is Sandy Brennan, I was the lead investigator on TCRP Report 245: Mental Health, Wellness and Resilience of Transit System Workers. Our research team was comprised of transit planners from Foursquare ITP – my firm– and transportation researchers as well as health and psychology experts from Rutgers University.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0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 of Report 245 was to identify key stressors that impact frontline transit worker’s mental health and wellness. And when I say frontline workers, I am talking about those who operator transit vehicles (all modes) and those who have public facing functions like maintenance workers, transit police, station personnel, etc. </a:t>
            </a:r>
          </a:p>
          <a:p>
            <a:endParaRPr lang="en-US"/>
          </a:p>
          <a:p>
            <a:r>
              <a:rPr lang="en-US"/>
              <a:t>In addition to looking at the root causes of stress for workers, we also asked about what resources and programs agencies had available for workers. We asked about transit agencies successes and challenges with addressing mental health among workers, and what agencies are lacking in terms of support for their employees. </a:t>
            </a:r>
          </a:p>
          <a:p>
            <a:endParaRPr lang="en-US"/>
          </a:p>
          <a:p>
            <a:r>
              <a:rPr lang="en-US"/>
              <a:t>This culminated in a toolkit of solutions that practitioners such as yourselves can use to help employees be more resilient in their jobs.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50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the 18 month project, we talked to over 65 transit agency and union management personnel as well as directly surveyed frontline workers. If your agency helped disseminate that survey, my team thanks you very much!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9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 245 is split into two parts:</a:t>
            </a:r>
          </a:p>
          <a:p>
            <a:endParaRPr lang="en-US"/>
          </a:p>
          <a:p>
            <a:r>
              <a:rPr lang="en-US"/>
              <a:t>Section 1 is the research report and gets into the details of the research and findings. While Part 2 is the toolkit for practitioners. The Toolkit includes both case studies and best practices as well as a slew of practical tools for agency staff. I will get into some of those specifics later in my presentation.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F68EA-9405-4F1B-A9E5-468876A3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943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D01138-84F7-20BF-DF65-6F5EDB2D4E03}"/>
              </a:ext>
            </a:extLst>
          </p:cNvPr>
          <p:cNvSpPr/>
          <p:nvPr userDrawn="1"/>
        </p:nvSpPr>
        <p:spPr>
          <a:xfrm>
            <a:off x="0" y="4318000"/>
            <a:ext cx="12192000" cy="2540000"/>
          </a:xfrm>
          <a:prstGeom prst="rect">
            <a:avLst/>
          </a:prstGeom>
          <a:solidFill>
            <a:schemeClr val="bg1">
              <a:lumMod val="95000"/>
            </a:schemeClr>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lvl="0" algn="ctr"/>
            <a:endParaRPr lang="en-US"/>
          </a:p>
        </p:txBody>
      </p:sp>
      <p:sp>
        <p:nvSpPr>
          <p:cNvPr id="8" name="Picture Placeholder 4">
            <a:extLst>
              <a:ext uri="{FF2B5EF4-FFF2-40B4-BE49-F238E27FC236}">
                <a16:creationId xmlns:a16="http://schemas.microsoft.com/office/drawing/2014/main" id="{205BBB96-746D-99FF-D14F-FE5BD4D1F186}"/>
              </a:ext>
            </a:extLst>
          </p:cNvPr>
          <p:cNvSpPr>
            <a:spLocks noGrp="1"/>
          </p:cNvSpPr>
          <p:nvPr>
            <p:ph type="pic" sz="quarter" idx="14"/>
          </p:nvPr>
        </p:nvSpPr>
        <p:spPr>
          <a:xfrm>
            <a:off x="0" y="0"/>
            <a:ext cx="12192000" cy="4381500"/>
          </a:xfrm>
          <a:prstGeom prst="rect">
            <a:avLst/>
          </a:prstGeom>
          <a:solidFill>
            <a:schemeClr val="accent1"/>
          </a:solidFill>
        </p:spPr>
        <p:txBody>
          <a:bodyPr>
            <a:normAutofit/>
          </a:bodyPr>
          <a:lstStyle>
            <a:lvl1pPr marL="0" indent="0">
              <a:buNone/>
              <a:defRPr sz="1600">
                <a:solidFill>
                  <a:schemeClr val="bg1">
                    <a:lumMod val="50000"/>
                    <a:lumOff val="50000"/>
                  </a:schemeClr>
                </a:solidFill>
              </a:defRPr>
            </a:lvl1pPr>
          </a:lstStyle>
          <a:p>
            <a:r>
              <a:rPr lang="en-US"/>
              <a:t>Click icon to add picture</a:t>
            </a:r>
          </a:p>
        </p:txBody>
      </p:sp>
      <p:pic>
        <p:nvPicPr>
          <p:cNvPr id="9" name="Graphic 8">
            <a:extLst>
              <a:ext uri="{FF2B5EF4-FFF2-40B4-BE49-F238E27FC236}">
                <a16:creationId xmlns:a16="http://schemas.microsoft.com/office/drawing/2014/main" id="{F9649A6B-6CB6-6AFB-431D-444FF7689C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5337175"/>
            <a:ext cx="2284118" cy="735563"/>
          </a:xfrm>
          <a:prstGeom prst="rect">
            <a:avLst/>
          </a:prstGeom>
        </p:spPr>
      </p:pic>
      <p:sp>
        <p:nvSpPr>
          <p:cNvPr id="10" name="Picture Placeholder 4">
            <a:extLst>
              <a:ext uri="{FF2B5EF4-FFF2-40B4-BE49-F238E27FC236}">
                <a16:creationId xmlns:a16="http://schemas.microsoft.com/office/drawing/2014/main" id="{E4531182-B16F-D1AF-6C95-1CA72400A4B2}"/>
              </a:ext>
            </a:extLst>
          </p:cNvPr>
          <p:cNvSpPr>
            <a:spLocks noGrp="1"/>
          </p:cNvSpPr>
          <p:nvPr>
            <p:ph type="pic" sz="quarter" idx="15"/>
          </p:nvPr>
        </p:nvSpPr>
        <p:spPr>
          <a:xfrm>
            <a:off x="10010840" y="4689376"/>
            <a:ext cx="1828800" cy="1828800"/>
          </a:xfrm>
          <a:prstGeom prst="rect">
            <a:avLst/>
          </a:prstGeom>
          <a:solidFill>
            <a:schemeClr val="bg1"/>
          </a:solidFill>
          <a:ln w="25400">
            <a:solidFill>
              <a:schemeClr val="accent4"/>
            </a:solidFill>
            <a:miter lim="800000"/>
          </a:ln>
        </p:spPr>
        <p:txBody>
          <a:bodyPr>
            <a:normAutofit/>
          </a:bodyPr>
          <a:lstStyle>
            <a:lvl1pPr marL="0" indent="0">
              <a:buNone/>
              <a:defRPr sz="2000"/>
            </a:lvl1pPr>
          </a:lstStyle>
          <a:p>
            <a:r>
              <a:rPr lang="en-US"/>
              <a:t>Click icon to add picture</a:t>
            </a:r>
          </a:p>
        </p:txBody>
      </p:sp>
      <p:sp>
        <p:nvSpPr>
          <p:cNvPr id="11" name="Picture Placeholder 4">
            <a:extLst>
              <a:ext uri="{FF2B5EF4-FFF2-40B4-BE49-F238E27FC236}">
                <a16:creationId xmlns:a16="http://schemas.microsoft.com/office/drawing/2014/main" id="{36CB9989-0577-8FD4-A247-30E518943566}"/>
              </a:ext>
            </a:extLst>
          </p:cNvPr>
          <p:cNvSpPr>
            <a:spLocks noGrp="1"/>
          </p:cNvSpPr>
          <p:nvPr>
            <p:ph type="pic" sz="quarter" idx="16"/>
          </p:nvPr>
        </p:nvSpPr>
        <p:spPr>
          <a:xfrm>
            <a:off x="9998140" y="2276376"/>
            <a:ext cx="1828800" cy="1828800"/>
          </a:xfrm>
          <a:prstGeom prst="rect">
            <a:avLst/>
          </a:prstGeom>
          <a:solidFill>
            <a:schemeClr val="bg1"/>
          </a:solidFill>
          <a:ln w="25400">
            <a:solidFill>
              <a:schemeClr val="accent2"/>
            </a:solidFill>
            <a:miter lim="800000"/>
          </a:ln>
        </p:spPr>
        <p:txBody>
          <a:bodyPr>
            <a:normAutofit/>
          </a:bodyPr>
          <a:lstStyle>
            <a:lvl1pPr marL="0" indent="0">
              <a:buNone/>
              <a:defRPr sz="2000"/>
            </a:lvl1pPr>
          </a:lstStyle>
          <a:p>
            <a:r>
              <a:rPr lang="en-US"/>
              <a:t>Click icon to add picture</a:t>
            </a:r>
          </a:p>
        </p:txBody>
      </p:sp>
      <p:sp>
        <p:nvSpPr>
          <p:cNvPr id="12" name="Picture Placeholder 4">
            <a:extLst>
              <a:ext uri="{FF2B5EF4-FFF2-40B4-BE49-F238E27FC236}">
                <a16:creationId xmlns:a16="http://schemas.microsoft.com/office/drawing/2014/main" id="{A5611D67-B00E-1812-4C4E-34E72CC5630D}"/>
              </a:ext>
            </a:extLst>
          </p:cNvPr>
          <p:cNvSpPr>
            <a:spLocks noGrp="1"/>
          </p:cNvSpPr>
          <p:nvPr>
            <p:ph type="pic" sz="quarter" idx="17"/>
          </p:nvPr>
        </p:nvSpPr>
        <p:spPr>
          <a:xfrm>
            <a:off x="9985440" y="218976"/>
            <a:ext cx="1828800" cy="1828800"/>
          </a:xfrm>
          <a:prstGeom prst="rect">
            <a:avLst/>
          </a:prstGeom>
          <a:solidFill>
            <a:schemeClr val="bg1"/>
          </a:solidFill>
          <a:ln w="25400">
            <a:solidFill>
              <a:srgbClr val="00718F"/>
            </a:solidFill>
            <a:miter lim="800000"/>
          </a:ln>
        </p:spPr>
        <p:txBody>
          <a:bodyPr>
            <a:normAutofit/>
          </a:bodyPr>
          <a:lstStyle>
            <a:lvl1pPr marL="0" indent="0">
              <a:buNone/>
              <a:defRPr sz="2000"/>
            </a:lvl1pPr>
          </a:lstStyle>
          <a:p>
            <a:r>
              <a:rPr lang="en-US"/>
              <a:t>Click icon to add picture</a:t>
            </a:r>
          </a:p>
        </p:txBody>
      </p:sp>
      <p:sp>
        <p:nvSpPr>
          <p:cNvPr id="13" name="Picture Placeholder 4">
            <a:extLst>
              <a:ext uri="{FF2B5EF4-FFF2-40B4-BE49-F238E27FC236}">
                <a16:creationId xmlns:a16="http://schemas.microsoft.com/office/drawing/2014/main" id="{8E9948DC-402B-C0FA-35B6-B5B9C6E357A7}"/>
              </a:ext>
            </a:extLst>
          </p:cNvPr>
          <p:cNvSpPr>
            <a:spLocks noGrp="1"/>
          </p:cNvSpPr>
          <p:nvPr>
            <p:ph type="pic" sz="quarter" idx="18"/>
          </p:nvPr>
        </p:nvSpPr>
        <p:spPr>
          <a:xfrm>
            <a:off x="7839140" y="4702076"/>
            <a:ext cx="1828800" cy="1828800"/>
          </a:xfrm>
          <a:prstGeom prst="rect">
            <a:avLst/>
          </a:prstGeom>
          <a:solidFill>
            <a:schemeClr val="bg1"/>
          </a:solidFill>
          <a:ln w="25400">
            <a:solidFill>
              <a:schemeClr val="accent5"/>
            </a:solidFill>
            <a:miter lim="800000"/>
          </a:ln>
        </p:spPr>
        <p:txBody>
          <a:bodyPr>
            <a:normAutofit/>
          </a:bodyPr>
          <a:lstStyle>
            <a:lvl1pPr marL="0" indent="0">
              <a:buNone/>
              <a:defRPr sz="2000"/>
            </a:lvl1pPr>
          </a:lstStyle>
          <a:p>
            <a:r>
              <a:rPr lang="en-US"/>
              <a:t>Click icon to add picture</a:t>
            </a:r>
          </a:p>
        </p:txBody>
      </p:sp>
      <p:sp>
        <p:nvSpPr>
          <p:cNvPr id="14" name="TextBox 13">
            <a:extLst>
              <a:ext uri="{FF2B5EF4-FFF2-40B4-BE49-F238E27FC236}">
                <a16:creationId xmlns:a16="http://schemas.microsoft.com/office/drawing/2014/main" id="{74EB2325-50F7-A87B-9E23-4C388E52FFC0}"/>
              </a:ext>
            </a:extLst>
          </p:cNvPr>
          <p:cNvSpPr txBox="1"/>
          <p:nvPr userDrawn="1"/>
        </p:nvSpPr>
        <p:spPr>
          <a:xfrm>
            <a:off x="558800" y="5016500"/>
            <a:ext cx="2222500" cy="307777"/>
          </a:xfrm>
          <a:prstGeom prst="rect">
            <a:avLst/>
          </a:prstGeom>
          <a:noFill/>
        </p:spPr>
        <p:txBody>
          <a:bodyPr wrap="square" rtlCol="0">
            <a:spAutoFit/>
          </a:bodyPr>
          <a:lstStyle/>
          <a:p>
            <a:r>
              <a:rPr lang="en-US" sz="1400" i="1">
                <a:solidFill>
                  <a:schemeClr val="tx2"/>
                </a:solidFill>
              </a:rPr>
              <a:t>Prepared by:</a:t>
            </a:r>
          </a:p>
        </p:txBody>
      </p:sp>
      <p:sp>
        <p:nvSpPr>
          <p:cNvPr id="2" name="Title 1">
            <a:extLst>
              <a:ext uri="{FF2B5EF4-FFF2-40B4-BE49-F238E27FC236}">
                <a16:creationId xmlns:a16="http://schemas.microsoft.com/office/drawing/2014/main" id="{5B863304-D252-129B-A325-F7EE962C8D8E}"/>
              </a:ext>
            </a:extLst>
          </p:cNvPr>
          <p:cNvSpPr>
            <a:spLocks noGrp="1"/>
          </p:cNvSpPr>
          <p:nvPr>
            <p:ph type="ctrTitle"/>
          </p:nvPr>
        </p:nvSpPr>
        <p:spPr>
          <a:xfrm>
            <a:off x="609600" y="1122362"/>
            <a:ext cx="9144000" cy="2011680"/>
          </a:xfrm>
        </p:spPr>
        <p:txBody>
          <a:bodyPr lIns="0" anchor="t" anchorCtr="0">
            <a:normAutofit/>
          </a:bodyPr>
          <a:lstStyle>
            <a:lvl1pPr algn="l" defTabSz="914400" rtl="0" eaLnBrk="1" latinLnBrk="0" hangingPunct="1">
              <a:lnSpc>
                <a:spcPct val="90000"/>
              </a:lnSpc>
              <a:spcBef>
                <a:spcPct val="0"/>
              </a:spcBef>
              <a:buNone/>
              <a:defRPr lang="en-US" sz="4400" b="1" kern="1200" dirty="0">
                <a:solidFill>
                  <a:schemeClr val="bg1"/>
                </a:solidFill>
                <a:latin typeface="+mj-lt"/>
                <a:ea typeface="+mj-ea"/>
                <a:cs typeface="+mj-cs"/>
              </a:defRPr>
            </a:lvl1pPr>
          </a:lstStyle>
          <a:p>
            <a:r>
              <a:rPr lang="en-US"/>
              <a:t>Click to edit Master title style</a:t>
            </a:r>
          </a:p>
        </p:txBody>
      </p:sp>
      <p:sp>
        <p:nvSpPr>
          <p:cNvPr id="3" name="Subtitle 2">
            <a:extLst>
              <a:ext uri="{FF2B5EF4-FFF2-40B4-BE49-F238E27FC236}">
                <a16:creationId xmlns:a16="http://schemas.microsoft.com/office/drawing/2014/main" id="{9A5EA5C3-BD13-5EAA-8800-A27411C05825}"/>
              </a:ext>
            </a:extLst>
          </p:cNvPr>
          <p:cNvSpPr>
            <a:spLocks noGrp="1"/>
          </p:cNvSpPr>
          <p:nvPr>
            <p:ph type="subTitle" idx="1"/>
          </p:nvPr>
        </p:nvSpPr>
        <p:spPr>
          <a:xfrm>
            <a:off x="609600" y="3144789"/>
            <a:ext cx="9144000" cy="503138"/>
          </a:xfrm>
          <a:prstGeom prst="rect">
            <a:avLst/>
          </a:prstGeom>
        </p:spPr>
        <p:txBody>
          <a:bodyPr lIns="0" anchor="ctr" anchorCtr="0">
            <a:normAutofit/>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4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9">
            <a:extLst>
              <a:ext uri="{FF2B5EF4-FFF2-40B4-BE49-F238E27FC236}">
                <a16:creationId xmlns:a16="http://schemas.microsoft.com/office/drawing/2014/main" id="{1319EB5E-B9A0-8DCE-749E-BFBCFDF434A1}"/>
              </a:ext>
            </a:extLst>
          </p:cNvPr>
          <p:cNvSpPr>
            <a:spLocks noGrp="1"/>
          </p:cNvSpPr>
          <p:nvPr>
            <p:ph type="body" sz="quarter" idx="13" hasCustomPrompt="1"/>
          </p:nvPr>
        </p:nvSpPr>
        <p:spPr>
          <a:xfrm>
            <a:off x="609599" y="3744423"/>
            <a:ext cx="5486401" cy="357498"/>
          </a:xfrm>
          <a:prstGeom prst="rect">
            <a:avLst/>
          </a:prstGeom>
        </p:spPr>
        <p:txBody>
          <a:bodyPr lIns="0" anchor="ctr" anchorCtr="0">
            <a:normAutofit/>
          </a:bodyPr>
          <a:lstStyle>
            <a:lvl1pPr marL="0" indent="0">
              <a:buNone/>
              <a:defRPr sz="1800">
                <a:solidFill>
                  <a:schemeClr val="bg1"/>
                </a:solidFill>
              </a:defRPr>
            </a:lvl1pPr>
          </a:lstStyle>
          <a:p>
            <a:pPr lvl="0"/>
            <a:r>
              <a:rPr lang="en-US"/>
              <a:t>Date</a:t>
            </a:r>
          </a:p>
        </p:txBody>
      </p:sp>
      <p:sp>
        <p:nvSpPr>
          <p:cNvPr id="4" name="Text Placeholder 2">
            <a:extLst>
              <a:ext uri="{FF2B5EF4-FFF2-40B4-BE49-F238E27FC236}">
                <a16:creationId xmlns:a16="http://schemas.microsoft.com/office/drawing/2014/main" id="{5F0BF3D5-FEF2-9B70-ABF3-1BF118268F31}"/>
              </a:ext>
            </a:extLst>
          </p:cNvPr>
          <p:cNvSpPr>
            <a:spLocks noGrp="1"/>
          </p:cNvSpPr>
          <p:nvPr>
            <p:ph type="body" sz="quarter" idx="19" hasCustomPrompt="1"/>
          </p:nvPr>
        </p:nvSpPr>
        <p:spPr>
          <a:xfrm>
            <a:off x="609600" y="601663"/>
            <a:ext cx="9144000" cy="423862"/>
          </a:xfrm>
        </p:spPr>
        <p:txBody>
          <a:bodyPr anchor="ctr" anchorCtr="0">
            <a:normAutofit/>
          </a:bodyPr>
          <a:lstStyle>
            <a:lvl1pPr marL="0" indent="0">
              <a:buNone/>
              <a:defRPr sz="2000">
                <a:solidFill>
                  <a:schemeClr val="bg1"/>
                </a:solidFill>
              </a:defRPr>
            </a:lvl1pPr>
            <a:lvl2pPr marL="457200" indent="0">
              <a:buNone/>
              <a:defRPr/>
            </a:lvl2pPr>
            <a:lvl3pPr marL="804862" indent="0">
              <a:buNone/>
              <a:defRPr/>
            </a:lvl3pPr>
            <a:lvl4pPr marL="1143000" indent="0">
              <a:buNone/>
              <a:defRPr/>
            </a:lvl4pPr>
            <a:lvl5pPr marL="1490663" indent="0">
              <a:buNone/>
              <a:defRPr/>
            </a:lvl5pPr>
          </a:lstStyle>
          <a:p>
            <a:pPr lvl="0"/>
            <a:r>
              <a:rPr lang="en-US"/>
              <a:t>Click to edit [Client Name Here]</a:t>
            </a:r>
          </a:p>
        </p:txBody>
      </p:sp>
    </p:spTree>
    <p:extLst>
      <p:ext uri="{BB962C8B-B14F-4D97-AF65-F5344CB8AC3E}">
        <p14:creationId xmlns:p14="http://schemas.microsoft.com/office/powerpoint/2010/main" val="183248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DE785-BF33-9525-7282-BA34DF8C48A4}"/>
              </a:ext>
            </a:extLst>
          </p:cNvPr>
          <p:cNvSpPr>
            <a:spLocks noGrp="1"/>
          </p:cNvSpPr>
          <p:nvPr>
            <p:ph type="dt" sz="half" idx="10"/>
          </p:nvPr>
        </p:nvSpPr>
        <p:spPr/>
        <p:txBody>
          <a:bodyPr/>
          <a:lstStyle/>
          <a:p>
            <a:r>
              <a:rPr lang="en-US"/>
              <a:t>October 9, 2025</a:t>
            </a:r>
          </a:p>
        </p:txBody>
      </p:sp>
      <p:sp>
        <p:nvSpPr>
          <p:cNvPr id="3" name="Footer Placeholder 2">
            <a:extLst>
              <a:ext uri="{FF2B5EF4-FFF2-40B4-BE49-F238E27FC236}">
                <a16:creationId xmlns:a16="http://schemas.microsoft.com/office/drawing/2014/main" id="{D9ED8A5C-2A79-2886-5B06-BD723CE59EC8}"/>
              </a:ext>
            </a:extLst>
          </p:cNvPr>
          <p:cNvSpPr>
            <a:spLocks noGrp="1"/>
          </p:cNvSpPr>
          <p:nvPr>
            <p:ph type="ftr" sz="quarter" idx="11"/>
          </p:nvPr>
        </p:nvSpPr>
        <p:spPr/>
        <p:txBody>
          <a:bodyPr/>
          <a:lstStyle/>
          <a:p>
            <a:r>
              <a:rPr lang="en-US"/>
              <a:t>Improving Transit Workforce Quality of Life</a:t>
            </a:r>
          </a:p>
        </p:txBody>
      </p:sp>
      <p:sp>
        <p:nvSpPr>
          <p:cNvPr id="4" name="Slide Number Placeholder 3">
            <a:extLst>
              <a:ext uri="{FF2B5EF4-FFF2-40B4-BE49-F238E27FC236}">
                <a16:creationId xmlns:a16="http://schemas.microsoft.com/office/drawing/2014/main" id="{56B2569B-20FD-86AD-7B8B-8B2D0EAC3111}"/>
              </a:ext>
            </a:extLst>
          </p:cNvPr>
          <p:cNvSpPr>
            <a:spLocks noGrp="1"/>
          </p:cNvSpPr>
          <p:nvPr>
            <p:ph type="sldNum" sz="quarter" idx="12"/>
          </p:nvPr>
        </p:nvSpPr>
        <p:spPr/>
        <p:txBody>
          <a:bodyPr/>
          <a:lstStyle/>
          <a:p>
            <a:fld id="{36049E95-97FD-473C-9722-2B483D8EBF66}" type="slidenum">
              <a:rPr lang="en-US" smtClean="0"/>
              <a:pPr/>
              <a:t>‹#›</a:t>
            </a:fld>
            <a:endParaRPr lang="en-US"/>
          </a:p>
        </p:txBody>
      </p:sp>
    </p:spTree>
    <p:extLst>
      <p:ext uri="{BB962C8B-B14F-4D97-AF65-F5344CB8AC3E}">
        <p14:creationId xmlns:p14="http://schemas.microsoft.com/office/powerpoint/2010/main" val="276298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E15-DDD8-CCC7-EEAB-B6A84790DC29}"/>
              </a:ext>
            </a:extLst>
          </p:cNvPr>
          <p:cNvSpPr>
            <a:spLocks noGrp="1"/>
          </p:cNvSpPr>
          <p:nvPr>
            <p:ph type="title"/>
          </p:nvPr>
        </p:nvSpPr>
        <p:spPr>
          <a:xfrm>
            <a:off x="839788" y="457200"/>
            <a:ext cx="10512424" cy="990600"/>
          </a:xfrm>
        </p:spPr>
        <p:txBody>
          <a:bodyPr vert="horz" lIns="91440" tIns="45720" rIns="91440" bIns="45720" rtlCol="0" anchor="ctr">
            <a:normAutofit/>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993EF7FC-A55B-D924-6ABF-8CBDC779D5D7}"/>
              </a:ext>
            </a:extLst>
          </p:cNvPr>
          <p:cNvSpPr>
            <a:spLocks noGrp="1"/>
          </p:cNvSpPr>
          <p:nvPr>
            <p:ph idx="1"/>
          </p:nvPr>
        </p:nvSpPr>
        <p:spPr>
          <a:xfrm>
            <a:off x="4989443" y="1562100"/>
            <a:ext cx="6365945" cy="4495800"/>
          </a:xfrm>
          <a:prstGeom prst="rect">
            <a:avLst/>
          </a:prstGeom>
        </p:spPr>
        <p:txBody>
          <a:bodyPr vert="horz" lIns="91440" tIns="45720" rIns="91440" bIns="45720" rtlCol="0">
            <a:normAutofit/>
          </a:bodyPr>
          <a:lstStyle>
            <a:lvl1pPr>
              <a:defRPr lang="en-US" sz="3200" dirty="0" smtClean="0">
                <a:solidFill>
                  <a:schemeClr val="tx1"/>
                </a:solidFill>
              </a:defRPr>
            </a:lvl1pPr>
            <a:lvl2pPr>
              <a:defRPr lang="en-US" sz="2800" dirty="0" smtClean="0">
                <a:solidFill>
                  <a:schemeClr val="tx1"/>
                </a:solidFill>
              </a:defRPr>
            </a:lvl2pPr>
            <a:lvl3pPr>
              <a:defRPr lang="en-US" sz="2400" dirty="0" smtClean="0">
                <a:solidFill>
                  <a:schemeClr val="tx1"/>
                </a:solidFill>
              </a:defRPr>
            </a:lvl3pPr>
            <a:lvl4pPr>
              <a:defRPr lang="en-US" sz="2000" dirty="0" smtClean="0">
                <a:solidFill>
                  <a:schemeClr val="tx1"/>
                </a:solidFill>
              </a:defRPr>
            </a:lvl4pPr>
            <a:lvl5pPr>
              <a:defRPr lang="en-US" sz="2000" dirty="0">
                <a:solidFill>
                  <a:schemeClr val="tx1"/>
                </a:solidFill>
              </a:defRPr>
            </a:lvl5pPr>
          </a:lstStyle>
          <a:p>
            <a:pPr marL="461963" lvl="0" indent="-461963">
              <a:buClr>
                <a:schemeClr val="accent1"/>
              </a:buClr>
              <a:buSzPct val="75000"/>
              <a:buFont typeface="Wingdings" panose="05000000000000000000" pitchFamily="2" charset="2"/>
              <a:buChar char=""/>
            </a:pPr>
            <a:r>
              <a:rPr lang="en-US"/>
              <a:t>Click to edit Master text styles</a:t>
            </a:r>
          </a:p>
          <a:p>
            <a:pPr marL="461963" lvl="1" indent="-461963">
              <a:buClr>
                <a:schemeClr val="accent1"/>
              </a:buClr>
              <a:buSzPct val="75000"/>
              <a:buFont typeface="Wingdings" panose="05000000000000000000" pitchFamily="2" charset="2"/>
              <a:buChar char=""/>
            </a:pPr>
            <a:r>
              <a:rPr lang="en-US"/>
              <a:t>Second level</a:t>
            </a:r>
          </a:p>
          <a:p>
            <a:pPr marL="461963" lvl="2" indent="-461963">
              <a:buClr>
                <a:schemeClr val="accent1"/>
              </a:buClr>
              <a:buSzPct val="75000"/>
              <a:buFont typeface="Wingdings" panose="05000000000000000000" pitchFamily="2" charset="2"/>
              <a:buChar char=""/>
            </a:pPr>
            <a:r>
              <a:rPr lang="en-US"/>
              <a:t>Third level</a:t>
            </a:r>
          </a:p>
          <a:p>
            <a:pPr marL="461963" lvl="3" indent="-461963">
              <a:buClr>
                <a:schemeClr val="accent1"/>
              </a:buClr>
              <a:buSzPct val="75000"/>
              <a:buFont typeface="Wingdings" panose="05000000000000000000" pitchFamily="2" charset="2"/>
              <a:buChar char=""/>
            </a:pPr>
            <a:r>
              <a:rPr lang="en-US"/>
              <a:t>Fourth level</a:t>
            </a:r>
          </a:p>
          <a:p>
            <a:pPr marL="461963" lvl="4" indent="-461963">
              <a:buClr>
                <a:schemeClr val="accent1"/>
              </a:buClr>
              <a:buSzPct val="75000"/>
              <a:buFont typeface="Wingdings" panose="05000000000000000000" pitchFamily="2" charset="2"/>
              <a:buChar char=""/>
            </a:pPr>
            <a:r>
              <a:rPr lang="en-US"/>
              <a:t>Fifth level</a:t>
            </a:r>
          </a:p>
        </p:txBody>
      </p:sp>
      <p:sp>
        <p:nvSpPr>
          <p:cNvPr id="4" name="Text Placeholder 3">
            <a:extLst>
              <a:ext uri="{FF2B5EF4-FFF2-40B4-BE49-F238E27FC236}">
                <a16:creationId xmlns:a16="http://schemas.microsoft.com/office/drawing/2014/main" id="{E5E8A5F5-BB59-1A99-57CF-6CB763AAA1B5}"/>
              </a:ext>
            </a:extLst>
          </p:cNvPr>
          <p:cNvSpPr>
            <a:spLocks noGrp="1"/>
          </p:cNvSpPr>
          <p:nvPr>
            <p:ph type="body" sz="half" idx="2"/>
          </p:nvPr>
        </p:nvSpPr>
        <p:spPr>
          <a:xfrm>
            <a:off x="839788" y="1562100"/>
            <a:ext cx="3932237" cy="4495800"/>
          </a:xfrm>
          <a:prstGeom prst="rect">
            <a:avLst/>
          </a:prstGeom>
        </p:spPr>
        <p:txBody>
          <a:bodyPr vert="horz" lIns="91440" tIns="45720" rIns="91440" bIns="45720" rtlCol="0">
            <a:normAutofit/>
          </a:bodyPr>
          <a:lstStyle>
            <a:lvl1pPr>
              <a:defRPr lang="en-US" sz="1600" smtClean="0">
                <a:solidFill>
                  <a:schemeClr val="tx1"/>
                </a:solidFill>
              </a:defRPr>
            </a:lvl1pPr>
          </a:lstStyle>
          <a:p>
            <a:pPr marL="0" lvl="0" indent="0">
              <a:buClr>
                <a:schemeClr val="accent1"/>
              </a:buClr>
              <a:buSzPct val="75000"/>
              <a:buFont typeface="Wingdings" panose="05000000000000000000" pitchFamily="2" charset="2"/>
              <a:buNone/>
            </a:pPr>
            <a:r>
              <a:rPr lang="en-US"/>
              <a:t>Click to edit Master text styles</a:t>
            </a:r>
          </a:p>
        </p:txBody>
      </p:sp>
      <p:sp>
        <p:nvSpPr>
          <p:cNvPr id="5" name="Date Placeholder 4">
            <a:extLst>
              <a:ext uri="{FF2B5EF4-FFF2-40B4-BE49-F238E27FC236}">
                <a16:creationId xmlns:a16="http://schemas.microsoft.com/office/drawing/2014/main" id="{723B7932-1ADC-3027-B7D3-8051E1D0FEB5}"/>
              </a:ext>
            </a:extLst>
          </p:cNvPr>
          <p:cNvSpPr>
            <a:spLocks noGrp="1"/>
          </p:cNvSpPr>
          <p:nvPr>
            <p:ph type="dt" sz="half" idx="10"/>
          </p:nvPr>
        </p:nvSpPr>
        <p:spPr/>
        <p:txBody>
          <a:bodyPr/>
          <a:lstStyle/>
          <a:p>
            <a:r>
              <a:rPr lang="en-US"/>
              <a:t>October 9, 2025</a:t>
            </a:r>
          </a:p>
        </p:txBody>
      </p:sp>
      <p:sp>
        <p:nvSpPr>
          <p:cNvPr id="6" name="Footer Placeholder 5">
            <a:extLst>
              <a:ext uri="{FF2B5EF4-FFF2-40B4-BE49-F238E27FC236}">
                <a16:creationId xmlns:a16="http://schemas.microsoft.com/office/drawing/2014/main" id="{877172A3-F079-8EEB-189B-B1D41767EA63}"/>
              </a:ext>
            </a:extLst>
          </p:cNvPr>
          <p:cNvSpPr>
            <a:spLocks noGrp="1"/>
          </p:cNvSpPr>
          <p:nvPr>
            <p:ph type="ftr" sz="quarter" idx="11"/>
          </p:nvPr>
        </p:nvSpPr>
        <p:spPr/>
        <p:txBody>
          <a:bodyPr/>
          <a:lstStyle/>
          <a:p>
            <a:r>
              <a:rPr lang="en-US"/>
              <a:t>Improving Transit Workforce Quality of Life</a:t>
            </a:r>
          </a:p>
        </p:txBody>
      </p:sp>
      <p:sp>
        <p:nvSpPr>
          <p:cNvPr id="7" name="Slide Number Placeholder 6">
            <a:extLst>
              <a:ext uri="{FF2B5EF4-FFF2-40B4-BE49-F238E27FC236}">
                <a16:creationId xmlns:a16="http://schemas.microsoft.com/office/drawing/2014/main" id="{7AC9743F-52AB-BB94-F0FA-E87705E32890}"/>
              </a:ext>
            </a:extLst>
          </p:cNvPr>
          <p:cNvSpPr>
            <a:spLocks noGrp="1"/>
          </p:cNvSpPr>
          <p:nvPr>
            <p:ph type="sldNum" sz="quarter" idx="12"/>
          </p:nvPr>
        </p:nvSpPr>
        <p:spPr/>
        <p:txBody>
          <a:bodyPr/>
          <a:lstStyle/>
          <a:p>
            <a:fld id="{36049E95-97FD-473C-9722-2B483D8EBF66}" type="slidenum">
              <a:rPr lang="en-US" smtClean="0"/>
              <a:pPr/>
              <a:t>‹#›</a:t>
            </a:fld>
            <a:endParaRPr lang="en-US"/>
          </a:p>
        </p:txBody>
      </p:sp>
    </p:spTree>
    <p:extLst>
      <p:ext uri="{BB962C8B-B14F-4D97-AF65-F5344CB8AC3E}">
        <p14:creationId xmlns:p14="http://schemas.microsoft.com/office/powerpoint/2010/main" val="330721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D48E-5F57-D192-88A5-A6A962CB0E09}"/>
              </a:ext>
            </a:extLst>
          </p:cNvPr>
          <p:cNvSpPr>
            <a:spLocks noGrp="1"/>
          </p:cNvSpPr>
          <p:nvPr>
            <p:ph type="title"/>
          </p:nvPr>
        </p:nvSpPr>
        <p:spPr>
          <a:xfrm>
            <a:off x="839788" y="457200"/>
            <a:ext cx="4919468" cy="990600"/>
          </a:xfrm>
        </p:spPr>
        <p:txBody>
          <a:bodyPr vert="horz" lIns="91440" tIns="45720" rIns="91440" bIns="45720" rtlCol="0" anchor="b">
            <a:normAutofit/>
          </a:bodyPr>
          <a:lstStyle>
            <a:lvl1pPr>
              <a:defRPr lang="en-US" sz="3200"/>
            </a:lvl1pPr>
          </a:lstStyle>
          <a:p>
            <a:pPr lvl="0"/>
            <a:r>
              <a:rPr lang="en-US"/>
              <a:t>Click to edit Master title style</a:t>
            </a:r>
          </a:p>
        </p:txBody>
      </p:sp>
      <p:sp>
        <p:nvSpPr>
          <p:cNvPr id="4" name="Text Placeholder 3">
            <a:extLst>
              <a:ext uri="{FF2B5EF4-FFF2-40B4-BE49-F238E27FC236}">
                <a16:creationId xmlns:a16="http://schemas.microsoft.com/office/drawing/2014/main" id="{FC553BEC-B7DE-CB9A-319D-2C02FF292D89}"/>
              </a:ext>
            </a:extLst>
          </p:cNvPr>
          <p:cNvSpPr>
            <a:spLocks noGrp="1"/>
          </p:cNvSpPr>
          <p:nvPr>
            <p:ph type="body" sz="half" idx="2"/>
          </p:nvPr>
        </p:nvSpPr>
        <p:spPr>
          <a:xfrm>
            <a:off x="839788" y="1561703"/>
            <a:ext cx="4919468" cy="4496195"/>
          </a:xfrm>
          <a:prstGeom prst="rect">
            <a:avLst/>
          </a:prstGeom>
        </p:spPr>
        <p:txBody>
          <a:bodyPr vert="horz" lIns="91440" tIns="45720" rIns="91440" bIns="45720" rtlCol="0">
            <a:normAutofit/>
          </a:bodyPr>
          <a:lstStyle>
            <a:lvl1pPr>
              <a:defRPr lang="en-US" sz="1600" smtClean="0">
                <a:solidFill>
                  <a:schemeClr val="tx1"/>
                </a:solidFill>
              </a:defRPr>
            </a:lvl1pPr>
          </a:lstStyle>
          <a:p>
            <a:pPr marL="0" lvl="0" indent="0">
              <a:buClr>
                <a:schemeClr val="accent1"/>
              </a:buClr>
              <a:buSzPct val="75000"/>
              <a:buFont typeface="Wingdings" panose="05000000000000000000" pitchFamily="2" charset="2"/>
              <a:buNone/>
            </a:pPr>
            <a:r>
              <a:rPr lang="en-US"/>
              <a:t>Click to edit Master text styles</a:t>
            </a:r>
          </a:p>
        </p:txBody>
      </p:sp>
      <p:sp>
        <p:nvSpPr>
          <p:cNvPr id="7" name="Slide Number Placeholder 6">
            <a:extLst>
              <a:ext uri="{FF2B5EF4-FFF2-40B4-BE49-F238E27FC236}">
                <a16:creationId xmlns:a16="http://schemas.microsoft.com/office/drawing/2014/main" id="{32CD722F-0C17-3101-F9E3-1011FA17D467}"/>
              </a:ext>
            </a:extLst>
          </p:cNvPr>
          <p:cNvSpPr>
            <a:spLocks noGrp="1"/>
          </p:cNvSpPr>
          <p:nvPr>
            <p:ph type="sldNum" sz="quarter" idx="12"/>
          </p:nvPr>
        </p:nvSpPr>
        <p:spPr/>
        <p:txBody>
          <a:bodyPr/>
          <a:lstStyle/>
          <a:p>
            <a:fld id="{36049E95-97FD-473C-9722-2B483D8EBF66}" type="slidenum">
              <a:rPr lang="en-US" smtClean="0"/>
              <a:pPr/>
              <a:t>‹#›</a:t>
            </a:fld>
            <a:endParaRPr lang="en-US"/>
          </a:p>
        </p:txBody>
      </p:sp>
      <p:sp>
        <p:nvSpPr>
          <p:cNvPr id="8" name="Picture Placeholder 2">
            <a:extLst>
              <a:ext uri="{FF2B5EF4-FFF2-40B4-BE49-F238E27FC236}">
                <a16:creationId xmlns:a16="http://schemas.microsoft.com/office/drawing/2014/main" id="{E701B445-E130-D959-E7D8-C58993498050}"/>
              </a:ext>
            </a:extLst>
          </p:cNvPr>
          <p:cNvSpPr>
            <a:spLocks noGrp="1"/>
          </p:cNvSpPr>
          <p:nvPr>
            <p:ph type="pic" idx="13"/>
          </p:nvPr>
        </p:nvSpPr>
        <p:spPr>
          <a:xfrm>
            <a:off x="6096000" y="0"/>
            <a:ext cx="6096000" cy="6858000"/>
          </a:xfrm>
          <a:prstGeom prst="rect">
            <a:avLst/>
          </a:prstGeom>
          <a:solidFill>
            <a:schemeClr val="bg1">
              <a:lumMod val="95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grpSp>
        <p:nvGrpSpPr>
          <p:cNvPr id="9" name="Group 8">
            <a:extLst>
              <a:ext uri="{FF2B5EF4-FFF2-40B4-BE49-F238E27FC236}">
                <a16:creationId xmlns:a16="http://schemas.microsoft.com/office/drawing/2014/main" id="{DDE5B819-C482-61AC-40D5-AE140803C139}"/>
              </a:ext>
            </a:extLst>
          </p:cNvPr>
          <p:cNvGrpSpPr/>
          <p:nvPr userDrawn="1"/>
        </p:nvGrpSpPr>
        <p:grpSpPr>
          <a:xfrm>
            <a:off x="838200" y="266700"/>
            <a:ext cx="4937760" cy="0"/>
            <a:chOff x="819150" y="266700"/>
            <a:chExt cx="9124950" cy="0"/>
          </a:xfrm>
        </p:grpSpPr>
        <p:cxnSp>
          <p:nvCxnSpPr>
            <p:cNvPr id="10" name="Straight Connector 9">
              <a:extLst>
                <a:ext uri="{FF2B5EF4-FFF2-40B4-BE49-F238E27FC236}">
                  <a16:creationId xmlns:a16="http://schemas.microsoft.com/office/drawing/2014/main" id="{DD9FD538-E132-59B1-C7E6-5140AC317293}"/>
                </a:ext>
              </a:extLst>
            </p:cNvPr>
            <p:cNvCxnSpPr>
              <a:cxnSpLocks/>
            </p:cNvCxnSpPr>
            <p:nvPr userDrawn="1"/>
          </p:nvCxnSpPr>
          <p:spPr>
            <a:xfrm>
              <a:off x="819150" y="266700"/>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E3D9DA-1393-E9BA-8B7E-903C40F157F2}"/>
                </a:ext>
              </a:extLst>
            </p:cNvPr>
            <p:cNvCxnSpPr>
              <a:cxnSpLocks/>
            </p:cNvCxnSpPr>
            <p:nvPr userDrawn="1"/>
          </p:nvCxnSpPr>
          <p:spPr>
            <a:xfrm>
              <a:off x="3095625" y="266700"/>
              <a:ext cx="228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0E980B-246F-AF09-184A-4A4653326A8D}"/>
                </a:ext>
              </a:extLst>
            </p:cNvPr>
            <p:cNvCxnSpPr>
              <a:cxnSpLocks/>
            </p:cNvCxnSpPr>
            <p:nvPr userDrawn="1"/>
          </p:nvCxnSpPr>
          <p:spPr>
            <a:xfrm>
              <a:off x="5381625" y="266700"/>
              <a:ext cx="2286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BE1B12-BB56-017B-687D-6049400A5978}"/>
                </a:ext>
              </a:extLst>
            </p:cNvPr>
            <p:cNvCxnSpPr>
              <a:cxnSpLocks/>
            </p:cNvCxnSpPr>
            <p:nvPr userDrawn="1"/>
          </p:nvCxnSpPr>
          <p:spPr>
            <a:xfrm>
              <a:off x="7658100" y="266700"/>
              <a:ext cx="2286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5" name="Graphic 14">
            <a:extLst>
              <a:ext uri="{FF2B5EF4-FFF2-40B4-BE49-F238E27FC236}">
                <a16:creationId xmlns:a16="http://schemas.microsoft.com/office/drawing/2014/main" id="{D83A2131-23BC-408E-1416-7D6557E71B4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65237" y="6331987"/>
            <a:ext cx="1335087" cy="429943"/>
          </a:xfrm>
          <a:prstGeom prst="rect">
            <a:avLst/>
          </a:prstGeom>
        </p:spPr>
      </p:pic>
      <p:grpSp>
        <p:nvGrpSpPr>
          <p:cNvPr id="16" name="Group 15">
            <a:extLst>
              <a:ext uri="{FF2B5EF4-FFF2-40B4-BE49-F238E27FC236}">
                <a16:creationId xmlns:a16="http://schemas.microsoft.com/office/drawing/2014/main" id="{6D5E704C-9C60-AB4E-3EFF-7DEE2DC83343}"/>
              </a:ext>
            </a:extLst>
          </p:cNvPr>
          <p:cNvGrpSpPr/>
          <p:nvPr userDrawn="1"/>
        </p:nvGrpSpPr>
        <p:grpSpPr>
          <a:xfrm>
            <a:off x="835819" y="6159103"/>
            <a:ext cx="4932061" cy="83344"/>
            <a:chOff x="835819" y="6159103"/>
            <a:chExt cx="4932061" cy="83344"/>
          </a:xfrm>
        </p:grpSpPr>
        <p:cxnSp>
          <p:nvCxnSpPr>
            <p:cNvPr id="17" name="Straight Connector 16">
              <a:extLst>
                <a:ext uri="{FF2B5EF4-FFF2-40B4-BE49-F238E27FC236}">
                  <a16:creationId xmlns:a16="http://schemas.microsoft.com/office/drawing/2014/main" id="{E73E4BFC-831A-4972-B5E9-29AB8B1E9DE3}"/>
                </a:ext>
              </a:extLst>
            </p:cNvPr>
            <p:cNvCxnSpPr>
              <a:cxnSpLocks/>
              <a:endCxn id="21" idx="6"/>
            </p:cNvCxnSpPr>
            <p:nvPr userDrawn="1"/>
          </p:nvCxnSpPr>
          <p:spPr>
            <a:xfrm>
              <a:off x="848412" y="6200775"/>
              <a:ext cx="491946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4ACE09C-F3C5-DE9B-93BD-C29A66E265B0}"/>
                </a:ext>
              </a:extLst>
            </p:cNvPr>
            <p:cNvSpPr/>
            <p:nvPr userDrawn="1"/>
          </p:nvSpPr>
          <p:spPr>
            <a:xfrm>
              <a:off x="835819" y="6159103"/>
              <a:ext cx="83344" cy="83344"/>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9" name="Oval 18">
              <a:extLst>
                <a:ext uri="{FF2B5EF4-FFF2-40B4-BE49-F238E27FC236}">
                  <a16:creationId xmlns:a16="http://schemas.microsoft.com/office/drawing/2014/main" id="{0927BD55-47F7-BFFB-E16C-7BC58F304B4F}"/>
                </a:ext>
              </a:extLst>
            </p:cNvPr>
            <p:cNvSpPr/>
            <p:nvPr userDrawn="1"/>
          </p:nvSpPr>
          <p:spPr>
            <a:xfrm>
              <a:off x="3182626" y="6159103"/>
              <a:ext cx="83344" cy="83344"/>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0" name="Oval 19">
              <a:extLst>
                <a:ext uri="{FF2B5EF4-FFF2-40B4-BE49-F238E27FC236}">
                  <a16:creationId xmlns:a16="http://schemas.microsoft.com/office/drawing/2014/main" id="{D1049453-7101-55CC-AE6F-DB401CCAB80E}"/>
                </a:ext>
              </a:extLst>
            </p:cNvPr>
            <p:cNvSpPr/>
            <p:nvPr userDrawn="1"/>
          </p:nvSpPr>
          <p:spPr>
            <a:xfrm>
              <a:off x="5235264" y="6159103"/>
              <a:ext cx="83344" cy="83344"/>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1" name="Oval 20">
              <a:extLst>
                <a:ext uri="{FF2B5EF4-FFF2-40B4-BE49-F238E27FC236}">
                  <a16:creationId xmlns:a16="http://schemas.microsoft.com/office/drawing/2014/main" id="{F28E112D-A777-AB98-7897-C2DC97F13726}"/>
                </a:ext>
              </a:extLst>
            </p:cNvPr>
            <p:cNvSpPr/>
            <p:nvPr userDrawn="1"/>
          </p:nvSpPr>
          <p:spPr>
            <a:xfrm>
              <a:off x="5684536" y="6159103"/>
              <a:ext cx="83344" cy="83344"/>
            </a:xfrm>
            <a:prstGeom prst="ellipse">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
        <p:nvSpPr>
          <p:cNvPr id="5" name="Date Placeholder 4">
            <a:extLst>
              <a:ext uri="{FF2B5EF4-FFF2-40B4-BE49-F238E27FC236}">
                <a16:creationId xmlns:a16="http://schemas.microsoft.com/office/drawing/2014/main" id="{A4407D21-D116-3F02-6547-A36BC12B695F}"/>
              </a:ext>
            </a:extLst>
          </p:cNvPr>
          <p:cNvSpPr>
            <a:spLocks noGrp="1"/>
          </p:cNvSpPr>
          <p:nvPr>
            <p:ph type="dt" sz="half" idx="10"/>
          </p:nvPr>
        </p:nvSpPr>
        <p:spPr/>
        <p:txBody>
          <a:bodyPr/>
          <a:lstStyle/>
          <a:p>
            <a:r>
              <a:rPr lang="en-US"/>
              <a:t>October 9, 2025</a:t>
            </a:r>
          </a:p>
        </p:txBody>
      </p:sp>
      <p:sp>
        <p:nvSpPr>
          <p:cNvPr id="6" name="Footer Placeholder 5">
            <a:extLst>
              <a:ext uri="{FF2B5EF4-FFF2-40B4-BE49-F238E27FC236}">
                <a16:creationId xmlns:a16="http://schemas.microsoft.com/office/drawing/2014/main" id="{815C6C62-B23C-5C16-F4A0-B0139F16ACB3}"/>
              </a:ext>
            </a:extLst>
          </p:cNvPr>
          <p:cNvSpPr>
            <a:spLocks noGrp="1"/>
          </p:cNvSpPr>
          <p:nvPr>
            <p:ph type="ftr" sz="quarter" idx="11"/>
          </p:nvPr>
        </p:nvSpPr>
        <p:spPr/>
        <p:txBody>
          <a:bodyPr/>
          <a:lstStyle/>
          <a:p>
            <a:r>
              <a:rPr lang="en-US"/>
              <a:t>Improving Transit Workforce Quality of Life</a:t>
            </a:r>
          </a:p>
        </p:txBody>
      </p:sp>
    </p:spTree>
    <p:extLst>
      <p:ext uri="{BB962C8B-B14F-4D97-AF65-F5344CB8AC3E}">
        <p14:creationId xmlns:p14="http://schemas.microsoft.com/office/powerpoint/2010/main" val="399024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utout - with Curv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A76E8D-216E-286C-9CD3-C78DA0C26BA6}"/>
              </a:ext>
            </a:extLst>
          </p:cNvPr>
          <p:cNvSpPr>
            <a:spLocks noGrp="1"/>
          </p:cNvSpPr>
          <p:nvPr>
            <p:ph type="pic" idx="1"/>
          </p:nvPr>
        </p:nvSpPr>
        <p:spPr>
          <a:xfrm>
            <a:off x="6096000" y="0"/>
            <a:ext cx="6096000" cy="6858000"/>
          </a:xfrm>
          <a:prstGeom prst="rect">
            <a:avLst/>
          </a:prstGeom>
          <a:solidFill>
            <a:schemeClr val="bg1">
              <a:lumMod val="95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D9D2C47E-B52A-1BC4-68C2-E066C4E9142B}"/>
              </a:ext>
            </a:extLst>
          </p:cNvPr>
          <p:cNvSpPr>
            <a:spLocks noGrp="1"/>
          </p:cNvSpPr>
          <p:nvPr>
            <p:ph type="title"/>
          </p:nvPr>
        </p:nvSpPr>
        <p:spPr>
          <a:xfrm>
            <a:off x="839788" y="457200"/>
            <a:ext cx="4910563" cy="9906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4662574-4A1A-96BB-2C47-5FD01E364FDC}"/>
              </a:ext>
            </a:extLst>
          </p:cNvPr>
          <p:cNvSpPr>
            <a:spLocks noGrp="1"/>
          </p:cNvSpPr>
          <p:nvPr>
            <p:ph type="body" sz="half" idx="2"/>
          </p:nvPr>
        </p:nvSpPr>
        <p:spPr>
          <a:xfrm>
            <a:off x="839788" y="1562100"/>
            <a:ext cx="4901136" cy="43068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F9EB8DF-3CAE-BC43-8740-AC4248D3FD1C}"/>
              </a:ext>
            </a:extLst>
          </p:cNvPr>
          <p:cNvSpPr>
            <a:spLocks noGrp="1"/>
          </p:cNvSpPr>
          <p:nvPr>
            <p:ph type="sldNum" sz="quarter" idx="12"/>
          </p:nvPr>
        </p:nvSpPr>
        <p:spPr/>
        <p:txBody>
          <a:bodyPr/>
          <a:lstStyle/>
          <a:p>
            <a:fld id="{69CC8EFD-846E-4DD0-B8D5-9D9D597D25BE}" type="slidenum">
              <a:rPr lang="en-US" smtClean="0"/>
              <a:t>‹#›</a:t>
            </a:fld>
            <a:endParaRPr lang="en-US"/>
          </a:p>
        </p:txBody>
      </p:sp>
      <p:grpSp>
        <p:nvGrpSpPr>
          <p:cNvPr id="5" name="Group 4">
            <a:extLst>
              <a:ext uri="{FF2B5EF4-FFF2-40B4-BE49-F238E27FC236}">
                <a16:creationId xmlns:a16="http://schemas.microsoft.com/office/drawing/2014/main" id="{FC78BC9E-CF68-DE2D-B804-0AF1E80B2A44}"/>
              </a:ext>
            </a:extLst>
          </p:cNvPr>
          <p:cNvGrpSpPr/>
          <p:nvPr userDrawn="1"/>
        </p:nvGrpSpPr>
        <p:grpSpPr>
          <a:xfrm>
            <a:off x="838200" y="266700"/>
            <a:ext cx="4937760" cy="0"/>
            <a:chOff x="819150" y="266700"/>
            <a:chExt cx="9124950" cy="0"/>
          </a:xfrm>
        </p:grpSpPr>
        <p:cxnSp>
          <p:nvCxnSpPr>
            <p:cNvPr id="6" name="Straight Connector 5">
              <a:extLst>
                <a:ext uri="{FF2B5EF4-FFF2-40B4-BE49-F238E27FC236}">
                  <a16:creationId xmlns:a16="http://schemas.microsoft.com/office/drawing/2014/main" id="{6CE22798-BFF6-4AD9-E674-539340F6824B}"/>
                </a:ext>
              </a:extLst>
            </p:cNvPr>
            <p:cNvCxnSpPr>
              <a:cxnSpLocks/>
            </p:cNvCxnSpPr>
            <p:nvPr userDrawn="1"/>
          </p:nvCxnSpPr>
          <p:spPr>
            <a:xfrm>
              <a:off x="819150" y="266700"/>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42BF9A-C31B-DFF3-10EA-1F137335DC15}"/>
                </a:ext>
              </a:extLst>
            </p:cNvPr>
            <p:cNvCxnSpPr>
              <a:cxnSpLocks/>
            </p:cNvCxnSpPr>
            <p:nvPr userDrawn="1"/>
          </p:nvCxnSpPr>
          <p:spPr>
            <a:xfrm>
              <a:off x="3095625" y="266700"/>
              <a:ext cx="228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6F7404-FADD-FC1F-1152-CC2B64966C5F}"/>
                </a:ext>
              </a:extLst>
            </p:cNvPr>
            <p:cNvCxnSpPr>
              <a:cxnSpLocks/>
            </p:cNvCxnSpPr>
            <p:nvPr userDrawn="1"/>
          </p:nvCxnSpPr>
          <p:spPr>
            <a:xfrm>
              <a:off x="5381625" y="266700"/>
              <a:ext cx="2286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163926-5B9A-34FD-B55A-5455EFFF2BE4}"/>
                </a:ext>
              </a:extLst>
            </p:cNvPr>
            <p:cNvCxnSpPr>
              <a:cxnSpLocks/>
            </p:cNvCxnSpPr>
            <p:nvPr userDrawn="1"/>
          </p:nvCxnSpPr>
          <p:spPr>
            <a:xfrm>
              <a:off x="7658100" y="266700"/>
              <a:ext cx="2286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3" name="Graphic 12">
            <a:extLst>
              <a:ext uri="{FF2B5EF4-FFF2-40B4-BE49-F238E27FC236}">
                <a16:creationId xmlns:a16="http://schemas.microsoft.com/office/drawing/2014/main" id="{BE76AC2F-4216-B2AD-4CD1-2A65408F5F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65237" y="6331987"/>
            <a:ext cx="1335087" cy="429943"/>
          </a:xfrm>
          <a:prstGeom prst="rect">
            <a:avLst/>
          </a:prstGeom>
        </p:spPr>
      </p:pic>
      <p:grpSp>
        <p:nvGrpSpPr>
          <p:cNvPr id="14" name="Group 13">
            <a:extLst>
              <a:ext uri="{FF2B5EF4-FFF2-40B4-BE49-F238E27FC236}">
                <a16:creationId xmlns:a16="http://schemas.microsoft.com/office/drawing/2014/main" id="{367EC78E-6606-7021-5E97-401ACEDA7DBB}"/>
              </a:ext>
            </a:extLst>
          </p:cNvPr>
          <p:cNvGrpSpPr/>
          <p:nvPr userDrawn="1"/>
        </p:nvGrpSpPr>
        <p:grpSpPr>
          <a:xfrm>
            <a:off x="835819" y="6159103"/>
            <a:ext cx="4932061" cy="83344"/>
            <a:chOff x="835819" y="6159103"/>
            <a:chExt cx="4932061" cy="83344"/>
          </a:xfrm>
        </p:grpSpPr>
        <p:cxnSp>
          <p:nvCxnSpPr>
            <p:cNvPr id="15" name="Straight Connector 14">
              <a:extLst>
                <a:ext uri="{FF2B5EF4-FFF2-40B4-BE49-F238E27FC236}">
                  <a16:creationId xmlns:a16="http://schemas.microsoft.com/office/drawing/2014/main" id="{E2CEB9D2-0A49-05CB-63BE-07B2CAC16684}"/>
                </a:ext>
              </a:extLst>
            </p:cNvPr>
            <p:cNvCxnSpPr>
              <a:cxnSpLocks/>
              <a:endCxn id="20" idx="6"/>
            </p:cNvCxnSpPr>
            <p:nvPr userDrawn="1"/>
          </p:nvCxnSpPr>
          <p:spPr>
            <a:xfrm>
              <a:off x="848412" y="6200775"/>
              <a:ext cx="4919468"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81BC0A7-DE1F-11A5-09B1-D288D84175E4}"/>
                </a:ext>
              </a:extLst>
            </p:cNvPr>
            <p:cNvSpPr/>
            <p:nvPr userDrawn="1"/>
          </p:nvSpPr>
          <p:spPr>
            <a:xfrm>
              <a:off x="835819" y="6159103"/>
              <a:ext cx="83344" cy="83344"/>
            </a:xfrm>
            <a:prstGeom prst="ellipse">
              <a:avLst/>
            </a:prstGeom>
            <a:solidFill>
              <a:schemeClr val="accent3"/>
            </a:solidFill>
            <a:ln w="12700"/>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7" name="Oval 16">
              <a:extLst>
                <a:ext uri="{FF2B5EF4-FFF2-40B4-BE49-F238E27FC236}">
                  <a16:creationId xmlns:a16="http://schemas.microsoft.com/office/drawing/2014/main" id="{27A84058-90D1-9893-F3FB-42F350CFFEA4}"/>
                </a:ext>
              </a:extLst>
            </p:cNvPr>
            <p:cNvSpPr/>
            <p:nvPr userDrawn="1"/>
          </p:nvSpPr>
          <p:spPr>
            <a:xfrm>
              <a:off x="3182626" y="6159103"/>
              <a:ext cx="83344" cy="83344"/>
            </a:xfrm>
            <a:prstGeom prst="ellipse">
              <a:avLst/>
            </a:prstGeom>
            <a:solidFill>
              <a:schemeClr val="accent3"/>
            </a:solidFill>
            <a:ln w="12700"/>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8" name="Oval 17">
              <a:extLst>
                <a:ext uri="{FF2B5EF4-FFF2-40B4-BE49-F238E27FC236}">
                  <a16:creationId xmlns:a16="http://schemas.microsoft.com/office/drawing/2014/main" id="{F4A4FA54-6734-4DC4-7790-16F543543007}"/>
                </a:ext>
              </a:extLst>
            </p:cNvPr>
            <p:cNvSpPr/>
            <p:nvPr userDrawn="1"/>
          </p:nvSpPr>
          <p:spPr>
            <a:xfrm>
              <a:off x="5235264" y="6159103"/>
              <a:ext cx="83344" cy="83344"/>
            </a:xfrm>
            <a:prstGeom prst="ellipse">
              <a:avLst/>
            </a:prstGeom>
            <a:solidFill>
              <a:schemeClr val="accent3"/>
            </a:solidFill>
            <a:ln w="12700"/>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0" name="Oval 19">
              <a:extLst>
                <a:ext uri="{FF2B5EF4-FFF2-40B4-BE49-F238E27FC236}">
                  <a16:creationId xmlns:a16="http://schemas.microsoft.com/office/drawing/2014/main" id="{AA987B76-5816-76EA-A158-C9014D276F4B}"/>
                </a:ext>
              </a:extLst>
            </p:cNvPr>
            <p:cNvSpPr/>
            <p:nvPr userDrawn="1"/>
          </p:nvSpPr>
          <p:spPr>
            <a:xfrm>
              <a:off x="5684536" y="6159103"/>
              <a:ext cx="83344" cy="83344"/>
            </a:xfrm>
            <a:prstGeom prst="ellipse">
              <a:avLst/>
            </a:prstGeom>
            <a:ln w="12700"/>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
        <p:nvSpPr>
          <p:cNvPr id="19" name="Rectangle 18">
            <a:extLst>
              <a:ext uri="{FF2B5EF4-FFF2-40B4-BE49-F238E27FC236}">
                <a16:creationId xmlns:a16="http://schemas.microsoft.com/office/drawing/2014/main" id="{93B80E87-BEB3-08F6-52CA-14C708C2A0DC}"/>
              </a:ext>
            </a:extLst>
          </p:cNvPr>
          <p:cNvSpPr/>
          <p:nvPr userDrawn="1"/>
        </p:nvSpPr>
        <p:spPr>
          <a:xfrm>
            <a:off x="5791201" y="0"/>
            <a:ext cx="935692" cy="6858108"/>
          </a:xfrm>
          <a:custGeom>
            <a:avLst/>
            <a:gdLst>
              <a:gd name="connsiteX0" fmla="*/ 0 w 749300"/>
              <a:gd name="connsiteY0" fmla="*/ 0 h 6858000"/>
              <a:gd name="connsiteX1" fmla="*/ 749300 w 749300"/>
              <a:gd name="connsiteY1" fmla="*/ 0 h 6858000"/>
              <a:gd name="connsiteX2" fmla="*/ 749300 w 749300"/>
              <a:gd name="connsiteY2" fmla="*/ 6858000 h 6858000"/>
              <a:gd name="connsiteX3" fmla="*/ 0 w 749300"/>
              <a:gd name="connsiteY3" fmla="*/ 6858000 h 6858000"/>
              <a:gd name="connsiteX4" fmla="*/ 0 w 749300"/>
              <a:gd name="connsiteY4" fmla="*/ 0 h 6858000"/>
              <a:gd name="connsiteX0" fmla="*/ 0 w 749300"/>
              <a:gd name="connsiteY0" fmla="*/ 0 h 6858000"/>
              <a:gd name="connsiteX1" fmla="*/ 749300 w 749300"/>
              <a:gd name="connsiteY1" fmla="*/ 0 h 6858000"/>
              <a:gd name="connsiteX2" fmla="*/ 736600 w 749300"/>
              <a:gd name="connsiteY2" fmla="*/ 3441700 h 6858000"/>
              <a:gd name="connsiteX3" fmla="*/ 749300 w 749300"/>
              <a:gd name="connsiteY3" fmla="*/ 6858000 h 6858000"/>
              <a:gd name="connsiteX4" fmla="*/ 0 w 749300"/>
              <a:gd name="connsiteY4" fmla="*/ 6858000 h 6858000"/>
              <a:gd name="connsiteX5" fmla="*/ 0 w 749300"/>
              <a:gd name="connsiteY5" fmla="*/ 0 h 6858000"/>
              <a:gd name="connsiteX0" fmla="*/ 0 w 749300"/>
              <a:gd name="connsiteY0" fmla="*/ 0 h 6858000"/>
              <a:gd name="connsiteX1" fmla="*/ 749300 w 749300"/>
              <a:gd name="connsiteY1" fmla="*/ 0 h 6858000"/>
              <a:gd name="connsiteX2" fmla="*/ 736600 w 749300"/>
              <a:gd name="connsiteY2" fmla="*/ 3441700 h 6858000"/>
              <a:gd name="connsiteX3" fmla="*/ 749300 w 749300"/>
              <a:gd name="connsiteY3" fmla="*/ 6858000 h 6858000"/>
              <a:gd name="connsiteX4" fmla="*/ 0 w 749300"/>
              <a:gd name="connsiteY4" fmla="*/ 6858000 h 6858000"/>
              <a:gd name="connsiteX5" fmla="*/ 0 w 749300"/>
              <a:gd name="connsiteY5" fmla="*/ 0 h 6858000"/>
              <a:gd name="connsiteX0" fmla="*/ 0 w 799915"/>
              <a:gd name="connsiteY0" fmla="*/ 0 h 6858000"/>
              <a:gd name="connsiteX1" fmla="*/ 749300 w 799915"/>
              <a:gd name="connsiteY1" fmla="*/ 0 h 6858000"/>
              <a:gd name="connsiteX2" fmla="*/ 736600 w 799915"/>
              <a:gd name="connsiteY2" fmla="*/ 3441700 h 6858000"/>
              <a:gd name="connsiteX3" fmla="*/ 749300 w 799915"/>
              <a:gd name="connsiteY3" fmla="*/ 6858000 h 6858000"/>
              <a:gd name="connsiteX4" fmla="*/ 0 w 799915"/>
              <a:gd name="connsiteY4" fmla="*/ 6858000 h 6858000"/>
              <a:gd name="connsiteX5" fmla="*/ 0 w 799915"/>
              <a:gd name="connsiteY5" fmla="*/ 0 h 6858000"/>
              <a:gd name="connsiteX0" fmla="*/ 0 w 932775"/>
              <a:gd name="connsiteY0" fmla="*/ 0 h 6858000"/>
              <a:gd name="connsiteX1" fmla="*/ 749300 w 932775"/>
              <a:gd name="connsiteY1" fmla="*/ 0 h 6858000"/>
              <a:gd name="connsiteX2" fmla="*/ 736600 w 932775"/>
              <a:gd name="connsiteY2" fmla="*/ 3441700 h 6858000"/>
              <a:gd name="connsiteX3" fmla="*/ 749300 w 932775"/>
              <a:gd name="connsiteY3" fmla="*/ 6858000 h 6858000"/>
              <a:gd name="connsiteX4" fmla="*/ 0 w 932775"/>
              <a:gd name="connsiteY4" fmla="*/ 6858000 h 6858000"/>
              <a:gd name="connsiteX5" fmla="*/ 0 w 932775"/>
              <a:gd name="connsiteY5" fmla="*/ 0 h 6858000"/>
              <a:gd name="connsiteX0" fmla="*/ 0 w 935692"/>
              <a:gd name="connsiteY0" fmla="*/ 0 h 6858108"/>
              <a:gd name="connsiteX1" fmla="*/ 749300 w 935692"/>
              <a:gd name="connsiteY1" fmla="*/ 0 h 6858108"/>
              <a:gd name="connsiteX2" fmla="*/ 736600 w 935692"/>
              <a:gd name="connsiteY2" fmla="*/ 3441700 h 6858108"/>
              <a:gd name="connsiteX3" fmla="*/ 749300 w 935692"/>
              <a:gd name="connsiteY3" fmla="*/ 6858000 h 6858108"/>
              <a:gd name="connsiteX4" fmla="*/ 0 w 935692"/>
              <a:gd name="connsiteY4" fmla="*/ 6858000 h 6858108"/>
              <a:gd name="connsiteX5" fmla="*/ 0 w 935692"/>
              <a:gd name="connsiteY5" fmla="*/ 0 h 6858108"/>
              <a:gd name="connsiteX0" fmla="*/ 0 w 935692"/>
              <a:gd name="connsiteY0" fmla="*/ 0 h 6858108"/>
              <a:gd name="connsiteX1" fmla="*/ 749300 w 935692"/>
              <a:gd name="connsiteY1" fmla="*/ 0 h 6858108"/>
              <a:gd name="connsiteX2" fmla="*/ 736600 w 935692"/>
              <a:gd name="connsiteY2" fmla="*/ 3441700 h 6858108"/>
              <a:gd name="connsiteX3" fmla="*/ 749300 w 935692"/>
              <a:gd name="connsiteY3" fmla="*/ 6858000 h 6858108"/>
              <a:gd name="connsiteX4" fmla="*/ 0 w 935692"/>
              <a:gd name="connsiteY4" fmla="*/ 6858000 h 6858108"/>
              <a:gd name="connsiteX5" fmla="*/ 0 w 935692"/>
              <a:gd name="connsiteY5" fmla="*/ 0 h 685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692" h="6858108">
                <a:moveTo>
                  <a:pt x="0" y="0"/>
                </a:moveTo>
                <a:lnTo>
                  <a:pt x="749300" y="0"/>
                </a:lnTo>
                <a:cubicBezTo>
                  <a:pt x="732367" y="2117"/>
                  <a:pt x="300567" y="1985433"/>
                  <a:pt x="736600" y="3441700"/>
                </a:cubicBezTo>
                <a:cubicBezTo>
                  <a:pt x="1172633" y="4897967"/>
                  <a:pt x="757767" y="6874933"/>
                  <a:pt x="749300" y="6858000"/>
                </a:cubicBezTo>
                <a:lnTo>
                  <a:pt x="0" y="6858000"/>
                </a:lnTo>
                <a:lnTo>
                  <a:pt x="0" y="0"/>
                </a:lnTo>
                <a:close/>
              </a:path>
            </a:pathLst>
          </a:custGeom>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1" name="Date Placeholder 4">
            <a:extLst>
              <a:ext uri="{FF2B5EF4-FFF2-40B4-BE49-F238E27FC236}">
                <a16:creationId xmlns:a16="http://schemas.microsoft.com/office/drawing/2014/main" id="{19D5E3D9-03CF-9C86-93E2-C448F49D4CC6}"/>
              </a:ext>
            </a:extLst>
          </p:cNvPr>
          <p:cNvSpPr>
            <a:spLocks noGrp="1"/>
          </p:cNvSpPr>
          <p:nvPr>
            <p:ph type="dt" sz="half" idx="10"/>
          </p:nvPr>
        </p:nvSpPr>
        <p:spPr>
          <a:xfrm>
            <a:off x="8610600" y="6317258"/>
            <a:ext cx="2743200" cy="161369"/>
          </a:xfrm>
        </p:spPr>
        <p:txBody>
          <a:bodyPr/>
          <a:lstStyle/>
          <a:p>
            <a:r>
              <a:rPr lang="en-US"/>
              <a:t>October 9, 2025</a:t>
            </a:r>
          </a:p>
        </p:txBody>
      </p:sp>
      <p:sp>
        <p:nvSpPr>
          <p:cNvPr id="22" name="Footer Placeholder 5">
            <a:extLst>
              <a:ext uri="{FF2B5EF4-FFF2-40B4-BE49-F238E27FC236}">
                <a16:creationId xmlns:a16="http://schemas.microsoft.com/office/drawing/2014/main" id="{39F403AC-3886-BA45-AB15-3889DA1C98D7}"/>
              </a:ext>
            </a:extLst>
          </p:cNvPr>
          <p:cNvSpPr>
            <a:spLocks noGrp="1"/>
          </p:cNvSpPr>
          <p:nvPr>
            <p:ph type="ftr" sz="quarter" idx="11"/>
          </p:nvPr>
        </p:nvSpPr>
        <p:spPr>
          <a:xfrm>
            <a:off x="5906530" y="6514108"/>
            <a:ext cx="5447270" cy="199747"/>
          </a:xfrm>
        </p:spPr>
        <p:txBody>
          <a:bodyPr/>
          <a:lstStyle/>
          <a:p>
            <a:r>
              <a:rPr lang="en-US"/>
              <a:t>Improving Transit Workforce Quality of Life</a:t>
            </a:r>
          </a:p>
        </p:txBody>
      </p:sp>
    </p:spTree>
    <p:extLst>
      <p:ext uri="{BB962C8B-B14F-4D97-AF65-F5344CB8AC3E}">
        <p14:creationId xmlns:p14="http://schemas.microsoft.com/office/powerpoint/2010/main" val="3187882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ll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A76E8D-216E-286C-9CD3-C78DA0C26BA6}"/>
              </a:ext>
            </a:extLst>
          </p:cNvPr>
          <p:cNvSpPr>
            <a:spLocks noGrp="1"/>
          </p:cNvSpPr>
          <p:nvPr>
            <p:ph type="pic" idx="1"/>
          </p:nvPr>
        </p:nvSpPr>
        <p:spPr>
          <a:xfrm>
            <a:off x="6096000" y="0"/>
            <a:ext cx="6096000" cy="6240544"/>
          </a:xfrm>
          <a:prstGeom prst="rect">
            <a:avLst/>
          </a:prstGeom>
          <a:solidFill>
            <a:schemeClr val="bg1">
              <a:lumMod val="95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D9D2C47E-B52A-1BC4-68C2-E066C4E9142B}"/>
              </a:ext>
            </a:extLst>
          </p:cNvPr>
          <p:cNvSpPr>
            <a:spLocks noGrp="1"/>
          </p:cNvSpPr>
          <p:nvPr>
            <p:ph type="title"/>
          </p:nvPr>
        </p:nvSpPr>
        <p:spPr>
          <a:xfrm>
            <a:off x="839788" y="457200"/>
            <a:ext cx="4910563" cy="9906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4662574-4A1A-96BB-2C47-5FD01E364FDC}"/>
              </a:ext>
            </a:extLst>
          </p:cNvPr>
          <p:cNvSpPr>
            <a:spLocks noGrp="1"/>
          </p:cNvSpPr>
          <p:nvPr>
            <p:ph type="body" sz="half" idx="2"/>
          </p:nvPr>
        </p:nvSpPr>
        <p:spPr>
          <a:xfrm>
            <a:off x="839788" y="1562100"/>
            <a:ext cx="4901136" cy="43068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F9EB8DF-3CAE-BC43-8740-AC4248D3FD1C}"/>
              </a:ext>
            </a:extLst>
          </p:cNvPr>
          <p:cNvSpPr>
            <a:spLocks noGrp="1"/>
          </p:cNvSpPr>
          <p:nvPr>
            <p:ph type="sldNum" sz="quarter" idx="12"/>
          </p:nvPr>
        </p:nvSpPr>
        <p:spPr/>
        <p:txBody>
          <a:bodyPr/>
          <a:lstStyle/>
          <a:p>
            <a:fld id="{69CC8EFD-846E-4DD0-B8D5-9D9D597D25BE}" type="slidenum">
              <a:rPr lang="en-US" smtClean="0"/>
              <a:t>‹#›</a:t>
            </a:fld>
            <a:endParaRPr lang="en-US"/>
          </a:p>
        </p:txBody>
      </p:sp>
      <p:sp>
        <p:nvSpPr>
          <p:cNvPr id="9" name="Text Placeholder 8">
            <a:extLst>
              <a:ext uri="{FF2B5EF4-FFF2-40B4-BE49-F238E27FC236}">
                <a16:creationId xmlns:a16="http://schemas.microsoft.com/office/drawing/2014/main" id="{CA701832-9D12-9431-8BB2-5BDA5C8251A9}"/>
              </a:ext>
            </a:extLst>
          </p:cNvPr>
          <p:cNvSpPr>
            <a:spLocks noGrp="1"/>
          </p:cNvSpPr>
          <p:nvPr>
            <p:ph type="body" sz="quarter" idx="14" hasCustomPrompt="1"/>
          </p:nvPr>
        </p:nvSpPr>
        <p:spPr>
          <a:xfrm>
            <a:off x="9766562" y="3817250"/>
            <a:ext cx="2139492" cy="2141241"/>
          </a:xfrm>
          <a:prstGeom prst="rect">
            <a:avLst/>
          </a:prstGeom>
          <a:solidFill>
            <a:schemeClr val="accent1"/>
          </a:solidFill>
        </p:spPr>
        <p:txBody>
          <a:bodyPr/>
          <a:lstStyle>
            <a:lvl1pPr marL="0" indent="0">
              <a:buNone/>
              <a:defRPr sz="1800" b="1">
                <a:solidFill>
                  <a:schemeClr val="bg1"/>
                </a:solidFill>
              </a:defRPr>
            </a:lvl1pPr>
            <a:lvl2pPr marL="0" indent="0">
              <a:buNone/>
              <a:defRPr sz="1400">
                <a:solidFill>
                  <a:schemeClr val="bg1"/>
                </a:solidFill>
              </a:defRPr>
            </a:lvl2pPr>
          </a:lstStyle>
          <a:p>
            <a:pPr lvl="0"/>
            <a:r>
              <a:rPr lang="en-US"/>
              <a:t>Callout - Large</a:t>
            </a:r>
          </a:p>
          <a:p>
            <a:pPr lvl="1"/>
            <a:r>
              <a:rPr lang="en-US"/>
              <a:t>Callout - Small</a:t>
            </a:r>
          </a:p>
        </p:txBody>
      </p:sp>
      <p:grpSp>
        <p:nvGrpSpPr>
          <p:cNvPr id="5" name="Group 4">
            <a:extLst>
              <a:ext uri="{FF2B5EF4-FFF2-40B4-BE49-F238E27FC236}">
                <a16:creationId xmlns:a16="http://schemas.microsoft.com/office/drawing/2014/main" id="{E66CFFB1-EDF5-D009-C0A9-D0D40245CD71}"/>
              </a:ext>
            </a:extLst>
          </p:cNvPr>
          <p:cNvGrpSpPr/>
          <p:nvPr userDrawn="1"/>
        </p:nvGrpSpPr>
        <p:grpSpPr>
          <a:xfrm>
            <a:off x="838200" y="266700"/>
            <a:ext cx="4937760" cy="0"/>
            <a:chOff x="819150" y="266700"/>
            <a:chExt cx="9124950" cy="0"/>
          </a:xfrm>
        </p:grpSpPr>
        <p:cxnSp>
          <p:nvCxnSpPr>
            <p:cNvPr id="6" name="Straight Connector 5">
              <a:extLst>
                <a:ext uri="{FF2B5EF4-FFF2-40B4-BE49-F238E27FC236}">
                  <a16:creationId xmlns:a16="http://schemas.microsoft.com/office/drawing/2014/main" id="{E621159B-1FEF-CF53-C51A-EC21947547F1}"/>
                </a:ext>
              </a:extLst>
            </p:cNvPr>
            <p:cNvCxnSpPr>
              <a:cxnSpLocks/>
            </p:cNvCxnSpPr>
            <p:nvPr userDrawn="1"/>
          </p:nvCxnSpPr>
          <p:spPr>
            <a:xfrm>
              <a:off x="819150" y="266700"/>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F80AA5-71E1-5979-BC58-C8D743212D78}"/>
                </a:ext>
              </a:extLst>
            </p:cNvPr>
            <p:cNvCxnSpPr>
              <a:cxnSpLocks/>
            </p:cNvCxnSpPr>
            <p:nvPr userDrawn="1"/>
          </p:nvCxnSpPr>
          <p:spPr>
            <a:xfrm>
              <a:off x="3095625" y="266700"/>
              <a:ext cx="228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E7761C-D61E-4C46-356C-24585B82CCC6}"/>
                </a:ext>
              </a:extLst>
            </p:cNvPr>
            <p:cNvCxnSpPr>
              <a:cxnSpLocks/>
            </p:cNvCxnSpPr>
            <p:nvPr userDrawn="1"/>
          </p:nvCxnSpPr>
          <p:spPr>
            <a:xfrm>
              <a:off x="5381625" y="266700"/>
              <a:ext cx="2286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6CE8C6-47D6-74E9-6DA9-187076EF60A0}"/>
                </a:ext>
              </a:extLst>
            </p:cNvPr>
            <p:cNvCxnSpPr>
              <a:cxnSpLocks/>
            </p:cNvCxnSpPr>
            <p:nvPr userDrawn="1"/>
          </p:nvCxnSpPr>
          <p:spPr>
            <a:xfrm>
              <a:off x="7658100" y="266700"/>
              <a:ext cx="2286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4" name="Graphic 13">
            <a:extLst>
              <a:ext uri="{FF2B5EF4-FFF2-40B4-BE49-F238E27FC236}">
                <a16:creationId xmlns:a16="http://schemas.microsoft.com/office/drawing/2014/main" id="{8D1F648D-9FFC-CC4F-F449-6B1EA5219C7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65237" y="6331987"/>
            <a:ext cx="1335087" cy="429943"/>
          </a:xfrm>
          <a:prstGeom prst="rect">
            <a:avLst/>
          </a:prstGeom>
        </p:spPr>
      </p:pic>
      <p:grpSp>
        <p:nvGrpSpPr>
          <p:cNvPr id="22" name="Group 21">
            <a:extLst>
              <a:ext uri="{FF2B5EF4-FFF2-40B4-BE49-F238E27FC236}">
                <a16:creationId xmlns:a16="http://schemas.microsoft.com/office/drawing/2014/main" id="{945C1392-9918-E1CE-EDDD-B5B46823F9BC}"/>
              </a:ext>
            </a:extLst>
          </p:cNvPr>
          <p:cNvGrpSpPr/>
          <p:nvPr userDrawn="1"/>
        </p:nvGrpSpPr>
        <p:grpSpPr>
          <a:xfrm>
            <a:off x="835819" y="6159103"/>
            <a:ext cx="4932061" cy="83344"/>
            <a:chOff x="835819" y="6159103"/>
            <a:chExt cx="4932061" cy="83344"/>
          </a:xfrm>
        </p:grpSpPr>
        <p:cxnSp>
          <p:nvCxnSpPr>
            <p:cNvPr id="16" name="Straight Connector 15">
              <a:extLst>
                <a:ext uri="{FF2B5EF4-FFF2-40B4-BE49-F238E27FC236}">
                  <a16:creationId xmlns:a16="http://schemas.microsoft.com/office/drawing/2014/main" id="{A3DC0EB7-DD0E-0C17-EAC9-FB8D9B0B76F4}"/>
                </a:ext>
              </a:extLst>
            </p:cNvPr>
            <p:cNvCxnSpPr>
              <a:cxnSpLocks/>
              <a:endCxn id="20" idx="6"/>
            </p:cNvCxnSpPr>
            <p:nvPr userDrawn="1"/>
          </p:nvCxnSpPr>
          <p:spPr>
            <a:xfrm>
              <a:off x="848412" y="6200775"/>
              <a:ext cx="491946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98A7600-CC5D-022E-94E2-BE4FD2F53750}"/>
                </a:ext>
              </a:extLst>
            </p:cNvPr>
            <p:cNvSpPr/>
            <p:nvPr userDrawn="1"/>
          </p:nvSpPr>
          <p:spPr>
            <a:xfrm>
              <a:off x="835819" y="6159103"/>
              <a:ext cx="83344" cy="83344"/>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8" name="Oval 17">
              <a:extLst>
                <a:ext uri="{FF2B5EF4-FFF2-40B4-BE49-F238E27FC236}">
                  <a16:creationId xmlns:a16="http://schemas.microsoft.com/office/drawing/2014/main" id="{197862AA-2947-47EA-EB87-CB6B78B915FC}"/>
                </a:ext>
              </a:extLst>
            </p:cNvPr>
            <p:cNvSpPr/>
            <p:nvPr userDrawn="1"/>
          </p:nvSpPr>
          <p:spPr>
            <a:xfrm>
              <a:off x="3182626" y="6159103"/>
              <a:ext cx="83344" cy="83344"/>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9" name="Oval 18">
              <a:extLst>
                <a:ext uri="{FF2B5EF4-FFF2-40B4-BE49-F238E27FC236}">
                  <a16:creationId xmlns:a16="http://schemas.microsoft.com/office/drawing/2014/main" id="{8CC9000E-3589-E061-95AD-F553ADD37476}"/>
                </a:ext>
              </a:extLst>
            </p:cNvPr>
            <p:cNvSpPr/>
            <p:nvPr userDrawn="1"/>
          </p:nvSpPr>
          <p:spPr>
            <a:xfrm>
              <a:off x="5235264" y="6159103"/>
              <a:ext cx="83344" cy="83344"/>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0" name="Oval 19">
              <a:extLst>
                <a:ext uri="{FF2B5EF4-FFF2-40B4-BE49-F238E27FC236}">
                  <a16:creationId xmlns:a16="http://schemas.microsoft.com/office/drawing/2014/main" id="{1F901827-6760-CB51-22BF-61E2E0A5AFF8}"/>
                </a:ext>
              </a:extLst>
            </p:cNvPr>
            <p:cNvSpPr/>
            <p:nvPr userDrawn="1"/>
          </p:nvSpPr>
          <p:spPr>
            <a:xfrm>
              <a:off x="5684536" y="6159103"/>
              <a:ext cx="83344" cy="83344"/>
            </a:xfrm>
            <a:prstGeom prst="ellipse">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
        <p:nvSpPr>
          <p:cNvPr id="15" name="Date Placeholder 4">
            <a:extLst>
              <a:ext uri="{FF2B5EF4-FFF2-40B4-BE49-F238E27FC236}">
                <a16:creationId xmlns:a16="http://schemas.microsoft.com/office/drawing/2014/main" id="{BF759B27-0D2B-5BBF-C42C-5E2C47F09253}"/>
              </a:ext>
            </a:extLst>
          </p:cNvPr>
          <p:cNvSpPr>
            <a:spLocks noGrp="1"/>
          </p:cNvSpPr>
          <p:nvPr>
            <p:ph type="dt" sz="half" idx="10"/>
          </p:nvPr>
        </p:nvSpPr>
        <p:spPr>
          <a:xfrm>
            <a:off x="9124435" y="6317258"/>
            <a:ext cx="2743200" cy="161369"/>
          </a:xfrm>
        </p:spPr>
        <p:txBody>
          <a:bodyPr/>
          <a:lstStyle/>
          <a:p>
            <a:r>
              <a:rPr lang="en-US"/>
              <a:t>October 9, 2025</a:t>
            </a:r>
          </a:p>
        </p:txBody>
      </p:sp>
      <p:sp>
        <p:nvSpPr>
          <p:cNvPr id="21" name="Footer Placeholder 5">
            <a:extLst>
              <a:ext uri="{FF2B5EF4-FFF2-40B4-BE49-F238E27FC236}">
                <a16:creationId xmlns:a16="http://schemas.microsoft.com/office/drawing/2014/main" id="{BBF0586F-58C1-4EB8-46F4-0C7FE70CAE0E}"/>
              </a:ext>
            </a:extLst>
          </p:cNvPr>
          <p:cNvSpPr>
            <a:spLocks noGrp="1"/>
          </p:cNvSpPr>
          <p:nvPr>
            <p:ph type="ftr" sz="quarter" idx="11"/>
          </p:nvPr>
        </p:nvSpPr>
        <p:spPr>
          <a:xfrm>
            <a:off x="6420365" y="6514108"/>
            <a:ext cx="5447270" cy="199747"/>
          </a:xfrm>
        </p:spPr>
        <p:txBody>
          <a:bodyPr/>
          <a:lstStyle/>
          <a:p>
            <a:r>
              <a:rPr lang="en-US"/>
              <a:t>Improving Transit Workforce Quality of Life</a:t>
            </a:r>
          </a:p>
        </p:txBody>
      </p:sp>
    </p:spTree>
    <p:extLst>
      <p:ext uri="{BB962C8B-B14F-4D97-AF65-F5344CB8AC3E}">
        <p14:creationId xmlns:p14="http://schemas.microsoft.com/office/powerpoint/2010/main" val="4137335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75550-E561-DA56-F8D5-79F1DDE7099B}"/>
              </a:ext>
            </a:extLst>
          </p:cNvPr>
          <p:cNvSpPr/>
          <p:nvPr userDrawn="1"/>
        </p:nvSpPr>
        <p:spPr>
          <a:xfrm>
            <a:off x="0" y="4318000"/>
            <a:ext cx="12192000" cy="2540000"/>
          </a:xfrm>
          <a:prstGeom prst="rect">
            <a:avLst/>
          </a:prstGeom>
          <a:solidFill>
            <a:schemeClr val="bg1">
              <a:lumMod val="95000"/>
            </a:schemeClr>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lvl="0" algn="ctr"/>
            <a:endParaRPr lang="en-US"/>
          </a:p>
        </p:txBody>
      </p:sp>
      <p:sp>
        <p:nvSpPr>
          <p:cNvPr id="7" name="Picture Placeholder 4">
            <a:extLst>
              <a:ext uri="{FF2B5EF4-FFF2-40B4-BE49-F238E27FC236}">
                <a16:creationId xmlns:a16="http://schemas.microsoft.com/office/drawing/2014/main" id="{43B67DC0-C851-2B3E-FEC8-4783D4546ACB}"/>
              </a:ext>
            </a:extLst>
          </p:cNvPr>
          <p:cNvSpPr>
            <a:spLocks noGrp="1"/>
          </p:cNvSpPr>
          <p:nvPr>
            <p:ph type="pic" sz="quarter" idx="14"/>
          </p:nvPr>
        </p:nvSpPr>
        <p:spPr>
          <a:xfrm>
            <a:off x="0" y="0"/>
            <a:ext cx="12192000" cy="4381500"/>
          </a:xfrm>
          <a:prstGeom prst="rect">
            <a:avLst/>
          </a:prstGeom>
          <a:solidFill>
            <a:schemeClr val="accent1"/>
          </a:solidFill>
        </p:spPr>
        <p:txBody>
          <a:bodyPr>
            <a:normAutofit/>
          </a:bodyPr>
          <a:lstStyle>
            <a:lvl1pPr marL="0" indent="0">
              <a:buNone/>
              <a:defRPr sz="1600">
                <a:solidFill>
                  <a:schemeClr val="bg1">
                    <a:lumMod val="50000"/>
                    <a:lumOff val="50000"/>
                  </a:schemeClr>
                </a:solidFill>
              </a:defRPr>
            </a:lvl1pPr>
          </a:lstStyle>
          <a:p>
            <a:r>
              <a:rPr lang="en-US"/>
              <a:t>Click icon to add picture</a:t>
            </a:r>
          </a:p>
        </p:txBody>
      </p:sp>
      <p:pic>
        <p:nvPicPr>
          <p:cNvPr id="12" name="Graphic 11">
            <a:extLst>
              <a:ext uri="{FF2B5EF4-FFF2-40B4-BE49-F238E27FC236}">
                <a16:creationId xmlns:a16="http://schemas.microsoft.com/office/drawing/2014/main" id="{A48F88D5-E827-6D42-C5F6-68FE6C7596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5337175"/>
            <a:ext cx="2284118" cy="735563"/>
          </a:xfrm>
          <a:prstGeom prst="rect">
            <a:avLst/>
          </a:prstGeom>
        </p:spPr>
      </p:pic>
      <p:sp>
        <p:nvSpPr>
          <p:cNvPr id="15" name="Picture Placeholder 4">
            <a:extLst>
              <a:ext uri="{FF2B5EF4-FFF2-40B4-BE49-F238E27FC236}">
                <a16:creationId xmlns:a16="http://schemas.microsoft.com/office/drawing/2014/main" id="{F5FB1F38-A309-0A42-BF6C-260747EDEDCB}"/>
              </a:ext>
            </a:extLst>
          </p:cNvPr>
          <p:cNvSpPr>
            <a:spLocks noGrp="1"/>
          </p:cNvSpPr>
          <p:nvPr>
            <p:ph type="pic" sz="quarter" idx="15"/>
          </p:nvPr>
        </p:nvSpPr>
        <p:spPr>
          <a:xfrm>
            <a:off x="10010840" y="4689376"/>
            <a:ext cx="1828800" cy="1828800"/>
          </a:xfrm>
          <a:prstGeom prst="rect">
            <a:avLst/>
          </a:prstGeom>
          <a:solidFill>
            <a:schemeClr val="bg1"/>
          </a:solidFill>
          <a:ln w="25400">
            <a:solidFill>
              <a:schemeClr val="accent4"/>
            </a:solidFill>
            <a:miter lim="800000"/>
          </a:ln>
        </p:spPr>
        <p:txBody>
          <a:bodyPr>
            <a:normAutofit/>
          </a:bodyPr>
          <a:lstStyle>
            <a:lvl1pPr marL="0" indent="0">
              <a:buNone/>
              <a:defRPr sz="2000"/>
            </a:lvl1pPr>
          </a:lstStyle>
          <a:p>
            <a:r>
              <a:rPr lang="en-US"/>
              <a:t>Click icon to add picture</a:t>
            </a:r>
          </a:p>
        </p:txBody>
      </p:sp>
      <p:sp>
        <p:nvSpPr>
          <p:cNvPr id="19" name="Picture Placeholder 4">
            <a:extLst>
              <a:ext uri="{FF2B5EF4-FFF2-40B4-BE49-F238E27FC236}">
                <a16:creationId xmlns:a16="http://schemas.microsoft.com/office/drawing/2014/main" id="{BC7870CE-0CDD-FD5D-A80F-B0EE6430F4AE}"/>
              </a:ext>
            </a:extLst>
          </p:cNvPr>
          <p:cNvSpPr>
            <a:spLocks noGrp="1"/>
          </p:cNvSpPr>
          <p:nvPr>
            <p:ph type="pic" sz="quarter" idx="16"/>
          </p:nvPr>
        </p:nvSpPr>
        <p:spPr>
          <a:xfrm>
            <a:off x="9998140" y="2276376"/>
            <a:ext cx="1828800" cy="1828800"/>
          </a:xfrm>
          <a:prstGeom prst="rect">
            <a:avLst/>
          </a:prstGeom>
          <a:solidFill>
            <a:schemeClr val="bg1"/>
          </a:solidFill>
          <a:ln w="25400">
            <a:solidFill>
              <a:schemeClr val="accent2"/>
            </a:solidFill>
            <a:miter lim="800000"/>
          </a:ln>
        </p:spPr>
        <p:txBody>
          <a:bodyPr>
            <a:normAutofit/>
          </a:bodyPr>
          <a:lstStyle>
            <a:lvl1pPr marL="0" indent="0">
              <a:buNone/>
              <a:defRPr sz="2000"/>
            </a:lvl1pPr>
          </a:lstStyle>
          <a:p>
            <a:r>
              <a:rPr lang="en-US"/>
              <a:t>Click icon to add picture</a:t>
            </a:r>
          </a:p>
        </p:txBody>
      </p:sp>
      <p:sp>
        <p:nvSpPr>
          <p:cNvPr id="22" name="Picture Placeholder 4">
            <a:extLst>
              <a:ext uri="{FF2B5EF4-FFF2-40B4-BE49-F238E27FC236}">
                <a16:creationId xmlns:a16="http://schemas.microsoft.com/office/drawing/2014/main" id="{A29B1ACC-639A-6E95-3FDA-4896D551462F}"/>
              </a:ext>
            </a:extLst>
          </p:cNvPr>
          <p:cNvSpPr>
            <a:spLocks noGrp="1"/>
          </p:cNvSpPr>
          <p:nvPr>
            <p:ph type="pic" sz="quarter" idx="17"/>
          </p:nvPr>
        </p:nvSpPr>
        <p:spPr>
          <a:xfrm>
            <a:off x="9985440" y="218976"/>
            <a:ext cx="1828800" cy="1828800"/>
          </a:xfrm>
          <a:prstGeom prst="rect">
            <a:avLst/>
          </a:prstGeom>
          <a:solidFill>
            <a:schemeClr val="bg1"/>
          </a:solidFill>
          <a:ln w="25400">
            <a:solidFill>
              <a:srgbClr val="00718F"/>
            </a:solidFill>
            <a:miter lim="800000"/>
          </a:ln>
        </p:spPr>
        <p:txBody>
          <a:bodyPr>
            <a:normAutofit/>
          </a:bodyPr>
          <a:lstStyle>
            <a:lvl1pPr marL="0" indent="0">
              <a:buNone/>
              <a:defRPr sz="2000"/>
            </a:lvl1pPr>
          </a:lstStyle>
          <a:p>
            <a:r>
              <a:rPr lang="en-US"/>
              <a:t>Click icon to add picture</a:t>
            </a:r>
          </a:p>
        </p:txBody>
      </p:sp>
      <p:sp>
        <p:nvSpPr>
          <p:cNvPr id="23" name="Picture Placeholder 4">
            <a:extLst>
              <a:ext uri="{FF2B5EF4-FFF2-40B4-BE49-F238E27FC236}">
                <a16:creationId xmlns:a16="http://schemas.microsoft.com/office/drawing/2014/main" id="{D572768F-E0D0-3680-C9CD-E7FB01D12467}"/>
              </a:ext>
            </a:extLst>
          </p:cNvPr>
          <p:cNvSpPr>
            <a:spLocks noGrp="1"/>
          </p:cNvSpPr>
          <p:nvPr>
            <p:ph type="pic" sz="quarter" idx="18"/>
          </p:nvPr>
        </p:nvSpPr>
        <p:spPr>
          <a:xfrm>
            <a:off x="7839140" y="4702076"/>
            <a:ext cx="1828800" cy="1828800"/>
          </a:xfrm>
          <a:prstGeom prst="rect">
            <a:avLst/>
          </a:prstGeom>
          <a:solidFill>
            <a:schemeClr val="bg1"/>
          </a:solidFill>
          <a:ln w="25400">
            <a:solidFill>
              <a:schemeClr val="accent5"/>
            </a:solidFill>
            <a:miter lim="800000"/>
          </a:ln>
        </p:spPr>
        <p:txBody>
          <a:bodyPr>
            <a:normAutofit/>
          </a:bodyPr>
          <a:lstStyle>
            <a:lvl1pPr marL="0" indent="0">
              <a:buNone/>
              <a:defRPr sz="2000"/>
            </a:lvl1pPr>
          </a:lstStyle>
          <a:p>
            <a:r>
              <a:rPr lang="en-US"/>
              <a:t>Click icon to add picture</a:t>
            </a:r>
          </a:p>
        </p:txBody>
      </p:sp>
      <p:sp>
        <p:nvSpPr>
          <p:cNvPr id="24" name="TextBox 23">
            <a:extLst>
              <a:ext uri="{FF2B5EF4-FFF2-40B4-BE49-F238E27FC236}">
                <a16:creationId xmlns:a16="http://schemas.microsoft.com/office/drawing/2014/main" id="{FE47C4E0-39E7-F66B-7C3D-157B39D2D18A}"/>
              </a:ext>
            </a:extLst>
          </p:cNvPr>
          <p:cNvSpPr txBox="1"/>
          <p:nvPr userDrawn="1"/>
        </p:nvSpPr>
        <p:spPr>
          <a:xfrm>
            <a:off x="558800" y="5016500"/>
            <a:ext cx="2222500" cy="307777"/>
          </a:xfrm>
          <a:prstGeom prst="rect">
            <a:avLst/>
          </a:prstGeom>
          <a:noFill/>
        </p:spPr>
        <p:txBody>
          <a:bodyPr wrap="square" rtlCol="0">
            <a:spAutoFit/>
          </a:bodyPr>
          <a:lstStyle/>
          <a:p>
            <a:r>
              <a:rPr lang="en-US" sz="1400" i="1">
                <a:solidFill>
                  <a:schemeClr val="tx2"/>
                </a:solidFill>
              </a:rPr>
              <a:t>Prepared by:</a:t>
            </a:r>
          </a:p>
        </p:txBody>
      </p:sp>
      <p:sp>
        <p:nvSpPr>
          <p:cNvPr id="25" name="Title 1">
            <a:extLst>
              <a:ext uri="{FF2B5EF4-FFF2-40B4-BE49-F238E27FC236}">
                <a16:creationId xmlns:a16="http://schemas.microsoft.com/office/drawing/2014/main" id="{A7D09497-2232-1FA2-AF67-1DEF497D9573}"/>
              </a:ext>
            </a:extLst>
          </p:cNvPr>
          <p:cNvSpPr>
            <a:spLocks noGrp="1"/>
          </p:cNvSpPr>
          <p:nvPr>
            <p:ph type="ctrTitle"/>
          </p:nvPr>
        </p:nvSpPr>
        <p:spPr>
          <a:xfrm>
            <a:off x="609600" y="1122362"/>
            <a:ext cx="9144000" cy="2011680"/>
          </a:xfrm>
        </p:spPr>
        <p:txBody>
          <a:bodyPr lIns="0" anchor="t" anchorCtr="0">
            <a:normAutofit/>
          </a:bodyPr>
          <a:lstStyle>
            <a:lvl1pPr algn="l" defTabSz="914400" rtl="0" eaLnBrk="1" latinLnBrk="0" hangingPunct="1">
              <a:lnSpc>
                <a:spcPct val="90000"/>
              </a:lnSpc>
              <a:spcBef>
                <a:spcPct val="0"/>
              </a:spcBef>
              <a:buNone/>
              <a:defRPr lang="en-US" sz="4400" b="1" kern="1200" dirty="0">
                <a:solidFill>
                  <a:schemeClr val="bg1"/>
                </a:solidFill>
                <a:latin typeface="+mj-lt"/>
                <a:ea typeface="+mj-ea"/>
                <a:cs typeface="+mj-cs"/>
              </a:defRPr>
            </a:lvl1pPr>
          </a:lstStyle>
          <a:p>
            <a:r>
              <a:rPr lang="en-US"/>
              <a:t>Click to edit Master title style</a:t>
            </a:r>
          </a:p>
        </p:txBody>
      </p:sp>
      <p:sp>
        <p:nvSpPr>
          <p:cNvPr id="26" name="Subtitle 2">
            <a:extLst>
              <a:ext uri="{FF2B5EF4-FFF2-40B4-BE49-F238E27FC236}">
                <a16:creationId xmlns:a16="http://schemas.microsoft.com/office/drawing/2014/main" id="{4358FFBF-A42D-F150-827F-8AB7EAF28FF7}"/>
              </a:ext>
            </a:extLst>
          </p:cNvPr>
          <p:cNvSpPr>
            <a:spLocks noGrp="1"/>
          </p:cNvSpPr>
          <p:nvPr>
            <p:ph type="subTitle" idx="1"/>
          </p:nvPr>
        </p:nvSpPr>
        <p:spPr>
          <a:xfrm>
            <a:off x="609600" y="3144789"/>
            <a:ext cx="9144000" cy="503138"/>
          </a:xfrm>
          <a:prstGeom prst="rect">
            <a:avLst/>
          </a:prstGeom>
        </p:spPr>
        <p:txBody>
          <a:bodyPr lIns="0" anchor="ctr" anchorCtr="0">
            <a:normAutofit/>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4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8" name="Text Placeholder 9">
            <a:extLst>
              <a:ext uri="{FF2B5EF4-FFF2-40B4-BE49-F238E27FC236}">
                <a16:creationId xmlns:a16="http://schemas.microsoft.com/office/drawing/2014/main" id="{077F608D-293A-138D-0B8D-66B18093ACC4}"/>
              </a:ext>
            </a:extLst>
          </p:cNvPr>
          <p:cNvSpPr>
            <a:spLocks noGrp="1"/>
          </p:cNvSpPr>
          <p:nvPr>
            <p:ph type="body" sz="quarter" idx="13" hasCustomPrompt="1"/>
          </p:nvPr>
        </p:nvSpPr>
        <p:spPr>
          <a:xfrm>
            <a:off x="609599" y="3744423"/>
            <a:ext cx="5486401" cy="357498"/>
          </a:xfrm>
          <a:prstGeom prst="rect">
            <a:avLst/>
          </a:prstGeom>
        </p:spPr>
        <p:txBody>
          <a:bodyPr lIns="0" anchor="ctr" anchorCtr="0">
            <a:normAutofit/>
          </a:bodyPr>
          <a:lstStyle>
            <a:lvl1pPr marL="0" indent="0">
              <a:buNone/>
              <a:defRPr sz="1800">
                <a:solidFill>
                  <a:schemeClr val="bg1"/>
                </a:solidFill>
              </a:defRPr>
            </a:lvl1pPr>
          </a:lstStyle>
          <a:p>
            <a:pPr lvl="0"/>
            <a:r>
              <a:rPr lang="en-US"/>
              <a:t>Date</a:t>
            </a:r>
          </a:p>
        </p:txBody>
      </p:sp>
      <p:sp>
        <p:nvSpPr>
          <p:cNvPr id="3" name="Text Placeholder 2">
            <a:extLst>
              <a:ext uri="{FF2B5EF4-FFF2-40B4-BE49-F238E27FC236}">
                <a16:creationId xmlns:a16="http://schemas.microsoft.com/office/drawing/2014/main" id="{9F4C3F0F-5143-A319-2F6B-9D93EF986ECE}"/>
              </a:ext>
            </a:extLst>
          </p:cNvPr>
          <p:cNvSpPr>
            <a:spLocks noGrp="1"/>
          </p:cNvSpPr>
          <p:nvPr>
            <p:ph type="body" sz="quarter" idx="19" hasCustomPrompt="1"/>
          </p:nvPr>
        </p:nvSpPr>
        <p:spPr>
          <a:xfrm>
            <a:off x="609600" y="601663"/>
            <a:ext cx="9144000" cy="423862"/>
          </a:xfrm>
        </p:spPr>
        <p:txBody>
          <a:bodyPr anchor="ctr" anchorCtr="0">
            <a:normAutofit/>
          </a:bodyPr>
          <a:lstStyle>
            <a:lvl1pPr marL="0" indent="0">
              <a:buNone/>
              <a:defRPr sz="2000">
                <a:solidFill>
                  <a:schemeClr val="bg1"/>
                </a:solidFill>
              </a:defRPr>
            </a:lvl1pPr>
            <a:lvl2pPr marL="457200" indent="0">
              <a:buNone/>
              <a:defRPr/>
            </a:lvl2pPr>
            <a:lvl3pPr marL="804862" indent="0">
              <a:buNone/>
              <a:defRPr/>
            </a:lvl3pPr>
            <a:lvl4pPr marL="1143000" indent="0">
              <a:buNone/>
              <a:defRPr/>
            </a:lvl4pPr>
            <a:lvl5pPr marL="1490663" indent="0">
              <a:buNone/>
              <a:defRPr/>
            </a:lvl5pPr>
          </a:lstStyle>
          <a:p>
            <a:pPr lvl="0"/>
            <a:r>
              <a:rPr lang="en-US"/>
              <a:t>Click to edit [Client Name Here]</a:t>
            </a:r>
          </a:p>
        </p:txBody>
      </p:sp>
    </p:spTree>
    <p:extLst>
      <p:ext uri="{BB962C8B-B14F-4D97-AF65-F5344CB8AC3E}">
        <p14:creationId xmlns:p14="http://schemas.microsoft.com/office/powerpoint/2010/main" val="255282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Quote or Call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073177-2151-4DBC-888C-3F26D40CD351}"/>
              </a:ext>
            </a:extLst>
          </p:cNvPr>
          <p:cNvSpPr>
            <a:spLocks noGrp="1"/>
          </p:cNvSpPr>
          <p:nvPr>
            <p:ph type="ftr" sz="quarter" idx="11"/>
          </p:nvPr>
        </p:nvSpPr>
        <p:spPr/>
        <p:txBody>
          <a:bodyPr/>
          <a:lstStyle/>
          <a:p>
            <a:r>
              <a:rPr lang="en-US"/>
              <a:t>Improving Transit Workforce Quality of Life</a:t>
            </a:r>
          </a:p>
        </p:txBody>
      </p:sp>
      <p:sp>
        <p:nvSpPr>
          <p:cNvPr id="4" name="Slide Number Placeholder 3">
            <a:extLst>
              <a:ext uri="{FF2B5EF4-FFF2-40B4-BE49-F238E27FC236}">
                <a16:creationId xmlns:a16="http://schemas.microsoft.com/office/drawing/2014/main" id="{11B02FAA-2F14-49CF-92E6-34CC5AD7F65C}"/>
              </a:ext>
            </a:extLst>
          </p:cNvPr>
          <p:cNvSpPr>
            <a:spLocks noGrp="1"/>
          </p:cNvSpPr>
          <p:nvPr>
            <p:ph type="sldNum" sz="quarter" idx="12"/>
          </p:nvPr>
        </p:nvSpPr>
        <p:spPr/>
        <p:txBody>
          <a:bodyPr/>
          <a:lstStyle/>
          <a:p>
            <a:fld id="{36049E95-97FD-473C-9722-2B483D8EBF66}" type="slidenum">
              <a:rPr lang="en-US" smtClean="0"/>
              <a:t>‹#›</a:t>
            </a:fld>
            <a:endParaRPr lang="en-US"/>
          </a:p>
        </p:txBody>
      </p:sp>
      <p:sp>
        <p:nvSpPr>
          <p:cNvPr id="5" name="Title 1">
            <a:extLst>
              <a:ext uri="{FF2B5EF4-FFF2-40B4-BE49-F238E27FC236}">
                <a16:creationId xmlns:a16="http://schemas.microsoft.com/office/drawing/2014/main" id="{2DFAABF7-940D-4FA6-A490-689A4DF77594}"/>
              </a:ext>
            </a:extLst>
          </p:cNvPr>
          <p:cNvSpPr>
            <a:spLocks noGrp="1"/>
          </p:cNvSpPr>
          <p:nvPr>
            <p:ph type="title" hasCustomPrompt="1"/>
          </p:nvPr>
        </p:nvSpPr>
        <p:spPr>
          <a:xfrm>
            <a:off x="848411" y="365125"/>
            <a:ext cx="10505389" cy="1082675"/>
          </a:xfrm>
        </p:spPr>
        <p:txBody>
          <a:bodyPr/>
          <a:lstStyle>
            <a:lvl1pPr>
              <a:defRPr/>
            </a:lvl1pPr>
          </a:lstStyle>
          <a:p>
            <a:r>
              <a:rPr lang="en-US"/>
              <a:t>Insert Slide Title</a:t>
            </a:r>
          </a:p>
        </p:txBody>
      </p:sp>
      <p:sp>
        <p:nvSpPr>
          <p:cNvPr id="6" name="Content Placeholder 2">
            <a:extLst>
              <a:ext uri="{FF2B5EF4-FFF2-40B4-BE49-F238E27FC236}">
                <a16:creationId xmlns:a16="http://schemas.microsoft.com/office/drawing/2014/main" id="{BBE6E3B9-1285-4165-ACB0-2A4A364B44EA}"/>
              </a:ext>
            </a:extLst>
          </p:cNvPr>
          <p:cNvSpPr>
            <a:spLocks noGrp="1"/>
          </p:cNvSpPr>
          <p:nvPr>
            <p:ph sz="half" idx="1"/>
          </p:nvPr>
        </p:nvSpPr>
        <p:spPr>
          <a:xfrm>
            <a:off x="848411" y="1562101"/>
            <a:ext cx="7485964" cy="4495799"/>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marL="461963" lvl="0" indent="-461963">
              <a:buClr>
                <a:schemeClr val="accent1"/>
              </a:buClr>
              <a:buSzPct val="75000"/>
              <a:buFont typeface="Wingdings" panose="05000000000000000000" pitchFamily="2" charset="2"/>
              <a:buChar char=""/>
            </a:pPr>
            <a:r>
              <a:rPr lang="en-US"/>
              <a:t>Click to edit Master text styles</a:t>
            </a:r>
          </a:p>
          <a:p>
            <a:pPr marL="461963" lvl="1" indent="-461963">
              <a:buClr>
                <a:schemeClr val="accent1"/>
              </a:buClr>
              <a:buSzPct val="75000"/>
              <a:buFont typeface="Wingdings" panose="05000000000000000000" pitchFamily="2" charset="2"/>
              <a:buChar char=""/>
            </a:pPr>
            <a:r>
              <a:rPr lang="en-US"/>
              <a:t>Second level</a:t>
            </a:r>
          </a:p>
          <a:p>
            <a:pPr marL="461963" lvl="2" indent="-461963">
              <a:buClr>
                <a:schemeClr val="accent1"/>
              </a:buClr>
              <a:buSzPct val="75000"/>
              <a:buFont typeface="Wingdings" panose="05000000000000000000" pitchFamily="2" charset="2"/>
              <a:buChar char=""/>
            </a:pPr>
            <a:r>
              <a:rPr lang="en-US"/>
              <a:t>Third level</a:t>
            </a:r>
          </a:p>
          <a:p>
            <a:pPr marL="461963" lvl="3" indent="-461963">
              <a:buClr>
                <a:schemeClr val="accent1"/>
              </a:buClr>
              <a:buSzPct val="75000"/>
              <a:buFont typeface="Wingdings" panose="05000000000000000000" pitchFamily="2" charset="2"/>
              <a:buChar char=""/>
            </a:pPr>
            <a:r>
              <a:rPr lang="en-US"/>
              <a:t>Fourth level</a:t>
            </a:r>
          </a:p>
          <a:p>
            <a:pPr marL="461963" lvl="4" indent="-461963">
              <a:buClr>
                <a:schemeClr val="accent1"/>
              </a:buClr>
              <a:buSzPct val="75000"/>
              <a:buFont typeface="Wingdings" panose="05000000000000000000" pitchFamily="2" charset="2"/>
              <a:buChar char=""/>
            </a:pPr>
            <a:r>
              <a:rPr lang="en-US"/>
              <a:t>Fifth level</a:t>
            </a:r>
          </a:p>
        </p:txBody>
      </p:sp>
      <p:sp>
        <p:nvSpPr>
          <p:cNvPr id="2" name="Text Placeholder 13">
            <a:extLst>
              <a:ext uri="{FF2B5EF4-FFF2-40B4-BE49-F238E27FC236}">
                <a16:creationId xmlns:a16="http://schemas.microsoft.com/office/drawing/2014/main" id="{45C6EACC-FFD4-462B-DDA6-D836754D7821}"/>
              </a:ext>
            </a:extLst>
          </p:cNvPr>
          <p:cNvSpPr>
            <a:spLocks noGrp="1"/>
          </p:cNvSpPr>
          <p:nvPr>
            <p:ph type="body" sz="quarter" idx="14" hasCustomPrompt="1"/>
          </p:nvPr>
        </p:nvSpPr>
        <p:spPr>
          <a:xfrm>
            <a:off x="8496299" y="1562101"/>
            <a:ext cx="2857502" cy="4495799"/>
          </a:xfrm>
          <a:prstGeom prst="rect">
            <a:avLst/>
          </a:prstGeom>
          <a:solidFill>
            <a:schemeClr val="accent1"/>
          </a:solidFill>
        </p:spPr>
        <p:txBody>
          <a:bodyPr lIns="228600" tIns="228600" rIns="228600" bIns="228600">
            <a:normAutofit/>
          </a:bodyPr>
          <a:lstStyle>
            <a:lvl1pPr marL="0" indent="0" algn="l">
              <a:buFontTx/>
              <a:buNone/>
              <a:defRPr sz="2000" b="1">
                <a:solidFill>
                  <a:schemeClr val="bg1"/>
                </a:solidFill>
                <a:latin typeface="+mj-lt"/>
              </a:defRPr>
            </a:lvl1pPr>
            <a:lvl2pPr algn="l">
              <a:buClr>
                <a:schemeClr val="bg1"/>
              </a:buClr>
              <a:defRPr sz="1800">
                <a:solidFill>
                  <a:schemeClr val="bg1"/>
                </a:solidFill>
              </a:defRPr>
            </a:lvl2pPr>
          </a:lstStyle>
          <a:p>
            <a:pPr lvl="0"/>
            <a:r>
              <a:rPr lang="en-US"/>
              <a:t>Insert quote or important fact. If quote, include quotation marks and name of client or person at end of text.</a:t>
            </a:r>
          </a:p>
        </p:txBody>
      </p:sp>
      <p:sp>
        <p:nvSpPr>
          <p:cNvPr id="7" name="Date Placeholder 4">
            <a:extLst>
              <a:ext uri="{FF2B5EF4-FFF2-40B4-BE49-F238E27FC236}">
                <a16:creationId xmlns:a16="http://schemas.microsoft.com/office/drawing/2014/main" id="{9A208EDE-0C40-A1DF-67C9-B407AAB9B818}"/>
              </a:ext>
            </a:extLst>
          </p:cNvPr>
          <p:cNvSpPr>
            <a:spLocks noGrp="1"/>
          </p:cNvSpPr>
          <p:nvPr>
            <p:ph type="dt" sz="half" idx="16"/>
          </p:nvPr>
        </p:nvSpPr>
        <p:spPr>
          <a:xfrm>
            <a:off x="8610600" y="6317258"/>
            <a:ext cx="2743200" cy="161369"/>
          </a:xfrm>
        </p:spPr>
        <p:txBody>
          <a:bodyPr/>
          <a:lstStyle/>
          <a:p>
            <a:r>
              <a:rPr lang="en-US"/>
              <a:t>October 9, 2025</a:t>
            </a:r>
          </a:p>
        </p:txBody>
      </p:sp>
    </p:spTree>
    <p:extLst>
      <p:ext uri="{BB962C8B-B14F-4D97-AF65-F5344CB8AC3E}">
        <p14:creationId xmlns:p14="http://schemas.microsoft.com/office/powerpoint/2010/main" val="302565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3A1664-43A3-4FDB-9185-21DD64148C14}"/>
              </a:ext>
            </a:extLst>
          </p:cNvPr>
          <p:cNvSpPr/>
          <p:nvPr userDrawn="1"/>
        </p:nvSpPr>
        <p:spPr>
          <a:xfrm>
            <a:off x="0" y="1"/>
            <a:ext cx="12192000" cy="6858000"/>
          </a:xfrm>
          <a:prstGeom prst="rect">
            <a:avLst/>
          </a:prstGeom>
          <a:solidFill>
            <a:schemeClr val="accent1"/>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nvGrpSpPr>
          <p:cNvPr id="2" name="Group 1">
            <a:extLst>
              <a:ext uri="{FF2B5EF4-FFF2-40B4-BE49-F238E27FC236}">
                <a16:creationId xmlns:a16="http://schemas.microsoft.com/office/drawing/2014/main" id="{305D058E-ECB6-A349-D69E-828B0E51AE01}"/>
              </a:ext>
            </a:extLst>
          </p:cNvPr>
          <p:cNvGrpSpPr/>
          <p:nvPr userDrawn="1"/>
        </p:nvGrpSpPr>
        <p:grpSpPr>
          <a:xfrm>
            <a:off x="629284" y="381000"/>
            <a:ext cx="332232" cy="6003163"/>
            <a:chOff x="629284" y="381000"/>
            <a:chExt cx="332232" cy="6003163"/>
          </a:xfrm>
        </p:grpSpPr>
        <p:cxnSp>
          <p:nvCxnSpPr>
            <p:cNvPr id="3" name="Straight Connector 2">
              <a:extLst>
                <a:ext uri="{FF2B5EF4-FFF2-40B4-BE49-F238E27FC236}">
                  <a16:creationId xmlns:a16="http://schemas.microsoft.com/office/drawing/2014/main" id="{AAE36573-9241-1D18-910E-3E8F1945BC68}"/>
                </a:ext>
              </a:extLst>
            </p:cNvPr>
            <p:cNvCxnSpPr>
              <a:cxnSpLocks/>
            </p:cNvCxnSpPr>
            <p:nvPr userDrawn="1"/>
          </p:nvCxnSpPr>
          <p:spPr>
            <a:xfrm>
              <a:off x="795400" y="482600"/>
              <a:ext cx="0" cy="56007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0406881-185F-268E-7628-88EC9D639E74}"/>
                </a:ext>
              </a:extLst>
            </p:cNvPr>
            <p:cNvSpPr/>
            <p:nvPr userDrawn="1"/>
          </p:nvSpPr>
          <p:spPr>
            <a:xfrm>
              <a:off x="629284" y="3810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5" name="Oval 4">
              <a:extLst>
                <a:ext uri="{FF2B5EF4-FFF2-40B4-BE49-F238E27FC236}">
                  <a16:creationId xmlns:a16="http://schemas.microsoft.com/office/drawing/2014/main" id="{893D8C13-2DAE-8BFD-D2DE-A7BC8554DCD2}"/>
                </a:ext>
              </a:extLst>
            </p:cNvPr>
            <p:cNvSpPr/>
            <p:nvPr userDrawn="1"/>
          </p:nvSpPr>
          <p:spPr>
            <a:xfrm>
              <a:off x="629284" y="15621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6" name="Oval 5">
              <a:extLst>
                <a:ext uri="{FF2B5EF4-FFF2-40B4-BE49-F238E27FC236}">
                  <a16:creationId xmlns:a16="http://schemas.microsoft.com/office/drawing/2014/main" id="{2098C90E-DF90-C937-BCDE-FB2D4A2E6E0C}"/>
                </a:ext>
              </a:extLst>
            </p:cNvPr>
            <p:cNvSpPr/>
            <p:nvPr userDrawn="1"/>
          </p:nvSpPr>
          <p:spPr>
            <a:xfrm>
              <a:off x="629284" y="29009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7" name="Oval 6">
              <a:extLst>
                <a:ext uri="{FF2B5EF4-FFF2-40B4-BE49-F238E27FC236}">
                  <a16:creationId xmlns:a16="http://schemas.microsoft.com/office/drawing/2014/main" id="{2C3EE7C9-068F-0F8C-7EA3-0CB6AAFEEE82}"/>
                </a:ext>
              </a:extLst>
            </p:cNvPr>
            <p:cNvSpPr/>
            <p:nvPr userDrawn="1"/>
          </p:nvSpPr>
          <p:spPr>
            <a:xfrm>
              <a:off x="629284" y="39042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8" name="Oval 7">
              <a:extLst>
                <a:ext uri="{FF2B5EF4-FFF2-40B4-BE49-F238E27FC236}">
                  <a16:creationId xmlns:a16="http://schemas.microsoft.com/office/drawing/2014/main" id="{651B0743-DB43-BEAF-2DC6-DD7744D8826E}"/>
                </a:ext>
              </a:extLst>
            </p:cNvPr>
            <p:cNvSpPr/>
            <p:nvPr userDrawn="1"/>
          </p:nvSpPr>
          <p:spPr>
            <a:xfrm>
              <a:off x="629284" y="6051931"/>
              <a:ext cx="332232" cy="332232"/>
            </a:xfrm>
            <a:prstGeom prst="ellipse">
              <a:avLst/>
            </a:prstGeom>
            <a:noFill/>
            <a:ln w="508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
        <p:nvSpPr>
          <p:cNvPr id="19" name="Picture Placeholder 6">
            <a:extLst>
              <a:ext uri="{FF2B5EF4-FFF2-40B4-BE49-F238E27FC236}">
                <a16:creationId xmlns:a16="http://schemas.microsoft.com/office/drawing/2014/main" id="{251C5A1B-A99C-C88C-AE38-FD3D30F9573D}"/>
              </a:ext>
            </a:extLst>
          </p:cNvPr>
          <p:cNvSpPr>
            <a:spLocks noGrp="1"/>
          </p:cNvSpPr>
          <p:nvPr>
            <p:ph type="pic" sz="quarter" idx="10" hasCustomPrompt="1"/>
          </p:nvPr>
        </p:nvSpPr>
        <p:spPr>
          <a:xfrm>
            <a:off x="1617793" y="1894332"/>
            <a:ext cx="1371600" cy="1602278"/>
          </a:xfrm>
          <a:prstGeom prst="rect">
            <a:avLst/>
          </a:prstGeom>
          <a:solidFill>
            <a:schemeClr val="bg1"/>
          </a:solidFill>
          <a:ln w="19050">
            <a:solidFill>
              <a:srgbClr val="00718F"/>
            </a:solidFill>
            <a:miter lim="800000"/>
          </a:ln>
        </p:spPr>
        <p:txBody>
          <a:bodyPr>
            <a:normAutofit/>
          </a:bodyPr>
          <a:lstStyle>
            <a:lvl1pPr marL="0" indent="0">
              <a:buNone/>
              <a:defRPr sz="2000"/>
            </a:lvl1pPr>
          </a:lstStyle>
          <a:p>
            <a:r>
              <a:rPr lang="en-US"/>
              <a:t>Headshot</a:t>
            </a:r>
          </a:p>
        </p:txBody>
      </p:sp>
      <p:sp>
        <p:nvSpPr>
          <p:cNvPr id="20" name="Text Placeholder 8">
            <a:extLst>
              <a:ext uri="{FF2B5EF4-FFF2-40B4-BE49-F238E27FC236}">
                <a16:creationId xmlns:a16="http://schemas.microsoft.com/office/drawing/2014/main" id="{2A969AC1-89C6-90AB-F958-8527094831DB}"/>
              </a:ext>
            </a:extLst>
          </p:cNvPr>
          <p:cNvSpPr>
            <a:spLocks noGrp="1"/>
          </p:cNvSpPr>
          <p:nvPr>
            <p:ph type="body" sz="quarter" idx="11" hasCustomPrompt="1"/>
          </p:nvPr>
        </p:nvSpPr>
        <p:spPr>
          <a:xfrm>
            <a:off x="3173704" y="1901762"/>
            <a:ext cx="8180096" cy="395287"/>
          </a:xfrm>
          <a:prstGeom prst="rect">
            <a:avLst/>
          </a:prstGeom>
        </p:spPr>
        <p:txBody>
          <a:bodyPr anchor="t" anchorCtr="0"/>
          <a:lstStyle>
            <a:lvl1pPr marL="0" indent="0">
              <a:buNone/>
              <a:defRPr b="1">
                <a:solidFill>
                  <a:schemeClr val="bg1"/>
                </a:solidFill>
              </a:defRPr>
            </a:lvl1pPr>
          </a:lstStyle>
          <a:p>
            <a:pPr lvl="0"/>
            <a:r>
              <a:rPr lang="en-US"/>
              <a:t>First Last</a:t>
            </a:r>
          </a:p>
        </p:txBody>
      </p:sp>
      <p:sp>
        <p:nvSpPr>
          <p:cNvPr id="21" name="Text Placeholder 10">
            <a:extLst>
              <a:ext uri="{FF2B5EF4-FFF2-40B4-BE49-F238E27FC236}">
                <a16:creationId xmlns:a16="http://schemas.microsoft.com/office/drawing/2014/main" id="{2E8BF490-DC76-A06E-D6A0-4CE1F04A2257}"/>
              </a:ext>
            </a:extLst>
          </p:cNvPr>
          <p:cNvSpPr>
            <a:spLocks noGrp="1"/>
          </p:cNvSpPr>
          <p:nvPr>
            <p:ph type="body" sz="quarter" idx="12" hasCustomPrompt="1"/>
          </p:nvPr>
        </p:nvSpPr>
        <p:spPr>
          <a:xfrm>
            <a:off x="3176879" y="2305970"/>
            <a:ext cx="8176921" cy="332802"/>
          </a:xfrm>
          <a:prstGeom prst="rect">
            <a:avLst/>
          </a:prstGeom>
        </p:spPr>
        <p:txBody>
          <a:bodyPr anchor="ctr" anchorCtr="0">
            <a:normAutofit/>
          </a:bodyPr>
          <a:lstStyle>
            <a:lvl1pPr marL="0" indent="0">
              <a:buNone/>
              <a:defRPr sz="2400">
                <a:solidFill>
                  <a:schemeClr val="bg1"/>
                </a:solidFill>
              </a:defRPr>
            </a:lvl1pPr>
          </a:lstStyle>
          <a:p>
            <a:pPr lvl="0"/>
            <a:r>
              <a:rPr lang="en-US"/>
              <a:t>Title</a:t>
            </a:r>
          </a:p>
        </p:txBody>
      </p:sp>
      <p:sp>
        <p:nvSpPr>
          <p:cNvPr id="22" name="Text Placeholder 12">
            <a:extLst>
              <a:ext uri="{FF2B5EF4-FFF2-40B4-BE49-F238E27FC236}">
                <a16:creationId xmlns:a16="http://schemas.microsoft.com/office/drawing/2014/main" id="{C9D7C90C-2FCC-2D7D-1D5F-EEE1F727C42C}"/>
              </a:ext>
            </a:extLst>
          </p:cNvPr>
          <p:cNvSpPr>
            <a:spLocks noGrp="1"/>
          </p:cNvSpPr>
          <p:nvPr>
            <p:ph type="body" sz="quarter" idx="13" hasCustomPrompt="1"/>
          </p:nvPr>
        </p:nvSpPr>
        <p:spPr>
          <a:xfrm>
            <a:off x="3176879" y="2960624"/>
            <a:ext cx="4421121" cy="290826"/>
          </a:xfrm>
          <a:prstGeom prst="rect">
            <a:avLst/>
          </a:prstGeom>
        </p:spPr>
        <p:txBody>
          <a:bodyPr anchor="ctr" anchorCtr="0"/>
          <a:lstStyle>
            <a:lvl1pPr marL="0" indent="0">
              <a:buNone/>
              <a:defRPr sz="1800">
                <a:solidFill>
                  <a:schemeClr val="bg1"/>
                </a:solidFill>
              </a:defRPr>
            </a:lvl1pPr>
          </a:lstStyle>
          <a:p>
            <a:pPr lvl="0"/>
            <a:r>
              <a:rPr lang="en-US"/>
              <a:t>Email address</a:t>
            </a:r>
          </a:p>
        </p:txBody>
      </p:sp>
      <p:sp>
        <p:nvSpPr>
          <p:cNvPr id="23" name="Text Placeholder 14">
            <a:extLst>
              <a:ext uri="{FF2B5EF4-FFF2-40B4-BE49-F238E27FC236}">
                <a16:creationId xmlns:a16="http://schemas.microsoft.com/office/drawing/2014/main" id="{A9CB7943-C8F0-82C8-EC4F-82CD75E41A76}"/>
              </a:ext>
            </a:extLst>
          </p:cNvPr>
          <p:cNvSpPr>
            <a:spLocks noGrp="1"/>
          </p:cNvSpPr>
          <p:nvPr>
            <p:ph type="body" sz="quarter" idx="14" hasCustomPrompt="1"/>
          </p:nvPr>
        </p:nvSpPr>
        <p:spPr>
          <a:xfrm>
            <a:off x="3176879" y="3274068"/>
            <a:ext cx="4421023" cy="270756"/>
          </a:xfrm>
          <a:prstGeom prst="rect">
            <a:avLst/>
          </a:prstGeom>
        </p:spPr>
        <p:txBody>
          <a:bodyPr anchor="b" anchorCtr="0">
            <a:normAutofit/>
          </a:bodyPr>
          <a:lstStyle>
            <a:lvl1pPr marL="0" indent="0">
              <a:buNone/>
              <a:defRPr sz="1800">
                <a:solidFill>
                  <a:schemeClr val="bg1"/>
                </a:solidFill>
              </a:defRPr>
            </a:lvl1pPr>
          </a:lstStyle>
          <a:p>
            <a:pPr lvl="0"/>
            <a:r>
              <a:rPr lang="en-US"/>
              <a:t>Phone number</a:t>
            </a:r>
          </a:p>
        </p:txBody>
      </p:sp>
      <p:sp>
        <p:nvSpPr>
          <p:cNvPr id="24" name="TextBox 23">
            <a:extLst>
              <a:ext uri="{FF2B5EF4-FFF2-40B4-BE49-F238E27FC236}">
                <a16:creationId xmlns:a16="http://schemas.microsoft.com/office/drawing/2014/main" id="{5CCBCC5C-1956-38BC-B1CD-5A4EF416EC5C}"/>
              </a:ext>
            </a:extLst>
          </p:cNvPr>
          <p:cNvSpPr txBox="1"/>
          <p:nvPr userDrawn="1"/>
        </p:nvSpPr>
        <p:spPr>
          <a:xfrm>
            <a:off x="1395167" y="208568"/>
            <a:ext cx="6680200" cy="1107996"/>
          </a:xfrm>
          <a:prstGeom prst="rect">
            <a:avLst/>
          </a:prstGeom>
          <a:noFill/>
        </p:spPr>
        <p:txBody>
          <a:bodyPr wrap="square" rtlCol="0">
            <a:spAutoFit/>
          </a:bodyPr>
          <a:lstStyle/>
          <a:p>
            <a:r>
              <a:rPr lang="en-US" sz="6600" b="1">
                <a:solidFill>
                  <a:schemeClr val="bg1"/>
                </a:solidFill>
              </a:rPr>
              <a:t>Thank you!</a:t>
            </a:r>
          </a:p>
        </p:txBody>
      </p:sp>
    </p:spTree>
    <p:extLst>
      <p:ext uri="{BB962C8B-B14F-4D97-AF65-F5344CB8AC3E}">
        <p14:creationId xmlns:p14="http://schemas.microsoft.com/office/powerpoint/2010/main" val="2470853579"/>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3A1664-43A3-4FDB-9185-21DD64148C14}"/>
              </a:ext>
            </a:extLst>
          </p:cNvPr>
          <p:cNvSpPr/>
          <p:nvPr userDrawn="1"/>
        </p:nvSpPr>
        <p:spPr>
          <a:xfrm>
            <a:off x="0" y="1"/>
            <a:ext cx="12192000" cy="6858000"/>
          </a:xfrm>
          <a:prstGeom prst="rect">
            <a:avLst/>
          </a:prstGeom>
          <a:solidFill>
            <a:schemeClr val="accent4"/>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nvGrpSpPr>
          <p:cNvPr id="2" name="Group 1">
            <a:extLst>
              <a:ext uri="{FF2B5EF4-FFF2-40B4-BE49-F238E27FC236}">
                <a16:creationId xmlns:a16="http://schemas.microsoft.com/office/drawing/2014/main" id="{EE5BA068-A762-5013-D903-E5D1FDAD49F5}"/>
              </a:ext>
            </a:extLst>
          </p:cNvPr>
          <p:cNvGrpSpPr/>
          <p:nvPr userDrawn="1"/>
        </p:nvGrpSpPr>
        <p:grpSpPr>
          <a:xfrm>
            <a:off x="629284" y="381000"/>
            <a:ext cx="332232" cy="6003163"/>
            <a:chOff x="629284" y="381000"/>
            <a:chExt cx="332232" cy="6003163"/>
          </a:xfrm>
        </p:grpSpPr>
        <p:cxnSp>
          <p:nvCxnSpPr>
            <p:cNvPr id="3" name="Straight Connector 2">
              <a:extLst>
                <a:ext uri="{FF2B5EF4-FFF2-40B4-BE49-F238E27FC236}">
                  <a16:creationId xmlns:a16="http://schemas.microsoft.com/office/drawing/2014/main" id="{BF3F337C-D5B7-F220-25FB-B85379AD1766}"/>
                </a:ext>
              </a:extLst>
            </p:cNvPr>
            <p:cNvCxnSpPr>
              <a:cxnSpLocks/>
            </p:cNvCxnSpPr>
            <p:nvPr userDrawn="1"/>
          </p:nvCxnSpPr>
          <p:spPr>
            <a:xfrm>
              <a:off x="795400" y="482600"/>
              <a:ext cx="0" cy="56007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E211BEF2-2C83-7034-9772-58E0B762BA86}"/>
                </a:ext>
              </a:extLst>
            </p:cNvPr>
            <p:cNvSpPr/>
            <p:nvPr userDrawn="1"/>
          </p:nvSpPr>
          <p:spPr>
            <a:xfrm>
              <a:off x="629284" y="3810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5" name="Oval 4">
              <a:extLst>
                <a:ext uri="{FF2B5EF4-FFF2-40B4-BE49-F238E27FC236}">
                  <a16:creationId xmlns:a16="http://schemas.microsoft.com/office/drawing/2014/main" id="{D865BCD9-69F0-5FDC-B9DD-88E389C6DF6E}"/>
                </a:ext>
              </a:extLst>
            </p:cNvPr>
            <p:cNvSpPr/>
            <p:nvPr userDrawn="1"/>
          </p:nvSpPr>
          <p:spPr>
            <a:xfrm>
              <a:off x="629284" y="15621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6" name="Oval 5">
              <a:extLst>
                <a:ext uri="{FF2B5EF4-FFF2-40B4-BE49-F238E27FC236}">
                  <a16:creationId xmlns:a16="http://schemas.microsoft.com/office/drawing/2014/main" id="{5ACFABC6-DB1E-3629-5570-B02B6901575B}"/>
                </a:ext>
              </a:extLst>
            </p:cNvPr>
            <p:cNvSpPr/>
            <p:nvPr userDrawn="1"/>
          </p:nvSpPr>
          <p:spPr>
            <a:xfrm>
              <a:off x="629284" y="29009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7" name="Oval 6">
              <a:extLst>
                <a:ext uri="{FF2B5EF4-FFF2-40B4-BE49-F238E27FC236}">
                  <a16:creationId xmlns:a16="http://schemas.microsoft.com/office/drawing/2014/main" id="{E7992649-7C67-BD7C-0549-A2C62ADAEA21}"/>
                </a:ext>
              </a:extLst>
            </p:cNvPr>
            <p:cNvSpPr/>
            <p:nvPr userDrawn="1"/>
          </p:nvSpPr>
          <p:spPr>
            <a:xfrm>
              <a:off x="629284" y="39042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8" name="Oval 7">
              <a:extLst>
                <a:ext uri="{FF2B5EF4-FFF2-40B4-BE49-F238E27FC236}">
                  <a16:creationId xmlns:a16="http://schemas.microsoft.com/office/drawing/2014/main" id="{40929968-BF20-2A0E-C35F-936D71FAC83F}"/>
                </a:ext>
              </a:extLst>
            </p:cNvPr>
            <p:cNvSpPr/>
            <p:nvPr userDrawn="1"/>
          </p:nvSpPr>
          <p:spPr>
            <a:xfrm>
              <a:off x="629284" y="6051931"/>
              <a:ext cx="332232" cy="332232"/>
            </a:xfrm>
            <a:prstGeom prst="ellipse">
              <a:avLst/>
            </a:prstGeom>
            <a:noFill/>
            <a:ln w="508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pic>
        <p:nvPicPr>
          <p:cNvPr id="18" name="Graphic 17" descr="Cursor with solid fill">
            <a:extLst>
              <a:ext uri="{FF2B5EF4-FFF2-40B4-BE49-F238E27FC236}">
                <a16:creationId xmlns:a16="http://schemas.microsoft.com/office/drawing/2014/main" id="{A43F4A53-AA85-D435-55A5-3F8737888AF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8993" y="1511916"/>
            <a:ext cx="428053" cy="428053"/>
          </a:xfrm>
          <a:prstGeom prst="rect">
            <a:avLst/>
          </a:prstGeom>
        </p:spPr>
      </p:pic>
      <p:sp>
        <p:nvSpPr>
          <p:cNvPr id="19" name="Picture Placeholder 6">
            <a:extLst>
              <a:ext uri="{FF2B5EF4-FFF2-40B4-BE49-F238E27FC236}">
                <a16:creationId xmlns:a16="http://schemas.microsoft.com/office/drawing/2014/main" id="{251C5A1B-A99C-C88C-AE38-FD3D30F9573D}"/>
              </a:ext>
            </a:extLst>
          </p:cNvPr>
          <p:cNvSpPr>
            <a:spLocks noGrp="1"/>
          </p:cNvSpPr>
          <p:nvPr>
            <p:ph type="pic" sz="quarter" idx="10" hasCustomPrompt="1"/>
          </p:nvPr>
        </p:nvSpPr>
        <p:spPr>
          <a:xfrm>
            <a:off x="1617793" y="3089783"/>
            <a:ext cx="1371600" cy="1602278"/>
          </a:xfrm>
          <a:prstGeom prst="rect">
            <a:avLst/>
          </a:prstGeom>
          <a:solidFill>
            <a:schemeClr val="bg1"/>
          </a:solidFill>
          <a:ln w="19050">
            <a:solidFill>
              <a:schemeClr val="accent4">
                <a:lumMod val="60000"/>
                <a:lumOff val="40000"/>
              </a:schemeClr>
            </a:solidFill>
            <a:miter lim="800000"/>
          </a:ln>
        </p:spPr>
        <p:txBody>
          <a:bodyPr>
            <a:normAutofit/>
          </a:bodyPr>
          <a:lstStyle>
            <a:lvl1pPr marL="0" indent="0">
              <a:buNone/>
              <a:defRPr sz="2000"/>
            </a:lvl1pPr>
          </a:lstStyle>
          <a:p>
            <a:r>
              <a:rPr lang="en-US"/>
              <a:t>Headshot</a:t>
            </a:r>
          </a:p>
        </p:txBody>
      </p:sp>
      <p:sp>
        <p:nvSpPr>
          <p:cNvPr id="20" name="Text Placeholder 8">
            <a:extLst>
              <a:ext uri="{FF2B5EF4-FFF2-40B4-BE49-F238E27FC236}">
                <a16:creationId xmlns:a16="http://schemas.microsoft.com/office/drawing/2014/main" id="{2A969AC1-89C6-90AB-F958-8527094831DB}"/>
              </a:ext>
            </a:extLst>
          </p:cNvPr>
          <p:cNvSpPr>
            <a:spLocks noGrp="1"/>
          </p:cNvSpPr>
          <p:nvPr>
            <p:ph type="body" sz="quarter" idx="11" hasCustomPrompt="1"/>
          </p:nvPr>
        </p:nvSpPr>
        <p:spPr>
          <a:xfrm>
            <a:off x="3173704" y="3097213"/>
            <a:ext cx="8180096" cy="395287"/>
          </a:xfrm>
          <a:prstGeom prst="rect">
            <a:avLst/>
          </a:prstGeom>
        </p:spPr>
        <p:txBody>
          <a:bodyPr anchor="t" anchorCtr="0"/>
          <a:lstStyle>
            <a:lvl1pPr marL="0" indent="0">
              <a:buNone/>
              <a:defRPr b="1">
                <a:solidFill>
                  <a:schemeClr val="bg1"/>
                </a:solidFill>
              </a:defRPr>
            </a:lvl1pPr>
          </a:lstStyle>
          <a:p>
            <a:pPr lvl="0"/>
            <a:r>
              <a:rPr lang="en-US"/>
              <a:t>First Last</a:t>
            </a:r>
          </a:p>
        </p:txBody>
      </p:sp>
      <p:sp>
        <p:nvSpPr>
          <p:cNvPr id="21" name="Text Placeholder 10">
            <a:extLst>
              <a:ext uri="{FF2B5EF4-FFF2-40B4-BE49-F238E27FC236}">
                <a16:creationId xmlns:a16="http://schemas.microsoft.com/office/drawing/2014/main" id="{2E8BF490-DC76-A06E-D6A0-4CE1F04A2257}"/>
              </a:ext>
            </a:extLst>
          </p:cNvPr>
          <p:cNvSpPr>
            <a:spLocks noGrp="1"/>
          </p:cNvSpPr>
          <p:nvPr>
            <p:ph type="body" sz="quarter" idx="12" hasCustomPrompt="1"/>
          </p:nvPr>
        </p:nvSpPr>
        <p:spPr>
          <a:xfrm>
            <a:off x="3176879" y="3501421"/>
            <a:ext cx="8176921" cy="332802"/>
          </a:xfrm>
          <a:prstGeom prst="rect">
            <a:avLst/>
          </a:prstGeom>
        </p:spPr>
        <p:txBody>
          <a:bodyPr anchor="ctr" anchorCtr="0">
            <a:normAutofit/>
          </a:bodyPr>
          <a:lstStyle>
            <a:lvl1pPr marL="0" indent="0">
              <a:buNone/>
              <a:defRPr sz="2400">
                <a:solidFill>
                  <a:schemeClr val="bg1"/>
                </a:solidFill>
              </a:defRPr>
            </a:lvl1pPr>
          </a:lstStyle>
          <a:p>
            <a:pPr lvl="0"/>
            <a:r>
              <a:rPr lang="en-US"/>
              <a:t>Title</a:t>
            </a:r>
          </a:p>
        </p:txBody>
      </p:sp>
      <p:sp>
        <p:nvSpPr>
          <p:cNvPr id="22" name="Text Placeholder 12">
            <a:extLst>
              <a:ext uri="{FF2B5EF4-FFF2-40B4-BE49-F238E27FC236}">
                <a16:creationId xmlns:a16="http://schemas.microsoft.com/office/drawing/2014/main" id="{C9D7C90C-2FCC-2D7D-1D5F-EEE1F727C42C}"/>
              </a:ext>
            </a:extLst>
          </p:cNvPr>
          <p:cNvSpPr>
            <a:spLocks noGrp="1"/>
          </p:cNvSpPr>
          <p:nvPr>
            <p:ph type="body" sz="quarter" idx="13" hasCustomPrompt="1"/>
          </p:nvPr>
        </p:nvSpPr>
        <p:spPr>
          <a:xfrm>
            <a:off x="3176879" y="4156075"/>
            <a:ext cx="4421121" cy="290826"/>
          </a:xfrm>
          <a:prstGeom prst="rect">
            <a:avLst/>
          </a:prstGeom>
        </p:spPr>
        <p:txBody>
          <a:bodyPr anchor="ctr" anchorCtr="0"/>
          <a:lstStyle>
            <a:lvl1pPr marL="0" indent="0">
              <a:buNone/>
              <a:defRPr sz="1800">
                <a:solidFill>
                  <a:schemeClr val="bg1"/>
                </a:solidFill>
              </a:defRPr>
            </a:lvl1pPr>
          </a:lstStyle>
          <a:p>
            <a:pPr lvl="0"/>
            <a:r>
              <a:rPr lang="en-US"/>
              <a:t>Email address</a:t>
            </a:r>
          </a:p>
        </p:txBody>
      </p:sp>
      <p:sp>
        <p:nvSpPr>
          <p:cNvPr id="23" name="Text Placeholder 14">
            <a:extLst>
              <a:ext uri="{FF2B5EF4-FFF2-40B4-BE49-F238E27FC236}">
                <a16:creationId xmlns:a16="http://schemas.microsoft.com/office/drawing/2014/main" id="{A9CB7943-C8F0-82C8-EC4F-82CD75E41A76}"/>
              </a:ext>
            </a:extLst>
          </p:cNvPr>
          <p:cNvSpPr>
            <a:spLocks noGrp="1"/>
          </p:cNvSpPr>
          <p:nvPr>
            <p:ph type="body" sz="quarter" idx="14" hasCustomPrompt="1"/>
          </p:nvPr>
        </p:nvSpPr>
        <p:spPr>
          <a:xfrm>
            <a:off x="3176879" y="4469519"/>
            <a:ext cx="4421023" cy="270756"/>
          </a:xfrm>
          <a:prstGeom prst="rect">
            <a:avLst/>
          </a:prstGeom>
        </p:spPr>
        <p:txBody>
          <a:bodyPr anchor="b" anchorCtr="0">
            <a:normAutofit/>
          </a:bodyPr>
          <a:lstStyle>
            <a:lvl1pPr marL="0" indent="0">
              <a:buNone/>
              <a:defRPr sz="1800">
                <a:solidFill>
                  <a:schemeClr val="bg1"/>
                </a:solidFill>
              </a:defRPr>
            </a:lvl1pPr>
          </a:lstStyle>
          <a:p>
            <a:pPr lvl="0"/>
            <a:r>
              <a:rPr lang="en-US"/>
              <a:t>Phone number</a:t>
            </a:r>
          </a:p>
        </p:txBody>
      </p:sp>
      <p:sp>
        <p:nvSpPr>
          <p:cNvPr id="24" name="TextBox 23">
            <a:extLst>
              <a:ext uri="{FF2B5EF4-FFF2-40B4-BE49-F238E27FC236}">
                <a16:creationId xmlns:a16="http://schemas.microsoft.com/office/drawing/2014/main" id="{5CCBCC5C-1956-38BC-B1CD-5A4EF416EC5C}"/>
              </a:ext>
            </a:extLst>
          </p:cNvPr>
          <p:cNvSpPr txBox="1"/>
          <p:nvPr userDrawn="1"/>
        </p:nvSpPr>
        <p:spPr>
          <a:xfrm>
            <a:off x="1395167" y="208568"/>
            <a:ext cx="6680200" cy="1107996"/>
          </a:xfrm>
          <a:prstGeom prst="rect">
            <a:avLst/>
          </a:prstGeom>
          <a:noFill/>
        </p:spPr>
        <p:txBody>
          <a:bodyPr wrap="square" rtlCol="0">
            <a:spAutoFit/>
          </a:bodyPr>
          <a:lstStyle/>
          <a:p>
            <a:r>
              <a:rPr lang="en-US" sz="6600" b="1">
                <a:solidFill>
                  <a:schemeClr val="bg1"/>
                </a:solidFill>
              </a:rPr>
              <a:t>Thank you!</a:t>
            </a:r>
          </a:p>
        </p:txBody>
      </p:sp>
      <p:sp>
        <p:nvSpPr>
          <p:cNvPr id="25" name="TextBox 24">
            <a:extLst>
              <a:ext uri="{FF2B5EF4-FFF2-40B4-BE49-F238E27FC236}">
                <a16:creationId xmlns:a16="http://schemas.microsoft.com/office/drawing/2014/main" id="{E878CFA1-D74A-1B85-9D1B-FA7F272FBDAA}"/>
              </a:ext>
            </a:extLst>
          </p:cNvPr>
          <p:cNvSpPr txBox="1"/>
          <p:nvPr userDrawn="1"/>
        </p:nvSpPr>
        <p:spPr>
          <a:xfrm>
            <a:off x="1506586" y="1482588"/>
            <a:ext cx="6402502" cy="523220"/>
          </a:xfrm>
          <a:prstGeom prst="rect">
            <a:avLst/>
          </a:prstGeom>
          <a:noFill/>
        </p:spPr>
        <p:txBody>
          <a:bodyPr wrap="square" rtlCol="0">
            <a:spAutoFit/>
          </a:bodyPr>
          <a:lstStyle/>
          <a:p>
            <a:r>
              <a:rPr lang="en-US" sz="2800">
                <a:solidFill>
                  <a:schemeClr val="bg1"/>
                </a:solidFill>
              </a:rPr>
              <a:t>Learn more at </a:t>
            </a:r>
            <a:r>
              <a:rPr lang="en-US" sz="2800" b="1">
                <a:solidFill>
                  <a:schemeClr val="bg1"/>
                </a:solidFill>
              </a:rPr>
              <a:t>FoursquareITP.com</a:t>
            </a:r>
          </a:p>
        </p:txBody>
      </p:sp>
    </p:spTree>
    <p:extLst>
      <p:ext uri="{BB962C8B-B14F-4D97-AF65-F5344CB8AC3E}">
        <p14:creationId xmlns:p14="http://schemas.microsoft.com/office/powerpoint/2010/main" val="1375342424"/>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5FE599-0C64-46BB-9310-F4716A8D15DC}"/>
              </a:ext>
            </a:extLst>
          </p:cNvPr>
          <p:cNvSpPr/>
          <p:nvPr userDrawn="1"/>
        </p:nvSpPr>
        <p:spPr>
          <a:xfrm>
            <a:off x="0" y="0"/>
            <a:ext cx="12192000" cy="6150634"/>
          </a:xfrm>
          <a:prstGeom prst="rect">
            <a:avLst/>
          </a:prstGeom>
          <a:solidFill>
            <a:srgbClr val="5E0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914400" y="2130426"/>
            <a:ext cx="103632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46E1D1C2-EB05-430B-A9E5-31F70F4B10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568" b="26349"/>
          <a:stretch/>
        </p:blipFill>
        <p:spPr>
          <a:xfrm>
            <a:off x="623347" y="603849"/>
            <a:ext cx="2669696" cy="920152"/>
          </a:xfrm>
          <a:prstGeom prst="rect">
            <a:avLst/>
          </a:prstGeom>
        </p:spPr>
      </p:pic>
    </p:spTree>
    <p:extLst>
      <p:ext uri="{BB962C8B-B14F-4D97-AF65-F5344CB8AC3E}">
        <p14:creationId xmlns:p14="http://schemas.microsoft.com/office/powerpoint/2010/main" val="78311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09A2-43B4-F097-A14E-E88D605AF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C018E-ED9D-968A-2AA0-939D14AA665E}"/>
              </a:ext>
            </a:extLst>
          </p:cNvPr>
          <p:cNvSpPr>
            <a:spLocks noGrp="1"/>
          </p:cNvSpPr>
          <p:nvPr>
            <p:ph idx="1"/>
          </p:nvPr>
        </p:nvSpPr>
        <p:spPr>
          <a:xfrm>
            <a:off x="838200" y="1556550"/>
            <a:ext cx="10515600" cy="4521107"/>
          </a:xfrm>
          <a:prstGeom prst="rect">
            <a:avLst/>
          </a:prstGeom>
        </p:spPr>
        <p:txBody>
          <a:bodyPr vert="horz" lIns="91440" tIns="45720" rIns="91440" bIns="45720" rtlCol="0">
            <a:normAutofit/>
          </a:bodyPr>
          <a:lstStyle>
            <a:lvl1pPr marL="457200" indent="-457200">
              <a:buFont typeface="Wingdings" panose="05000000000000000000" pitchFamily="2" charset="2"/>
              <a:buChar char="n"/>
              <a:defRPr lang="en-US" smtClean="0"/>
            </a:lvl1pPr>
            <a:lvl2pPr marL="914400" indent="-457200">
              <a:buSzPct val="100000"/>
              <a:buFont typeface="Wingdings" panose="05000000000000000000" pitchFamily="2" charset="2"/>
              <a:buChar char=""/>
              <a:defRPr lang="en-US" smtClean="0"/>
            </a:lvl2pPr>
            <a:lvl3pPr marL="1257300" indent="-342900">
              <a:buFont typeface="Wingdings" panose="05000000000000000000" pitchFamily="2" charset="2"/>
              <a:buChar char="l"/>
              <a:defRPr lang="en-US" smtClean="0"/>
            </a:lvl3pPr>
            <a:lvl4pPr marL="1539875" indent="-285750">
              <a:buFont typeface="Wingdings" panose="05000000000000000000" pitchFamily="2" charset="2"/>
              <a:buChar char="¢"/>
              <a:defRPr lang="en-US" smtClean="0"/>
            </a:lvl4pPr>
            <a:lvl5pPr marL="1887538" indent="-28575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9B006-1905-A65D-29A2-AABC82DE0EB8}"/>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F032C6B8-3D13-1336-63E2-655484327FE3}"/>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1600E8E4-CC03-2917-3908-4EC68BF2B470}"/>
              </a:ext>
            </a:extLst>
          </p:cNvPr>
          <p:cNvSpPr>
            <a:spLocks noGrp="1"/>
          </p:cNvSpPr>
          <p:nvPr>
            <p:ph type="sldNum" sz="quarter" idx="12"/>
          </p:nvPr>
        </p:nvSpPr>
        <p:spPr/>
        <p:txBody>
          <a:bodyPr/>
          <a:lstStyle/>
          <a:p>
            <a:fld id="{36049E95-97FD-473C-9722-2B483D8EBF66}" type="slidenum">
              <a:rPr lang="en-US" smtClean="0"/>
              <a:pPr/>
              <a:t>‹#›</a:t>
            </a:fld>
            <a:endParaRPr lang="en-US"/>
          </a:p>
        </p:txBody>
      </p:sp>
    </p:spTree>
    <p:extLst>
      <p:ext uri="{BB962C8B-B14F-4D97-AF65-F5344CB8AC3E}">
        <p14:creationId xmlns:p14="http://schemas.microsoft.com/office/powerpoint/2010/main" val="69476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C9D994F-0F3D-4C18-982E-F05BBF005784}" type="slidenum">
              <a:rPr lang="en-US"/>
              <a:pPr>
                <a:defRPr/>
              </a:pPr>
              <a:t>‹#›</a:t>
            </a:fld>
            <a:endParaRPr lang="en-US"/>
          </a:p>
        </p:txBody>
      </p:sp>
    </p:spTree>
    <p:extLst>
      <p:ext uri="{BB962C8B-B14F-4D97-AF65-F5344CB8AC3E}">
        <p14:creationId xmlns:p14="http://schemas.microsoft.com/office/powerpoint/2010/main" val="213279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B9077F7-DA80-4C51-8E8C-84D00D989628}" type="slidenum">
              <a:rPr lang="en-US"/>
              <a:pPr>
                <a:defRPr/>
              </a:pPr>
              <a:t>‹#›</a:t>
            </a:fld>
            <a:endParaRPr lang="en-US"/>
          </a:p>
        </p:txBody>
      </p:sp>
    </p:spTree>
    <p:extLst>
      <p:ext uri="{BB962C8B-B14F-4D97-AF65-F5344CB8AC3E}">
        <p14:creationId xmlns:p14="http://schemas.microsoft.com/office/powerpoint/2010/main" val="280390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32FBBCA-E5B9-4452-973C-42302685A9BF}" type="slidenum">
              <a:rPr lang="en-US"/>
              <a:pPr>
                <a:defRPr/>
              </a:pPr>
              <a:t>‹#›</a:t>
            </a:fld>
            <a:endParaRPr lang="en-US"/>
          </a:p>
        </p:txBody>
      </p:sp>
    </p:spTree>
    <p:extLst>
      <p:ext uri="{BB962C8B-B14F-4D97-AF65-F5344CB8AC3E}">
        <p14:creationId xmlns:p14="http://schemas.microsoft.com/office/powerpoint/2010/main" val="1505676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A3DCF58-EA0F-428E-BBFC-1DC15EDDE9AE}" type="slidenum">
              <a:rPr lang="en-US"/>
              <a:pPr>
                <a:defRPr/>
              </a:pPr>
              <a:t>‹#›</a:t>
            </a:fld>
            <a:endParaRPr lang="en-US"/>
          </a:p>
        </p:txBody>
      </p:sp>
    </p:spTree>
    <p:extLst>
      <p:ext uri="{BB962C8B-B14F-4D97-AF65-F5344CB8AC3E}">
        <p14:creationId xmlns:p14="http://schemas.microsoft.com/office/powerpoint/2010/main" val="4271365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0914F63-14C2-40F8-AEB2-6DE6AC1AE915}" type="slidenum">
              <a:rPr lang="en-US"/>
              <a:pPr>
                <a:defRPr/>
              </a:pPr>
              <a:t>‹#›</a:t>
            </a:fld>
            <a:endParaRPr lang="en-US"/>
          </a:p>
        </p:txBody>
      </p:sp>
    </p:spTree>
    <p:extLst>
      <p:ext uri="{BB962C8B-B14F-4D97-AF65-F5344CB8AC3E}">
        <p14:creationId xmlns:p14="http://schemas.microsoft.com/office/powerpoint/2010/main" val="2414216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9E1F6D0-F5EE-4655-A5C1-AF2520776D8A}" type="slidenum">
              <a:rPr lang="en-US"/>
              <a:pPr>
                <a:defRPr/>
              </a:pPr>
              <a:t>‹#›</a:t>
            </a:fld>
            <a:endParaRPr lang="en-US"/>
          </a:p>
        </p:txBody>
      </p:sp>
    </p:spTree>
    <p:extLst>
      <p:ext uri="{BB962C8B-B14F-4D97-AF65-F5344CB8AC3E}">
        <p14:creationId xmlns:p14="http://schemas.microsoft.com/office/powerpoint/2010/main" val="1901845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F456286-E048-4A57-9AF2-7059DCA9381F}" type="slidenum">
              <a:rPr lang="en-US"/>
              <a:pPr>
                <a:defRPr/>
              </a:pPr>
              <a:t>‹#›</a:t>
            </a:fld>
            <a:endParaRPr lang="en-US"/>
          </a:p>
        </p:txBody>
      </p:sp>
    </p:spTree>
    <p:extLst>
      <p:ext uri="{BB962C8B-B14F-4D97-AF65-F5344CB8AC3E}">
        <p14:creationId xmlns:p14="http://schemas.microsoft.com/office/powerpoint/2010/main" val="3788868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9BC9BA5-FC17-4216-A51B-3CF842E5D712}" type="slidenum">
              <a:rPr lang="en-US"/>
              <a:pPr>
                <a:defRPr/>
              </a:pPr>
              <a:t>‹#›</a:t>
            </a:fld>
            <a:endParaRPr lang="en-US"/>
          </a:p>
        </p:txBody>
      </p:sp>
    </p:spTree>
    <p:extLst>
      <p:ext uri="{BB962C8B-B14F-4D97-AF65-F5344CB8AC3E}">
        <p14:creationId xmlns:p14="http://schemas.microsoft.com/office/powerpoint/2010/main" val="120701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FA4954A-939C-424F-AE6C-5D92AADF75AD}" type="slidenum">
              <a:rPr lang="en-US"/>
              <a:pPr>
                <a:defRPr/>
              </a:pPr>
              <a:t>‹#›</a:t>
            </a:fld>
            <a:endParaRPr lang="en-US"/>
          </a:p>
        </p:txBody>
      </p:sp>
    </p:spTree>
    <p:extLst>
      <p:ext uri="{BB962C8B-B14F-4D97-AF65-F5344CB8AC3E}">
        <p14:creationId xmlns:p14="http://schemas.microsoft.com/office/powerpoint/2010/main" val="1978682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80264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4C06C9B-B52B-41F9-BDAF-84ED65A351ED}" type="slidenum">
              <a:rPr lang="en-US"/>
              <a:pPr>
                <a:defRPr/>
              </a:pPr>
              <a:t>‹#›</a:t>
            </a:fld>
            <a:endParaRPr lang="en-US"/>
          </a:p>
        </p:txBody>
      </p:sp>
    </p:spTree>
    <p:extLst>
      <p:ext uri="{BB962C8B-B14F-4D97-AF65-F5344CB8AC3E}">
        <p14:creationId xmlns:p14="http://schemas.microsoft.com/office/powerpoint/2010/main" val="179173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F2A41-6EF7-C4FB-1BFB-8D7C35D4D98A}"/>
              </a:ext>
            </a:extLst>
          </p:cNvPr>
          <p:cNvSpPr/>
          <p:nvPr userDrawn="1"/>
        </p:nvSpPr>
        <p:spPr>
          <a:xfrm>
            <a:off x="0" y="1"/>
            <a:ext cx="12192000" cy="6858000"/>
          </a:xfrm>
          <a:prstGeom prst="rect">
            <a:avLst/>
          </a:prstGeom>
          <a:solidFill>
            <a:schemeClr val="accent3"/>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 name="Title 1">
            <a:extLst>
              <a:ext uri="{FF2B5EF4-FFF2-40B4-BE49-F238E27FC236}">
                <a16:creationId xmlns:a16="http://schemas.microsoft.com/office/drawing/2014/main" id="{27E46C61-8A37-681C-21E5-57621A6C2B76}"/>
              </a:ext>
            </a:extLst>
          </p:cNvPr>
          <p:cNvSpPr>
            <a:spLocks noGrp="1"/>
          </p:cNvSpPr>
          <p:nvPr userDrawn="1">
            <p:ph type="title"/>
          </p:nvPr>
        </p:nvSpPr>
        <p:spPr>
          <a:xfrm>
            <a:off x="1625598" y="1447800"/>
            <a:ext cx="9721851" cy="1603409"/>
          </a:xfrm>
        </p:spPr>
        <p:txBody>
          <a:bodyPr anchor="b">
            <a:normAutofit/>
          </a:bodyPr>
          <a:lstStyle>
            <a:lvl1pPr algn="l" defTabSz="914400" rtl="0" eaLnBrk="1" latinLnBrk="0" hangingPunct="1">
              <a:lnSpc>
                <a:spcPct val="90000"/>
              </a:lnSpc>
              <a:spcBef>
                <a:spcPct val="0"/>
              </a:spcBef>
              <a:buNone/>
              <a:defRPr lang="en-US" sz="6000" b="1" kern="1200" dirty="0">
                <a:solidFill>
                  <a:schemeClr val="bg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528F558F-9FB9-DA61-4DD1-DFF116FA94CB}"/>
              </a:ext>
            </a:extLst>
          </p:cNvPr>
          <p:cNvSpPr>
            <a:spLocks noGrp="1"/>
          </p:cNvSpPr>
          <p:nvPr userDrawn="1">
            <p:ph type="body" idx="1"/>
          </p:nvPr>
        </p:nvSpPr>
        <p:spPr>
          <a:xfrm>
            <a:off x="1625600" y="3289749"/>
            <a:ext cx="9721850" cy="886011"/>
          </a:xfrm>
          <a:prstGeom prst="rect">
            <a:avLst/>
          </a:prstGeom>
        </p:spPr>
        <p:txBody>
          <a:bodyPr>
            <a:normAutofit/>
          </a:bodyPr>
          <a:lstStyle>
            <a:lvl1pPr marL="0" indent="0">
              <a:buNone/>
              <a:defRPr lang="en-US" sz="2400" kern="120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Clr>
                <a:schemeClr val="accent1"/>
              </a:buClr>
              <a:buSzPct val="75000"/>
              <a:buFont typeface="Wingdings" panose="05000000000000000000" pitchFamily="2" charset="2"/>
              <a:buNone/>
            </a:pPr>
            <a:r>
              <a:rPr lang="en-US"/>
              <a:t>Click to edit Master text styles</a:t>
            </a:r>
          </a:p>
        </p:txBody>
      </p:sp>
      <p:grpSp>
        <p:nvGrpSpPr>
          <p:cNvPr id="22" name="Group 21">
            <a:extLst>
              <a:ext uri="{FF2B5EF4-FFF2-40B4-BE49-F238E27FC236}">
                <a16:creationId xmlns:a16="http://schemas.microsoft.com/office/drawing/2014/main" id="{1AFAEDE4-BA8A-2C97-6B32-7742D55A02B9}"/>
              </a:ext>
            </a:extLst>
          </p:cNvPr>
          <p:cNvGrpSpPr/>
          <p:nvPr userDrawn="1"/>
        </p:nvGrpSpPr>
        <p:grpSpPr>
          <a:xfrm>
            <a:off x="629284" y="381000"/>
            <a:ext cx="332232" cy="6003163"/>
            <a:chOff x="629284" y="381000"/>
            <a:chExt cx="332232" cy="6003163"/>
          </a:xfrm>
        </p:grpSpPr>
        <p:cxnSp>
          <p:nvCxnSpPr>
            <p:cNvPr id="9" name="Straight Connector 8">
              <a:extLst>
                <a:ext uri="{FF2B5EF4-FFF2-40B4-BE49-F238E27FC236}">
                  <a16:creationId xmlns:a16="http://schemas.microsoft.com/office/drawing/2014/main" id="{0DAE4144-819C-9D6A-83AC-BAE0A95CF108}"/>
                </a:ext>
              </a:extLst>
            </p:cNvPr>
            <p:cNvCxnSpPr>
              <a:cxnSpLocks/>
            </p:cNvCxnSpPr>
            <p:nvPr userDrawn="1"/>
          </p:nvCxnSpPr>
          <p:spPr>
            <a:xfrm>
              <a:off x="795400" y="482600"/>
              <a:ext cx="0" cy="56007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2693543-1D08-9DEA-2BF7-0DFB0C7E6D87}"/>
                </a:ext>
              </a:extLst>
            </p:cNvPr>
            <p:cNvSpPr/>
            <p:nvPr userDrawn="1"/>
          </p:nvSpPr>
          <p:spPr>
            <a:xfrm>
              <a:off x="629284" y="3810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8" name="Oval 17">
              <a:extLst>
                <a:ext uri="{FF2B5EF4-FFF2-40B4-BE49-F238E27FC236}">
                  <a16:creationId xmlns:a16="http://schemas.microsoft.com/office/drawing/2014/main" id="{65F63588-AC16-E329-2B69-6452F8197522}"/>
                </a:ext>
              </a:extLst>
            </p:cNvPr>
            <p:cNvSpPr/>
            <p:nvPr userDrawn="1"/>
          </p:nvSpPr>
          <p:spPr>
            <a:xfrm>
              <a:off x="629284" y="15621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9" name="Oval 18">
              <a:extLst>
                <a:ext uri="{FF2B5EF4-FFF2-40B4-BE49-F238E27FC236}">
                  <a16:creationId xmlns:a16="http://schemas.microsoft.com/office/drawing/2014/main" id="{C964C008-A0AF-8A96-93AB-1CDC8C5DA3CB}"/>
                </a:ext>
              </a:extLst>
            </p:cNvPr>
            <p:cNvSpPr/>
            <p:nvPr userDrawn="1"/>
          </p:nvSpPr>
          <p:spPr>
            <a:xfrm>
              <a:off x="629284" y="29009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0" name="Oval 19">
              <a:extLst>
                <a:ext uri="{FF2B5EF4-FFF2-40B4-BE49-F238E27FC236}">
                  <a16:creationId xmlns:a16="http://schemas.microsoft.com/office/drawing/2014/main" id="{A1AAA327-C83F-E0AA-E260-6513660A1AF8}"/>
                </a:ext>
              </a:extLst>
            </p:cNvPr>
            <p:cNvSpPr/>
            <p:nvPr userDrawn="1"/>
          </p:nvSpPr>
          <p:spPr>
            <a:xfrm>
              <a:off x="629284" y="39042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1" name="Oval 20">
              <a:extLst>
                <a:ext uri="{FF2B5EF4-FFF2-40B4-BE49-F238E27FC236}">
                  <a16:creationId xmlns:a16="http://schemas.microsoft.com/office/drawing/2014/main" id="{C27D8346-034F-08AE-3C1A-20B8054B7146}"/>
                </a:ext>
              </a:extLst>
            </p:cNvPr>
            <p:cNvSpPr/>
            <p:nvPr userDrawn="1"/>
          </p:nvSpPr>
          <p:spPr>
            <a:xfrm>
              <a:off x="629284" y="6051931"/>
              <a:ext cx="332232" cy="332232"/>
            </a:xfrm>
            <a:prstGeom prst="ellipse">
              <a:avLst/>
            </a:prstGeom>
            <a:noFill/>
            <a:ln w="508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Tree>
    <p:extLst>
      <p:ext uri="{BB962C8B-B14F-4D97-AF65-F5344CB8AC3E}">
        <p14:creationId xmlns:p14="http://schemas.microsoft.com/office/powerpoint/2010/main" val="3681576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p>
            <a:r>
              <a:rPr lang="en-US"/>
              <a:t>Click to edit Master title style</a:t>
            </a:r>
          </a:p>
        </p:txBody>
      </p:sp>
      <p:sp>
        <p:nvSpPr>
          <p:cNvPr id="3" name="Text Placeholder 2"/>
          <p:cNvSpPr>
            <a:spLocks noGrp="1"/>
          </p:cNvSpPr>
          <p:nvPr>
            <p:ph type="body" sz="half" idx="1"/>
          </p:nvPr>
        </p:nvSpPr>
        <p:spPr>
          <a:xfrm>
            <a:off x="609600" y="15240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CF4ECD8-BF8F-40A6-883E-B4CE2760665B}" type="slidenum">
              <a:rPr lang="en-US"/>
              <a:pPr>
                <a:defRPr/>
              </a:pPr>
              <a:t>‹#›</a:t>
            </a:fld>
            <a:endParaRPr lang="en-US"/>
          </a:p>
        </p:txBody>
      </p:sp>
    </p:spTree>
    <p:extLst>
      <p:ext uri="{BB962C8B-B14F-4D97-AF65-F5344CB8AC3E}">
        <p14:creationId xmlns:p14="http://schemas.microsoft.com/office/powerpoint/2010/main" val="366524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_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F2A41-6EF7-C4FB-1BFB-8D7C35D4D98A}"/>
              </a:ext>
            </a:extLst>
          </p:cNvPr>
          <p:cNvSpPr/>
          <p:nvPr userDrawn="1"/>
        </p:nvSpPr>
        <p:spPr>
          <a:xfrm>
            <a:off x="0" y="1"/>
            <a:ext cx="12192000" cy="6858000"/>
          </a:xfrm>
          <a:prstGeom prst="rect">
            <a:avLst/>
          </a:prstGeom>
          <a:solidFill>
            <a:schemeClr val="accent2"/>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 name="Title 1">
            <a:extLst>
              <a:ext uri="{FF2B5EF4-FFF2-40B4-BE49-F238E27FC236}">
                <a16:creationId xmlns:a16="http://schemas.microsoft.com/office/drawing/2014/main" id="{27E46C61-8A37-681C-21E5-57621A6C2B76}"/>
              </a:ext>
            </a:extLst>
          </p:cNvPr>
          <p:cNvSpPr>
            <a:spLocks noGrp="1"/>
          </p:cNvSpPr>
          <p:nvPr>
            <p:ph type="title"/>
          </p:nvPr>
        </p:nvSpPr>
        <p:spPr>
          <a:xfrm>
            <a:off x="1625598" y="1447800"/>
            <a:ext cx="9721851" cy="1603409"/>
          </a:xfrm>
        </p:spPr>
        <p:txBody>
          <a:bodyPr anchor="b">
            <a:normAutofit/>
          </a:bodyPr>
          <a:lstStyle>
            <a:lvl1pPr algn="l" defTabSz="914400" rtl="0" eaLnBrk="1" latinLnBrk="0" hangingPunct="1">
              <a:lnSpc>
                <a:spcPct val="90000"/>
              </a:lnSpc>
              <a:spcBef>
                <a:spcPct val="0"/>
              </a:spcBef>
              <a:buNone/>
              <a:defRPr lang="en-US" sz="6000" b="1" kern="1200" dirty="0">
                <a:solidFill>
                  <a:schemeClr val="bg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528F558F-9FB9-DA61-4DD1-DFF116FA94CB}"/>
              </a:ext>
            </a:extLst>
          </p:cNvPr>
          <p:cNvSpPr>
            <a:spLocks noGrp="1"/>
          </p:cNvSpPr>
          <p:nvPr>
            <p:ph type="body" idx="1"/>
          </p:nvPr>
        </p:nvSpPr>
        <p:spPr>
          <a:xfrm>
            <a:off x="1625600" y="3289749"/>
            <a:ext cx="9721850" cy="886011"/>
          </a:xfrm>
          <a:prstGeom prst="rect">
            <a:avLst/>
          </a:prstGeom>
        </p:spPr>
        <p:txBody>
          <a:bodyPr>
            <a:normAutofit/>
          </a:bodyPr>
          <a:lstStyle>
            <a:lvl1pPr marL="0" indent="0">
              <a:buNone/>
              <a:defRPr lang="en-US" sz="2400" kern="120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Clr>
                <a:schemeClr val="accent1"/>
              </a:buClr>
              <a:buSzPct val="75000"/>
              <a:buFont typeface="Wingdings" panose="05000000000000000000" pitchFamily="2" charset="2"/>
              <a:buNone/>
            </a:pPr>
            <a:r>
              <a:rPr lang="en-US"/>
              <a:t>Click to edit Master text styles</a:t>
            </a:r>
          </a:p>
        </p:txBody>
      </p:sp>
      <p:grpSp>
        <p:nvGrpSpPr>
          <p:cNvPr id="4" name="Group 3">
            <a:extLst>
              <a:ext uri="{FF2B5EF4-FFF2-40B4-BE49-F238E27FC236}">
                <a16:creationId xmlns:a16="http://schemas.microsoft.com/office/drawing/2014/main" id="{5DB638BA-41C6-D51F-E896-0E536A279861}"/>
              </a:ext>
            </a:extLst>
          </p:cNvPr>
          <p:cNvGrpSpPr/>
          <p:nvPr userDrawn="1"/>
        </p:nvGrpSpPr>
        <p:grpSpPr>
          <a:xfrm>
            <a:off x="629284" y="381000"/>
            <a:ext cx="332232" cy="6003163"/>
            <a:chOff x="629284" y="381000"/>
            <a:chExt cx="332232" cy="6003163"/>
          </a:xfrm>
        </p:grpSpPr>
        <p:cxnSp>
          <p:nvCxnSpPr>
            <p:cNvPr id="5" name="Straight Connector 4">
              <a:extLst>
                <a:ext uri="{FF2B5EF4-FFF2-40B4-BE49-F238E27FC236}">
                  <a16:creationId xmlns:a16="http://schemas.microsoft.com/office/drawing/2014/main" id="{E7DDCA1A-DAAB-FDED-32AF-DDA669123625}"/>
                </a:ext>
              </a:extLst>
            </p:cNvPr>
            <p:cNvCxnSpPr>
              <a:cxnSpLocks/>
            </p:cNvCxnSpPr>
            <p:nvPr userDrawn="1"/>
          </p:nvCxnSpPr>
          <p:spPr>
            <a:xfrm>
              <a:off x="795400" y="482600"/>
              <a:ext cx="0" cy="56007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99A26C1-98E5-8A15-0426-656EAA0E3834}"/>
                </a:ext>
              </a:extLst>
            </p:cNvPr>
            <p:cNvSpPr/>
            <p:nvPr userDrawn="1"/>
          </p:nvSpPr>
          <p:spPr>
            <a:xfrm>
              <a:off x="629284" y="3810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5" name="Oval 14">
              <a:extLst>
                <a:ext uri="{FF2B5EF4-FFF2-40B4-BE49-F238E27FC236}">
                  <a16:creationId xmlns:a16="http://schemas.microsoft.com/office/drawing/2014/main" id="{ED65736E-F09C-41B4-E0CD-BCE04EA1B53D}"/>
                </a:ext>
              </a:extLst>
            </p:cNvPr>
            <p:cNvSpPr/>
            <p:nvPr userDrawn="1"/>
          </p:nvSpPr>
          <p:spPr>
            <a:xfrm>
              <a:off x="629284" y="15621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6" name="Oval 15">
              <a:extLst>
                <a:ext uri="{FF2B5EF4-FFF2-40B4-BE49-F238E27FC236}">
                  <a16:creationId xmlns:a16="http://schemas.microsoft.com/office/drawing/2014/main" id="{98774E9E-D2A5-12CD-DB89-EC1EA489ACAE}"/>
                </a:ext>
              </a:extLst>
            </p:cNvPr>
            <p:cNvSpPr/>
            <p:nvPr userDrawn="1"/>
          </p:nvSpPr>
          <p:spPr>
            <a:xfrm>
              <a:off x="629284" y="29009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7" name="Oval 16">
              <a:extLst>
                <a:ext uri="{FF2B5EF4-FFF2-40B4-BE49-F238E27FC236}">
                  <a16:creationId xmlns:a16="http://schemas.microsoft.com/office/drawing/2014/main" id="{C8D379C1-CB6A-6A91-C50B-E5C99D594934}"/>
                </a:ext>
              </a:extLst>
            </p:cNvPr>
            <p:cNvSpPr/>
            <p:nvPr userDrawn="1"/>
          </p:nvSpPr>
          <p:spPr>
            <a:xfrm>
              <a:off x="629284" y="39042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8" name="Oval 17">
              <a:extLst>
                <a:ext uri="{FF2B5EF4-FFF2-40B4-BE49-F238E27FC236}">
                  <a16:creationId xmlns:a16="http://schemas.microsoft.com/office/drawing/2014/main" id="{0FD1F265-D2B1-9645-631B-59BE69A1D6DE}"/>
                </a:ext>
              </a:extLst>
            </p:cNvPr>
            <p:cNvSpPr/>
            <p:nvPr userDrawn="1"/>
          </p:nvSpPr>
          <p:spPr>
            <a:xfrm>
              <a:off x="629284" y="6051931"/>
              <a:ext cx="332232" cy="332232"/>
            </a:xfrm>
            <a:prstGeom prst="ellipse">
              <a:avLst/>
            </a:prstGeom>
            <a:noFill/>
            <a:ln w="508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Tree>
    <p:extLst>
      <p:ext uri="{BB962C8B-B14F-4D97-AF65-F5344CB8AC3E}">
        <p14:creationId xmlns:p14="http://schemas.microsoft.com/office/powerpoint/2010/main" val="39121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F2A41-6EF7-C4FB-1BFB-8D7C35D4D98A}"/>
              </a:ext>
            </a:extLst>
          </p:cNvPr>
          <p:cNvSpPr/>
          <p:nvPr userDrawn="1"/>
        </p:nvSpPr>
        <p:spPr>
          <a:xfrm>
            <a:off x="0" y="1"/>
            <a:ext cx="12192000" cy="6858000"/>
          </a:xfrm>
          <a:prstGeom prst="rect">
            <a:avLst/>
          </a:prstGeom>
          <a:solidFill>
            <a:schemeClr val="accent1"/>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 name="Title 1">
            <a:extLst>
              <a:ext uri="{FF2B5EF4-FFF2-40B4-BE49-F238E27FC236}">
                <a16:creationId xmlns:a16="http://schemas.microsoft.com/office/drawing/2014/main" id="{27E46C61-8A37-681C-21E5-57621A6C2B76}"/>
              </a:ext>
            </a:extLst>
          </p:cNvPr>
          <p:cNvSpPr>
            <a:spLocks noGrp="1"/>
          </p:cNvSpPr>
          <p:nvPr>
            <p:ph type="title"/>
          </p:nvPr>
        </p:nvSpPr>
        <p:spPr>
          <a:xfrm>
            <a:off x="1625598" y="1447800"/>
            <a:ext cx="9721851" cy="1603409"/>
          </a:xfrm>
        </p:spPr>
        <p:txBody>
          <a:bodyPr anchor="b">
            <a:normAutofit/>
          </a:bodyPr>
          <a:lstStyle>
            <a:lvl1pPr algn="l" defTabSz="914400" rtl="0" eaLnBrk="1" latinLnBrk="0" hangingPunct="1">
              <a:lnSpc>
                <a:spcPct val="90000"/>
              </a:lnSpc>
              <a:spcBef>
                <a:spcPct val="0"/>
              </a:spcBef>
              <a:buNone/>
              <a:defRPr lang="en-US" sz="6000" b="1" kern="1200" dirty="0">
                <a:solidFill>
                  <a:schemeClr val="bg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528F558F-9FB9-DA61-4DD1-DFF116FA94CB}"/>
              </a:ext>
            </a:extLst>
          </p:cNvPr>
          <p:cNvSpPr>
            <a:spLocks noGrp="1"/>
          </p:cNvSpPr>
          <p:nvPr>
            <p:ph type="body" idx="1"/>
          </p:nvPr>
        </p:nvSpPr>
        <p:spPr>
          <a:xfrm>
            <a:off x="1625600" y="3289749"/>
            <a:ext cx="9721850" cy="886011"/>
          </a:xfrm>
          <a:prstGeom prst="rect">
            <a:avLst/>
          </a:prstGeom>
        </p:spPr>
        <p:txBody>
          <a:bodyPr>
            <a:normAutofit/>
          </a:bodyPr>
          <a:lstStyle>
            <a:lvl1pPr marL="0" indent="0">
              <a:buNone/>
              <a:defRPr lang="en-US" sz="2400" kern="120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Clr>
                <a:schemeClr val="accent1"/>
              </a:buClr>
              <a:buSzPct val="75000"/>
              <a:buFont typeface="Wingdings" panose="05000000000000000000" pitchFamily="2" charset="2"/>
              <a:buNone/>
            </a:pPr>
            <a:r>
              <a:rPr lang="en-US"/>
              <a:t>Click to edit Master text styles</a:t>
            </a:r>
          </a:p>
        </p:txBody>
      </p:sp>
      <p:grpSp>
        <p:nvGrpSpPr>
          <p:cNvPr id="4" name="Group 3">
            <a:extLst>
              <a:ext uri="{FF2B5EF4-FFF2-40B4-BE49-F238E27FC236}">
                <a16:creationId xmlns:a16="http://schemas.microsoft.com/office/drawing/2014/main" id="{34CD70F3-3AF0-C6CA-12ED-20187531AF8B}"/>
              </a:ext>
            </a:extLst>
          </p:cNvPr>
          <p:cNvGrpSpPr/>
          <p:nvPr userDrawn="1"/>
        </p:nvGrpSpPr>
        <p:grpSpPr>
          <a:xfrm>
            <a:off x="629284" y="381000"/>
            <a:ext cx="332232" cy="6003163"/>
            <a:chOff x="629284" y="381000"/>
            <a:chExt cx="332232" cy="6003163"/>
          </a:xfrm>
        </p:grpSpPr>
        <p:cxnSp>
          <p:nvCxnSpPr>
            <p:cNvPr id="5" name="Straight Connector 4">
              <a:extLst>
                <a:ext uri="{FF2B5EF4-FFF2-40B4-BE49-F238E27FC236}">
                  <a16:creationId xmlns:a16="http://schemas.microsoft.com/office/drawing/2014/main" id="{936CA1DD-3E40-BE1E-AA48-1EAB79553713}"/>
                </a:ext>
              </a:extLst>
            </p:cNvPr>
            <p:cNvCxnSpPr>
              <a:cxnSpLocks/>
            </p:cNvCxnSpPr>
            <p:nvPr userDrawn="1"/>
          </p:nvCxnSpPr>
          <p:spPr>
            <a:xfrm>
              <a:off x="795400" y="482600"/>
              <a:ext cx="0" cy="56007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AE841AA-0B0F-BD88-9417-AAC843D431DE}"/>
                </a:ext>
              </a:extLst>
            </p:cNvPr>
            <p:cNvSpPr/>
            <p:nvPr userDrawn="1"/>
          </p:nvSpPr>
          <p:spPr>
            <a:xfrm>
              <a:off x="629284" y="3810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5" name="Oval 14">
              <a:extLst>
                <a:ext uri="{FF2B5EF4-FFF2-40B4-BE49-F238E27FC236}">
                  <a16:creationId xmlns:a16="http://schemas.microsoft.com/office/drawing/2014/main" id="{7ADBBC9F-D9CD-BC59-4CF5-D4FF1A62FF31}"/>
                </a:ext>
              </a:extLst>
            </p:cNvPr>
            <p:cNvSpPr/>
            <p:nvPr userDrawn="1"/>
          </p:nvSpPr>
          <p:spPr>
            <a:xfrm>
              <a:off x="629284" y="15621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6" name="Oval 15">
              <a:extLst>
                <a:ext uri="{FF2B5EF4-FFF2-40B4-BE49-F238E27FC236}">
                  <a16:creationId xmlns:a16="http://schemas.microsoft.com/office/drawing/2014/main" id="{BA752274-2682-9BF8-A6FA-170D89CADA69}"/>
                </a:ext>
              </a:extLst>
            </p:cNvPr>
            <p:cNvSpPr/>
            <p:nvPr userDrawn="1"/>
          </p:nvSpPr>
          <p:spPr>
            <a:xfrm>
              <a:off x="629284" y="29009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7" name="Oval 16">
              <a:extLst>
                <a:ext uri="{FF2B5EF4-FFF2-40B4-BE49-F238E27FC236}">
                  <a16:creationId xmlns:a16="http://schemas.microsoft.com/office/drawing/2014/main" id="{0D198D34-AED0-AF8A-267E-658D52DE2105}"/>
                </a:ext>
              </a:extLst>
            </p:cNvPr>
            <p:cNvSpPr/>
            <p:nvPr userDrawn="1"/>
          </p:nvSpPr>
          <p:spPr>
            <a:xfrm>
              <a:off x="629284" y="39042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8" name="Oval 17">
              <a:extLst>
                <a:ext uri="{FF2B5EF4-FFF2-40B4-BE49-F238E27FC236}">
                  <a16:creationId xmlns:a16="http://schemas.microsoft.com/office/drawing/2014/main" id="{EC5B8F1B-FE1F-FAEC-197B-A495F7DA69E7}"/>
                </a:ext>
              </a:extLst>
            </p:cNvPr>
            <p:cNvSpPr/>
            <p:nvPr userDrawn="1"/>
          </p:nvSpPr>
          <p:spPr>
            <a:xfrm>
              <a:off x="629284" y="6051931"/>
              <a:ext cx="332232" cy="332232"/>
            </a:xfrm>
            <a:prstGeom prst="ellipse">
              <a:avLst/>
            </a:prstGeom>
            <a:noFill/>
            <a:ln w="508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Tree>
    <p:extLst>
      <p:ext uri="{BB962C8B-B14F-4D97-AF65-F5344CB8AC3E}">
        <p14:creationId xmlns:p14="http://schemas.microsoft.com/office/powerpoint/2010/main" val="39444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Section Header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F2A41-6EF7-C4FB-1BFB-8D7C35D4D98A}"/>
              </a:ext>
            </a:extLst>
          </p:cNvPr>
          <p:cNvSpPr/>
          <p:nvPr userDrawn="1"/>
        </p:nvSpPr>
        <p:spPr>
          <a:xfrm>
            <a:off x="0" y="1"/>
            <a:ext cx="12192000" cy="6858000"/>
          </a:xfrm>
          <a:prstGeom prst="rect">
            <a:avLst/>
          </a:prstGeom>
          <a:solidFill>
            <a:schemeClr val="accent4"/>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2" name="Title 1">
            <a:extLst>
              <a:ext uri="{FF2B5EF4-FFF2-40B4-BE49-F238E27FC236}">
                <a16:creationId xmlns:a16="http://schemas.microsoft.com/office/drawing/2014/main" id="{27E46C61-8A37-681C-21E5-57621A6C2B76}"/>
              </a:ext>
            </a:extLst>
          </p:cNvPr>
          <p:cNvSpPr>
            <a:spLocks noGrp="1"/>
          </p:cNvSpPr>
          <p:nvPr>
            <p:ph type="title"/>
          </p:nvPr>
        </p:nvSpPr>
        <p:spPr>
          <a:xfrm>
            <a:off x="1625598" y="1447800"/>
            <a:ext cx="9721851" cy="1603409"/>
          </a:xfrm>
        </p:spPr>
        <p:txBody>
          <a:bodyPr anchor="b">
            <a:normAutofit/>
          </a:bodyPr>
          <a:lstStyle>
            <a:lvl1pPr algn="l" defTabSz="914400" rtl="0" eaLnBrk="1" latinLnBrk="0" hangingPunct="1">
              <a:lnSpc>
                <a:spcPct val="90000"/>
              </a:lnSpc>
              <a:spcBef>
                <a:spcPct val="0"/>
              </a:spcBef>
              <a:buNone/>
              <a:defRPr lang="en-US" sz="6000" b="1" kern="1200" dirty="0">
                <a:solidFill>
                  <a:schemeClr val="bg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528F558F-9FB9-DA61-4DD1-DFF116FA94CB}"/>
              </a:ext>
            </a:extLst>
          </p:cNvPr>
          <p:cNvSpPr>
            <a:spLocks noGrp="1"/>
          </p:cNvSpPr>
          <p:nvPr>
            <p:ph type="body" idx="1"/>
          </p:nvPr>
        </p:nvSpPr>
        <p:spPr>
          <a:xfrm>
            <a:off x="1625600" y="3289749"/>
            <a:ext cx="9721850" cy="886011"/>
          </a:xfrm>
          <a:prstGeom prst="rect">
            <a:avLst/>
          </a:prstGeom>
        </p:spPr>
        <p:txBody>
          <a:bodyPr>
            <a:normAutofit/>
          </a:bodyPr>
          <a:lstStyle>
            <a:lvl1pPr marL="0" indent="0">
              <a:buNone/>
              <a:defRPr lang="en-US" sz="2400" kern="120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Clr>
                <a:schemeClr val="accent1"/>
              </a:buClr>
              <a:buSzPct val="75000"/>
              <a:buFont typeface="Wingdings" panose="05000000000000000000" pitchFamily="2" charset="2"/>
              <a:buNone/>
            </a:pPr>
            <a:r>
              <a:rPr lang="en-US"/>
              <a:t>Click to edit Master text styles</a:t>
            </a:r>
          </a:p>
        </p:txBody>
      </p:sp>
      <p:grpSp>
        <p:nvGrpSpPr>
          <p:cNvPr id="4" name="Group 3">
            <a:extLst>
              <a:ext uri="{FF2B5EF4-FFF2-40B4-BE49-F238E27FC236}">
                <a16:creationId xmlns:a16="http://schemas.microsoft.com/office/drawing/2014/main" id="{F3CFF275-7CE3-5C59-83B8-8A4165F28EAA}"/>
              </a:ext>
            </a:extLst>
          </p:cNvPr>
          <p:cNvGrpSpPr/>
          <p:nvPr userDrawn="1"/>
        </p:nvGrpSpPr>
        <p:grpSpPr>
          <a:xfrm>
            <a:off x="629284" y="381000"/>
            <a:ext cx="332232" cy="6003163"/>
            <a:chOff x="629284" y="381000"/>
            <a:chExt cx="332232" cy="6003163"/>
          </a:xfrm>
        </p:grpSpPr>
        <p:cxnSp>
          <p:nvCxnSpPr>
            <p:cNvPr id="5" name="Straight Connector 4">
              <a:extLst>
                <a:ext uri="{FF2B5EF4-FFF2-40B4-BE49-F238E27FC236}">
                  <a16:creationId xmlns:a16="http://schemas.microsoft.com/office/drawing/2014/main" id="{F748C0FA-29C8-A881-9646-742CB47D0890}"/>
                </a:ext>
              </a:extLst>
            </p:cNvPr>
            <p:cNvCxnSpPr>
              <a:cxnSpLocks/>
            </p:cNvCxnSpPr>
            <p:nvPr userDrawn="1"/>
          </p:nvCxnSpPr>
          <p:spPr>
            <a:xfrm>
              <a:off x="795400" y="482600"/>
              <a:ext cx="0" cy="56007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257CC6F-0C20-6D61-4BA7-3B59C93C9A00}"/>
                </a:ext>
              </a:extLst>
            </p:cNvPr>
            <p:cNvSpPr/>
            <p:nvPr userDrawn="1"/>
          </p:nvSpPr>
          <p:spPr>
            <a:xfrm>
              <a:off x="629284" y="3810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5" name="Oval 14">
              <a:extLst>
                <a:ext uri="{FF2B5EF4-FFF2-40B4-BE49-F238E27FC236}">
                  <a16:creationId xmlns:a16="http://schemas.microsoft.com/office/drawing/2014/main" id="{F3D57D7F-9F92-7BF6-6490-CDA9FCEF8D8D}"/>
                </a:ext>
              </a:extLst>
            </p:cNvPr>
            <p:cNvSpPr/>
            <p:nvPr userDrawn="1"/>
          </p:nvSpPr>
          <p:spPr>
            <a:xfrm>
              <a:off x="629284" y="1562100"/>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6" name="Oval 15">
              <a:extLst>
                <a:ext uri="{FF2B5EF4-FFF2-40B4-BE49-F238E27FC236}">
                  <a16:creationId xmlns:a16="http://schemas.microsoft.com/office/drawing/2014/main" id="{70ED215E-48A8-6582-B813-9589C536A4E3}"/>
                </a:ext>
              </a:extLst>
            </p:cNvPr>
            <p:cNvSpPr/>
            <p:nvPr userDrawn="1"/>
          </p:nvSpPr>
          <p:spPr>
            <a:xfrm>
              <a:off x="629284" y="29009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7" name="Oval 16">
              <a:extLst>
                <a:ext uri="{FF2B5EF4-FFF2-40B4-BE49-F238E27FC236}">
                  <a16:creationId xmlns:a16="http://schemas.microsoft.com/office/drawing/2014/main" id="{1532FA25-F802-DBA4-10B6-166CED744366}"/>
                </a:ext>
              </a:extLst>
            </p:cNvPr>
            <p:cNvSpPr/>
            <p:nvPr userDrawn="1"/>
          </p:nvSpPr>
          <p:spPr>
            <a:xfrm>
              <a:off x="629284" y="3904234"/>
              <a:ext cx="332232" cy="332232"/>
            </a:xfrm>
            <a:prstGeom prst="ellipse">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18" name="Oval 17">
              <a:extLst>
                <a:ext uri="{FF2B5EF4-FFF2-40B4-BE49-F238E27FC236}">
                  <a16:creationId xmlns:a16="http://schemas.microsoft.com/office/drawing/2014/main" id="{BE3E70D2-0218-133A-9450-B040823BBD17}"/>
                </a:ext>
              </a:extLst>
            </p:cNvPr>
            <p:cNvSpPr/>
            <p:nvPr userDrawn="1"/>
          </p:nvSpPr>
          <p:spPr>
            <a:xfrm>
              <a:off x="629284" y="6051931"/>
              <a:ext cx="332232" cy="332232"/>
            </a:xfrm>
            <a:prstGeom prst="ellipse">
              <a:avLst/>
            </a:prstGeom>
            <a:noFill/>
            <a:ln w="50800">
              <a:solidFill>
                <a:schemeClr val="bg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Tree>
    <p:extLst>
      <p:ext uri="{BB962C8B-B14F-4D97-AF65-F5344CB8AC3E}">
        <p14:creationId xmlns:p14="http://schemas.microsoft.com/office/powerpoint/2010/main" val="359393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7B5B-78B2-E79F-D838-B3CA58807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39185-FFB0-B89B-29F6-5B4D6EBD2277}"/>
              </a:ext>
            </a:extLst>
          </p:cNvPr>
          <p:cNvSpPr>
            <a:spLocks noGrp="1"/>
          </p:cNvSpPr>
          <p:nvPr>
            <p:ph sz="half" idx="1"/>
          </p:nvPr>
        </p:nvSpPr>
        <p:spPr>
          <a:xfrm>
            <a:off x="838200" y="1562101"/>
            <a:ext cx="5181600" cy="4495800"/>
          </a:xfrm>
          <a:prstGeom prst="rect">
            <a:avLst/>
          </a:prstGeom>
        </p:spPr>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461963" lvl="0" indent="-461963">
              <a:buClr>
                <a:schemeClr val="accent1"/>
              </a:buClr>
              <a:buSzPct val="75000"/>
              <a:buFont typeface="Wingdings" panose="05000000000000000000" pitchFamily="2" charset="2"/>
              <a:buChar char=""/>
            </a:pPr>
            <a:r>
              <a:rPr lang="en-US"/>
              <a:t>Click to edit Master text styles</a:t>
            </a:r>
          </a:p>
          <a:p>
            <a:pPr marL="461963" lvl="1" indent="-461963">
              <a:buClr>
                <a:schemeClr val="accent1"/>
              </a:buClr>
              <a:buSzPct val="75000"/>
              <a:buFont typeface="Wingdings" panose="05000000000000000000" pitchFamily="2" charset="2"/>
              <a:buChar char=""/>
            </a:pPr>
            <a:r>
              <a:rPr lang="en-US"/>
              <a:t>Second level</a:t>
            </a:r>
          </a:p>
          <a:p>
            <a:pPr marL="461963" lvl="2" indent="-461963">
              <a:buClr>
                <a:schemeClr val="accent1"/>
              </a:buClr>
              <a:buSzPct val="75000"/>
              <a:buFont typeface="Wingdings" panose="05000000000000000000" pitchFamily="2" charset="2"/>
              <a:buChar char=""/>
            </a:pPr>
            <a:r>
              <a:rPr lang="en-US"/>
              <a:t>Third level</a:t>
            </a:r>
          </a:p>
          <a:p>
            <a:pPr marL="461963" lvl="3" indent="-461963">
              <a:buClr>
                <a:schemeClr val="accent1"/>
              </a:buClr>
              <a:buSzPct val="75000"/>
              <a:buFont typeface="Wingdings" panose="05000000000000000000" pitchFamily="2" charset="2"/>
              <a:buChar char=""/>
            </a:pPr>
            <a:r>
              <a:rPr lang="en-US"/>
              <a:t>Fourth level</a:t>
            </a:r>
          </a:p>
          <a:p>
            <a:pPr marL="461963" lvl="4" indent="-461963">
              <a:buClr>
                <a:schemeClr val="accent1"/>
              </a:buClr>
              <a:buSzPct val="75000"/>
              <a:buFont typeface="Wingdings" panose="05000000000000000000" pitchFamily="2" charset="2"/>
              <a:buChar char=""/>
            </a:pPr>
            <a:r>
              <a:rPr lang="en-US"/>
              <a:t>Fifth level</a:t>
            </a:r>
          </a:p>
        </p:txBody>
      </p:sp>
      <p:sp>
        <p:nvSpPr>
          <p:cNvPr id="4" name="Content Placeholder 3">
            <a:extLst>
              <a:ext uri="{FF2B5EF4-FFF2-40B4-BE49-F238E27FC236}">
                <a16:creationId xmlns:a16="http://schemas.microsoft.com/office/drawing/2014/main" id="{A624CDA9-4215-6512-B284-79182D426C36}"/>
              </a:ext>
            </a:extLst>
          </p:cNvPr>
          <p:cNvSpPr>
            <a:spLocks noGrp="1"/>
          </p:cNvSpPr>
          <p:nvPr>
            <p:ph sz="half" idx="2"/>
          </p:nvPr>
        </p:nvSpPr>
        <p:spPr>
          <a:xfrm>
            <a:off x="6172200" y="1562101"/>
            <a:ext cx="5181600" cy="4495800"/>
          </a:xfrm>
          <a:prstGeom prst="rect">
            <a:avLst/>
          </a:prstGeo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461963" lvl="0" indent="-461963">
              <a:buClr>
                <a:schemeClr val="accent1"/>
              </a:buClr>
              <a:buSzPct val="75000"/>
              <a:buFont typeface="Wingdings" panose="05000000000000000000" pitchFamily="2" charset="2"/>
              <a:buChar char=""/>
            </a:pPr>
            <a:r>
              <a:rPr lang="en-US"/>
              <a:t>Click to edit Master text styles</a:t>
            </a:r>
          </a:p>
          <a:p>
            <a:pPr marL="461963" lvl="1" indent="-461963">
              <a:buClr>
                <a:schemeClr val="accent1"/>
              </a:buClr>
              <a:buSzPct val="75000"/>
              <a:buFont typeface="Wingdings" panose="05000000000000000000" pitchFamily="2" charset="2"/>
              <a:buChar char=""/>
            </a:pPr>
            <a:r>
              <a:rPr lang="en-US"/>
              <a:t>Second level</a:t>
            </a:r>
          </a:p>
          <a:p>
            <a:pPr marL="461963" lvl="2" indent="-461963">
              <a:buClr>
                <a:schemeClr val="accent1"/>
              </a:buClr>
              <a:buSzPct val="75000"/>
              <a:buFont typeface="Wingdings" panose="05000000000000000000" pitchFamily="2" charset="2"/>
              <a:buChar char=""/>
            </a:pPr>
            <a:r>
              <a:rPr lang="en-US"/>
              <a:t>Third level</a:t>
            </a:r>
          </a:p>
          <a:p>
            <a:pPr marL="461963" lvl="3" indent="-461963">
              <a:buClr>
                <a:schemeClr val="accent1"/>
              </a:buClr>
              <a:buSzPct val="75000"/>
              <a:buFont typeface="Wingdings" panose="05000000000000000000" pitchFamily="2" charset="2"/>
              <a:buChar char=""/>
            </a:pPr>
            <a:r>
              <a:rPr lang="en-US"/>
              <a:t>Fourth level</a:t>
            </a:r>
          </a:p>
          <a:p>
            <a:pPr marL="461963" lvl="4" indent="-461963">
              <a:buClr>
                <a:schemeClr val="accent1"/>
              </a:buClr>
              <a:buSzPct val="75000"/>
              <a:buFont typeface="Wingdings" panose="05000000000000000000" pitchFamily="2" charset="2"/>
              <a:buChar char=""/>
            </a:pPr>
            <a:r>
              <a:rPr lang="en-US"/>
              <a:t>Fifth level</a:t>
            </a:r>
          </a:p>
        </p:txBody>
      </p:sp>
      <p:sp>
        <p:nvSpPr>
          <p:cNvPr id="5" name="Date Placeholder 4">
            <a:extLst>
              <a:ext uri="{FF2B5EF4-FFF2-40B4-BE49-F238E27FC236}">
                <a16:creationId xmlns:a16="http://schemas.microsoft.com/office/drawing/2014/main" id="{0312AF58-2F29-C009-A653-A18E6E6BFCCB}"/>
              </a:ext>
            </a:extLst>
          </p:cNvPr>
          <p:cNvSpPr>
            <a:spLocks noGrp="1"/>
          </p:cNvSpPr>
          <p:nvPr>
            <p:ph type="dt" sz="half" idx="10"/>
          </p:nvPr>
        </p:nvSpPr>
        <p:spPr/>
        <p:txBody>
          <a:bodyPr/>
          <a:lstStyle/>
          <a:p>
            <a:r>
              <a:rPr lang="en-US"/>
              <a:t>October 9, 2025</a:t>
            </a:r>
          </a:p>
        </p:txBody>
      </p:sp>
      <p:sp>
        <p:nvSpPr>
          <p:cNvPr id="6" name="Footer Placeholder 5">
            <a:extLst>
              <a:ext uri="{FF2B5EF4-FFF2-40B4-BE49-F238E27FC236}">
                <a16:creationId xmlns:a16="http://schemas.microsoft.com/office/drawing/2014/main" id="{D9923F57-3BC6-F43F-2FAC-81EC32EE5866}"/>
              </a:ext>
            </a:extLst>
          </p:cNvPr>
          <p:cNvSpPr>
            <a:spLocks noGrp="1"/>
          </p:cNvSpPr>
          <p:nvPr>
            <p:ph type="ftr" sz="quarter" idx="11"/>
          </p:nvPr>
        </p:nvSpPr>
        <p:spPr/>
        <p:txBody>
          <a:bodyPr/>
          <a:lstStyle/>
          <a:p>
            <a:r>
              <a:rPr lang="en-US"/>
              <a:t>Improving Transit Workforce Quality of Life</a:t>
            </a:r>
          </a:p>
        </p:txBody>
      </p:sp>
      <p:sp>
        <p:nvSpPr>
          <p:cNvPr id="7" name="Slide Number Placeholder 6">
            <a:extLst>
              <a:ext uri="{FF2B5EF4-FFF2-40B4-BE49-F238E27FC236}">
                <a16:creationId xmlns:a16="http://schemas.microsoft.com/office/drawing/2014/main" id="{E61EB901-9207-D324-3035-F54C17B68428}"/>
              </a:ext>
            </a:extLst>
          </p:cNvPr>
          <p:cNvSpPr>
            <a:spLocks noGrp="1"/>
          </p:cNvSpPr>
          <p:nvPr>
            <p:ph type="sldNum" sz="quarter" idx="12"/>
          </p:nvPr>
        </p:nvSpPr>
        <p:spPr/>
        <p:txBody>
          <a:bodyPr/>
          <a:lstStyle/>
          <a:p>
            <a:fld id="{36049E95-97FD-473C-9722-2B483D8EBF66}" type="slidenum">
              <a:rPr lang="en-US" smtClean="0"/>
              <a:pPr/>
              <a:t>‹#›</a:t>
            </a:fld>
            <a:endParaRPr lang="en-US"/>
          </a:p>
        </p:txBody>
      </p:sp>
    </p:spTree>
    <p:extLst>
      <p:ext uri="{BB962C8B-B14F-4D97-AF65-F5344CB8AC3E}">
        <p14:creationId xmlns:p14="http://schemas.microsoft.com/office/powerpoint/2010/main" val="47369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A27F-6FF2-FD6A-6B92-C3A29BBF17E7}"/>
              </a:ext>
            </a:extLst>
          </p:cNvPr>
          <p:cNvSpPr>
            <a:spLocks noGrp="1"/>
          </p:cNvSpPr>
          <p:nvPr>
            <p:ph type="title"/>
          </p:nvPr>
        </p:nvSpPr>
        <p:spPr>
          <a:xfrm>
            <a:off x="839788" y="365125"/>
            <a:ext cx="10515600" cy="1082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587BD-BADD-166F-51CF-04F2813B6F77}"/>
              </a:ext>
            </a:extLst>
          </p:cNvPr>
          <p:cNvSpPr>
            <a:spLocks noGrp="1"/>
          </p:cNvSpPr>
          <p:nvPr>
            <p:ph type="body" idx="1"/>
          </p:nvPr>
        </p:nvSpPr>
        <p:spPr>
          <a:xfrm>
            <a:off x="839788" y="1579563"/>
            <a:ext cx="5157787" cy="594677"/>
          </a:xfrm>
          <a:prstGeom prst="rect">
            <a:avLst/>
          </a:prstGeom>
        </p:spPr>
        <p:txBody>
          <a:bodyPr anchor="t" anchorCtr="0">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64D33C-2197-8419-8FA5-C1C967673D66}"/>
              </a:ext>
            </a:extLst>
          </p:cNvPr>
          <p:cNvSpPr>
            <a:spLocks noGrp="1"/>
          </p:cNvSpPr>
          <p:nvPr>
            <p:ph sz="half" idx="2"/>
          </p:nvPr>
        </p:nvSpPr>
        <p:spPr>
          <a:xfrm>
            <a:off x="839788" y="2260104"/>
            <a:ext cx="5157787" cy="3684588"/>
          </a:xfrm>
          <a:prstGeom prst="rect">
            <a:avLst/>
          </a:prstGeo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461963" lvl="0" indent="-461963">
              <a:buClr>
                <a:schemeClr val="accent1"/>
              </a:buClr>
              <a:buSzPct val="75000"/>
              <a:buFont typeface="Wingdings" panose="05000000000000000000" pitchFamily="2" charset="2"/>
              <a:buChar char=""/>
            </a:pPr>
            <a:r>
              <a:rPr lang="en-US"/>
              <a:t>Click to edit Master text styles</a:t>
            </a:r>
          </a:p>
          <a:p>
            <a:pPr marL="461963" lvl="1" indent="-461963">
              <a:buClr>
                <a:schemeClr val="accent1"/>
              </a:buClr>
              <a:buSzPct val="75000"/>
              <a:buFont typeface="Wingdings" panose="05000000000000000000" pitchFamily="2" charset="2"/>
              <a:buChar char=""/>
            </a:pPr>
            <a:r>
              <a:rPr lang="en-US"/>
              <a:t>Second level</a:t>
            </a:r>
          </a:p>
          <a:p>
            <a:pPr marL="461963" lvl="2" indent="-461963">
              <a:buClr>
                <a:schemeClr val="accent1"/>
              </a:buClr>
              <a:buSzPct val="75000"/>
              <a:buFont typeface="Wingdings" panose="05000000000000000000" pitchFamily="2" charset="2"/>
              <a:buChar char=""/>
            </a:pPr>
            <a:r>
              <a:rPr lang="en-US"/>
              <a:t>Third level</a:t>
            </a:r>
          </a:p>
          <a:p>
            <a:pPr marL="461963" lvl="3" indent="-461963">
              <a:buClr>
                <a:schemeClr val="accent1"/>
              </a:buClr>
              <a:buSzPct val="75000"/>
              <a:buFont typeface="Wingdings" panose="05000000000000000000" pitchFamily="2" charset="2"/>
              <a:buChar char=""/>
            </a:pPr>
            <a:r>
              <a:rPr lang="en-US"/>
              <a:t>Fourth level</a:t>
            </a:r>
          </a:p>
          <a:p>
            <a:pPr marL="461963" lvl="4" indent="-461963">
              <a:buClr>
                <a:schemeClr val="accent1"/>
              </a:buClr>
              <a:buSzPct val="75000"/>
              <a:buFont typeface="Wingdings" panose="05000000000000000000" pitchFamily="2" charset="2"/>
              <a:buChar char=""/>
            </a:pPr>
            <a:r>
              <a:rPr lang="en-US"/>
              <a:t>Fifth level</a:t>
            </a:r>
          </a:p>
        </p:txBody>
      </p:sp>
      <p:sp>
        <p:nvSpPr>
          <p:cNvPr id="5" name="Text Placeholder 4">
            <a:extLst>
              <a:ext uri="{FF2B5EF4-FFF2-40B4-BE49-F238E27FC236}">
                <a16:creationId xmlns:a16="http://schemas.microsoft.com/office/drawing/2014/main" id="{3F142C58-07ED-CCD6-23DF-62D695DEBCD1}"/>
              </a:ext>
            </a:extLst>
          </p:cNvPr>
          <p:cNvSpPr>
            <a:spLocks noGrp="1"/>
          </p:cNvSpPr>
          <p:nvPr>
            <p:ph type="body" sz="quarter" idx="3"/>
          </p:nvPr>
        </p:nvSpPr>
        <p:spPr>
          <a:xfrm>
            <a:off x="6172200" y="1579563"/>
            <a:ext cx="5183188" cy="594677"/>
          </a:xfrm>
          <a:prstGeom prst="rect">
            <a:avLst/>
          </a:prstGeom>
        </p:spPr>
        <p:txBody>
          <a:bodyPr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95C3F-C0E1-FEF0-A343-9D06C6146A3E}"/>
              </a:ext>
            </a:extLst>
          </p:cNvPr>
          <p:cNvSpPr>
            <a:spLocks noGrp="1"/>
          </p:cNvSpPr>
          <p:nvPr>
            <p:ph sz="quarter" idx="4"/>
          </p:nvPr>
        </p:nvSpPr>
        <p:spPr>
          <a:xfrm>
            <a:off x="6172200" y="2260104"/>
            <a:ext cx="5183188" cy="3684588"/>
          </a:xfrm>
          <a:prstGeom prst="rect">
            <a:avLst/>
          </a:prstGeo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461963" lvl="0" indent="-461963">
              <a:buClr>
                <a:schemeClr val="accent1"/>
              </a:buClr>
              <a:buSzPct val="75000"/>
              <a:buFont typeface="Wingdings" panose="05000000000000000000" pitchFamily="2" charset="2"/>
              <a:buChar char=""/>
            </a:pPr>
            <a:r>
              <a:rPr lang="en-US"/>
              <a:t>Click to edit Master text styles</a:t>
            </a:r>
          </a:p>
          <a:p>
            <a:pPr marL="461963" lvl="1" indent="-461963">
              <a:buClr>
                <a:schemeClr val="accent1"/>
              </a:buClr>
              <a:buSzPct val="75000"/>
              <a:buFont typeface="Wingdings" panose="05000000000000000000" pitchFamily="2" charset="2"/>
              <a:buChar char=""/>
            </a:pPr>
            <a:r>
              <a:rPr lang="en-US"/>
              <a:t>Second level</a:t>
            </a:r>
          </a:p>
          <a:p>
            <a:pPr marL="461963" lvl="2" indent="-461963">
              <a:buClr>
                <a:schemeClr val="accent1"/>
              </a:buClr>
              <a:buSzPct val="75000"/>
              <a:buFont typeface="Wingdings" panose="05000000000000000000" pitchFamily="2" charset="2"/>
              <a:buChar char=""/>
            </a:pPr>
            <a:r>
              <a:rPr lang="en-US"/>
              <a:t>Third level</a:t>
            </a:r>
          </a:p>
          <a:p>
            <a:pPr marL="461963" lvl="3" indent="-461963">
              <a:buClr>
                <a:schemeClr val="accent1"/>
              </a:buClr>
              <a:buSzPct val="75000"/>
              <a:buFont typeface="Wingdings" panose="05000000000000000000" pitchFamily="2" charset="2"/>
              <a:buChar char=""/>
            </a:pPr>
            <a:r>
              <a:rPr lang="en-US"/>
              <a:t>Fourth level</a:t>
            </a:r>
          </a:p>
          <a:p>
            <a:pPr marL="461963" lvl="4" indent="-461963">
              <a:buClr>
                <a:schemeClr val="accent1"/>
              </a:buClr>
              <a:buSzPct val="75000"/>
              <a:buFont typeface="Wingdings" panose="05000000000000000000" pitchFamily="2" charset="2"/>
              <a:buChar char=""/>
            </a:pPr>
            <a:r>
              <a:rPr lang="en-US"/>
              <a:t>Fifth level</a:t>
            </a:r>
          </a:p>
        </p:txBody>
      </p:sp>
      <p:sp>
        <p:nvSpPr>
          <p:cNvPr id="7" name="Date Placeholder 6">
            <a:extLst>
              <a:ext uri="{FF2B5EF4-FFF2-40B4-BE49-F238E27FC236}">
                <a16:creationId xmlns:a16="http://schemas.microsoft.com/office/drawing/2014/main" id="{FD5E7757-C5FE-8D15-1533-AE382A53205E}"/>
              </a:ext>
            </a:extLst>
          </p:cNvPr>
          <p:cNvSpPr>
            <a:spLocks noGrp="1"/>
          </p:cNvSpPr>
          <p:nvPr>
            <p:ph type="dt" sz="half" idx="10"/>
          </p:nvPr>
        </p:nvSpPr>
        <p:spPr/>
        <p:txBody>
          <a:bodyPr/>
          <a:lstStyle/>
          <a:p>
            <a:r>
              <a:rPr lang="en-US"/>
              <a:t>October 9, 2025</a:t>
            </a:r>
          </a:p>
        </p:txBody>
      </p:sp>
      <p:sp>
        <p:nvSpPr>
          <p:cNvPr id="8" name="Footer Placeholder 7">
            <a:extLst>
              <a:ext uri="{FF2B5EF4-FFF2-40B4-BE49-F238E27FC236}">
                <a16:creationId xmlns:a16="http://schemas.microsoft.com/office/drawing/2014/main" id="{E9D3D53A-F052-6ABE-216F-227774FC4F14}"/>
              </a:ext>
            </a:extLst>
          </p:cNvPr>
          <p:cNvSpPr>
            <a:spLocks noGrp="1"/>
          </p:cNvSpPr>
          <p:nvPr>
            <p:ph type="ftr" sz="quarter" idx="11"/>
          </p:nvPr>
        </p:nvSpPr>
        <p:spPr/>
        <p:txBody>
          <a:bodyPr/>
          <a:lstStyle/>
          <a:p>
            <a:r>
              <a:rPr lang="en-US"/>
              <a:t>Improving Transit Workforce Quality of Life</a:t>
            </a:r>
          </a:p>
        </p:txBody>
      </p:sp>
      <p:sp>
        <p:nvSpPr>
          <p:cNvPr id="9" name="Slide Number Placeholder 8">
            <a:extLst>
              <a:ext uri="{FF2B5EF4-FFF2-40B4-BE49-F238E27FC236}">
                <a16:creationId xmlns:a16="http://schemas.microsoft.com/office/drawing/2014/main" id="{99B07C87-C735-3AFF-7B68-687A67D612C2}"/>
              </a:ext>
            </a:extLst>
          </p:cNvPr>
          <p:cNvSpPr>
            <a:spLocks noGrp="1"/>
          </p:cNvSpPr>
          <p:nvPr>
            <p:ph type="sldNum" sz="quarter" idx="12"/>
          </p:nvPr>
        </p:nvSpPr>
        <p:spPr/>
        <p:txBody>
          <a:bodyPr/>
          <a:lstStyle/>
          <a:p>
            <a:fld id="{36049E95-97FD-473C-9722-2B483D8EBF66}" type="slidenum">
              <a:rPr lang="en-US" smtClean="0"/>
              <a:pPr/>
              <a:t>‹#›</a:t>
            </a:fld>
            <a:endParaRPr lang="en-US"/>
          </a:p>
        </p:txBody>
      </p:sp>
    </p:spTree>
    <p:extLst>
      <p:ext uri="{BB962C8B-B14F-4D97-AF65-F5344CB8AC3E}">
        <p14:creationId xmlns:p14="http://schemas.microsoft.com/office/powerpoint/2010/main" val="158982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5C69-401E-0E2C-3C88-1271559E55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F3FA5-0E1C-282F-F7A1-02046A5E9A7C}"/>
              </a:ext>
            </a:extLst>
          </p:cNvPr>
          <p:cNvSpPr>
            <a:spLocks noGrp="1"/>
          </p:cNvSpPr>
          <p:nvPr>
            <p:ph type="dt" sz="half" idx="10"/>
          </p:nvPr>
        </p:nvSpPr>
        <p:spPr/>
        <p:txBody>
          <a:bodyPr/>
          <a:lstStyle/>
          <a:p>
            <a:r>
              <a:rPr lang="en-US"/>
              <a:t>October 9, 2025</a:t>
            </a:r>
          </a:p>
        </p:txBody>
      </p:sp>
      <p:sp>
        <p:nvSpPr>
          <p:cNvPr id="4" name="Footer Placeholder 3">
            <a:extLst>
              <a:ext uri="{FF2B5EF4-FFF2-40B4-BE49-F238E27FC236}">
                <a16:creationId xmlns:a16="http://schemas.microsoft.com/office/drawing/2014/main" id="{9D9B6B0E-0542-660E-9034-46AC4B1CC13B}"/>
              </a:ext>
            </a:extLst>
          </p:cNvPr>
          <p:cNvSpPr>
            <a:spLocks noGrp="1"/>
          </p:cNvSpPr>
          <p:nvPr>
            <p:ph type="ftr" sz="quarter" idx="11"/>
          </p:nvPr>
        </p:nvSpPr>
        <p:spPr/>
        <p:txBody>
          <a:bodyPr/>
          <a:lstStyle/>
          <a:p>
            <a:r>
              <a:rPr lang="en-US"/>
              <a:t>Improving Transit Workforce Quality of Life</a:t>
            </a:r>
          </a:p>
        </p:txBody>
      </p:sp>
      <p:sp>
        <p:nvSpPr>
          <p:cNvPr id="5" name="Slide Number Placeholder 4">
            <a:extLst>
              <a:ext uri="{FF2B5EF4-FFF2-40B4-BE49-F238E27FC236}">
                <a16:creationId xmlns:a16="http://schemas.microsoft.com/office/drawing/2014/main" id="{CE601D25-3DEE-B1DA-31FE-A1C2D4A2EDAC}"/>
              </a:ext>
            </a:extLst>
          </p:cNvPr>
          <p:cNvSpPr>
            <a:spLocks noGrp="1"/>
          </p:cNvSpPr>
          <p:nvPr>
            <p:ph type="sldNum" sz="quarter" idx="12"/>
          </p:nvPr>
        </p:nvSpPr>
        <p:spPr/>
        <p:txBody>
          <a:bodyPr/>
          <a:lstStyle/>
          <a:p>
            <a:fld id="{36049E95-97FD-473C-9722-2B483D8EBF66}" type="slidenum">
              <a:rPr lang="en-US" smtClean="0"/>
              <a:pPr/>
              <a:t>‹#›</a:t>
            </a:fld>
            <a:endParaRPr lang="en-US"/>
          </a:p>
        </p:txBody>
      </p:sp>
    </p:spTree>
    <p:extLst>
      <p:ext uri="{BB962C8B-B14F-4D97-AF65-F5344CB8AC3E}">
        <p14:creationId xmlns:p14="http://schemas.microsoft.com/office/powerpoint/2010/main" val="356394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9.png"/><Relationship Id="rId2" Type="http://schemas.openxmlformats.org/officeDocument/2006/relationships/slideLayout" Target="../slideLayouts/slideLayout20.xml"/><Relationship Id="rId16"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7.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846D2-262C-5E49-33F0-C599B3934F97}"/>
              </a:ext>
            </a:extLst>
          </p:cNvPr>
          <p:cNvSpPr>
            <a:spLocks noGrp="1"/>
          </p:cNvSpPr>
          <p:nvPr>
            <p:ph type="title"/>
          </p:nvPr>
        </p:nvSpPr>
        <p:spPr>
          <a:xfrm>
            <a:off x="838200" y="365125"/>
            <a:ext cx="10515600" cy="1078992"/>
          </a:xfrm>
          <a:prstGeom prst="rect">
            <a:avLst/>
          </a:prstGeom>
        </p:spPr>
        <p:txBody>
          <a:bodyPr vert="horz" lIns="91440" tIns="45720" rIns="91440" bIns="45720" rtlCol="0" anchor="ctr">
            <a:normAutofit/>
          </a:bodyPr>
          <a:lstStyle/>
          <a:p>
            <a:pPr lvl="0"/>
            <a:r>
              <a:rPr lang="en-US"/>
              <a:t>Click to edit Master title style</a:t>
            </a:r>
          </a:p>
        </p:txBody>
      </p:sp>
      <p:sp>
        <p:nvSpPr>
          <p:cNvPr id="4" name="Date Placeholder 3">
            <a:extLst>
              <a:ext uri="{FF2B5EF4-FFF2-40B4-BE49-F238E27FC236}">
                <a16:creationId xmlns:a16="http://schemas.microsoft.com/office/drawing/2014/main" id="{766A2E31-CA22-9635-6913-5626EBCDF46C}"/>
              </a:ext>
            </a:extLst>
          </p:cNvPr>
          <p:cNvSpPr>
            <a:spLocks noGrp="1"/>
          </p:cNvSpPr>
          <p:nvPr>
            <p:ph type="dt" sz="half" idx="2"/>
          </p:nvPr>
        </p:nvSpPr>
        <p:spPr>
          <a:xfrm>
            <a:off x="8610600" y="6317258"/>
            <a:ext cx="2743200" cy="161369"/>
          </a:xfrm>
          <a:prstGeom prst="rect">
            <a:avLst/>
          </a:prstGeom>
        </p:spPr>
        <p:txBody>
          <a:bodyPr vert="horz" lIns="91440" tIns="45720" rIns="0" bIns="45720" rtlCol="0" anchor="ctr"/>
          <a:lstStyle>
            <a:lvl1pPr algn="r">
              <a:defRPr sz="1000">
                <a:solidFill>
                  <a:schemeClr val="tx1">
                    <a:lumMod val="65000"/>
                    <a:lumOff val="35000"/>
                  </a:schemeClr>
                </a:solidFill>
              </a:defRPr>
            </a:lvl1pPr>
          </a:lstStyle>
          <a:p>
            <a:r>
              <a:rPr lang="en-US"/>
              <a:t>October 9, 2025</a:t>
            </a:r>
          </a:p>
        </p:txBody>
      </p:sp>
      <p:sp>
        <p:nvSpPr>
          <p:cNvPr id="5" name="Footer Placeholder 4">
            <a:extLst>
              <a:ext uri="{FF2B5EF4-FFF2-40B4-BE49-F238E27FC236}">
                <a16:creationId xmlns:a16="http://schemas.microsoft.com/office/drawing/2014/main" id="{2BB1C822-7701-2C68-1644-2DE51406110D}"/>
              </a:ext>
            </a:extLst>
          </p:cNvPr>
          <p:cNvSpPr>
            <a:spLocks noGrp="1"/>
          </p:cNvSpPr>
          <p:nvPr>
            <p:ph type="ftr" sz="quarter" idx="3"/>
          </p:nvPr>
        </p:nvSpPr>
        <p:spPr>
          <a:xfrm>
            <a:off x="5906530" y="6514108"/>
            <a:ext cx="5447270" cy="199747"/>
          </a:xfrm>
          <a:prstGeom prst="rect">
            <a:avLst/>
          </a:prstGeom>
        </p:spPr>
        <p:txBody>
          <a:bodyPr vert="horz" lIns="91440" tIns="45720" rIns="0" bIns="45720" rtlCol="0" anchor="ctr"/>
          <a:lstStyle>
            <a:lvl1pPr algn="r">
              <a:defRPr sz="1000" b="1" cap="all" baseline="0">
                <a:solidFill>
                  <a:schemeClr val="accent2"/>
                </a:solidFill>
              </a:defRPr>
            </a:lvl1pPr>
          </a:lstStyle>
          <a:p>
            <a:r>
              <a:rPr lang="en-US"/>
              <a:t>Improving Transit Workforce Quality of Life</a:t>
            </a:r>
          </a:p>
        </p:txBody>
      </p:sp>
      <p:sp>
        <p:nvSpPr>
          <p:cNvPr id="6" name="Slide Number Placeholder 5">
            <a:extLst>
              <a:ext uri="{FF2B5EF4-FFF2-40B4-BE49-F238E27FC236}">
                <a16:creationId xmlns:a16="http://schemas.microsoft.com/office/drawing/2014/main" id="{44D8FA3F-9504-9222-4E6B-B8411E27001B}"/>
              </a:ext>
            </a:extLst>
          </p:cNvPr>
          <p:cNvSpPr>
            <a:spLocks noGrp="1"/>
          </p:cNvSpPr>
          <p:nvPr>
            <p:ph type="sldNum" sz="quarter" idx="4"/>
          </p:nvPr>
        </p:nvSpPr>
        <p:spPr>
          <a:xfrm>
            <a:off x="848411" y="6356350"/>
            <a:ext cx="365760" cy="365125"/>
          </a:xfrm>
          <a:prstGeom prst="rect">
            <a:avLst/>
          </a:prstGeom>
          <a:solidFill>
            <a:schemeClr val="accent1"/>
          </a:solidFill>
        </p:spPr>
        <p:txBody>
          <a:bodyPr vert="horz" lIns="0" tIns="0" rIns="0" bIns="0" rtlCol="0" anchor="ctr"/>
          <a:lstStyle>
            <a:lvl1pPr algn="ctr">
              <a:defRPr sz="1000" b="1">
                <a:solidFill>
                  <a:schemeClr val="bg1"/>
                </a:solidFill>
              </a:defRPr>
            </a:lvl1pPr>
          </a:lstStyle>
          <a:p>
            <a:fld id="{36049E95-97FD-473C-9722-2B483D8EBF66}" type="slidenum">
              <a:rPr lang="en-US" smtClean="0"/>
              <a:pPr/>
              <a:t>‹#›</a:t>
            </a:fld>
            <a:endParaRPr lang="en-US"/>
          </a:p>
        </p:txBody>
      </p:sp>
      <p:grpSp>
        <p:nvGrpSpPr>
          <p:cNvPr id="31" name="Group 30">
            <a:extLst>
              <a:ext uri="{FF2B5EF4-FFF2-40B4-BE49-F238E27FC236}">
                <a16:creationId xmlns:a16="http://schemas.microsoft.com/office/drawing/2014/main" id="{3705FDD0-276A-9B71-3373-DBC87E5664B0}"/>
              </a:ext>
            </a:extLst>
          </p:cNvPr>
          <p:cNvGrpSpPr/>
          <p:nvPr userDrawn="1"/>
        </p:nvGrpSpPr>
        <p:grpSpPr>
          <a:xfrm>
            <a:off x="838200" y="266700"/>
            <a:ext cx="10515600" cy="0"/>
            <a:chOff x="819150" y="266700"/>
            <a:chExt cx="9124950" cy="0"/>
          </a:xfrm>
        </p:grpSpPr>
        <p:cxnSp>
          <p:nvCxnSpPr>
            <p:cNvPr id="32" name="Straight Connector 31">
              <a:extLst>
                <a:ext uri="{FF2B5EF4-FFF2-40B4-BE49-F238E27FC236}">
                  <a16:creationId xmlns:a16="http://schemas.microsoft.com/office/drawing/2014/main" id="{B734F0CC-F65B-EE63-F6A6-E28BE8B9BAF6}"/>
                </a:ext>
              </a:extLst>
            </p:cNvPr>
            <p:cNvCxnSpPr>
              <a:cxnSpLocks/>
            </p:cNvCxnSpPr>
            <p:nvPr userDrawn="1"/>
          </p:nvCxnSpPr>
          <p:spPr>
            <a:xfrm>
              <a:off x="819150" y="266700"/>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A26E06-B3BF-F5B7-58FD-C4324581B2D3}"/>
                </a:ext>
              </a:extLst>
            </p:cNvPr>
            <p:cNvCxnSpPr>
              <a:cxnSpLocks/>
            </p:cNvCxnSpPr>
            <p:nvPr userDrawn="1"/>
          </p:nvCxnSpPr>
          <p:spPr>
            <a:xfrm>
              <a:off x="3095625" y="266700"/>
              <a:ext cx="228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707FD2-69BA-7096-FFD9-C9FB44E731FC}"/>
                </a:ext>
              </a:extLst>
            </p:cNvPr>
            <p:cNvCxnSpPr>
              <a:cxnSpLocks/>
            </p:cNvCxnSpPr>
            <p:nvPr userDrawn="1"/>
          </p:nvCxnSpPr>
          <p:spPr>
            <a:xfrm>
              <a:off x="5381625" y="266700"/>
              <a:ext cx="2286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899F98B-05C6-03B7-F3DA-C2732E587AED}"/>
                </a:ext>
              </a:extLst>
            </p:cNvPr>
            <p:cNvCxnSpPr>
              <a:cxnSpLocks/>
            </p:cNvCxnSpPr>
            <p:nvPr userDrawn="1"/>
          </p:nvCxnSpPr>
          <p:spPr>
            <a:xfrm>
              <a:off x="7658100" y="266700"/>
              <a:ext cx="2286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36" name="Graphic 35">
            <a:extLst>
              <a:ext uri="{FF2B5EF4-FFF2-40B4-BE49-F238E27FC236}">
                <a16:creationId xmlns:a16="http://schemas.microsoft.com/office/drawing/2014/main" id="{56AD2E99-D66E-94AE-B40F-7D3DF73C18E0}"/>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265237" y="6331987"/>
            <a:ext cx="1335087" cy="429943"/>
          </a:xfrm>
          <a:prstGeom prst="rect">
            <a:avLst/>
          </a:prstGeom>
        </p:spPr>
      </p:pic>
      <p:grpSp>
        <p:nvGrpSpPr>
          <p:cNvPr id="37" name="Group 36">
            <a:extLst>
              <a:ext uri="{FF2B5EF4-FFF2-40B4-BE49-F238E27FC236}">
                <a16:creationId xmlns:a16="http://schemas.microsoft.com/office/drawing/2014/main" id="{ECAF8391-BB01-7D7E-822B-1A21BAD887A9}"/>
              </a:ext>
            </a:extLst>
          </p:cNvPr>
          <p:cNvGrpSpPr/>
          <p:nvPr userDrawn="1"/>
        </p:nvGrpSpPr>
        <p:grpSpPr>
          <a:xfrm>
            <a:off x="835819" y="6159103"/>
            <a:ext cx="10571320" cy="91440"/>
            <a:chOff x="835819" y="6159103"/>
            <a:chExt cx="10571320" cy="91440"/>
          </a:xfrm>
        </p:grpSpPr>
        <p:cxnSp>
          <p:nvCxnSpPr>
            <p:cNvPr id="38" name="Straight Connector 37">
              <a:extLst>
                <a:ext uri="{FF2B5EF4-FFF2-40B4-BE49-F238E27FC236}">
                  <a16:creationId xmlns:a16="http://schemas.microsoft.com/office/drawing/2014/main" id="{A8A4478F-6861-1687-D02A-9F32334F18F1}"/>
                </a:ext>
              </a:extLst>
            </p:cNvPr>
            <p:cNvCxnSpPr>
              <a:cxnSpLocks/>
            </p:cNvCxnSpPr>
            <p:nvPr userDrawn="1"/>
          </p:nvCxnSpPr>
          <p:spPr>
            <a:xfrm>
              <a:off x="848412" y="6204823"/>
              <a:ext cx="1052974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3B1672C-491C-4103-366C-759D98F8E6A0}"/>
                </a:ext>
              </a:extLst>
            </p:cNvPr>
            <p:cNvSpPr/>
            <p:nvPr userDrawn="1"/>
          </p:nvSpPr>
          <p:spPr>
            <a:xfrm>
              <a:off x="835819" y="6159103"/>
              <a:ext cx="91440" cy="91440"/>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40" name="Oval 39">
              <a:extLst>
                <a:ext uri="{FF2B5EF4-FFF2-40B4-BE49-F238E27FC236}">
                  <a16:creationId xmlns:a16="http://schemas.microsoft.com/office/drawing/2014/main" id="{093A3970-EF5B-8853-46A9-DF5A5EAC86BE}"/>
                </a:ext>
              </a:extLst>
            </p:cNvPr>
            <p:cNvSpPr/>
            <p:nvPr userDrawn="1"/>
          </p:nvSpPr>
          <p:spPr>
            <a:xfrm>
              <a:off x="2390775" y="6159103"/>
              <a:ext cx="91440" cy="91440"/>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41" name="Oval 40">
              <a:extLst>
                <a:ext uri="{FF2B5EF4-FFF2-40B4-BE49-F238E27FC236}">
                  <a16:creationId xmlns:a16="http://schemas.microsoft.com/office/drawing/2014/main" id="{C1507D0D-F520-3B3E-D52F-704659956551}"/>
                </a:ext>
              </a:extLst>
            </p:cNvPr>
            <p:cNvSpPr/>
            <p:nvPr userDrawn="1"/>
          </p:nvSpPr>
          <p:spPr>
            <a:xfrm>
              <a:off x="5357812" y="6159103"/>
              <a:ext cx="91440" cy="91440"/>
            </a:xfrm>
            <a:prstGeom prst="ellipse">
              <a:avLst/>
            </a:prstGeom>
            <a:solidFill>
              <a:schemeClr val="accent1"/>
            </a:solidFill>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sp>
          <p:nvSpPr>
            <p:cNvPr id="42" name="Oval 41">
              <a:extLst>
                <a:ext uri="{FF2B5EF4-FFF2-40B4-BE49-F238E27FC236}">
                  <a16:creationId xmlns:a16="http://schemas.microsoft.com/office/drawing/2014/main" id="{2999A9D4-6755-6BD9-721F-CD9C548626A4}"/>
                </a:ext>
              </a:extLst>
            </p:cNvPr>
            <p:cNvSpPr/>
            <p:nvPr userDrawn="1"/>
          </p:nvSpPr>
          <p:spPr>
            <a:xfrm>
              <a:off x="11315699" y="6159103"/>
              <a:ext cx="91440" cy="91440"/>
            </a:xfrm>
            <a:prstGeom prst="ellipse">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grpSp>
      <p:sp>
        <p:nvSpPr>
          <p:cNvPr id="43" name="Text Placeholder 42">
            <a:extLst>
              <a:ext uri="{FF2B5EF4-FFF2-40B4-BE49-F238E27FC236}">
                <a16:creationId xmlns:a16="http://schemas.microsoft.com/office/drawing/2014/main" id="{44083375-C158-390F-DAD7-163C98D2979C}"/>
              </a:ext>
            </a:extLst>
          </p:cNvPr>
          <p:cNvSpPr>
            <a:spLocks noGrp="1"/>
          </p:cNvSpPr>
          <p:nvPr>
            <p:ph type="body" idx="1"/>
          </p:nvPr>
        </p:nvSpPr>
        <p:spPr>
          <a:xfrm>
            <a:off x="838200" y="1595643"/>
            <a:ext cx="10515600" cy="4581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2774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09" r:id="rId4"/>
    <p:sldLayoutId id="2147483710" r:id="rId5"/>
    <p:sldLayoutId id="2147483711" r:id="rId6"/>
    <p:sldLayoutId id="2147483684" r:id="rId7"/>
    <p:sldLayoutId id="2147483685" r:id="rId8"/>
    <p:sldLayoutId id="2147483686" r:id="rId9"/>
    <p:sldLayoutId id="2147483687" r:id="rId10"/>
    <p:sldLayoutId id="2147483688" r:id="rId11"/>
    <p:sldLayoutId id="2147483689" r:id="rId12"/>
    <p:sldLayoutId id="2147483714" r:id="rId13"/>
    <p:sldLayoutId id="2147483715" r:id="rId14"/>
    <p:sldLayoutId id="2147483692" r:id="rId15"/>
    <p:sldLayoutId id="2147483699" r:id="rId16"/>
    <p:sldLayoutId id="2147483712" r:id="rId17"/>
    <p:sldLayoutId id="2147483713" r:id="rId18"/>
  </p:sldLayoutIdLst>
  <p:hf hdr="0"/>
  <p:txStyles>
    <p:titleStyle>
      <a:lvl1pPr algn="l" defTabSz="914400" rtl="0" eaLnBrk="1" latinLnBrk="0" hangingPunct="1">
        <a:lnSpc>
          <a:spcPct val="90000"/>
        </a:lnSpc>
        <a:spcBef>
          <a:spcPct val="0"/>
        </a:spcBef>
        <a:buNone/>
        <a:defRPr lang="en-US" sz="4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914400" rtl="0" eaLnBrk="1" latinLnBrk="0" hangingPunct="1">
        <a:lnSpc>
          <a:spcPct val="90000"/>
        </a:lnSpc>
        <a:spcBef>
          <a:spcPts val="1000"/>
        </a:spcBef>
        <a:buClr>
          <a:schemeClr val="accent1"/>
        </a:buClr>
        <a:buSzPct val="75000"/>
        <a:buFont typeface="Wingdings" panose="05000000000000000000" pitchFamily="2" charset="2"/>
        <a:buChar char=""/>
        <a:defRPr lang="en-US" sz="2800" kern="1200" smtClean="0">
          <a:solidFill>
            <a:schemeClr val="tx2"/>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guide id="3" orient="horz" pos="3816" userDrawn="1">
          <p15:clr>
            <a:srgbClr val="F26B43"/>
          </p15:clr>
        </p15:guide>
        <p15:guide id="4" orient="horz" pos="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4249BF-754D-46E0-898D-76D7DC9E0303}"/>
              </a:ext>
            </a:extLst>
          </p:cNvPr>
          <p:cNvSpPr/>
          <p:nvPr userDrawn="1"/>
        </p:nvSpPr>
        <p:spPr>
          <a:xfrm>
            <a:off x="0" y="-1"/>
            <a:ext cx="12192000" cy="619125"/>
          </a:xfrm>
          <a:prstGeom prst="rect">
            <a:avLst/>
          </a:prstGeom>
          <a:solidFill>
            <a:srgbClr val="5E0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3"/>
          <p:cNvSpPr>
            <a:spLocks noGrp="1" noChangeArrowheads="1"/>
          </p:cNvSpPr>
          <p:nvPr>
            <p:ph type="body" idx="1"/>
          </p:nvPr>
        </p:nvSpPr>
        <p:spPr bwMode="auto">
          <a:xfrm>
            <a:off x="609600" y="1524000"/>
            <a:ext cx="109728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latin typeface="Arial" charset="0"/>
                <a:cs typeface="+mn-cs"/>
              </a:defRPr>
            </a:lvl1pPr>
          </a:lstStyle>
          <a:p>
            <a:pPr>
              <a:defRPr/>
            </a:pPr>
            <a:fld id="{9ED666D6-875C-4D08-8512-DC44C379B93B}" type="slidenum">
              <a:rPr lang="en-US"/>
              <a:pPr>
                <a:defRPr/>
              </a:pPr>
              <a:t>‹#›</a:t>
            </a:fld>
            <a:endParaRPr lang="en-US"/>
          </a:p>
        </p:txBody>
      </p:sp>
      <p:sp>
        <p:nvSpPr>
          <p:cNvPr id="1026" name="Rectangle 2"/>
          <p:cNvSpPr>
            <a:spLocks noGrp="1" noChangeArrowheads="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 name="Picture 6">
            <a:extLst>
              <a:ext uri="{FF2B5EF4-FFF2-40B4-BE49-F238E27FC236}">
                <a16:creationId xmlns:a16="http://schemas.microsoft.com/office/drawing/2014/main" id="{05FF39B9-5316-46A1-871D-EF7A99EFA68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2002754" y="6321334"/>
            <a:ext cx="1452799" cy="46878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F66E380-BDD9-4CCB-BF5A-D69F4F41D24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4042" t="26713" b="28036"/>
          <a:stretch/>
        </p:blipFill>
        <p:spPr>
          <a:xfrm>
            <a:off x="130879" y="6245225"/>
            <a:ext cx="1827316" cy="57152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92A7D250-7075-4274-8599-160551EC2FF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697006" y="132402"/>
            <a:ext cx="2198821" cy="358884"/>
          </a:xfrm>
          <a:prstGeom prst="rect">
            <a:avLst/>
          </a:prstGeom>
        </p:spPr>
      </p:pic>
      <p:pic>
        <p:nvPicPr>
          <p:cNvPr id="15" name="Picture 14" descr="Text&#10;&#10;Description automatically generated">
            <a:extLst>
              <a:ext uri="{FF2B5EF4-FFF2-40B4-BE49-F238E27FC236}">
                <a16:creationId xmlns:a16="http://schemas.microsoft.com/office/drawing/2014/main" id="{42FB3827-E862-47C7-B58C-00447582609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96173" y="-12868"/>
            <a:ext cx="2317631" cy="649424"/>
          </a:xfrm>
          <a:prstGeom prst="rect">
            <a:avLst/>
          </a:prstGeom>
        </p:spPr>
      </p:pic>
    </p:spTree>
    <p:extLst>
      <p:ext uri="{BB962C8B-B14F-4D97-AF65-F5344CB8AC3E}">
        <p14:creationId xmlns:p14="http://schemas.microsoft.com/office/powerpoint/2010/main" val="249984602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b.org/Publications/Blurbs/183206.aspx"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0.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sv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1.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hyperlink" Target="https://www.trb.org/TCRP/TCRP.aspx" TargetMode="External"/><Relationship Id="rId3" Type="http://schemas.microsoft.com/office/2018/10/relationships/comments" Target="../comments/modernComment_13A_D7B1198.xml"/><Relationship Id="rId7" Type="http://schemas.openxmlformats.org/officeDocument/2006/relationships/hyperlink" Target="https://www.osha.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transitworkforce.org/" TargetMode="External"/><Relationship Id="rId5" Type="http://schemas.openxmlformats.org/officeDocument/2006/relationships/hyperlink" Target="https://www.ctaa.org/" TargetMode="External"/><Relationship Id="rId10" Type="http://schemas.openxmlformats.org/officeDocument/2006/relationships/hyperlink" Target="https://www.nationalrtap.org/" TargetMode="External"/><Relationship Id="rId4" Type="http://schemas.openxmlformats.org/officeDocument/2006/relationships/hyperlink" Target="https://www.apta.com/" TargetMode="External"/><Relationship Id="rId9" Type="http://schemas.openxmlformats.org/officeDocument/2006/relationships/hyperlink" Target="https://www.transit.dot.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ap of a city&#10;&#10;Description automatically generated">
            <a:extLst>
              <a:ext uri="{FF2B5EF4-FFF2-40B4-BE49-F238E27FC236}">
                <a16:creationId xmlns:a16="http://schemas.microsoft.com/office/drawing/2014/main" id="{3FEDA324-7732-9AC1-975F-0F7370C6B11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val="0"/>
              </a:ext>
            </a:extLst>
          </a:blip>
          <a:srcRect/>
          <a:stretch>
            <a:fillRect/>
          </a:stretch>
        </p:blipFill>
        <p:spPr/>
      </p:pic>
      <p:sp>
        <p:nvSpPr>
          <p:cNvPr id="7" name="Title 6">
            <a:extLst>
              <a:ext uri="{FF2B5EF4-FFF2-40B4-BE49-F238E27FC236}">
                <a16:creationId xmlns:a16="http://schemas.microsoft.com/office/drawing/2014/main" id="{B518826B-D603-A065-0D48-CABEC8FDBA90}"/>
              </a:ext>
            </a:extLst>
          </p:cNvPr>
          <p:cNvSpPr>
            <a:spLocks noGrp="1"/>
          </p:cNvSpPr>
          <p:nvPr>
            <p:ph type="ctrTitle"/>
          </p:nvPr>
        </p:nvSpPr>
        <p:spPr/>
        <p:txBody>
          <a:bodyPr>
            <a:normAutofit/>
          </a:bodyPr>
          <a:lstStyle/>
          <a:p>
            <a:br>
              <a:rPr lang="en-US">
                <a:latin typeface="Bierstadt "/>
              </a:rPr>
            </a:br>
            <a:r>
              <a:rPr lang="en-US">
                <a:latin typeface="Bierstadt "/>
              </a:rPr>
              <a:t>Improving Transit Workforce Quality of Life</a:t>
            </a:r>
          </a:p>
        </p:txBody>
      </p:sp>
      <p:sp>
        <p:nvSpPr>
          <p:cNvPr id="8" name="Subtitle 7">
            <a:extLst>
              <a:ext uri="{FF2B5EF4-FFF2-40B4-BE49-F238E27FC236}">
                <a16:creationId xmlns:a16="http://schemas.microsoft.com/office/drawing/2014/main" id="{87DE2BF1-0745-9AD6-10AF-4A4E52BBEE39}"/>
              </a:ext>
            </a:extLst>
          </p:cNvPr>
          <p:cNvSpPr>
            <a:spLocks noGrp="1"/>
          </p:cNvSpPr>
          <p:nvPr>
            <p:ph type="subTitle" idx="1"/>
          </p:nvPr>
        </p:nvSpPr>
        <p:spPr/>
        <p:txBody>
          <a:bodyPr>
            <a:noAutofit/>
          </a:bodyPr>
          <a:lstStyle/>
          <a:p>
            <a:r>
              <a:rPr lang="en-US">
                <a:latin typeface="Bierstadt "/>
              </a:rPr>
              <a:t>Best Practices and Lessons Learned from National Research</a:t>
            </a:r>
            <a:endParaRPr lang="en-US">
              <a:latin typeface="Bierstadt" panose="020B0004020202020204" pitchFamily="34" charset="0"/>
            </a:endParaRPr>
          </a:p>
        </p:txBody>
      </p:sp>
      <p:sp>
        <p:nvSpPr>
          <p:cNvPr id="9" name="Text Placeholder 8">
            <a:extLst>
              <a:ext uri="{FF2B5EF4-FFF2-40B4-BE49-F238E27FC236}">
                <a16:creationId xmlns:a16="http://schemas.microsoft.com/office/drawing/2014/main" id="{284F1E8F-1895-C561-D0FD-402645EB47D3}"/>
              </a:ext>
            </a:extLst>
          </p:cNvPr>
          <p:cNvSpPr>
            <a:spLocks noGrp="1"/>
          </p:cNvSpPr>
          <p:nvPr>
            <p:ph type="body" sz="quarter" idx="13"/>
          </p:nvPr>
        </p:nvSpPr>
        <p:spPr/>
        <p:txBody>
          <a:bodyPr/>
          <a:lstStyle/>
          <a:p>
            <a:r>
              <a:rPr lang="en-US"/>
              <a:t>October 9, 2025</a:t>
            </a:r>
          </a:p>
        </p:txBody>
      </p:sp>
      <p:sp>
        <p:nvSpPr>
          <p:cNvPr id="12" name="Text Placeholder 11">
            <a:extLst>
              <a:ext uri="{FF2B5EF4-FFF2-40B4-BE49-F238E27FC236}">
                <a16:creationId xmlns:a16="http://schemas.microsoft.com/office/drawing/2014/main" id="{B65C2672-CA66-23B2-ACCD-0FEFAE7ECC6D}"/>
              </a:ext>
            </a:extLst>
          </p:cNvPr>
          <p:cNvSpPr>
            <a:spLocks noGrp="1"/>
          </p:cNvSpPr>
          <p:nvPr>
            <p:ph type="body" sz="quarter" idx="19"/>
          </p:nvPr>
        </p:nvSpPr>
        <p:spPr/>
        <p:txBody>
          <a:bodyPr/>
          <a:lstStyle/>
          <a:p>
            <a:r>
              <a:rPr lang="en-US"/>
              <a:t>Transportation Association of Maryland</a:t>
            </a:r>
          </a:p>
        </p:txBody>
      </p:sp>
      <p:pic>
        <p:nvPicPr>
          <p:cNvPr id="17" name="Picture Placeholder 16">
            <a:extLst>
              <a:ext uri="{FF2B5EF4-FFF2-40B4-BE49-F238E27FC236}">
                <a16:creationId xmlns:a16="http://schemas.microsoft.com/office/drawing/2014/main" id="{90E3BCBC-E534-6905-1163-638C792AA7A4}"/>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a:stretch/>
        </p:blipFill>
        <p:spPr/>
      </p:pic>
      <p:pic>
        <p:nvPicPr>
          <p:cNvPr id="24" name="Picture Placeholder 23">
            <a:extLst>
              <a:ext uri="{FF2B5EF4-FFF2-40B4-BE49-F238E27FC236}">
                <a16:creationId xmlns:a16="http://schemas.microsoft.com/office/drawing/2014/main" id="{F9144964-CCDA-E98D-D106-F4EE7300F9A3}"/>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p:blipFill>
        <p:spPr/>
      </p:pic>
      <p:pic>
        <p:nvPicPr>
          <p:cNvPr id="26" name="Picture Placeholder 25">
            <a:extLst>
              <a:ext uri="{FF2B5EF4-FFF2-40B4-BE49-F238E27FC236}">
                <a16:creationId xmlns:a16="http://schemas.microsoft.com/office/drawing/2014/main" id="{F99820E8-E1AC-8A77-251A-55C4C53668AD}"/>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a:stretch/>
        </p:blipFill>
        <p:spPr/>
      </p:pic>
      <p:pic>
        <p:nvPicPr>
          <p:cNvPr id="34" name="Picture Placeholder 33">
            <a:extLst>
              <a:ext uri="{FF2B5EF4-FFF2-40B4-BE49-F238E27FC236}">
                <a16:creationId xmlns:a16="http://schemas.microsoft.com/office/drawing/2014/main" id="{BF70BFCE-9F35-E840-3480-22924E8507BB}"/>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006000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AED88-C445-79C0-A4D9-36D5C6D038E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6F608CD-88C3-6430-2122-58882C3C9032}"/>
              </a:ext>
            </a:extLst>
          </p:cNvPr>
          <p:cNvSpPr>
            <a:spLocks noGrp="1"/>
          </p:cNvSpPr>
          <p:nvPr>
            <p:ph type="dt" sz="half" idx="10"/>
          </p:nvPr>
        </p:nvSpPr>
        <p:spPr>
          <a:xfrm>
            <a:off x="8600389" y="6331506"/>
            <a:ext cx="2743200" cy="161369"/>
          </a:xfrm>
        </p:spPr>
        <p:txBody>
          <a:bodyPr/>
          <a:lstStyle/>
          <a:p>
            <a:r>
              <a:rPr lang="en-US"/>
              <a:t>October 9, 2025</a:t>
            </a:r>
          </a:p>
        </p:txBody>
      </p:sp>
      <p:sp>
        <p:nvSpPr>
          <p:cNvPr id="5" name="Footer Placeholder 4">
            <a:extLst>
              <a:ext uri="{FF2B5EF4-FFF2-40B4-BE49-F238E27FC236}">
                <a16:creationId xmlns:a16="http://schemas.microsoft.com/office/drawing/2014/main" id="{EA83BBD3-07C9-3A97-80DC-E2FEECDD93DF}"/>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4E8A5C0E-1BA1-CBC9-D8E3-30F2C1A55038}"/>
              </a:ext>
            </a:extLst>
          </p:cNvPr>
          <p:cNvSpPr>
            <a:spLocks noGrp="1"/>
          </p:cNvSpPr>
          <p:nvPr>
            <p:ph type="sldNum" sz="quarter" idx="12"/>
          </p:nvPr>
        </p:nvSpPr>
        <p:spPr/>
        <p:txBody>
          <a:bodyPr/>
          <a:lstStyle/>
          <a:p>
            <a:fld id="{36049E95-97FD-473C-9722-2B483D8EBF66}" type="slidenum">
              <a:rPr lang="en-US" smtClean="0"/>
              <a:pPr/>
              <a:t>10</a:t>
            </a:fld>
            <a:endParaRPr lang="en-US"/>
          </a:p>
        </p:txBody>
      </p:sp>
      <p:pic>
        <p:nvPicPr>
          <p:cNvPr id="1028" name="Picture 4" descr="P194#yIS1, Chart element">
            <a:extLst>
              <a:ext uri="{FF2B5EF4-FFF2-40B4-BE49-F238E27FC236}">
                <a16:creationId xmlns:a16="http://schemas.microsoft.com/office/drawing/2014/main" id="{60956D66-357A-84BE-56DA-54A2A5B92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91" y="3812868"/>
            <a:ext cx="5447270" cy="22069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8CEFC6E-DC37-0EB4-BEB2-67035C587EC7}"/>
              </a:ext>
            </a:extLst>
          </p:cNvPr>
          <p:cNvSpPr txBox="1"/>
          <p:nvPr/>
        </p:nvSpPr>
        <p:spPr>
          <a:xfrm>
            <a:off x="4726379" y="1522138"/>
            <a:ext cx="6828807" cy="369332"/>
          </a:xfrm>
          <a:prstGeom prst="rect">
            <a:avLst/>
          </a:prstGeom>
          <a:noFill/>
        </p:spPr>
        <p:txBody>
          <a:bodyPr wrap="square">
            <a:spAutoFit/>
          </a:bodyPr>
          <a:lstStyle/>
          <a:p>
            <a:pPr marL="0" marR="0">
              <a:spcAft>
                <a:spcPts val="1000"/>
              </a:spcAft>
              <a:buNone/>
            </a:pPr>
            <a:r>
              <a:rPr lang="en-US" sz="1800">
                <a:effectLst/>
                <a:latin typeface="+mj-lt"/>
                <a:ea typeface="MS Mincho" panose="02020609040205080304" pitchFamily="49" charset="-128"/>
                <a:cs typeface="Franklin Gothic Book" panose="020B0503020102020204" pitchFamily="34" charset="0"/>
              </a:rPr>
              <a:t>Severity And Impact Of Transit Workforce Shortage By Agency Size</a:t>
            </a:r>
          </a:p>
        </p:txBody>
      </p:sp>
      <p:pic>
        <p:nvPicPr>
          <p:cNvPr id="1026" name="Picture 2" descr="P149#yIS1, Chart element">
            <a:extLst>
              <a:ext uri="{FF2B5EF4-FFF2-40B4-BE49-F238E27FC236}">
                <a16:creationId xmlns:a16="http://schemas.microsoft.com/office/drawing/2014/main" id="{D107A260-CCF2-3623-6C60-74AB70A9D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379" y="1864355"/>
            <a:ext cx="7053943" cy="2512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B6A13CA-A5D3-E178-B3CC-3945A3DA180E}"/>
              </a:ext>
            </a:extLst>
          </p:cNvPr>
          <p:cNvSpPr txBox="1"/>
          <p:nvPr/>
        </p:nvSpPr>
        <p:spPr>
          <a:xfrm>
            <a:off x="1031291" y="2930737"/>
            <a:ext cx="4740117" cy="646331"/>
          </a:xfrm>
          <a:prstGeom prst="rect">
            <a:avLst/>
          </a:prstGeom>
          <a:noFill/>
        </p:spPr>
        <p:txBody>
          <a:bodyPr wrap="square">
            <a:spAutoFit/>
          </a:bodyPr>
          <a:lstStyle/>
          <a:p>
            <a:r>
              <a:rPr lang="en-US" sz="1800">
                <a:solidFill>
                  <a:srgbClr val="000000"/>
                </a:solidFill>
                <a:effectLst/>
                <a:latin typeface="+mj-lt"/>
                <a:ea typeface="MS Mincho" panose="02020609040205080304" pitchFamily="49" charset="-128"/>
                <a:cs typeface="Franklin Gothic Book" panose="020B0503020102020204" pitchFamily="34" charset="0"/>
              </a:rPr>
              <a:t>Vacancy Rates by Role – Overall versus Top 50 Agencies</a:t>
            </a:r>
            <a:endParaRPr lang="en-US">
              <a:latin typeface="+mj-lt"/>
            </a:endParaRPr>
          </a:p>
        </p:txBody>
      </p:sp>
      <p:sp>
        <p:nvSpPr>
          <p:cNvPr id="16" name="Title 1">
            <a:extLst>
              <a:ext uri="{FF2B5EF4-FFF2-40B4-BE49-F238E27FC236}">
                <a16:creationId xmlns:a16="http://schemas.microsoft.com/office/drawing/2014/main" id="{F3455E22-91FB-A207-6CFC-AE0546404B76}"/>
              </a:ext>
            </a:extLst>
          </p:cNvPr>
          <p:cNvSpPr>
            <a:spLocks noGrp="1"/>
          </p:cNvSpPr>
          <p:nvPr>
            <p:ph type="title"/>
          </p:nvPr>
        </p:nvSpPr>
        <p:spPr>
          <a:xfrm>
            <a:off x="838200" y="365125"/>
            <a:ext cx="10515600" cy="1078992"/>
          </a:xfrm>
        </p:spPr>
        <p:txBody>
          <a:bodyPr>
            <a:normAutofit fontScale="90000"/>
          </a:bodyPr>
          <a:lstStyle/>
          <a:p>
            <a:r>
              <a:rPr lang="en-US"/>
              <a:t>Workforce by the Numbers </a:t>
            </a:r>
            <a:br>
              <a:rPr lang="en-US"/>
            </a:br>
            <a:r>
              <a:rPr lang="en-US"/>
              <a:t>(APTA Transit Workforce Shortage - Oct 2022)</a:t>
            </a:r>
          </a:p>
        </p:txBody>
      </p:sp>
    </p:spTree>
    <p:extLst>
      <p:ext uri="{BB962C8B-B14F-4D97-AF65-F5344CB8AC3E}">
        <p14:creationId xmlns:p14="http://schemas.microsoft.com/office/powerpoint/2010/main" val="10863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C3F8-45F7-5893-C381-393812070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3C35A-2D2A-1436-6F5E-DBA9A79227EC}"/>
              </a:ext>
            </a:extLst>
          </p:cNvPr>
          <p:cNvSpPr>
            <a:spLocks noGrp="1"/>
          </p:cNvSpPr>
          <p:nvPr>
            <p:ph type="title"/>
          </p:nvPr>
        </p:nvSpPr>
        <p:spPr/>
        <p:txBody>
          <a:bodyPr>
            <a:normAutofit fontScale="90000"/>
          </a:bodyPr>
          <a:lstStyle/>
          <a:p>
            <a:r>
              <a:rPr lang="en-US"/>
              <a:t>Workforce by the Numbers </a:t>
            </a:r>
            <a:br>
              <a:rPr lang="en-US"/>
            </a:br>
            <a:r>
              <a:rPr lang="en-US"/>
              <a:t>(APTA Transit Workforce Shortage - Oct 2022)</a:t>
            </a:r>
          </a:p>
        </p:txBody>
      </p:sp>
      <p:sp>
        <p:nvSpPr>
          <p:cNvPr id="4" name="Date Placeholder 3">
            <a:extLst>
              <a:ext uri="{FF2B5EF4-FFF2-40B4-BE49-F238E27FC236}">
                <a16:creationId xmlns:a16="http://schemas.microsoft.com/office/drawing/2014/main" id="{F96A5783-A858-5078-B81F-DF5904AA1F18}"/>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DA0C2867-D0F7-59B8-3081-D2838C490C29}"/>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74C19C68-A051-C50B-78AE-AB34042C0B03}"/>
              </a:ext>
            </a:extLst>
          </p:cNvPr>
          <p:cNvSpPr>
            <a:spLocks noGrp="1"/>
          </p:cNvSpPr>
          <p:nvPr>
            <p:ph type="sldNum" sz="quarter" idx="12"/>
          </p:nvPr>
        </p:nvSpPr>
        <p:spPr/>
        <p:txBody>
          <a:bodyPr/>
          <a:lstStyle/>
          <a:p>
            <a:fld id="{36049E95-97FD-473C-9722-2B483D8EBF66}" type="slidenum">
              <a:rPr lang="en-US" smtClean="0"/>
              <a:pPr/>
              <a:t>11</a:t>
            </a:fld>
            <a:endParaRPr lang="en-US"/>
          </a:p>
        </p:txBody>
      </p:sp>
      <p:graphicFrame>
        <p:nvGraphicFramePr>
          <p:cNvPr id="8" name="Table 7">
            <a:extLst>
              <a:ext uri="{FF2B5EF4-FFF2-40B4-BE49-F238E27FC236}">
                <a16:creationId xmlns:a16="http://schemas.microsoft.com/office/drawing/2014/main" id="{F9025A49-3CB8-CC52-9697-839B8E30A89F}"/>
              </a:ext>
            </a:extLst>
          </p:cNvPr>
          <p:cNvGraphicFramePr>
            <a:graphicFrameLocks noGrp="1"/>
          </p:cNvGraphicFramePr>
          <p:nvPr>
            <p:extLst>
              <p:ext uri="{D42A27DB-BD31-4B8C-83A1-F6EECF244321}">
                <p14:modId xmlns:p14="http://schemas.microsoft.com/office/powerpoint/2010/main" val="1374858216"/>
              </p:ext>
            </p:extLst>
          </p:nvPr>
        </p:nvGraphicFramePr>
        <p:xfrm>
          <a:off x="567244" y="3446741"/>
          <a:ext cx="5090160" cy="1263080"/>
        </p:xfrm>
        <a:graphic>
          <a:graphicData uri="http://schemas.openxmlformats.org/drawingml/2006/table">
            <a:tbl>
              <a:tblPr/>
              <a:tblGrid>
                <a:gridCol w="1135380">
                  <a:extLst>
                    <a:ext uri="{9D8B030D-6E8A-4147-A177-3AD203B41FA5}">
                      <a16:colId xmlns:a16="http://schemas.microsoft.com/office/drawing/2014/main" val="3255420995"/>
                    </a:ext>
                  </a:extLst>
                </a:gridCol>
                <a:gridCol w="777240">
                  <a:extLst>
                    <a:ext uri="{9D8B030D-6E8A-4147-A177-3AD203B41FA5}">
                      <a16:colId xmlns:a16="http://schemas.microsoft.com/office/drawing/2014/main" val="639005976"/>
                    </a:ext>
                  </a:extLst>
                </a:gridCol>
                <a:gridCol w="822960">
                  <a:extLst>
                    <a:ext uri="{9D8B030D-6E8A-4147-A177-3AD203B41FA5}">
                      <a16:colId xmlns:a16="http://schemas.microsoft.com/office/drawing/2014/main" val="3198454674"/>
                    </a:ext>
                  </a:extLst>
                </a:gridCol>
                <a:gridCol w="784860">
                  <a:extLst>
                    <a:ext uri="{9D8B030D-6E8A-4147-A177-3AD203B41FA5}">
                      <a16:colId xmlns:a16="http://schemas.microsoft.com/office/drawing/2014/main" val="3421654545"/>
                    </a:ext>
                  </a:extLst>
                </a:gridCol>
                <a:gridCol w="784860">
                  <a:extLst>
                    <a:ext uri="{9D8B030D-6E8A-4147-A177-3AD203B41FA5}">
                      <a16:colId xmlns:a16="http://schemas.microsoft.com/office/drawing/2014/main" val="1642701123"/>
                    </a:ext>
                  </a:extLst>
                </a:gridCol>
                <a:gridCol w="784860">
                  <a:extLst>
                    <a:ext uri="{9D8B030D-6E8A-4147-A177-3AD203B41FA5}">
                      <a16:colId xmlns:a16="http://schemas.microsoft.com/office/drawing/2014/main" val="736415995"/>
                    </a:ext>
                  </a:extLst>
                </a:gridCol>
              </a:tblGrid>
              <a:tr h="152400">
                <a:tc>
                  <a:txBody>
                    <a:bodyPr/>
                    <a:lstStyle/>
                    <a:p>
                      <a:pPr algn="l" rtl="0" fontAlgn="base">
                        <a:lnSpc>
                          <a:spcPts val="1200"/>
                        </a:lnSpc>
                        <a:buNone/>
                      </a:pPr>
                      <a:r>
                        <a:rPr lang="en-US" sz="1000" b="0" i="0">
                          <a:solidFill>
                            <a:srgbClr val="FFFFFF"/>
                          </a:solidFill>
                          <a:effectLst/>
                          <a:latin typeface="Calibri" panose="020F0502020204030204" pitchFamily="34" charset="0"/>
                        </a:rPr>
                        <a:t> </a:t>
                      </a:r>
                    </a:p>
                  </a:txBody>
                  <a:tcPr>
                    <a:lnL w="7620" cap="flat" cmpd="sng" algn="ctr">
                      <a:solidFill>
                        <a:srgbClr val="7A2426"/>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7A2426"/>
                    </a:solidFill>
                  </a:tcPr>
                </a:tc>
                <a:tc>
                  <a:txBody>
                    <a:bodyPr/>
                    <a:lstStyle/>
                    <a:p>
                      <a:pPr algn="l" rtl="0" fontAlgn="base">
                        <a:lnSpc>
                          <a:spcPts val="1100"/>
                        </a:lnSpc>
                        <a:spcBef>
                          <a:spcPts val="200"/>
                        </a:spcBef>
                        <a:spcAft>
                          <a:spcPts val="200"/>
                        </a:spcAft>
                        <a:buNone/>
                      </a:pPr>
                      <a:r>
                        <a:rPr lang="en-US" sz="1200" b="1" i="0">
                          <a:solidFill>
                            <a:srgbClr val="FFFFFF"/>
                          </a:solidFill>
                          <a:effectLst/>
                          <a:latin typeface="Franklin Gothic Medium" panose="020B0603020102020204" pitchFamily="34" charset="0"/>
                        </a:rPr>
                        <a:t>Compensation </a:t>
                      </a:r>
                      <a:endParaRPr lang="en-US" sz="12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7A2426"/>
                    </a:solidFill>
                  </a:tcPr>
                </a:tc>
                <a:tc>
                  <a:txBody>
                    <a:bodyPr/>
                    <a:lstStyle/>
                    <a:p>
                      <a:pPr algn="l" rtl="0" fontAlgn="base">
                        <a:lnSpc>
                          <a:spcPts val="1100"/>
                        </a:lnSpc>
                        <a:spcBef>
                          <a:spcPts val="200"/>
                        </a:spcBef>
                        <a:spcAft>
                          <a:spcPts val="200"/>
                        </a:spcAft>
                        <a:buNone/>
                      </a:pPr>
                      <a:r>
                        <a:rPr lang="en-US" sz="1200" b="1" i="0">
                          <a:solidFill>
                            <a:srgbClr val="FFFFFF"/>
                          </a:solidFill>
                          <a:effectLst/>
                          <a:latin typeface="Franklin Gothic Medium" panose="020B0603020102020204" pitchFamily="34" charset="0"/>
                        </a:rPr>
                        <a:t>Work Schedule </a:t>
                      </a:r>
                      <a:endParaRPr lang="en-US" sz="12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7A2426"/>
                    </a:solidFill>
                  </a:tcPr>
                </a:tc>
                <a:tc>
                  <a:txBody>
                    <a:bodyPr/>
                    <a:lstStyle/>
                    <a:p>
                      <a:pPr algn="l" rtl="0" fontAlgn="base">
                        <a:lnSpc>
                          <a:spcPts val="1100"/>
                        </a:lnSpc>
                        <a:spcBef>
                          <a:spcPts val="200"/>
                        </a:spcBef>
                        <a:spcAft>
                          <a:spcPts val="200"/>
                        </a:spcAft>
                        <a:buNone/>
                      </a:pPr>
                      <a:r>
                        <a:rPr lang="en-US" sz="1200" b="1" i="0">
                          <a:solidFill>
                            <a:srgbClr val="FFFFFF"/>
                          </a:solidFill>
                          <a:effectLst/>
                          <a:latin typeface="Franklin Gothic Medium" panose="020B0603020102020204" pitchFamily="34" charset="0"/>
                        </a:rPr>
                        <a:t>Harassment and Assault </a:t>
                      </a:r>
                      <a:endParaRPr lang="en-US" sz="12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7A2426"/>
                    </a:solidFill>
                  </a:tcPr>
                </a:tc>
                <a:tc>
                  <a:txBody>
                    <a:bodyPr/>
                    <a:lstStyle/>
                    <a:p>
                      <a:pPr algn="l" rtl="0" fontAlgn="base">
                        <a:lnSpc>
                          <a:spcPts val="1100"/>
                        </a:lnSpc>
                        <a:spcBef>
                          <a:spcPts val="200"/>
                        </a:spcBef>
                        <a:spcAft>
                          <a:spcPts val="200"/>
                        </a:spcAft>
                        <a:buNone/>
                      </a:pPr>
                      <a:r>
                        <a:rPr lang="en-US" sz="1200" b="1" i="0">
                          <a:solidFill>
                            <a:srgbClr val="FFFFFF"/>
                          </a:solidFill>
                          <a:effectLst/>
                          <a:latin typeface="Franklin Gothic Medium" panose="020B0603020102020204" pitchFamily="34" charset="0"/>
                        </a:rPr>
                        <a:t>Other Conditions </a:t>
                      </a:r>
                      <a:endParaRPr lang="en-US" sz="12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7A2426"/>
                    </a:solidFill>
                  </a:tcPr>
                </a:tc>
                <a:tc>
                  <a:txBody>
                    <a:bodyPr/>
                    <a:lstStyle/>
                    <a:p>
                      <a:pPr algn="l" rtl="0" fontAlgn="base">
                        <a:lnSpc>
                          <a:spcPts val="1100"/>
                        </a:lnSpc>
                        <a:spcBef>
                          <a:spcPts val="200"/>
                        </a:spcBef>
                        <a:spcAft>
                          <a:spcPts val="200"/>
                        </a:spcAft>
                        <a:buNone/>
                      </a:pPr>
                      <a:r>
                        <a:rPr lang="en-US" sz="1200" b="1" i="0">
                          <a:solidFill>
                            <a:srgbClr val="FFFFFF"/>
                          </a:solidFill>
                          <a:effectLst/>
                          <a:latin typeface="Franklin Gothic Medium" panose="020B0603020102020204" pitchFamily="34" charset="0"/>
                        </a:rPr>
                        <a:t>COVID-19 </a:t>
                      </a:r>
                      <a:endParaRPr lang="en-US" sz="12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7A2426"/>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7A2426"/>
                    </a:solidFill>
                  </a:tcPr>
                </a:tc>
                <a:extLst>
                  <a:ext uri="{0D108BD9-81ED-4DB2-BD59-A6C34878D82A}">
                    <a16:rowId xmlns:a16="http://schemas.microsoft.com/office/drawing/2014/main" val="3856188406"/>
                  </a:ext>
                </a:extLst>
              </a:tr>
              <a:tr h="152400">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All Respondents</a:t>
                      </a:r>
                      <a:r>
                        <a:rPr lang="en-US" sz="1200" b="1" i="0">
                          <a:solidFill>
                            <a:srgbClr val="000000"/>
                          </a:solidFill>
                          <a:effectLst/>
                          <a:latin typeface="Franklin Gothic Book" panose="020B0503020102020204" pitchFamily="34" charset="0"/>
                        </a:rPr>
                        <a:t> </a:t>
                      </a:r>
                      <a:endParaRPr lang="en-US" sz="1200" b="1" i="0">
                        <a:solidFill>
                          <a:srgbClr val="000000"/>
                        </a:solidFill>
                        <a:effectLst/>
                      </a:endParaRPr>
                    </a:p>
                  </a:txBody>
                  <a:tcPr>
                    <a:lnL w="7620" cap="flat" cmpd="sng" algn="ctr">
                      <a:solidFill>
                        <a:srgbClr val="7A2426"/>
                      </a:solidFill>
                      <a:prstDash val="solid"/>
                      <a:round/>
                      <a:headEnd type="none" w="med" len="med"/>
                      <a:tailEnd type="none" w="med" len="med"/>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FFFFFF"/>
                    </a:solid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2.2 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2.0 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4.2 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3.3 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3.2 </a:t>
                      </a:r>
                      <a:endParaRPr lang="en-US" sz="1200" b="0" i="0">
                        <a:solidFill>
                          <a:srgbClr val="000000"/>
                        </a:solidFill>
                        <a:effectLst/>
                      </a:endParaRPr>
                    </a:p>
                  </a:txBody>
                  <a:tcPr>
                    <a:lnL>
                      <a:noFill/>
                    </a:lnL>
                    <a:lnR w="7620" cap="flat" cmpd="sng" algn="ctr">
                      <a:solidFill>
                        <a:srgbClr val="7A2426"/>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extLst>
                  <a:ext uri="{0D108BD9-81ED-4DB2-BD59-A6C34878D82A}">
                    <a16:rowId xmlns:a16="http://schemas.microsoft.com/office/drawing/2014/main" val="2911565404"/>
                  </a:ext>
                </a:extLst>
              </a:tr>
              <a:tr h="152400">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Top 50 Agencies</a:t>
                      </a:r>
                      <a:r>
                        <a:rPr lang="en-US" sz="1200" b="1" i="0">
                          <a:solidFill>
                            <a:srgbClr val="000000"/>
                          </a:solidFill>
                          <a:effectLst/>
                          <a:latin typeface="Franklin Gothic Book" panose="020B0503020102020204" pitchFamily="34" charset="0"/>
                        </a:rPr>
                        <a:t> </a:t>
                      </a:r>
                      <a:endParaRPr lang="en-US" sz="1200" b="1" i="0">
                        <a:solidFill>
                          <a:srgbClr val="000000"/>
                        </a:solidFill>
                        <a:effectLst/>
                      </a:endParaRPr>
                    </a:p>
                  </a:txBody>
                  <a:tcPr>
                    <a:lnL w="7620" cap="flat" cmpd="sng" algn="ctr">
                      <a:solidFill>
                        <a:srgbClr val="7A2426"/>
                      </a:solidFill>
                      <a:prstDash val="solid"/>
                      <a:round/>
                      <a:headEnd type="none" w="med" len="med"/>
                      <a:tailEnd type="none" w="med" len="med"/>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solidFill>
                      <a:srgbClr val="FFFFFF"/>
                    </a:solid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2.1 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2.1 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4.1 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3.3 </a:t>
                      </a:r>
                      <a:endParaRPr lang="en-US" sz="1200" b="0" i="0">
                        <a:solidFill>
                          <a:srgbClr val="000000"/>
                        </a:solidFill>
                        <a:effectLst/>
                      </a:endParaRPr>
                    </a:p>
                  </a:txBody>
                  <a:tcPr>
                    <a:lnL>
                      <a:noFill/>
                    </a:lnL>
                    <a:lnR>
                      <a:noFill/>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tc>
                  <a:txBody>
                    <a:bodyPr/>
                    <a:lstStyle/>
                    <a:p>
                      <a:pPr algn="l" rtl="0" fontAlgn="base">
                        <a:lnSpc>
                          <a:spcPts val="1100"/>
                        </a:lnSpc>
                        <a:spcBef>
                          <a:spcPts val="200"/>
                        </a:spcBef>
                        <a:spcAft>
                          <a:spcPts val="200"/>
                        </a:spcAft>
                        <a:buNone/>
                      </a:pPr>
                      <a:r>
                        <a:rPr lang="en-US" sz="1200" b="0" i="0">
                          <a:solidFill>
                            <a:srgbClr val="000000"/>
                          </a:solidFill>
                          <a:effectLst/>
                          <a:latin typeface="Franklin Gothic Book" panose="020B0503020102020204" pitchFamily="34" charset="0"/>
                        </a:rPr>
                        <a:t>3.4 </a:t>
                      </a:r>
                      <a:endParaRPr lang="en-US" sz="1200" b="0" i="0">
                        <a:solidFill>
                          <a:srgbClr val="000000"/>
                        </a:solidFill>
                        <a:effectLst/>
                      </a:endParaRPr>
                    </a:p>
                  </a:txBody>
                  <a:tcPr>
                    <a:lnL>
                      <a:noFill/>
                    </a:lnL>
                    <a:lnR w="7620" cap="flat" cmpd="sng" algn="ctr">
                      <a:solidFill>
                        <a:srgbClr val="7A2426"/>
                      </a:solidFill>
                      <a:prstDash val="solid"/>
                      <a:round/>
                      <a:headEnd type="none" w="med" len="med"/>
                      <a:tailEnd type="none" w="med" len="med"/>
                    </a:lnR>
                    <a:lnT w="7620" cap="flat" cmpd="sng" algn="ctr">
                      <a:solidFill>
                        <a:srgbClr val="7A2426"/>
                      </a:solidFill>
                      <a:prstDash val="solid"/>
                      <a:round/>
                      <a:headEnd type="none" w="med" len="med"/>
                      <a:tailEnd type="none" w="med" len="med"/>
                    </a:lnT>
                    <a:lnB w="7620" cap="flat" cmpd="sng" algn="ctr">
                      <a:solidFill>
                        <a:srgbClr val="7A2426"/>
                      </a:solidFill>
                      <a:prstDash val="solid"/>
                      <a:round/>
                      <a:headEnd type="none" w="med" len="med"/>
                      <a:tailEnd type="none" w="med" len="med"/>
                    </a:lnB>
                    <a:noFill/>
                  </a:tcPr>
                </a:tc>
                <a:extLst>
                  <a:ext uri="{0D108BD9-81ED-4DB2-BD59-A6C34878D82A}">
                    <a16:rowId xmlns:a16="http://schemas.microsoft.com/office/drawing/2014/main" val="2634644041"/>
                  </a:ext>
                </a:extLst>
              </a:tr>
            </a:tbl>
          </a:graphicData>
        </a:graphic>
      </p:graphicFrame>
      <p:sp>
        <p:nvSpPr>
          <p:cNvPr id="10" name="TextBox 9">
            <a:extLst>
              <a:ext uri="{FF2B5EF4-FFF2-40B4-BE49-F238E27FC236}">
                <a16:creationId xmlns:a16="http://schemas.microsoft.com/office/drawing/2014/main" id="{2FC08AC7-C79A-5842-40CB-4056FEB6BE4A}"/>
              </a:ext>
            </a:extLst>
          </p:cNvPr>
          <p:cNvSpPr txBox="1"/>
          <p:nvPr/>
        </p:nvSpPr>
        <p:spPr>
          <a:xfrm>
            <a:off x="567244" y="2782669"/>
            <a:ext cx="5059680" cy="646331"/>
          </a:xfrm>
          <a:prstGeom prst="rect">
            <a:avLst/>
          </a:prstGeom>
          <a:noFill/>
        </p:spPr>
        <p:txBody>
          <a:bodyPr wrap="square">
            <a:spAutoFit/>
          </a:bodyPr>
          <a:lstStyle/>
          <a:p>
            <a:r>
              <a:rPr lang="en-US"/>
              <a:t>Average Rank of Factors Causing Workers to Quit Since COVID-19 (1 is greatest, 5 is least)</a:t>
            </a:r>
          </a:p>
        </p:txBody>
      </p:sp>
      <p:pic>
        <p:nvPicPr>
          <p:cNvPr id="3075" name="Picture 3" descr="P412#yIS1, Chart element">
            <a:extLst>
              <a:ext uri="{FF2B5EF4-FFF2-40B4-BE49-F238E27FC236}">
                <a16:creationId xmlns:a16="http://schemas.microsoft.com/office/drawing/2014/main" id="{1E076655-B29E-75C2-31D5-72213436D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9782"/>
            <a:ext cx="6400800" cy="4076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235C559-C88C-66EF-3618-A6B63B440C63}"/>
              </a:ext>
            </a:extLst>
          </p:cNvPr>
          <p:cNvSpPr txBox="1"/>
          <p:nvPr/>
        </p:nvSpPr>
        <p:spPr>
          <a:xfrm>
            <a:off x="5906530" y="1479598"/>
            <a:ext cx="6139542" cy="646331"/>
          </a:xfrm>
          <a:prstGeom prst="rect">
            <a:avLst/>
          </a:prstGeom>
          <a:noFill/>
        </p:spPr>
        <p:txBody>
          <a:bodyPr wrap="square">
            <a:spAutoFit/>
          </a:bodyPr>
          <a:lstStyle/>
          <a:p>
            <a:r>
              <a:rPr lang="en-US"/>
              <a:t>Solutions to Workforce Shortage by Implementation Status (Number of 190 Agencies Surveyed)</a:t>
            </a:r>
          </a:p>
        </p:txBody>
      </p:sp>
    </p:spTree>
    <p:extLst>
      <p:ext uri="{BB962C8B-B14F-4D97-AF65-F5344CB8AC3E}">
        <p14:creationId xmlns:p14="http://schemas.microsoft.com/office/powerpoint/2010/main" val="422777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14B6-A39E-6E9D-D747-974B9B4F6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D8FB2-F315-6730-8E89-43A29D460468}"/>
              </a:ext>
            </a:extLst>
          </p:cNvPr>
          <p:cNvSpPr>
            <a:spLocks noGrp="1"/>
          </p:cNvSpPr>
          <p:nvPr>
            <p:ph type="title"/>
          </p:nvPr>
        </p:nvSpPr>
        <p:spPr>
          <a:xfrm>
            <a:off x="838200" y="365124"/>
            <a:ext cx="10515600" cy="1191425"/>
          </a:xfrm>
        </p:spPr>
        <p:txBody>
          <a:bodyPr>
            <a:normAutofit/>
          </a:bodyPr>
          <a:lstStyle/>
          <a:p>
            <a:r>
              <a:rPr lang="en-US"/>
              <a:t>Workforce by the Numbers </a:t>
            </a:r>
            <a:br>
              <a:rPr lang="en-US"/>
            </a:br>
            <a:r>
              <a:rPr lang="en-US" sz="2200" i="1"/>
              <a:t>(TCRP F29 – Mental Health, Wellness, &amp; Resilience for Transit System Workers)</a:t>
            </a:r>
          </a:p>
        </p:txBody>
      </p:sp>
      <p:sp>
        <p:nvSpPr>
          <p:cNvPr id="3" name="Content Placeholder 2">
            <a:extLst>
              <a:ext uri="{FF2B5EF4-FFF2-40B4-BE49-F238E27FC236}">
                <a16:creationId xmlns:a16="http://schemas.microsoft.com/office/drawing/2014/main" id="{02805549-BD6D-9DF6-F110-F5DA53F384D5}"/>
              </a:ext>
            </a:extLst>
          </p:cNvPr>
          <p:cNvSpPr>
            <a:spLocks noGrp="1"/>
          </p:cNvSpPr>
          <p:nvPr>
            <p:ph idx="1"/>
          </p:nvPr>
        </p:nvSpPr>
        <p:spPr>
          <a:xfrm>
            <a:off x="838200" y="1449672"/>
            <a:ext cx="5447270" cy="4521107"/>
          </a:xfrm>
        </p:spPr>
        <p:txBody>
          <a:bodyPr>
            <a:normAutofit lnSpcReduction="10000"/>
          </a:bodyPr>
          <a:lstStyle/>
          <a:p>
            <a:pPr lvl="1"/>
            <a:r>
              <a:rPr lang="en-US"/>
              <a:t>Retention Challenges</a:t>
            </a:r>
          </a:p>
          <a:p>
            <a:pPr lvl="2"/>
            <a:r>
              <a:rPr lang="en-US"/>
              <a:t>🔻 62% of agencies report difficulty retaining employees</a:t>
            </a:r>
          </a:p>
          <a:p>
            <a:pPr lvl="2"/>
            <a:r>
              <a:rPr lang="en-US"/>
              <a:t>Top reasons workers quit (2023 survey):</a:t>
            </a:r>
          </a:p>
          <a:p>
            <a:pPr marL="1654175" lvl="3" indent="-457200">
              <a:buFont typeface="+mj-lt"/>
              <a:buAutoNum type="arabicPeriod"/>
            </a:pPr>
            <a:r>
              <a:rPr lang="en-US"/>
              <a:t>Work schedules</a:t>
            </a:r>
          </a:p>
          <a:p>
            <a:pPr marL="1654175" lvl="3" indent="-457200">
              <a:buFont typeface="+mj-lt"/>
              <a:buAutoNum type="arabicPeriod"/>
            </a:pPr>
            <a:r>
              <a:rPr lang="en-US"/>
              <a:t>Compensation</a:t>
            </a:r>
          </a:p>
          <a:p>
            <a:pPr marL="1654175" lvl="3" indent="-457200">
              <a:buFont typeface="+mj-lt"/>
              <a:buAutoNum type="arabicPeriod"/>
            </a:pPr>
            <a:r>
              <a:rPr lang="en-US"/>
              <a:t>Working conditions</a:t>
            </a:r>
          </a:p>
          <a:p>
            <a:pPr marL="1654175" lvl="3" indent="-457200">
              <a:buFont typeface="+mj-lt"/>
              <a:buAutoNum type="arabicPeriod"/>
            </a:pPr>
            <a:r>
              <a:rPr lang="en-US"/>
              <a:t>On-the-job harassment/assault</a:t>
            </a:r>
          </a:p>
          <a:p>
            <a:pPr marL="1654175" lvl="3" indent="-457200">
              <a:buFont typeface="+mj-lt"/>
              <a:buAutoNum type="arabicPeriod"/>
            </a:pPr>
            <a:r>
              <a:rPr lang="en-US"/>
              <a:t>COVID-19 concerns</a:t>
            </a:r>
          </a:p>
          <a:p>
            <a:pPr lvl="2"/>
            <a:r>
              <a:rPr lang="en-US"/>
              <a:t>32% of frontline workers blamed management for their leaving. </a:t>
            </a:r>
          </a:p>
          <a:p>
            <a:pPr lvl="2"/>
            <a:r>
              <a:rPr lang="en-US"/>
              <a:t>45% of current workers &amp; 53% of former workers say agency isn’t responsive.</a:t>
            </a:r>
          </a:p>
        </p:txBody>
      </p:sp>
      <p:sp>
        <p:nvSpPr>
          <p:cNvPr id="4" name="Date Placeholder 3">
            <a:extLst>
              <a:ext uri="{FF2B5EF4-FFF2-40B4-BE49-F238E27FC236}">
                <a16:creationId xmlns:a16="http://schemas.microsoft.com/office/drawing/2014/main" id="{57772BA8-B89D-4018-DA3F-5A351DB803EC}"/>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C78E47C2-1268-E722-4404-4BE62EE66E44}"/>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DD17CE8E-418A-6311-68D0-DECE2C717F9A}"/>
              </a:ext>
            </a:extLst>
          </p:cNvPr>
          <p:cNvSpPr>
            <a:spLocks noGrp="1"/>
          </p:cNvSpPr>
          <p:nvPr>
            <p:ph type="sldNum" sz="quarter" idx="12"/>
          </p:nvPr>
        </p:nvSpPr>
        <p:spPr/>
        <p:txBody>
          <a:bodyPr/>
          <a:lstStyle/>
          <a:p>
            <a:fld id="{36049E95-97FD-473C-9722-2B483D8EBF66}" type="slidenum">
              <a:rPr lang="en-US" smtClean="0"/>
              <a:pPr/>
              <a:t>12</a:t>
            </a:fld>
            <a:endParaRPr lang="en-US"/>
          </a:p>
        </p:txBody>
      </p:sp>
      <p:sp>
        <p:nvSpPr>
          <p:cNvPr id="9" name="Content Placeholder 2">
            <a:extLst>
              <a:ext uri="{FF2B5EF4-FFF2-40B4-BE49-F238E27FC236}">
                <a16:creationId xmlns:a16="http://schemas.microsoft.com/office/drawing/2014/main" id="{65E2E6F0-CBF6-5B96-F9EA-6FC45A971293}"/>
              </a:ext>
            </a:extLst>
          </p:cNvPr>
          <p:cNvSpPr txBox="1">
            <a:spLocks/>
          </p:cNvSpPr>
          <p:nvPr/>
        </p:nvSpPr>
        <p:spPr>
          <a:xfrm>
            <a:off x="6096000" y="1449671"/>
            <a:ext cx="5447270" cy="452110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1"/>
              </a:buClr>
              <a:buSzPct val="75000"/>
              <a:buFont typeface="Wingdings" panose="05000000000000000000" pitchFamily="2" charset="2"/>
              <a:buChar char="n"/>
              <a:defRPr lang="en-US" sz="2800" kern="1200" smtClean="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1"/>
              </a:buClr>
              <a:buSzPct val="100000"/>
              <a:buFont typeface="Wingdings" panose="05000000000000000000" pitchFamily="2" charset="2"/>
              <a:buChar char=""/>
              <a:defRPr lang="en-US" sz="2400" kern="1200" smtClean="0">
                <a:solidFill>
                  <a:schemeClr val="tx2"/>
                </a:solidFill>
                <a:latin typeface="+mn-lt"/>
                <a:ea typeface="+mn-ea"/>
                <a:cs typeface="+mn-cs"/>
              </a:defRPr>
            </a:lvl2pPr>
            <a:lvl3pPr marL="1257300" indent="-342900"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539875" indent="-285750"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887538" indent="-28575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Barriers to Mental Health</a:t>
            </a:r>
          </a:p>
          <a:p>
            <a:pPr lvl="2"/>
            <a:r>
              <a:rPr lang="en-US"/>
              <a:t>Lack of time (36%)</a:t>
            </a:r>
          </a:p>
          <a:p>
            <a:pPr lvl="2"/>
            <a:r>
              <a:rPr lang="en-US"/>
              <a:t>Missed pay (33%)</a:t>
            </a:r>
          </a:p>
          <a:p>
            <a:pPr lvl="2"/>
            <a:r>
              <a:rPr lang="en-US"/>
              <a:t>Privacy concerns (33%)</a:t>
            </a:r>
          </a:p>
          <a:p>
            <a:pPr lvl="2"/>
            <a:r>
              <a:rPr lang="en-US"/>
              <a:t>Too tired/exhausted (32%)</a:t>
            </a:r>
          </a:p>
          <a:p>
            <a:pPr lvl="2"/>
            <a:endParaRPr lang="en-US"/>
          </a:p>
          <a:p>
            <a:pPr lvl="1"/>
            <a:r>
              <a:rPr lang="en-US"/>
              <a:t>Workplace Stressors</a:t>
            </a:r>
          </a:p>
          <a:p>
            <a:pPr lvl="2"/>
            <a:r>
              <a:rPr lang="en-US"/>
              <a:t>81%: verbal threats/harassment</a:t>
            </a:r>
          </a:p>
          <a:p>
            <a:pPr lvl="2"/>
            <a:r>
              <a:rPr lang="en-US"/>
              <a:t>60%: spitting</a:t>
            </a:r>
          </a:p>
          <a:p>
            <a:pPr lvl="2"/>
            <a:r>
              <a:rPr lang="en-US"/>
              <a:t>38%: projectiles thrown at buses</a:t>
            </a:r>
          </a:p>
          <a:p>
            <a:pPr lvl="2"/>
            <a:r>
              <a:rPr lang="en-US"/>
              <a:t>26%: objects thrown inside buses</a:t>
            </a:r>
          </a:p>
          <a:p>
            <a:pPr marL="914400" lvl="2" indent="0">
              <a:buNone/>
            </a:pPr>
            <a:r>
              <a:rPr lang="en-US"/>
              <a:t>Another study found 85% experience body pain from work conditions</a:t>
            </a:r>
          </a:p>
        </p:txBody>
      </p:sp>
    </p:spTree>
    <p:extLst>
      <p:ext uri="{BB962C8B-B14F-4D97-AF65-F5344CB8AC3E}">
        <p14:creationId xmlns:p14="http://schemas.microsoft.com/office/powerpoint/2010/main" val="11390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BCAF-1002-4D0B-8847-F6B0E39FB2A1}"/>
              </a:ext>
            </a:extLst>
          </p:cNvPr>
          <p:cNvSpPr>
            <a:spLocks noGrp="1"/>
          </p:cNvSpPr>
          <p:nvPr>
            <p:ph type="ctrTitle"/>
          </p:nvPr>
        </p:nvSpPr>
        <p:spPr/>
        <p:txBody>
          <a:bodyPr/>
          <a:lstStyle/>
          <a:p>
            <a:r>
              <a:rPr lang="en-US"/>
              <a:t>Report 245:</a:t>
            </a:r>
            <a:br>
              <a:rPr lang="en-US"/>
            </a:br>
            <a:r>
              <a:rPr lang="en-US"/>
              <a:t>Mental Health, Wellness, and Resilience </a:t>
            </a:r>
            <a:br>
              <a:rPr lang="en-US"/>
            </a:br>
            <a:r>
              <a:rPr lang="en-US"/>
              <a:t>for Transit System Workers</a:t>
            </a:r>
          </a:p>
        </p:txBody>
      </p:sp>
      <p:sp>
        <p:nvSpPr>
          <p:cNvPr id="4" name="Subtitle 3">
            <a:extLst>
              <a:ext uri="{FF2B5EF4-FFF2-40B4-BE49-F238E27FC236}">
                <a16:creationId xmlns:a16="http://schemas.microsoft.com/office/drawing/2014/main" id="{3E66B10C-5A2E-4815-9557-B6B84F8655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923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743D-A26B-0377-B397-461FE918DBD6}"/>
              </a:ext>
            </a:extLst>
          </p:cNvPr>
          <p:cNvSpPr>
            <a:spLocks noGrp="1"/>
          </p:cNvSpPr>
          <p:nvPr>
            <p:ph type="title"/>
          </p:nvPr>
        </p:nvSpPr>
        <p:spPr/>
        <p:txBody>
          <a:bodyPr/>
          <a:lstStyle/>
          <a:p>
            <a:r>
              <a:rPr lang="en-US"/>
              <a:t>Research Objectives</a:t>
            </a:r>
          </a:p>
        </p:txBody>
      </p:sp>
      <p:sp>
        <p:nvSpPr>
          <p:cNvPr id="3" name="Content Placeholder 2">
            <a:extLst>
              <a:ext uri="{FF2B5EF4-FFF2-40B4-BE49-F238E27FC236}">
                <a16:creationId xmlns:a16="http://schemas.microsoft.com/office/drawing/2014/main" id="{725FEAF7-0F35-FCB2-AE04-0D5438AD3918}"/>
              </a:ext>
            </a:extLst>
          </p:cNvPr>
          <p:cNvSpPr>
            <a:spLocks noGrp="1"/>
          </p:cNvSpPr>
          <p:nvPr>
            <p:ph sz="half" idx="1"/>
          </p:nvPr>
        </p:nvSpPr>
        <p:spPr>
          <a:xfrm>
            <a:off x="609600" y="1524000"/>
            <a:ext cx="5740400" cy="4533900"/>
          </a:xfrm>
        </p:spPr>
        <p:txBody>
          <a:bodyPr/>
          <a:lstStyle/>
          <a:p>
            <a:pPr marL="0" indent="0">
              <a:buNone/>
            </a:pPr>
            <a:r>
              <a:rPr lang="en-US"/>
              <a:t>The objective of </a:t>
            </a:r>
            <a:r>
              <a:rPr lang="en-US">
                <a:hlinkClick r:id="rId3"/>
              </a:rPr>
              <a:t>Report 245</a:t>
            </a:r>
            <a:r>
              <a:rPr lang="en-US"/>
              <a:t> was to develop a comprehensive guidebook and interactive products that would assist transit agencies and other stakeholders in exploring or implementing approaches to identify and mitigate the factors that cause negative impacts on mental health, wellness, and resilience for transit system workers. </a:t>
            </a:r>
          </a:p>
        </p:txBody>
      </p:sp>
      <p:sp>
        <p:nvSpPr>
          <p:cNvPr id="4" name="Content Placeholder 3">
            <a:extLst>
              <a:ext uri="{FF2B5EF4-FFF2-40B4-BE49-F238E27FC236}">
                <a16:creationId xmlns:a16="http://schemas.microsoft.com/office/drawing/2014/main" id="{EE9C33EE-45EB-FF8E-B65B-A1904DAA7476}"/>
              </a:ext>
            </a:extLst>
          </p:cNvPr>
          <p:cNvSpPr>
            <a:spLocks noGrp="1"/>
          </p:cNvSpPr>
          <p:nvPr>
            <p:ph sz="half" idx="2"/>
          </p:nvPr>
        </p:nvSpPr>
        <p:spPr>
          <a:xfrm>
            <a:off x="6207225" y="-3075"/>
            <a:ext cx="5994400" cy="6870700"/>
          </a:xfrm>
          <a:solidFill>
            <a:srgbClr val="5E0C02"/>
          </a:solidFill>
        </p:spPr>
        <p:txBody>
          <a:bodyPr lIns="274320" tIns="182880" rIns="274320" bIns="182880" anchor="ctr"/>
          <a:lstStyle/>
          <a:p>
            <a:pPr marL="0" indent="0">
              <a:buNone/>
            </a:pPr>
            <a:r>
              <a:rPr lang="en-US">
                <a:solidFill>
                  <a:schemeClr val="bg1"/>
                </a:solidFill>
              </a:rPr>
              <a:t>The research will addressed the contributing factors to a transit employee’s mental health by: </a:t>
            </a:r>
          </a:p>
          <a:p>
            <a:r>
              <a:rPr lang="en-US" sz="1600">
                <a:solidFill>
                  <a:schemeClr val="bg1"/>
                </a:solidFill>
              </a:rPr>
              <a:t>Documenting the stressors experienced by transit system workers during pre-and peri-pandemic times; </a:t>
            </a:r>
          </a:p>
          <a:p>
            <a:r>
              <a:rPr lang="en-US" sz="1600">
                <a:solidFill>
                  <a:schemeClr val="bg1"/>
                </a:solidFill>
              </a:rPr>
              <a:t>Documenting the impacts of those stressors at the individual and organizational levels;</a:t>
            </a:r>
          </a:p>
          <a:p>
            <a:r>
              <a:rPr lang="en-US" sz="1600">
                <a:solidFill>
                  <a:schemeClr val="bg1"/>
                </a:solidFill>
              </a:rPr>
              <a:t>Documenting any differences seen by race, ethnicity, gender, age, and occupation;</a:t>
            </a:r>
          </a:p>
          <a:p>
            <a:r>
              <a:rPr lang="en-US" sz="1600">
                <a:solidFill>
                  <a:schemeClr val="bg1"/>
                </a:solidFill>
              </a:rPr>
              <a:t>Identifying protective factors and actions that would help proactively develop, promote, and sustain a culture that supports the mental health, well-being, and resilience of transit workers (methods, models, and programs);</a:t>
            </a:r>
          </a:p>
          <a:p>
            <a:r>
              <a:rPr lang="en-US" sz="1600">
                <a:solidFill>
                  <a:schemeClr val="bg1"/>
                </a:solidFill>
              </a:rPr>
              <a:t>Evaluating the impacts of existing programs, policies, and practices, including labor-management relations and work organization, to address mental health issues;</a:t>
            </a:r>
          </a:p>
          <a:p>
            <a:r>
              <a:rPr lang="en-US" sz="1600">
                <a:solidFill>
                  <a:schemeClr val="bg1"/>
                </a:solidFill>
              </a:rPr>
              <a:t>Documenting the role of supervisory support in helping employees to manage exposure to stressors; and</a:t>
            </a:r>
          </a:p>
          <a:p>
            <a:r>
              <a:rPr lang="en-US" sz="1600">
                <a:solidFill>
                  <a:schemeClr val="bg1"/>
                </a:solidFill>
              </a:rPr>
              <a:t>Recommending best practices for transit systems to support the mental health of transit employees (including programs, outreach, education, and bargaining).</a:t>
            </a:r>
          </a:p>
          <a:p>
            <a:endParaRPr lang="en-US" sz="1200">
              <a:solidFill>
                <a:schemeClr val="bg1"/>
              </a:solidFill>
            </a:endParaRPr>
          </a:p>
        </p:txBody>
      </p:sp>
      <p:sp>
        <p:nvSpPr>
          <p:cNvPr id="5" name="Slide Number Placeholder 4">
            <a:extLst>
              <a:ext uri="{FF2B5EF4-FFF2-40B4-BE49-F238E27FC236}">
                <a16:creationId xmlns:a16="http://schemas.microsoft.com/office/drawing/2014/main" id="{6812F5AF-DE37-DF3F-0DBB-A13F405344A5}"/>
              </a:ext>
            </a:extLst>
          </p:cNvPr>
          <p:cNvSpPr>
            <a:spLocks noGrp="1"/>
          </p:cNvSpPr>
          <p:nvPr>
            <p:ph type="sldNum" sz="quarter" idx="10"/>
          </p:nvPr>
        </p:nvSpPr>
        <p:spPr/>
        <p:txBody>
          <a:bodyPr/>
          <a:lstStyle/>
          <a:p>
            <a:pPr>
              <a:defRPr/>
            </a:pPr>
            <a:fld id="{E32FBBCA-E5B9-4452-973C-42302685A9BF}" type="slidenum">
              <a:rPr lang="en-US" smtClean="0"/>
              <a:pPr>
                <a:defRPr/>
              </a:pPr>
              <a:t>14</a:t>
            </a:fld>
            <a:endParaRPr lang="en-US"/>
          </a:p>
        </p:txBody>
      </p:sp>
    </p:spTree>
    <p:extLst>
      <p:ext uri="{BB962C8B-B14F-4D97-AF65-F5344CB8AC3E}">
        <p14:creationId xmlns:p14="http://schemas.microsoft.com/office/powerpoint/2010/main" val="41374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2853-CCE3-1A93-85B6-893583EE665B}"/>
              </a:ext>
            </a:extLst>
          </p:cNvPr>
          <p:cNvSpPr>
            <a:spLocks noGrp="1"/>
          </p:cNvSpPr>
          <p:nvPr>
            <p:ph type="title"/>
          </p:nvPr>
        </p:nvSpPr>
        <p:spPr/>
        <p:txBody>
          <a:bodyPr/>
          <a:lstStyle/>
          <a:p>
            <a:pPr algn="ctr"/>
            <a:r>
              <a:rPr lang="en-US"/>
              <a:t>Research Stats</a:t>
            </a:r>
          </a:p>
        </p:txBody>
      </p:sp>
      <p:pic>
        <p:nvPicPr>
          <p:cNvPr id="5" name="Content Placeholder 4" descr="Radio microphone with solid fill">
            <a:extLst>
              <a:ext uri="{FF2B5EF4-FFF2-40B4-BE49-F238E27FC236}">
                <a16:creationId xmlns:a16="http://schemas.microsoft.com/office/drawing/2014/main" id="{369E705C-3125-E1A8-FADF-F0369CBB6DA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0435" y="2961814"/>
            <a:ext cx="801133" cy="801133"/>
          </a:xfrm>
        </p:spPr>
      </p:pic>
      <p:pic>
        <p:nvPicPr>
          <p:cNvPr id="7" name="Graphic 6" descr="Clipboard with solid fill">
            <a:extLst>
              <a:ext uri="{FF2B5EF4-FFF2-40B4-BE49-F238E27FC236}">
                <a16:creationId xmlns:a16="http://schemas.microsoft.com/office/drawing/2014/main" id="{BC570ABE-46A3-9326-C868-D60EB509AD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7887" y="2924175"/>
            <a:ext cx="914400" cy="914400"/>
          </a:xfrm>
          <a:prstGeom prst="rect">
            <a:avLst/>
          </a:prstGeom>
        </p:spPr>
      </p:pic>
      <p:pic>
        <p:nvPicPr>
          <p:cNvPr id="9" name="Graphic 8" descr="Group brainstorm with solid fill">
            <a:extLst>
              <a:ext uri="{FF2B5EF4-FFF2-40B4-BE49-F238E27FC236}">
                <a16:creationId xmlns:a16="http://schemas.microsoft.com/office/drawing/2014/main" id="{35D2B8CA-4738-3C0A-DA91-82A9649673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7039" y="2904664"/>
            <a:ext cx="914400" cy="914400"/>
          </a:xfrm>
          <a:prstGeom prst="rect">
            <a:avLst/>
          </a:prstGeom>
        </p:spPr>
      </p:pic>
      <p:sp>
        <p:nvSpPr>
          <p:cNvPr id="13" name="TextBox 12">
            <a:extLst>
              <a:ext uri="{FF2B5EF4-FFF2-40B4-BE49-F238E27FC236}">
                <a16:creationId xmlns:a16="http://schemas.microsoft.com/office/drawing/2014/main" id="{27D47AE7-F439-BD25-B2FA-E5EBA4F7E108}"/>
              </a:ext>
            </a:extLst>
          </p:cNvPr>
          <p:cNvSpPr txBox="1"/>
          <p:nvPr/>
        </p:nvSpPr>
        <p:spPr>
          <a:xfrm>
            <a:off x="505465" y="2141824"/>
            <a:ext cx="26384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990000"/>
                </a:solidFill>
                <a:effectLst/>
                <a:uLnTx/>
                <a:uFillTx/>
                <a:latin typeface="Formata BQ Regular"/>
                <a:ea typeface="+mn-ea"/>
                <a:cs typeface="+mn-cs"/>
              </a:rPr>
              <a:t>Review of Literature and Previous Research </a:t>
            </a:r>
          </a:p>
        </p:txBody>
      </p:sp>
      <p:sp>
        <p:nvSpPr>
          <p:cNvPr id="14" name="TextBox 13">
            <a:extLst>
              <a:ext uri="{FF2B5EF4-FFF2-40B4-BE49-F238E27FC236}">
                <a16:creationId xmlns:a16="http://schemas.microsoft.com/office/drawing/2014/main" id="{0CB0DA72-0D1A-04DC-3A29-1AED33D75983}"/>
              </a:ext>
            </a:extLst>
          </p:cNvPr>
          <p:cNvSpPr txBox="1"/>
          <p:nvPr/>
        </p:nvSpPr>
        <p:spPr>
          <a:xfrm>
            <a:off x="854186" y="3874018"/>
            <a:ext cx="19409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ormata BQ Regular"/>
                <a:ea typeface="+mn-ea"/>
                <a:cs typeface="+mn-cs"/>
              </a:rPr>
              <a:t>80 References</a:t>
            </a:r>
          </a:p>
        </p:txBody>
      </p:sp>
      <p:sp>
        <p:nvSpPr>
          <p:cNvPr id="15" name="TextBox 14">
            <a:extLst>
              <a:ext uri="{FF2B5EF4-FFF2-40B4-BE49-F238E27FC236}">
                <a16:creationId xmlns:a16="http://schemas.microsoft.com/office/drawing/2014/main" id="{1E2172BE-0444-22C5-26C9-F7CABDD45DA4}"/>
              </a:ext>
            </a:extLst>
          </p:cNvPr>
          <p:cNvSpPr txBox="1"/>
          <p:nvPr/>
        </p:nvSpPr>
        <p:spPr>
          <a:xfrm>
            <a:off x="3385670" y="2152133"/>
            <a:ext cx="26384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990000"/>
                </a:solidFill>
                <a:effectLst/>
                <a:uLnTx/>
                <a:uFillTx/>
                <a:latin typeface="Formata BQ Regular"/>
                <a:ea typeface="+mn-ea"/>
                <a:cs typeface="+mn-cs"/>
              </a:rPr>
              <a:t>Interviews of Agency and Union Staff</a:t>
            </a:r>
          </a:p>
        </p:txBody>
      </p:sp>
      <p:sp>
        <p:nvSpPr>
          <p:cNvPr id="16" name="TextBox 15">
            <a:extLst>
              <a:ext uri="{FF2B5EF4-FFF2-40B4-BE49-F238E27FC236}">
                <a16:creationId xmlns:a16="http://schemas.microsoft.com/office/drawing/2014/main" id="{3C134139-8F38-E359-3A81-12BB84C22C9C}"/>
              </a:ext>
            </a:extLst>
          </p:cNvPr>
          <p:cNvSpPr txBox="1"/>
          <p:nvPr/>
        </p:nvSpPr>
        <p:spPr>
          <a:xfrm>
            <a:off x="3609807" y="3880109"/>
            <a:ext cx="2190150"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ormata BQ Regular"/>
                <a:ea typeface="+mn-ea"/>
                <a:cs typeface="+mn-cs"/>
              </a:rPr>
              <a:t>65+ Participants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ormata BQ Regular"/>
                <a:ea typeface="+mn-ea"/>
                <a:cs typeface="+mn-cs"/>
              </a:rPr>
              <a:t>4 Large Agencies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ormata BQ Regular"/>
                <a:ea typeface="+mn-ea"/>
                <a:cs typeface="+mn-cs"/>
              </a:rPr>
              <a:t>4 Medium Agencies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ormata BQ Regular"/>
                <a:ea typeface="+mn-ea"/>
                <a:cs typeface="+mn-cs"/>
              </a:rPr>
              <a:t>2 Small Agencies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ormata BQ Regular"/>
                <a:ea typeface="+mn-ea"/>
                <a:cs typeface="+mn-cs"/>
              </a:rPr>
              <a:t>2 Sets of Union Reps</a:t>
            </a:r>
          </a:p>
        </p:txBody>
      </p:sp>
      <p:sp>
        <p:nvSpPr>
          <p:cNvPr id="17" name="TextBox 16">
            <a:extLst>
              <a:ext uri="{FF2B5EF4-FFF2-40B4-BE49-F238E27FC236}">
                <a16:creationId xmlns:a16="http://schemas.microsoft.com/office/drawing/2014/main" id="{F3A368E8-16D1-DE5D-8B8B-DD4A5E425C8D}"/>
              </a:ext>
            </a:extLst>
          </p:cNvPr>
          <p:cNvSpPr txBox="1"/>
          <p:nvPr/>
        </p:nvSpPr>
        <p:spPr>
          <a:xfrm>
            <a:off x="6374146" y="3880109"/>
            <a:ext cx="24218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ormata BQ Regular"/>
                <a:ea typeface="+mn-ea"/>
                <a:cs typeface="+mn-cs"/>
              </a:rPr>
              <a:t>1,000+ Responses</a:t>
            </a:r>
          </a:p>
        </p:txBody>
      </p:sp>
      <p:sp>
        <p:nvSpPr>
          <p:cNvPr id="18" name="TextBox 17">
            <a:extLst>
              <a:ext uri="{FF2B5EF4-FFF2-40B4-BE49-F238E27FC236}">
                <a16:creationId xmlns:a16="http://schemas.microsoft.com/office/drawing/2014/main" id="{221D5BD2-797D-A56B-67AA-310D37D6EA91}"/>
              </a:ext>
            </a:extLst>
          </p:cNvPr>
          <p:cNvSpPr txBox="1"/>
          <p:nvPr/>
        </p:nvSpPr>
        <p:spPr>
          <a:xfrm>
            <a:off x="6265875" y="2152133"/>
            <a:ext cx="26384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990000"/>
                </a:solidFill>
                <a:effectLst/>
                <a:uLnTx/>
                <a:uFillTx/>
                <a:latin typeface="Formata BQ Regular"/>
                <a:ea typeface="+mn-ea"/>
                <a:cs typeface="+mn-cs"/>
              </a:rPr>
              <a:t>National Survey of Frontline Workers</a:t>
            </a:r>
          </a:p>
        </p:txBody>
      </p:sp>
      <p:sp>
        <p:nvSpPr>
          <p:cNvPr id="19" name="TextBox 18">
            <a:extLst>
              <a:ext uri="{FF2B5EF4-FFF2-40B4-BE49-F238E27FC236}">
                <a16:creationId xmlns:a16="http://schemas.microsoft.com/office/drawing/2014/main" id="{0C6880A1-BA75-775B-32EB-8C626F375445}"/>
              </a:ext>
            </a:extLst>
          </p:cNvPr>
          <p:cNvSpPr txBox="1"/>
          <p:nvPr/>
        </p:nvSpPr>
        <p:spPr>
          <a:xfrm>
            <a:off x="9458799" y="3883543"/>
            <a:ext cx="181088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ormata BQ Regular"/>
                <a:ea typeface="+mn-ea"/>
                <a:cs typeface="+mn-cs"/>
              </a:rPr>
              <a:t>2 Rounds</a:t>
            </a:r>
            <a:br>
              <a:rPr kumimoji="0" lang="en-US" sz="2400" b="0" i="0" u="none" strike="noStrike" kern="1200" cap="none" spc="0" normalizeH="0" baseline="0" noProof="0">
                <a:ln>
                  <a:noFill/>
                </a:ln>
                <a:solidFill>
                  <a:prstClr val="black"/>
                </a:solidFill>
                <a:effectLst/>
                <a:uLnTx/>
                <a:uFillTx/>
                <a:latin typeface="Formata BQ Regular"/>
                <a:ea typeface="+mn-ea"/>
                <a:cs typeface="+mn-cs"/>
              </a:rPr>
            </a:br>
            <a:r>
              <a:rPr kumimoji="0" lang="en-US" sz="1800" b="0" i="0" u="none" strike="noStrike" kern="1200" cap="none" spc="0" normalizeH="0" baseline="0" noProof="0">
                <a:ln>
                  <a:noFill/>
                </a:ln>
                <a:solidFill>
                  <a:prstClr val="black"/>
                </a:solidFill>
                <a:effectLst/>
                <a:uLnTx/>
                <a:uFillTx/>
                <a:latin typeface="Formata BQ Regular"/>
                <a:ea typeface="+mn-ea"/>
                <a:cs typeface="+mn-cs"/>
              </a:rPr>
              <a:t>14 Participants </a:t>
            </a:r>
            <a:br>
              <a:rPr kumimoji="0" lang="en-US" sz="1800" b="0" i="0" u="none" strike="noStrike" kern="1200" cap="none" spc="0" normalizeH="0" baseline="0" noProof="0">
                <a:ln>
                  <a:noFill/>
                </a:ln>
                <a:solidFill>
                  <a:prstClr val="black"/>
                </a:solidFill>
                <a:effectLst/>
                <a:uLnTx/>
                <a:uFillTx/>
                <a:latin typeface="Formata BQ Regular"/>
                <a:ea typeface="+mn-ea"/>
                <a:cs typeface="+mn-cs"/>
              </a:rPr>
            </a:br>
            <a:r>
              <a:rPr kumimoji="0" lang="en-US" sz="1800" b="0" i="0" u="none" strike="noStrike" kern="1200" cap="none" spc="0" normalizeH="0" baseline="0" noProof="0">
                <a:ln>
                  <a:noFill/>
                </a:ln>
                <a:solidFill>
                  <a:prstClr val="black"/>
                </a:solidFill>
                <a:effectLst/>
                <a:uLnTx/>
                <a:uFillTx/>
                <a:latin typeface="Formata BQ Regular"/>
                <a:ea typeface="+mn-ea"/>
                <a:cs typeface="+mn-cs"/>
              </a:rPr>
              <a:t>from 10 Agencies</a:t>
            </a:r>
            <a:endParaRPr kumimoji="0" lang="en-US" sz="2400" b="0" i="0" u="none" strike="noStrike" kern="1200" cap="none" spc="0" normalizeH="0" baseline="0" noProof="0">
              <a:ln>
                <a:noFill/>
              </a:ln>
              <a:solidFill>
                <a:prstClr val="black"/>
              </a:solidFill>
              <a:effectLst/>
              <a:uLnTx/>
              <a:uFillTx/>
              <a:latin typeface="Formata BQ Regular"/>
              <a:ea typeface="+mn-ea"/>
              <a:cs typeface="+mn-cs"/>
            </a:endParaRPr>
          </a:p>
        </p:txBody>
      </p:sp>
      <p:sp>
        <p:nvSpPr>
          <p:cNvPr id="20" name="TextBox 19">
            <a:extLst>
              <a:ext uri="{FF2B5EF4-FFF2-40B4-BE49-F238E27FC236}">
                <a16:creationId xmlns:a16="http://schemas.microsoft.com/office/drawing/2014/main" id="{EF770D1E-0FEB-9CC3-1E06-23A7732B3E36}"/>
              </a:ext>
            </a:extLst>
          </p:cNvPr>
          <p:cNvSpPr txBox="1"/>
          <p:nvPr/>
        </p:nvSpPr>
        <p:spPr>
          <a:xfrm>
            <a:off x="9146079" y="2152133"/>
            <a:ext cx="24363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990000"/>
                </a:solidFill>
                <a:effectLst/>
                <a:uLnTx/>
                <a:uFillTx/>
                <a:latin typeface="Formata BQ Regular"/>
                <a:ea typeface="+mn-ea"/>
                <a:cs typeface="+mn-cs"/>
              </a:rPr>
              <a:t>Frontline Worker Focus Groups</a:t>
            </a:r>
          </a:p>
        </p:txBody>
      </p:sp>
      <p:pic>
        <p:nvPicPr>
          <p:cNvPr id="8" name="Graphic 7" descr="Books with solid fill">
            <a:extLst>
              <a:ext uri="{FF2B5EF4-FFF2-40B4-BE49-F238E27FC236}">
                <a16:creationId xmlns:a16="http://schemas.microsoft.com/office/drawing/2014/main" id="{794C1419-A3C0-5645-FA23-045DE2D8FC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2095" y="3057064"/>
            <a:ext cx="914400" cy="914400"/>
          </a:xfrm>
          <a:prstGeom prst="rect">
            <a:avLst/>
          </a:prstGeom>
        </p:spPr>
      </p:pic>
      <p:sp>
        <p:nvSpPr>
          <p:cNvPr id="3" name="Slide Number Placeholder 2">
            <a:extLst>
              <a:ext uri="{FF2B5EF4-FFF2-40B4-BE49-F238E27FC236}">
                <a16:creationId xmlns:a16="http://schemas.microsoft.com/office/drawing/2014/main" id="{C9445C1A-96A7-5D2B-E2C5-94D8FB37169D}"/>
              </a:ext>
            </a:extLst>
          </p:cNvPr>
          <p:cNvSpPr>
            <a:spLocks noGrp="1"/>
          </p:cNvSpPr>
          <p:nvPr>
            <p:ph type="sldNum" sz="quarter" idx="10"/>
          </p:nvPr>
        </p:nvSpPr>
        <p:spPr/>
        <p:txBody>
          <a:bodyPr/>
          <a:lstStyle/>
          <a:p>
            <a:pPr>
              <a:defRPr/>
            </a:pPr>
            <a:fld id="{FC9D994F-0F3D-4C18-982E-F05BBF005784}" type="slidenum">
              <a:rPr lang="en-US" smtClean="0"/>
              <a:pPr>
                <a:defRPr/>
              </a:pPr>
              <a:t>15</a:t>
            </a:fld>
            <a:endParaRPr lang="en-US"/>
          </a:p>
        </p:txBody>
      </p:sp>
    </p:spTree>
    <p:extLst>
      <p:ext uri="{BB962C8B-B14F-4D97-AF65-F5344CB8AC3E}">
        <p14:creationId xmlns:p14="http://schemas.microsoft.com/office/powerpoint/2010/main" val="64117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9F72-08E2-C91E-7B2D-37F42C520347}"/>
              </a:ext>
            </a:extLst>
          </p:cNvPr>
          <p:cNvSpPr>
            <a:spLocks noGrp="1"/>
          </p:cNvSpPr>
          <p:nvPr>
            <p:ph type="title"/>
          </p:nvPr>
        </p:nvSpPr>
        <p:spPr/>
        <p:txBody>
          <a:bodyPr/>
          <a:lstStyle/>
          <a:p>
            <a:r>
              <a:rPr lang="en-US"/>
              <a:t>Final Product</a:t>
            </a:r>
          </a:p>
        </p:txBody>
      </p:sp>
      <p:pic>
        <p:nvPicPr>
          <p:cNvPr id="5" name="Picture 4">
            <a:extLst>
              <a:ext uri="{FF2B5EF4-FFF2-40B4-BE49-F238E27FC236}">
                <a16:creationId xmlns:a16="http://schemas.microsoft.com/office/drawing/2014/main" id="{7891DD48-133C-9C74-47F7-6E40F033F1BD}"/>
              </a:ext>
            </a:extLst>
          </p:cNvPr>
          <p:cNvPicPr>
            <a:picLocks noChangeAspect="1"/>
          </p:cNvPicPr>
          <p:nvPr/>
        </p:nvPicPr>
        <p:blipFill>
          <a:blip r:embed="rId3"/>
          <a:stretch>
            <a:fillRect/>
          </a:stretch>
        </p:blipFill>
        <p:spPr>
          <a:xfrm>
            <a:off x="1720137" y="1676399"/>
            <a:ext cx="3248479" cy="4162425"/>
          </a:xfrm>
          <a:prstGeom prst="rect">
            <a:avLst/>
          </a:prstGeom>
        </p:spPr>
      </p:pic>
      <p:grpSp>
        <p:nvGrpSpPr>
          <p:cNvPr id="9" name="Group 8">
            <a:extLst>
              <a:ext uri="{FF2B5EF4-FFF2-40B4-BE49-F238E27FC236}">
                <a16:creationId xmlns:a16="http://schemas.microsoft.com/office/drawing/2014/main" id="{BAB6C122-565A-73AA-E4E9-11EFECF3AC71}"/>
              </a:ext>
            </a:extLst>
          </p:cNvPr>
          <p:cNvGrpSpPr/>
          <p:nvPr/>
        </p:nvGrpSpPr>
        <p:grpSpPr>
          <a:xfrm>
            <a:off x="4968616" y="2571748"/>
            <a:ext cx="2098934" cy="2371726"/>
            <a:chOff x="3997066" y="2733673"/>
            <a:chExt cx="2098934" cy="2371726"/>
          </a:xfrm>
        </p:grpSpPr>
        <p:cxnSp>
          <p:nvCxnSpPr>
            <p:cNvPr id="7" name="Connector: Elbow 6">
              <a:extLst>
                <a:ext uri="{FF2B5EF4-FFF2-40B4-BE49-F238E27FC236}">
                  <a16:creationId xmlns:a16="http://schemas.microsoft.com/office/drawing/2014/main" id="{33768BE1-CA71-ED78-1459-3929803B4F87}"/>
                </a:ext>
              </a:extLst>
            </p:cNvPr>
            <p:cNvCxnSpPr>
              <a:cxnSpLocks/>
            </p:cNvCxnSpPr>
            <p:nvPr/>
          </p:nvCxnSpPr>
          <p:spPr>
            <a:xfrm>
              <a:off x="3997066" y="3919536"/>
              <a:ext cx="2098934" cy="1185863"/>
            </a:xfrm>
            <a:prstGeom prst="bentConnector3">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47927D45-320B-F008-2FD0-C19DF7A0A7E3}"/>
                </a:ext>
              </a:extLst>
            </p:cNvPr>
            <p:cNvCxnSpPr>
              <a:cxnSpLocks/>
            </p:cNvCxnSpPr>
            <p:nvPr/>
          </p:nvCxnSpPr>
          <p:spPr>
            <a:xfrm flipV="1">
              <a:off x="3997066" y="2733673"/>
              <a:ext cx="2098934" cy="1185863"/>
            </a:xfrm>
            <a:prstGeom prst="bentConnector3">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24E6A10E-9139-E52F-46C0-3376C4728623}"/>
              </a:ext>
            </a:extLst>
          </p:cNvPr>
          <p:cNvSpPr txBox="1">
            <a:spLocks/>
          </p:cNvSpPr>
          <p:nvPr/>
        </p:nvSpPr>
        <p:spPr>
          <a:xfrm>
            <a:off x="7134225" y="2128835"/>
            <a:ext cx="3028950" cy="885825"/>
          </a:xfrm>
          <a:prstGeom prst="rect">
            <a:avLst/>
          </a:prstGeom>
        </p:spPr>
        <p:txBody>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0" normalizeH="0" baseline="0" noProof="0">
                <a:ln>
                  <a:noFill/>
                </a:ln>
                <a:solidFill>
                  <a:prstClr val="black"/>
                </a:solidFill>
                <a:effectLst/>
                <a:uLnTx/>
                <a:uFillTx/>
                <a:latin typeface="Formata BQ Regular"/>
                <a:ea typeface="+mn-ea"/>
                <a:cs typeface="+mn-cs"/>
              </a:rPr>
              <a:t>Section 1:</a:t>
            </a:r>
            <a:br>
              <a:rPr kumimoji="0" lang="en-US" sz="2200" b="0" i="0" u="none" strike="noStrike" kern="0" cap="none" spc="0" normalizeH="0" baseline="0" noProof="0">
                <a:ln>
                  <a:noFill/>
                </a:ln>
                <a:solidFill>
                  <a:prstClr val="black"/>
                </a:solidFill>
                <a:effectLst/>
                <a:uLnTx/>
                <a:uFillTx/>
                <a:latin typeface="Formata BQ Regular"/>
                <a:ea typeface="+mn-ea"/>
                <a:cs typeface="+mn-cs"/>
              </a:rPr>
            </a:br>
            <a:r>
              <a:rPr kumimoji="0" lang="en-US" sz="2200" b="0" i="0" u="none" strike="noStrike" kern="0" cap="none" spc="0" normalizeH="0" baseline="0" noProof="0">
                <a:ln>
                  <a:noFill/>
                </a:ln>
                <a:solidFill>
                  <a:prstClr val="black"/>
                </a:solidFill>
                <a:effectLst/>
                <a:uLnTx/>
                <a:uFillTx/>
                <a:latin typeface="Formata BQ Regular"/>
                <a:ea typeface="+mn-ea"/>
                <a:cs typeface="+mn-cs"/>
              </a:rPr>
              <a:t>Research Report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a:ln>
                <a:noFill/>
              </a:ln>
              <a:solidFill>
                <a:prstClr val="black"/>
              </a:solidFill>
              <a:effectLst/>
              <a:highlight>
                <a:srgbClr val="FFFF00"/>
              </a:highlight>
              <a:uLnTx/>
              <a:uFillTx/>
              <a:latin typeface="Formata BQ Regular"/>
              <a:ea typeface="+mn-ea"/>
              <a:cs typeface="+mn-cs"/>
            </a:endParaRPr>
          </a:p>
        </p:txBody>
      </p:sp>
      <p:sp>
        <p:nvSpPr>
          <p:cNvPr id="11" name="Content Placeholder 2">
            <a:extLst>
              <a:ext uri="{FF2B5EF4-FFF2-40B4-BE49-F238E27FC236}">
                <a16:creationId xmlns:a16="http://schemas.microsoft.com/office/drawing/2014/main" id="{A5F490E1-FB15-175F-6318-C31EB98A1A9E}"/>
              </a:ext>
            </a:extLst>
          </p:cNvPr>
          <p:cNvSpPr txBox="1">
            <a:spLocks/>
          </p:cNvSpPr>
          <p:nvPr/>
        </p:nvSpPr>
        <p:spPr>
          <a:xfrm>
            <a:off x="7134225" y="4500562"/>
            <a:ext cx="3028950" cy="885825"/>
          </a:xfrm>
          <a:prstGeom prst="rect">
            <a:avLst/>
          </a:prstGeom>
        </p:spPr>
        <p:txBody>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0" normalizeH="0" baseline="0" noProof="0">
                <a:ln>
                  <a:noFill/>
                </a:ln>
                <a:solidFill>
                  <a:prstClr val="black"/>
                </a:solidFill>
                <a:effectLst/>
                <a:uLnTx/>
                <a:uFillTx/>
                <a:latin typeface="Formata BQ Regular"/>
                <a:ea typeface="+mn-ea"/>
                <a:cs typeface="+mn-cs"/>
              </a:rPr>
              <a:t>Section 2:</a:t>
            </a:r>
            <a:br>
              <a:rPr kumimoji="0" lang="en-US" sz="2200" b="0" i="0" u="none" strike="noStrike" kern="0" cap="none" spc="0" normalizeH="0" baseline="0" noProof="0">
                <a:ln>
                  <a:noFill/>
                </a:ln>
                <a:solidFill>
                  <a:prstClr val="black"/>
                </a:solidFill>
                <a:effectLst/>
                <a:uLnTx/>
                <a:uFillTx/>
                <a:latin typeface="Formata BQ Regular"/>
                <a:ea typeface="+mn-ea"/>
                <a:cs typeface="+mn-cs"/>
              </a:rPr>
            </a:br>
            <a:r>
              <a:rPr kumimoji="0" lang="en-US" sz="2200" b="0" i="0" u="none" strike="noStrike" kern="0" cap="none" spc="0" normalizeH="0" baseline="0" noProof="0">
                <a:ln>
                  <a:noFill/>
                </a:ln>
                <a:solidFill>
                  <a:prstClr val="black"/>
                </a:solidFill>
                <a:effectLst/>
                <a:uLnTx/>
                <a:uFillTx/>
                <a:latin typeface="Formata BQ Regular"/>
                <a:ea typeface="+mn-ea"/>
                <a:cs typeface="+mn-cs"/>
              </a:rPr>
              <a:t>Resources &amp; Toolkit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a:ln>
                <a:noFill/>
              </a:ln>
              <a:solidFill>
                <a:prstClr val="black"/>
              </a:solidFill>
              <a:effectLst/>
              <a:highlight>
                <a:srgbClr val="FFFF00"/>
              </a:highlight>
              <a:uLnTx/>
              <a:uFillTx/>
              <a:latin typeface="Formata BQ Regular"/>
              <a:ea typeface="+mn-ea"/>
              <a:cs typeface="+mn-cs"/>
            </a:endParaRPr>
          </a:p>
        </p:txBody>
      </p:sp>
      <p:pic>
        <p:nvPicPr>
          <p:cNvPr id="4" name="Picture 3">
            <a:extLst>
              <a:ext uri="{FF2B5EF4-FFF2-40B4-BE49-F238E27FC236}">
                <a16:creationId xmlns:a16="http://schemas.microsoft.com/office/drawing/2014/main" id="{49823D4B-11B7-FB62-200D-C98B029FCD94}"/>
              </a:ext>
            </a:extLst>
          </p:cNvPr>
          <p:cNvPicPr>
            <a:picLocks noChangeAspect="1"/>
          </p:cNvPicPr>
          <p:nvPr/>
        </p:nvPicPr>
        <p:blipFill>
          <a:blip r:embed="rId4"/>
          <a:stretch>
            <a:fillRect/>
          </a:stretch>
        </p:blipFill>
        <p:spPr>
          <a:xfrm>
            <a:off x="1720137" y="1676399"/>
            <a:ext cx="3223160" cy="4162425"/>
          </a:xfrm>
          <a:prstGeom prst="rect">
            <a:avLst/>
          </a:prstGeom>
        </p:spPr>
      </p:pic>
      <p:sp>
        <p:nvSpPr>
          <p:cNvPr id="3" name="Slide Number Placeholder 2">
            <a:extLst>
              <a:ext uri="{FF2B5EF4-FFF2-40B4-BE49-F238E27FC236}">
                <a16:creationId xmlns:a16="http://schemas.microsoft.com/office/drawing/2014/main" id="{3E171057-A730-CCCF-16C3-672A35639407}"/>
              </a:ext>
            </a:extLst>
          </p:cNvPr>
          <p:cNvSpPr>
            <a:spLocks noGrp="1"/>
          </p:cNvSpPr>
          <p:nvPr>
            <p:ph type="sldNum" sz="quarter" idx="10"/>
          </p:nvPr>
        </p:nvSpPr>
        <p:spPr/>
        <p:txBody>
          <a:bodyPr/>
          <a:lstStyle/>
          <a:p>
            <a:pPr>
              <a:defRPr/>
            </a:pPr>
            <a:fld id="{50914F63-14C2-40F8-AEB2-6DE6AC1AE915}" type="slidenum">
              <a:rPr lang="en-US" smtClean="0"/>
              <a:pPr>
                <a:defRPr/>
              </a:pPr>
              <a:t>16</a:t>
            </a:fld>
            <a:endParaRPr lang="en-US"/>
          </a:p>
        </p:txBody>
      </p:sp>
    </p:spTree>
    <p:extLst>
      <p:ext uri="{BB962C8B-B14F-4D97-AF65-F5344CB8AC3E}">
        <p14:creationId xmlns:p14="http://schemas.microsoft.com/office/powerpoint/2010/main" val="26436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300"/>
                                  </p:stCondLst>
                                  <p:childTnLst>
                                    <p:set>
                                      <p:cBhvr>
                                        <p:cTn id="8" dur="1" fill="hold">
                                          <p:stCondLst>
                                            <p:cond delay="0"/>
                                          </p:stCondLst>
                                        </p:cTn>
                                        <p:tgtEl>
                                          <p:spTgt spid="10">
                                            <p:txEl>
                                              <p:pRg st="0" end="0"/>
                                            </p:txEl>
                                          </p:spTgt>
                                        </p:tgtEl>
                                        <p:attrNameLst>
                                          <p:attrName>style.visibility</p:attrName>
                                        </p:attrNameLst>
                                      </p:cBhvr>
                                      <p:to>
                                        <p:strVal val="visible"/>
                                      </p:to>
                                    </p:set>
                                    <p:animEffect transition="in" filter="fade">
                                      <p:cBhvr>
                                        <p:cTn id="9" dur="1000"/>
                                        <p:tgtEl>
                                          <p:spTgt spid="10">
                                            <p:txEl>
                                              <p:pRg st="0" end="0"/>
                                            </p:txEl>
                                          </p:spTgt>
                                        </p:tgtEl>
                                      </p:cBhvr>
                                    </p:animEffect>
                                    <p:anim calcmode="lin" valueType="num">
                                      <p:cBhvr>
                                        <p:cTn id="1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1000"/>
                                        <p:tgtEl>
                                          <p:spTgt spid="11">
                                            <p:txEl>
                                              <p:pRg st="0" end="0"/>
                                            </p:txEl>
                                          </p:spTgt>
                                        </p:tgtEl>
                                      </p:cBhvr>
                                    </p:animEffect>
                                    <p:anim calcmode="lin" valueType="num">
                                      <p:cBhvr>
                                        <p:cTn id="1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DAAD2-2C56-F84B-BD9B-F613B91D1144}"/>
              </a:ext>
            </a:extLst>
          </p:cNvPr>
          <p:cNvSpPr>
            <a:spLocks noGrp="1"/>
          </p:cNvSpPr>
          <p:nvPr>
            <p:ph type="title"/>
          </p:nvPr>
        </p:nvSpPr>
        <p:spPr/>
        <p:txBody>
          <a:bodyPr/>
          <a:lstStyle/>
          <a:p>
            <a:r>
              <a:rPr lang="en-US"/>
              <a:t>Research Report</a:t>
            </a:r>
          </a:p>
        </p:txBody>
      </p:sp>
      <p:sp>
        <p:nvSpPr>
          <p:cNvPr id="5" name="Text Placeholder 4">
            <a:extLst>
              <a:ext uri="{FF2B5EF4-FFF2-40B4-BE49-F238E27FC236}">
                <a16:creationId xmlns:a16="http://schemas.microsoft.com/office/drawing/2014/main" id="{29805931-5076-2D27-670E-760345BBDDF1}"/>
              </a:ext>
            </a:extLst>
          </p:cNvPr>
          <p:cNvSpPr>
            <a:spLocks noGrp="1"/>
          </p:cNvSpPr>
          <p:nvPr>
            <p:ph type="body" idx="1"/>
          </p:nvPr>
        </p:nvSpPr>
        <p:spPr/>
        <p:txBody>
          <a:bodyPr/>
          <a:lstStyle/>
          <a:p>
            <a:r>
              <a:rPr lang="en-US"/>
              <a:t>Section 1:</a:t>
            </a:r>
          </a:p>
        </p:txBody>
      </p:sp>
      <p:sp>
        <p:nvSpPr>
          <p:cNvPr id="2" name="Slide Number Placeholder 1">
            <a:extLst>
              <a:ext uri="{FF2B5EF4-FFF2-40B4-BE49-F238E27FC236}">
                <a16:creationId xmlns:a16="http://schemas.microsoft.com/office/drawing/2014/main" id="{D80C2949-EAA1-F15E-E1A0-B7B3A37DE892}"/>
              </a:ext>
            </a:extLst>
          </p:cNvPr>
          <p:cNvSpPr>
            <a:spLocks noGrp="1"/>
          </p:cNvSpPr>
          <p:nvPr>
            <p:ph type="sldNum" sz="quarter" idx="10"/>
          </p:nvPr>
        </p:nvSpPr>
        <p:spPr/>
        <p:txBody>
          <a:bodyPr/>
          <a:lstStyle/>
          <a:p>
            <a:pPr>
              <a:defRPr/>
            </a:pPr>
            <a:fld id="{2B9077F7-DA80-4C51-8E8C-84D00D989628}" type="slidenum">
              <a:rPr lang="en-US" smtClean="0"/>
              <a:pPr>
                <a:defRPr/>
              </a:pPr>
              <a:t>17</a:t>
            </a:fld>
            <a:endParaRPr lang="en-US"/>
          </a:p>
        </p:txBody>
      </p:sp>
    </p:spTree>
    <p:extLst>
      <p:ext uri="{BB962C8B-B14F-4D97-AF65-F5344CB8AC3E}">
        <p14:creationId xmlns:p14="http://schemas.microsoft.com/office/powerpoint/2010/main" val="232992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F271-03AC-E5FD-D673-679BE32B8421}"/>
              </a:ext>
            </a:extLst>
          </p:cNvPr>
          <p:cNvSpPr>
            <a:spLocks noGrp="1"/>
          </p:cNvSpPr>
          <p:nvPr>
            <p:ph type="title"/>
          </p:nvPr>
        </p:nvSpPr>
        <p:spPr/>
        <p:txBody>
          <a:bodyPr/>
          <a:lstStyle/>
          <a:p>
            <a:r>
              <a:rPr lang="en-US"/>
              <a:t>Section 1: Research Report – Key Findings</a:t>
            </a:r>
          </a:p>
        </p:txBody>
      </p:sp>
      <p:sp>
        <p:nvSpPr>
          <p:cNvPr id="6" name="Freeform: Shape 5">
            <a:extLst>
              <a:ext uri="{FF2B5EF4-FFF2-40B4-BE49-F238E27FC236}">
                <a16:creationId xmlns:a16="http://schemas.microsoft.com/office/drawing/2014/main" id="{A7DB265D-1AD5-E1B9-0B79-DF86C9168579}"/>
              </a:ext>
            </a:extLst>
          </p:cNvPr>
          <p:cNvSpPr/>
          <p:nvPr/>
        </p:nvSpPr>
        <p:spPr>
          <a:xfrm>
            <a:off x="609600" y="1525851"/>
            <a:ext cx="2459686" cy="624854"/>
          </a:xfrm>
          <a:custGeom>
            <a:avLst/>
            <a:gdLst>
              <a:gd name="connsiteX0" fmla="*/ 0 w 1249709"/>
              <a:gd name="connsiteY0" fmla="*/ 62485 h 624854"/>
              <a:gd name="connsiteX1" fmla="*/ 62485 w 1249709"/>
              <a:gd name="connsiteY1" fmla="*/ 0 h 624854"/>
              <a:gd name="connsiteX2" fmla="*/ 1187224 w 1249709"/>
              <a:gd name="connsiteY2" fmla="*/ 0 h 624854"/>
              <a:gd name="connsiteX3" fmla="*/ 1249709 w 1249709"/>
              <a:gd name="connsiteY3" fmla="*/ 62485 h 624854"/>
              <a:gd name="connsiteX4" fmla="*/ 1249709 w 1249709"/>
              <a:gd name="connsiteY4" fmla="*/ 562369 h 624854"/>
              <a:gd name="connsiteX5" fmla="*/ 1187224 w 1249709"/>
              <a:gd name="connsiteY5" fmla="*/ 624854 h 624854"/>
              <a:gd name="connsiteX6" fmla="*/ 62485 w 1249709"/>
              <a:gd name="connsiteY6" fmla="*/ 624854 h 624854"/>
              <a:gd name="connsiteX7" fmla="*/ 0 w 1249709"/>
              <a:gd name="connsiteY7" fmla="*/ 562369 h 624854"/>
              <a:gd name="connsiteX8" fmla="*/ 0 w 1249709"/>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709" h="624854">
                <a:moveTo>
                  <a:pt x="0" y="62485"/>
                </a:moveTo>
                <a:cubicBezTo>
                  <a:pt x="0" y="27975"/>
                  <a:pt x="27975" y="0"/>
                  <a:pt x="62485" y="0"/>
                </a:cubicBezTo>
                <a:lnTo>
                  <a:pt x="1187224" y="0"/>
                </a:lnTo>
                <a:cubicBezTo>
                  <a:pt x="1221734" y="0"/>
                  <a:pt x="1249709" y="27975"/>
                  <a:pt x="1249709" y="62485"/>
                </a:cubicBezTo>
                <a:lnTo>
                  <a:pt x="1249709" y="562369"/>
                </a:lnTo>
                <a:cubicBezTo>
                  <a:pt x="1249709" y="596879"/>
                  <a:pt x="1221734" y="624854"/>
                  <a:pt x="1187224" y="624854"/>
                </a:cubicBezTo>
                <a:lnTo>
                  <a:pt x="62485" y="624854"/>
                </a:lnTo>
                <a:cubicBezTo>
                  <a:pt x="27975" y="624854"/>
                  <a:pt x="0" y="596879"/>
                  <a:pt x="0" y="562369"/>
                </a:cubicBezTo>
                <a:lnTo>
                  <a:pt x="0" y="624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781" tIns="38621" rIns="48781" bIns="3862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Physical Stressors</a:t>
            </a:r>
          </a:p>
        </p:txBody>
      </p:sp>
      <p:sp>
        <p:nvSpPr>
          <p:cNvPr id="7" name="Freeform: Shape 6">
            <a:extLst>
              <a:ext uri="{FF2B5EF4-FFF2-40B4-BE49-F238E27FC236}">
                <a16:creationId xmlns:a16="http://schemas.microsoft.com/office/drawing/2014/main" id="{240EBCC6-9FA7-C54F-E6FF-EEDAA779B839}"/>
              </a:ext>
            </a:extLst>
          </p:cNvPr>
          <p:cNvSpPr/>
          <p:nvPr/>
        </p:nvSpPr>
        <p:spPr>
          <a:xfrm>
            <a:off x="734571" y="2150705"/>
            <a:ext cx="124970" cy="468641"/>
          </a:xfrm>
          <a:custGeom>
            <a:avLst/>
            <a:gdLst/>
            <a:ahLst/>
            <a:cxnLst/>
            <a:rect l="0" t="0" r="0" b="0"/>
            <a:pathLst>
              <a:path>
                <a:moveTo>
                  <a:pt x="0" y="0"/>
                </a:moveTo>
                <a:lnTo>
                  <a:pt x="0" y="468641"/>
                </a:lnTo>
                <a:lnTo>
                  <a:pt x="124970" y="4686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8" name="Freeform: Shape 7">
            <a:extLst>
              <a:ext uri="{FF2B5EF4-FFF2-40B4-BE49-F238E27FC236}">
                <a16:creationId xmlns:a16="http://schemas.microsoft.com/office/drawing/2014/main" id="{3C383379-36E0-F65B-9A12-D36F47B2B671}"/>
              </a:ext>
            </a:extLst>
          </p:cNvPr>
          <p:cNvSpPr/>
          <p:nvPr/>
        </p:nvSpPr>
        <p:spPr>
          <a:xfrm>
            <a:off x="859542" y="2306919"/>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Assaults and confrontations</a:t>
            </a:r>
          </a:p>
        </p:txBody>
      </p:sp>
      <p:sp>
        <p:nvSpPr>
          <p:cNvPr id="9" name="Freeform: Shape 8">
            <a:extLst>
              <a:ext uri="{FF2B5EF4-FFF2-40B4-BE49-F238E27FC236}">
                <a16:creationId xmlns:a16="http://schemas.microsoft.com/office/drawing/2014/main" id="{380380A2-29EF-F624-0398-8D6ACEC1A792}"/>
              </a:ext>
            </a:extLst>
          </p:cNvPr>
          <p:cNvSpPr/>
          <p:nvPr/>
        </p:nvSpPr>
        <p:spPr>
          <a:xfrm>
            <a:off x="734571" y="2150705"/>
            <a:ext cx="124970" cy="1249709"/>
          </a:xfrm>
          <a:custGeom>
            <a:avLst/>
            <a:gdLst/>
            <a:ahLst/>
            <a:cxnLst/>
            <a:rect l="0" t="0" r="0" b="0"/>
            <a:pathLst>
              <a:path>
                <a:moveTo>
                  <a:pt x="0" y="0"/>
                </a:moveTo>
                <a:lnTo>
                  <a:pt x="0" y="1249709"/>
                </a:lnTo>
                <a:lnTo>
                  <a:pt x="124970" y="12497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10" name="Freeform: Shape 9">
            <a:extLst>
              <a:ext uri="{FF2B5EF4-FFF2-40B4-BE49-F238E27FC236}">
                <a16:creationId xmlns:a16="http://schemas.microsoft.com/office/drawing/2014/main" id="{92C21A12-42AB-2EF3-41BE-CC1966914E21}"/>
              </a:ext>
            </a:extLst>
          </p:cNvPr>
          <p:cNvSpPr/>
          <p:nvPr/>
        </p:nvSpPr>
        <p:spPr>
          <a:xfrm>
            <a:off x="859542" y="3087988"/>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Extended periods of sitting/inactivity</a:t>
            </a:r>
          </a:p>
        </p:txBody>
      </p:sp>
      <p:sp>
        <p:nvSpPr>
          <p:cNvPr id="11" name="Freeform: Shape 10">
            <a:extLst>
              <a:ext uri="{FF2B5EF4-FFF2-40B4-BE49-F238E27FC236}">
                <a16:creationId xmlns:a16="http://schemas.microsoft.com/office/drawing/2014/main" id="{18665D1A-56B9-3B36-6995-323B0D59CD5C}"/>
              </a:ext>
            </a:extLst>
          </p:cNvPr>
          <p:cNvSpPr/>
          <p:nvPr/>
        </p:nvSpPr>
        <p:spPr>
          <a:xfrm>
            <a:off x="734571" y="2150705"/>
            <a:ext cx="124970" cy="2030778"/>
          </a:xfrm>
          <a:custGeom>
            <a:avLst/>
            <a:gdLst/>
            <a:ahLst/>
            <a:cxnLst/>
            <a:rect l="0" t="0" r="0" b="0"/>
            <a:pathLst>
              <a:path>
                <a:moveTo>
                  <a:pt x="0" y="0"/>
                </a:moveTo>
                <a:lnTo>
                  <a:pt x="0" y="2030778"/>
                </a:lnTo>
                <a:lnTo>
                  <a:pt x="124970" y="20307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12" name="Freeform: Shape 11">
            <a:extLst>
              <a:ext uri="{FF2B5EF4-FFF2-40B4-BE49-F238E27FC236}">
                <a16:creationId xmlns:a16="http://schemas.microsoft.com/office/drawing/2014/main" id="{0B534EF4-7C91-2F91-7345-19461826EA87}"/>
              </a:ext>
            </a:extLst>
          </p:cNvPr>
          <p:cNvSpPr/>
          <p:nvPr/>
        </p:nvSpPr>
        <p:spPr>
          <a:xfrm>
            <a:off x="859542" y="3869056"/>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Lack of exercise</a:t>
            </a:r>
          </a:p>
        </p:txBody>
      </p:sp>
      <p:sp>
        <p:nvSpPr>
          <p:cNvPr id="13" name="Freeform: Shape 12">
            <a:extLst>
              <a:ext uri="{FF2B5EF4-FFF2-40B4-BE49-F238E27FC236}">
                <a16:creationId xmlns:a16="http://schemas.microsoft.com/office/drawing/2014/main" id="{D9639928-2B25-1FE6-9098-506825248436}"/>
              </a:ext>
            </a:extLst>
          </p:cNvPr>
          <p:cNvSpPr/>
          <p:nvPr/>
        </p:nvSpPr>
        <p:spPr>
          <a:xfrm>
            <a:off x="734571" y="2150705"/>
            <a:ext cx="124970" cy="2811846"/>
          </a:xfrm>
          <a:custGeom>
            <a:avLst/>
            <a:gdLst/>
            <a:ahLst/>
            <a:cxnLst/>
            <a:rect l="0" t="0" r="0" b="0"/>
            <a:pathLst>
              <a:path>
                <a:moveTo>
                  <a:pt x="0" y="0"/>
                </a:moveTo>
                <a:lnTo>
                  <a:pt x="0" y="2811846"/>
                </a:lnTo>
                <a:lnTo>
                  <a:pt x="124970" y="28118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14" name="Freeform: Shape 13">
            <a:extLst>
              <a:ext uri="{FF2B5EF4-FFF2-40B4-BE49-F238E27FC236}">
                <a16:creationId xmlns:a16="http://schemas.microsoft.com/office/drawing/2014/main" id="{4F51D194-9943-8681-6937-98639E3D9696}"/>
              </a:ext>
            </a:extLst>
          </p:cNvPr>
          <p:cNvSpPr/>
          <p:nvPr/>
        </p:nvSpPr>
        <p:spPr>
          <a:xfrm>
            <a:off x="859542" y="4650125"/>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Lack of bathroom access</a:t>
            </a:r>
          </a:p>
        </p:txBody>
      </p:sp>
      <p:sp>
        <p:nvSpPr>
          <p:cNvPr id="15" name="Freeform: Shape 14">
            <a:extLst>
              <a:ext uri="{FF2B5EF4-FFF2-40B4-BE49-F238E27FC236}">
                <a16:creationId xmlns:a16="http://schemas.microsoft.com/office/drawing/2014/main" id="{C1B7B0EE-83C7-9782-E11E-C2697DE5D66C}"/>
              </a:ext>
            </a:extLst>
          </p:cNvPr>
          <p:cNvSpPr/>
          <p:nvPr/>
        </p:nvSpPr>
        <p:spPr>
          <a:xfrm>
            <a:off x="3335605" y="1525851"/>
            <a:ext cx="2459686" cy="624854"/>
          </a:xfrm>
          <a:custGeom>
            <a:avLst/>
            <a:gdLst>
              <a:gd name="connsiteX0" fmla="*/ 0 w 1249709"/>
              <a:gd name="connsiteY0" fmla="*/ 62485 h 624854"/>
              <a:gd name="connsiteX1" fmla="*/ 62485 w 1249709"/>
              <a:gd name="connsiteY1" fmla="*/ 0 h 624854"/>
              <a:gd name="connsiteX2" fmla="*/ 1187224 w 1249709"/>
              <a:gd name="connsiteY2" fmla="*/ 0 h 624854"/>
              <a:gd name="connsiteX3" fmla="*/ 1249709 w 1249709"/>
              <a:gd name="connsiteY3" fmla="*/ 62485 h 624854"/>
              <a:gd name="connsiteX4" fmla="*/ 1249709 w 1249709"/>
              <a:gd name="connsiteY4" fmla="*/ 562369 h 624854"/>
              <a:gd name="connsiteX5" fmla="*/ 1187224 w 1249709"/>
              <a:gd name="connsiteY5" fmla="*/ 624854 h 624854"/>
              <a:gd name="connsiteX6" fmla="*/ 62485 w 1249709"/>
              <a:gd name="connsiteY6" fmla="*/ 624854 h 624854"/>
              <a:gd name="connsiteX7" fmla="*/ 0 w 1249709"/>
              <a:gd name="connsiteY7" fmla="*/ 562369 h 624854"/>
              <a:gd name="connsiteX8" fmla="*/ 0 w 1249709"/>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709" h="624854">
                <a:moveTo>
                  <a:pt x="0" y="62485"/>
                </a:moveTo>
                <a:cubicBezTo>
                  <a:pt x="0" y="27975"/>
                  <a:pt x="27975" y="0"/>
                  <a:pt x="62485" y="0"/>
                </a:cubicBezTo>
                <a:lnTo>
                  <a:pt x="1187224" y="0"/>
                </a:lnTo>
                <a:cubicBezTo>
                  <a:pt x="1221734" y="0"/>
                  <a:pt x="1249709" y="27975"/>
                  <a:pt x="1249709" y="62485"/>
                </a:cubicBezTo>
                <a:lnTo>
                  <a:pt x="1249709" y="562369"/>
                </a:lnTo>
                <a:cubicBezTo>
                  <a:pt x="1249709" y="596879"/>
                  <a:pt x="1221734" y="624854"/>
                  <a:pt x="1187224" y="624854"/>
                </a:cubicBezTo>
                <a:lnTo>
                  <a:pt x="62485" y="624854"/>
                </a:lnTo>
                <a:cubicBezTo>
                  <a:pt x="27975" y="624854"/>
                  <a:pt x="0" y="596879"/>
                  <a:pt x="0" y="562369"/>
                </a:cubicBezTo>
                <a:lnTo>
                  <a:pt x="0" y="624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781" tIns="38621" rIns="48781" bIns="3862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Work Stressors</a:t>
            </a:r>
          </a:p>
        </p:txBody>
      </p:sp>
      <p:sp>
        <p:nvSpPr>
          <p:cNvPr id="16" name="Freeform: Shape 15">
            <a:extLst>
              <a:ext uri="{FF2B5EF4-FFF2-40B4-BE49-F238E27FC236}">
                <a16:creationId xmlns:a16="http://schemas.microsoft.com/office/drawing/2014/main" id="{EF1E5E4A-AAE6-2D9E-CCC0-B22AE6652DF9}"/>
              </a:ext>
            </a:extLst>
          </p:cNvPr>
          <p:cNvSpPr/>
          <p:nvPr/>
        </p:nvSpPr>
        <p:spPr>
          <a:xfrm>
            <a:off x="3460576" y="2150705"/>
            <a:ext cx="124970" cy="468641"/>
          </a:xfrm>
          <a:custGeom>
            <a:avLst/>
            <a:gdLst/>
            <a:ahLst/>
            <a:cxnLst/>
            <a:rect l="0" t="0" r="0" b="0"/>
            <a:pathLst>
              <a:path>
                <a:moveTo>
                  <a:pt x="0" y="0"/>
                </a:moveTo>
                <a:lnTo>
                  <a:pt x="0" y="468641"/>
                </a:lnTo>
                <a:lnTo>
                  <a:pt x="124970" y="4686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17" name="Freeform: Shape 16">
            <a:extLst>
              <a:ext uri="{FF2B5EF4-FFF2-40B4-BE49-F238E27FC236}">
                <a16:creationId xmlns:a16="http://schemas.microsoft.com/office/drawing/2014/main" id="{859CB1E7-4DE8-CC26-B34B-3C5FC721888E}"/>
              </a:ext>
            </a:extLst>
          </p:cNvPr>
          <p:cNvSpPr/>
          <p:nvPr/>
        </p:nvSpPr>
        <p:spPr>
          <a:xfrm>
            <a:off x="3585547" y="2306919"/>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PTSD</a:t>
            </a:r>
          </a:p>
        </p:txBody>
      </p:sp>
      <p:sp>
        <p:nvSpPr>
          <p:cNvPr id="18" name="Freeform: Shape 17">
            <a:extLst>
              <a:ext uri="{FF2B5EF4-FFF2-40B4-BE49-F238E27FC236}">
                <a16:creationId xmlns:a16="http://schemas.microsoft.com/office/drawing/2014/main" id="{1A2F3BF5-3B38-5413-C520-64590AC51266}"/>
              </a:ext>
            </a:extLst>
          </p:cNvPr>
          <p:cNvSpPr/>
          <p:nvPr/>
        </p:nvSpPr>
        <p:spPr>
          <a:xfrm>
            <a:off x="3460576" y="2150705"/>
            <a:ext cx="124970" cy="1249709"/>
          </a:xfrm>
          <a:custGeom>
            <a:avLst/>
            <a:gdLst/>
            <a:ahLst/>
            <a:cxnLst/>
            <a:rect l="0" t="0" r="0" b="0"/>
            <a:pathLst>
              <a:path>
                <a:moveTo>
                  <a:pt x="0" y="0"/>
                </a:moveTo>
                <a:lnTo>
                  <a:pt x="0" y="1249709"/>
                </a:lnTo>
                <a:lnTo>
                  <a:pt x="124970" y="12497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19" name="Freeform: Shape 18">
            <a:extLst>
              <a:ext uri="{FF2B5EF4-FFF2-40B4-BE49-F238E27FC236}">
                <a16:creationId xmlns:a16="http://schemas.microsoft.com/office/drawing/2014/main" id="{57E99F33-6CCB-324C-B447-3D7E39E57722}"/>
              </a:ext>
            </a:extLst>
          </p:cNvPr>
          <p:cNvSpPr/>
          <p:nvPr/>
        </p:nvSpPr>
        <p:spPr>
          <a:xfrm>
            <a:off x="3585547" y="3087988"/>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Work schedules </a:t>
            </a:r>
          </a:p>
        </p:txBody>
      </p:sp>
      <p:sp>
        <p:nvSpPr>
          <p:cNvPr id="20" name="Freeform: Shape 19">
            <a:extLst>
              <a:ext uri="{FF2B5EF4-FFF2-40B4-BE49-F238E27FC236}">
                <a16:creationId xmlns:a16="http://schemas.microsoft.com/office/drawing/2014/main" id="{BC04646F-C14C-156C-E926-229D5ECB8E01}"/>
              </a:ext>
            </a:extLst>
          </p:cNvPr>
          <p:cNvSpPr/>
          <p:nvPr/>
        </p:nvSpPr>
        <p:spPr>
          <a:xfrm>
            <a:off x="3460576" y="2150705"/>
            <a:ext cx="124970" cy="2030778"/>
          </a:xfrm>
          <a:custGeom>
            <a:avLst/>
            <a:gdLst/>
            <a:ahLst/>
            <a:cxnLst/>
            <a:rect l="0" t="0" r="0" b="0"/>
            <a:pathLst>
              <a:path>
                <a:moveTo>
                  <a:pt x="0" y="0"/>
                </a:moveTo>
                <a:lnTo>
                  <a:pt x="0" y="2030778"/>
                </a:lnTo>
                <a:lnTo>
                  <a:pt x="124970" y="20307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21" name="Freeform: Shape 20">
            <a:extLst>
              <a:ext uri="{FF2B5EF4-FFF2-40B4-BE49-F238E27FC236}">
                <a16:creationId xmlns:a16="http://schemas.microsoft.com/office/drawing/2014/main" id="{A1399642-E81C-DA0B-CBF2-81CD7D635B01}"/>
              </a:ext>
            </a:extLst>
          </p:cNvPr>
          <p:cNvSpPr/>
          <p:nvPr/>
        </p:nvSpPr>
        <p:spPr>
          <a:xfrm>
            <a:off x="3585547" y="3869056"/>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Work-life balance</a:t>
            </a:r>
          </a:p>
        </p:txBody>
      </p:sp>
      <p:sp>
        <p:nvSpPr>
          <p:cNvPr id="22" name="Freeform: Shape 21">
            <a:extLst>
              <a:ext uri="{FF2B5EF4-FFF2-40B4-BE49-F238E27FC236}">
                <a16:creationId xmlns:a16="http://schemas.microsoft.com/office/drawing/2014/main" id="{A879456F-4C0D-C9FD-C136-D6822E5A1CBC}"/>
              </a:ext>
            </a:extLst>
          </p:cNvPr>
          <p:cNvSpPr/>
          <p:nvPr/>
        </p:nvSpPr>
        <p:spPr>
          <a:xfrm>
            <a:off x="3460576" y="2150705"/>
            <a:ext cx="124970" cy="2811846"/>
          </a:xfrm>
          <a:custGeom>
            <a:avLst/>
            <a:gdLst/>
            <a:ahLst/>
            <a:cxnLst/>
            <a:rect l="0" t="0" r="0" b="0"/>
            <a:pathLst>
              <a:path>
                <a:moveTo>
                  <a:pt x="0" y="0"/>
                </a:moveTo>
                <a:lnTo>
                  <a:pt x="0" y="2811846"/>
                </a:lnTo>
                <a:lnTo>
                  <a:pt x="124970" y="28118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23" name="Freeform: Shape 22">
            <a:extLst>
              <a:ext uri="{FF2B5EF4-FFF2-40B4-BE49-F238E27FC236}">
                <a16:creationId xmlns:a16="http://schemas.microsoft.com/office/drawing/2014/main" id="{8408405F-E571-052D-EC19-20E53376F56D}"/>
              </a:ext>
            </a:extLst>
          </p:cNvPr>
          <p:cNvSpPr/>
          <p:nvPr/>
        </p:nvSpPr>
        <p:spPr>
          <a:xfrm>
            <a:off x="3585547" y="4650125"/>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Loneliness and isolation </a:t>
            </a:r>
          </a:p>
        </p:txBody>
      </p:sp>
      <p:sp>
        <p:nvSpPr>
          <p:cNvPr id="24" name="Freeform: Shape 23">
            <a:extLst>
              <a:ext uri="{FF2B5EF4-FFF2-40B4-BE49-F238E27FC236}">
                <a16:creationId xmlns:a16="http://schemas.microsoft.com/office/drawing/2014/main" id="{FC3327D8-C665-2FB9-C32C-4EBC78E78259}"/>
              </a:ext>
            </a:extLst>
          </p:cNvPr>
          <p:cNvSpPr/>
          <p:nvPr/>
        </p:nvSpPr>
        <p:spPr>
          <a:xfrm>
            <a:off x="3460576" y="2150705"/>
            <a:ext cx="124970" cy="3592915"/>
          </a:xfrm>
          <a:custGeom>
            <a:avLst/>
            <a:gdLst/>
            <a:ahLst/>
            <a:cxnLst/>
            <a:rect l="0" t="0" r="0" b="0"/>
            <a:pathLst>
              <a:path>
                <a:moveTo>
                  <a:pt x="0" y="0"/>
                </a:moveTo>
                <a:lnTo>
                  <a:pt x="0" y="3592915"/>
                </a:lnTo>
                <a:lnTo>
                  <a:pt x="124970" y="35929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25" name="Freeform: Shape 24">
            <a:extLst>
              <a:ext uri="{FF2B5EF4-FFF2-40B4-BE49-F238E27FC236}">
                <a16:creationId xmlns:a16="http://schemas.microsoft.com/office/drawing/2014/main" id="{E153392A-A8FF-4AB6-0A8B-43AA1252FBF7}"/>
              </a:ext>
            </a:extLst>
          </p:cNvPr>
          <p:cNvSpPr/>
          <p:nvPr/>
        </p:nvSpPr>
        <p:spPr>
          <a:xfrm>
            <a:off x="3585547" y="5431194"/>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Fear of contracting </a:t>
            </a:r>
            <a:b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b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COVID-19</a:t>
            </a:r>
          </a:p>
        </p:txBody>
      </p:sp>
      <p:sp>
        <p:nvSpPr>
          <p:cNvPr id="26" name="Freeform: Shape 25">
            <a:extLst>
              <a:ext uri="{FF2B5EF4-FFF2-40B4-BE49-F238E27FC236}">
                <a16:creationId xmlns:a16="http://schemas.microsoft.com/office/drawing/2014/main" id="{BE212D1D-8AF4-19E4-3700-05E231C0144A}"/>
              </a:ext>
            </a:extLst>
          </p:cNvPr>
          <p:cNvSpPr/>
          <p:nvPr/>
        </p:nvSpPr>
        <p:spPr>
          <a:xfrm>
            <a:off x="6146189" y="1525851"/>
            <a:ext cx="2459686" cy="624854"/>
          </a:xfrm>
          <a:custGeom>
            <a:avLst/>
            <a:gdLst>
              <a:gd name="connsiteX0" fmla="*/ 0 w 1249709"/>
              <a:gd name="connsiteY0" fmla="*/ 62485 h 624854"/>
              <a:gd name="connsiteX1" fmla="*/ 62485 w 1249709"/>
              <a:gd name="connsiteY1" fmla="*/ 0 h 624854"/>
              <a:gd name="connsiteX2" fmla="*/ 1187224 w 1249709"/>
              <a:gd name="connsiteY2" fmla="*/ 0 h 624854"/>
              <a:gd name="connsiteX3" fmla="*/ 1249709 w 1249709"/>
              <a:gd name="connsiteY3" fmla="*/ 62485 h 624854"/>
              <a:gd name="connsiteX4" fmla="*/ 1249709 w 1249709"/>
              <a:gd name="connsiteY4" fmla="*/ 562369 h 624854"/>
              <a:gd name="connsiteX5" fmla="*/ 1187224 w 1249709"/>
              <a:gd name="connsiteY5" fmla="*/ 624854 h 624854"/>
              <a:gd name="connsiteX6" fmla="*/ 62485 w 1249709"/>
              <a:gd name="connsiteY6" fmla="*/ 624854 h 624854"/>
              <a:gd name="connsiteX7" fmla="*/ 0 w 1249709"/>
              <a:gd name="connsiteY7" fmla="*/ 562369 h 624854"/>
              <a:gd name="connsiteX8" fmla="*/ 0 w 1249709"/>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709" h="624854">
                <a:moveTo>
                  <a:pt x="0" y="62485"/>
                </a:moveTo>
                <a:cubicBezTo>
                  <a:pt x="0" y="27975"/>
                  <a:pt x="27975" y="0"/>
                  <a:pt x="62485" y="0"/>
                </a:cubicBezTo>
                <a:lnTo>
                  <a:pt x="1187224" y="0"/>
                </a:lnTo>
                <a:cubicBezTo>
                  <a:pt x="1221734" y="0"/>
                  <a:pt x="1249709" y="27975"/>
                  <a:pt x="1249709" y="62485"/>
                </a:cubicBezTo>
                <a:lnTo>
                  <a:pt x="1249709" y="562369"/>
                </a:lnTo>
                <a:cubicBezTo>
                  <a:pt x="1249709" y="596879"/>
                  <a:pt x="1221734" y="624854"/>
                  <a:pt x="1187224" y="624854"/>
                </a:cubicBezTo>
                <a:lnTo>
                  <a:pt x="62485" y="624854"/>
                </a:lnTo>
                <a:cubicBezTo>
                  <a:pt x="27975" y="624854"/>
                  <a:pt x="0" y="596879"/>
                  <a:pt x="0" y="562369"/>
                </a:cubicBezTo>
                <a:lnTo>
                  <a:pt x="0" y="624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781" tIns="38621" rIns="48781" bIns="3862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Management and Policy Stressors</a:t>
            </a:r>
          </a:p>
        </p:txBody>
      </p:sp>
      <p:sp>
        <p:nvSpPr>
          <p:cNvPr id="27" name="Freeform: Shape 26">
            <a:extLst>
              <a:ext uri="{FF2B5EF4-FFF2-40B4-BE49-F238E27FC236}">
                <a16:creationId xmlns:a16="http://schemas.microsoft.com/office/drawing/2014/main" id="{AA692FEE-94AE-9544-E07F-F70B28C90D96}"/>
              </a:ext>
            </a:extLst>
          </p:cNvPr>
          <p:cNvSpPr/>
          <p:nvPr/>
        </p:nvSpPr>
        <p:spPr>
          <a:xfrm>
            <a:off x="6271160" y="2150705"/>
            <a:ext cx="124970" cy="468641"/>
          </a:xfrm>
          <a:custGeom>
            <a:avLst/>
            <a:gdLst/>
            <a:ahLst/>
            <a:cxnLst/>
            <a:rect l="0" t="0" r="0" b="0"/>
            <a:pathLst>
              <a:path>
                <a:moveTo>
                  <a:pt x="0" y="0"/>
                </a:moveTo>
                <a:lnTo>
                  <a:pt x="0" y="468641"/>
                </a:lnTo>
                <a:lnTo>
                  <a:pt x="124970" y="4686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28" name="Freeform: Shape 27">
            <a:extLst>
              <a:ext uri="{FF2B5EF4-FFF2-40B4-BE49-F238E27FC236}">
                <a16:creationId xmlns:a16="http://schemas.microsoft.com/office/drawing/2014/main" id="{41F302AA-0988-703E-8121-662B21C48895}"/>
              </a:ext>
            </a:extLst>
          </p:cNvPr>
          <p:cNvSpPr/>
          <p:nvPr/>
        </p:nvSpPr>
        <p:spPr>
          <a:xfrm>
            <a:off x="6396131" y="2306919"/>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Frequency and quality of  communication from managers/leadership</a:t>
            </a:r>
          </a:p>
        </p:txBody>
      </p:sp>
      <p:sp>
        <p:nvSpPr>
          <p:cNvPr id="29" name="Freeform: Shape 28">
            <a:extLst>
              <a:ext uri="{FF2B5EF4-FFF2-40B4-BE49-F238E27FC236}">
                <a16:creationId xmlns:a16="http://schemas.microsoft.com/office/drawing/2014/main" id="{74BAA2D2-3EBF-569C-BAC1-908EAFCC45B7}"/>
              </a:ext>
            </a:extLst>
          </p:cNvPr>
          <p:cNvSpPr/>
          <p:nvPr/>
        </p:nvSpPr>
        <p:spPr>
          <a:xfrm>
            <a:off x="6271160" y="2150705"/>
            <a:ext cx="124970" cy="1249709"/>
          </a:xfrm>
          <a:custGeom>
            <a:avLst/>
            <a:gdLst/>
            <a:ahLst/>
            <a:cxnLst/>
            <a:rect l="0" t="0" r="0" b="0"/>
            <a:pathLst>
              <a:path>
                <a:moveTo>
                  <a:pt x="0" y="0"/>
                </a:moveTo>
                <a:lnTo>
                  <a:pt x="0" y="1249709"/>
                </a:lnTo>
                <a:lnTo>
                  <a:pt x="124970" y="12497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30" name="Freeform: Shape 29">
            <a:extLst>
              <a:ext uri="{FF2B5EF4-FFF2-40B4-BE49-F238E27FC236}">
                <a16:creationId xmlns:a16="http://schemas.microsoft.com/office/drawing/2014/main" id="{092980AE-D25E-C2BE-17DD-5E4C174D16ED}"/>
              </a:ext>
            </a:extLst>
          </p:cNvPr>
          <p:cNvSpPr/>
          <p:nvPr/>
        </p:nvSpPr>
        <p:spPr>
          <a:xfrm>
            <a:off x="6396131" y="3087988"/>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Lack of support in the field and following incidents</a:t>
            </a:r>
          </a:p>
        </p:txBody>
      </p:sp>
      <p:sp>
        <p:nvSpPr>
          <p:cNvPr id="31" name="Freeform: Shape 30">
            <a:extLst>
              <a:ext uri="{FF2B5EF4-FFF2-40B4-BE49-F238E27FC236}">
                <a16:creationId xmlns:a16="http://schemas.microsoft.com/office/drawing/2014/main" id="{6D708737-27B9-CE83-256A-D970466911C2}"/>
              </a:ext>
            </a:extLst>
          </p:cNvPr>
          <p:cNvSpPr/>
          <p:nvPr/>
        </p:nvSpPr>
        <p:spPr>
          <a:xfrm>
            <a:off x="6271160" y="2150705"/>
            <a:ext cx="124970" cy="2030778"/>
          </a:xfrm>
          <a:custGeom>
            <a:avLst/>
            <a:gdLst/>
            <a:ahLst/>
            <a:cxnLst/>
            <a:rect l="0" t="0" r="0" b="0"/>
            <a:pathLst>
              <a:path>
                <a:moveTo>
                  <a:pt x="0" y="0"/>
                </a:moveTo>
                <a:lnTo>
                  <a:pt x="0" y="2030778"/>
                </a:lnTo>
                <a:lnTo>
                  <a:pt x="124970" y="20307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32" name="Freeform: Shape 31">
            <a:extLst>
              <a:ext uri="{FF2B5EF4-FFF2-40B4-BE49-F238E27FC236}">
                <a16:creationId xmlns:a16="http://schemas.microsoft.com/office/drawing/2014/main" id="{9BC20F33-AA38-337E-72FE-9A26A86F6A49}"/>
              </a:ext>
            </a:extLst>
          </p:cNvPr>
          <p:cNvSpPr/>
          <p:nvPr/>
        </p:nvSpPr>
        <p:spPr>
          <a:xfrm>
            <a:off x="6396131" y="3869056"/>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Inadequate training </a:t>
            </a:r>
          </a:p>
        </p:txBody>
      </p:sp>
      <p:sp>
        <p:nvSpPr>
          <p:cNvPr id="33" name="Freeform: Shape 32">
            <a:extLst>
              <a:ext uri="{FF2B5EF4-FFF2-40B4-BE49-F238E27FC236}">
                <a16:creationId xmlns:a16="http://schemas.microsoft.com/office/drawing/2014/main" id="{5C0D69A9-DE05-C9DC-9D52-593895C3C11F}"/>
              </a:ext>
            </a:extLst>
          </p:cNvPr>
          <p:cNvSpPr/>
          <p:nvPr/>
        </p:nvSpPr>
        <p:spPr>
          <a:xfrm>
            <a:off x="8872772" y="1525851"/>
            <a:ext cx="2459686" cy="624854"/>
          </a:xfrm>
          <a:custGeom>
            <a:avLst/>
            <a:gdLst>
              <a:gd name="connsiteX0" fmla="*/ 0 w 1249709"/>
              <a:gd name="connsiteY0" fmla="*/ 62485 h 624854"/>
              <a:gd name="connsiteX1" fmla="*/ 62485 w 1249709"/>
              <a:gd name="connsiteY1" fmla="*/ 0 h 624854"/>
              <a:gd name="connsiteX2" fmla="*/ 1187224 w 1249709"/>
              <a:gd name="connsiteY2" fmla="*/ 0 h 624854"/>
              <a:gd name="connsiteX3" fmla="*/ 1249709 w 1249709"/>
              <a:gd name="connsiteY3" fmla="*/ 62485 h 624854"/>
              <a:gd name="connsiteX4" fmla="*/ 1249709 w 1249709"/>
              <a:gd name="connsiteY4" fmla="*/ 562369 h 624854"/>
              <a:gd name="connsiteX5" fmla="*/ 1187224 w 1249709"/>
              <a:gd name="connsiteY5" fmla="*/ 624854 h 624854"/>
              <a:gd name="connsiteX6" fmla="*/ 62485 w 1249709"/>
              <a:gd name="connsiteY6" fmla="*/ 624854 h 624854"/>
              <a:gd name="connsiteX7" fmla="*/ 0 w 1249709"/>
              <a:gd name="connsiteY7" fmla="*/ 562369 h 624854"/>
              <a:gd name="connsiteX8" fmla="*/ 0 w 1249709"/>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709" h="624854">
                <a:moveTo>
                  <a:pt x="0" y="62485"/>
                </a:moveTo>
                <a:cubicBezTo>
                  <a:pt x="0" y="27975"/>
                  <a:pt x="27975" y="0"/>
                  <a:pt x="62485" y="0"/>
                </a:cubicBezTo>
                <a:lnTo>
                  <a:pt x="1187224" y="0"/>
                </a:lnTo>
                <a:cubicBezTo>
                  <a:pt x="1221734" y="0"/>
                  <a:pt x="1249709" y="27975"/>
                  <a:pt x="1249709" y="62485"/>
                </a:cubicBezTo>
                <a:lnTo>
                  <a:pt x="1249709" y="562369"/>
                </a:lnTo>
                <a:cubicBezTo>
                  <a:pt x="1249709" y="596879"/>
                  <a:pt x="1221734" y="624854"/>
                  <a:pt x="1187224" y="624854"/>
                </a:cubicBezTo>
                <a:lnTo>
                  <a:pt x="62485" y="624854"/>
                </a:lnTo>
                <a:cubicBezTo>
                  <a:pt x="27975" y="624854"/>
                  <a:pt x="0" y="596879"/>
                  <a:pt x="0" y="562369"/>
                </a:cubicBezTo>
                <a:lnTo>
                  <a:pt x="0" y="624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781" tIns="38621" rIns="48781" bIns="3862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External Stressors</a:t>
            </a:r>
          </a:p>
        </p:txBody>
      </p:sp>
      <p:sp>
        <p:nvSpPr>
          <p:cNvPr id="34" name="Freeform: Shape 33">
            <a:extLst>
              <a:ext uri="{FF2B5EF4-FFF2-40B4-BE49-F238E27FC236}">
                <a16:creationId xmlns:a16="http://schemas.microsoft.com/office/drawing/2014/main" id="{6FCB9DDF-3B1F-F2D9-DDE6-4B5C47F68F98}"/>
              </a:ext>
            </a:extLst>
          </p:cNvPr>
          <p:cNvSpPr/>
          <p:nvPr/>
        </p:nvSpPr>
        <p:spPr>
          <a:xfrm>
            <a:off x="8997743" y="2150705"/>
            <a:ext cx="124970" cy="468641"/>
          </a:xfrm>
          <a:custGeom>
            <a:avLst/>
            <a:gdLst/>
            <a:ahLst/>
            <a:cxnLst/>
            <a:rect l="0" t="0" r="0" b="0"/>
            <a:pathLst>
              <a:path>
                <a:moveTo>
                  <a:pt x="0" y="0"/>
                </a:moveTo>
                <a:lnTo>
                  <a:pt x="0" y="468641"/>
                </a:lnTo>
                <a:lnTo>
                  <a:pt x="124970" y="4686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35" name="Freeform: Shape 34">
            <a:extLst>
              <a:ext uri="{FF2B5EF4-FFF2-40B4-BE49-F238E27FC236}">
                <a16:creationId xmlns:a16="http://schemas.microsoft.com/office/drawing/2014/main" id="{F02F1F7B-6040-DFDE-5B25-0943FA08FCB2}"/>
              </a:ext>
            </a:extLst>
          </p:cNvPr>
          <p:cNvSpPr/>
          <p:nvPr/>
        </p:nvSpPr>
        <p:spPr>
          <a:xfrm>
            <a:off x="9122714" y="2306919"/>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Child and family care </a:t>
            </a:r>
          </a:p>
        </p:txBody>
      </p:sp>
      <p:sp>
        <p:nvSpPr>
          <p:cNvPr id="36" name="Freeform: Shape 35">
            <a:extLst>
              <a:ext uri="{FF2B5EF4-FFF2-40B4-BE49-F238E27FC236}">
                <a16:creationId xmlns:a16="http://schemas.microsoft.com/office/drawing/2014/main" id="{99564B89-FC47-92D9-DAB8-AE7E2973C507}"/>
              </a:ext>
            </a:extLst>
          </p:cNvPr>
          <p:cNvSpPr/>
          <p:nvPr/>
        </p:nvSpPr>
        <p:spPr>
          <a:xfrm>
            <a:off x="8997743" y="2150705"/>
            <a:ext cx="124970" cy="1249709"/>
          </a:xfrm>
          <a:custGeom>
            <a:avLst/>
            <a:gdLst/>
            <a:ahLst/>
            <a:cxnLst/>
            <a:rect l="0" t="0" r="0" b="0"/>
            <a:pathLst>
              <a:path>
                <a:moveTo>
                  <a:pt x="0" y="0"/>
                </a:moveTo>
                <a:lnTo>
                  <a:pt x="0" y="1249709"/>
                </a:lnTo>
                <a:lnTo>
                  <a:pt x="124970" y="12497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37" name="Freeform: Shape 36">
            <a:extLst>
              <a:ext uri="{FF2B5EF4-FFF2-40B4-BE49-F238E27FC236}">
                <a16:creationId xmlns:a16="http://schemas.microsoft.com/office/drawing/2014/main" id="{81A58364-7BDF-7227-AB31-717FBCF86920}"/>
              </a:ext>
            </a:extLst>
          </p:cNvPr>
          <p:cNvSpPr/>
          <p:nvPr/>
        </p:nvSpPr>
        <p:spPr>
          <a:xfrm>
            <a:off x="9122714" y="3087988"/>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Access to healthcare </a:t>
            </a:r>
          </a:p>
        </p:txBody>
      </p:sp>
      <p:sp>
        <p:nvSpPr>
          <p:cNvPr id="38" name="Freeform: Shape 37">
            <a:extLst>
              <a:ext uri="{FF2B5EF4-FFF2-40B4-BE49-F238E27FC236}">
                <a16:creationId xmlns:a16="http://schemas.microsoft.com/office/drawing/2014/main" id="{8400AF4D-4EA5-572F-541F-D7AD2F2A0CEE}"/>
              </a:ext>
            </a:extLst>
          </p:cNvPr>
          <p:cNvSpPr/>
          <p:nvPr/>
        </p:nvSpPr>
        <p:spPr>
          <a:xfrm>
            <a:off x="8997743" y="2150705"/>
            <a:ext cx="124970" cy="2030778"/>
          </a:xfrm>
          <a:custGeom>
            <a:avLst/>
            <a:gdLst/>
            <a:ahLst/>
            <a:cxnLst/>
            <a:rect l="0" t="0" r="0" b="0"/>
            <a:pathLst>
              <a:path>
                <a:moveTo>
                  <a:pt x="0" y="0"/>
                </a:moveTo>
                <a:lnTo>
                  <a:pt x="0" y="2030778"/>
                </a:lnTo>
                <a:lnTo>
                  <a:pt x="124970" y="20307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39" name="Freeform: Shape 38">
            <a:extLst>
              <a:ext uri="{FF2B5EF4-FFF2-40B4-BE49-F238E27FC236}">
                <a16:creationId xmlns:a16="http://schemas.microsoft.com/office/drawing/2014/main" id="{E58369DF-6430-91E9-8564-8CE1B738418F}"/>
              </a:ext>
            </a:extLst>
          </p:cNvPr>
          <p:cNvSpPr/>
          <p:nvPr/>
        </p:nvSpPr>
        <p:spPr>
          <a:xfrm>
            <a:off x="9122714" y="3869056"/>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Financial stressors (e.g., lack of affordable housing)</a:t>
            </a:r>
          </a:p>
        </p:txBody>
      </p:sp>
      <p:sp>
        <p:nvSpPr>
          <p:cNvPr id="40" name="Freeform: Shape 39">
            <a:extLst>
              <a:ext uri="{FF2B5EF4-FFF2-40B4-BE49-F238E27FC236}">
                <a16:creationId xmlns:a16="http://schemas.microsoft.com/office/drawing/2014/main" id="{376DBEE5-E24C-BBCA-327F-5CBEDC056714}"/>
              </a:ext>
            </a:extLst>
          </p:cNvPr>
          <p:cNvSpPr/>
          <p:nvPr/>
        </p:nvSpPr>
        <p:spPr>
          <a:xfrm>
            <a:off x="8997743" y="2150705"/>
            <a:ext cx="124970" cy="2811846"/>
          </a:xfrm>
          <a:custGeom>
            <a:avLst/>
            <a:gdLst/>
            <a:ahLst/>
            <a:cxnLst/>
            <a:rect l="0" t="0" r="0" b="0"/>
            <a:pathLst>
              <a:path>
                <a:moveTo>
                  <a:pt x="0" y="0"/>
                </a:moveTo>
                <a:lnTo>
                  <a:pt x="0" y="2811846"/>
                </a:lnTo>
                <a:lnTo>
                  <a:pt x="124970" y="28118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41" name="Freeform: Shape 40">
            <a:extLst>
              <a:ext uri="{FF2B5EF4-FFF2-40B4-BE49-F238E27FC236}">
                <a16:creationId xmlns:a16="http://schemas.microsoft.com/office/drawing/2014/main" id="{1A5AA888-ACDC-1AD8-8512-DAE45CC8A899}"/>
              </a:ext>
            </a:extLst>
          </p:cNvPr>
          <p:cNvSpPr/>
          <p:nvPr/>
        </p:nvSpPr>
        <p:spPr>
          <a:xfrm>
            <a:off x="9122714" y="4650125"/>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Toll of COVID-19</a:t>
            </a:r>
          </a:p>
        </p:txBody>
      </p:sp>
      <p:sp>
        <p:nvSpPr>
          <p:cNvPr id="42" name="Freeform: Shape 41">
            <a:extLst>
              <a:ext uri="{FF2B5EF4-FFF2-40B4-BE49-F238E27FC236}">
                <a16:creationId xmlns:a16="http://schemas.microsoft.com/office/drawing/2014/main" id="{FD567C59-D760-805D-CCB1-23A1367A1E7B}"/>
              </a:ext>
            </a:extLst>
          </p:cNvPr>
          <p:cNvSpPr/>
          <p:nvPr/>
        </p:nvSpPr>
        <p:spPr>
          <a:xfrm>
            <a:off x="6396131" y="4650124"/>
            <a:ext cx="2000194" cy="624854"/>
          </a:xfrm>
          <a:custGeom>
            <a:avLst/>
            <a:gdLst>
              <a:gd name="connsiteX0" fmla="*/ 0 w 999767"/>
              <a:gd name="connsiteY0" fmla="*/ 62485 h 624854"/>
              <a:gd name="connsiteX1" fmla="*/ 62485 w 999767"/>
              <a:gd name="connsiteY1" fmla="*/ 0 h 624854"/>
              <a:gd name="connsiteX2" fmla="*/ 937282 w 999767"/>
              <a:gd name="connsiteY2" fmla="*/ 0 h 624854"/>
              <a:gd name="connsiteX3" fmla="*/ 999767 w 999767"/>
              <a:gd name="connsiteY3" fmla="*/ 62485 h 624854"/>
              <a:gd name="connsiteX4" fmla="*/ 999767 w 999767"/>
              <a:gd name="connsiteY4" fmla="*/ 562369 h 624854"/>
              <a:gd name="connsiteX5" fmla="*/ 937282 w 999767"/>
              <a:gd name="connsiteY5" fmla="*/ 624854 h 624854"/>
              <a:gd name="connsiteX6" fmla="*/ 62485 w 999767"/>
              <a:gd name="connsiteY6" fmla="*/ 624854 h 624854"/>
              <a:gd name="connsiteX7" fmla="*/ 0 w 999767"/>
              <a:gd name="connsiteY7" fmla="*/ 562369 h 624854"/>
              <a:gd name="connsiteX8" fmla="*/ 0 w 999767"/>
              <a:gd name="connsiteY8" fmla="*/ 62485 h 62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67" h="624854">
                <a:moveTo>
                  <a:pt x="0" y="62485"/>
                </a:moveTo>
                <a:cubicBezTo>
                  <a:pt x="0" y="27975"/>
                  <a:pt x="27975" y="0"/>
                  <a:pt x="62485" y="0"/>
                </a:cubicBezTo>
                <a:lnTo>
                  <a:pt x="937282" y="0"/>
                </a:lnTo>
                <a:cubicBezTo>
                  <a:pt x="971792" y="0"/>
                  <a:pt x="999767" y="27975"/>
                  <a:pt x="999767" y="62485"/>
                </a:cubicBezTo>
                <a:lnTo>
                  <a:pt x="999767" y="562369"/>
                </a:lnTo>
                <a:cubicBezTo>
                  <a:pt x="999767" y="596879"/>
                  <a:pt x="971792" y="624854"/>
                  <a:pt x="937282" y="624854"/>
                </a:cubicBezTo>
                <a:lnTo>
                  <a:pt x="62485" y="624854"/>
                </a:lnTo>
                <a:cubicBezTo>
                  <a:pt x="27975" y="624854"/>
                  <a:pt x="0" y="596879"/>
                  <a:pt x="0" y="562369"/>
                </a:cubicBezTo>
                <a:lnTo>
                  <a:pt x="0" y="624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256" tIns="32271" rIns="39256" bIns="3227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Trust and privacy</a:t>
            </a:r>
          </a:p>
        </p:txBody>
      </p:sp>
      <p:sp>
        <p:nvSpPr>
          <p:cNvPr id="43" name="Freeform: Shape 42">
            <a:extLst>
              <a:ext uri="{FF2B5EF4-FFF2-40B4-BE49-F238E27FC236}">
                <a16:creationId xmlns:a16="http://schemas.microsoft.com/office/drawing/2014/main" id="{D29CDC29-828C-F9C4-8802-E0AFF38C9D66}"/>
              </a:ext>
            </a:extLst>
          </p:cNvPr>
          <p:cNvSpPr/>
          <p:nvPr/>
        </p:nvSpPr>
        <p:spPr>
          <a:xfrm>
            <a:off x="6271160" y="2152629"/>
            <a:ext cx="124970" cy="2811846"/>
          </a:xfrm>
          <a:custGeom>
            <a:avLst/>
            <a:gdLst/>
            <a:ahLst/>
            <a:cxnLst/>
            <a:rect l="0" t="0" r="0" b="0"/>
            <a:pathLst>
              <a:path>
                <a:moveTo>
                  <a:pt x="0" y="0"/>
                </a:moveTo>
                <a:lnTo>
                  <a:pt x="0" y="2811846"/>
                </a:lnTo>
                <a:lnTo>
                  <a:pt x="124970" y="28118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endParaRPr>
          </a:p>
        </p:txBody>
      </p:sp>
      <p:sp>
        <p:nvSpPr>
          <p:cNvPr id="3" name="Slide Number Placeholder 2">
            <a:extLst>
              <a:ext uri="{FF2B5EF4-FFF2-40B4-BE49-F238E27FC236}">
                <a16:creationId xmlns:a16="http://schemas.microsoft.com/office/drawing/2014/main" id="{1F1AF38B-54C2-C003-5C2C-178D094CD073}"/>
              </a:ext>
            </a:extLst>
          </p:cNvPr>
          <p:cNvSpPr>
            <a:spLocks noGrp="1"/>
          </p:cNvSpPr>
          <p:nvPr>
            <p:ph type="sldNum" sz="quarter" idx="10"/>
          </p:nvPr>
        </p:nvSpPr>
        <p:spPr/>
        <p:txBody>
          <a:bodyPr/>
          <a:lstStyle/>
          <a:p>
            <a:pPr>
              <a:defRPr/>
            </a:pPr>
            <a:fld id="{FC9D994F-0F3D-4C18-982E-F05BBF005784}" type="slidenum">
              <a:rPr lang="en-US" smtClean="0"/>
              <a:pPr>
                <a:defRPr/>
              </a:pPr>
              <a:t>18</a:t>
            </a:fld>
            <a:endParaRPr lang="en-US"/>
          </a:p>
        </p:txBody>
      </p:sp>
    </p:spTree>
    <p:extLst>
      <p:ext uri="{BB962C8B-B14F-4D97-AF65-F5344CB8AC3E}">
        <p14:creationId xmlns:p14="http://schemas.microsoft.com/office/powerpoint/2010/main" val="1416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5" grpId="0" animBg="1"/>
      <p:bldP spid="17" grpId="0" animBg="1"/>
      <p:bldP spid="19" grpId="0" animBg="1"/>
      <p:bldP spid="21" grpId="0" animBg="1"/>
      <p:bldP spid="23" grpId="0" animBg="1"/>
      <p:bldP spid="25" grpId="0" animBg="1"/>
      <p:bldP spid="26" grpId="0" animBg="1"/>
      <p:bldP spid="28" grpId="0" animBg="1"/>
      <p:bldP spid="30" grpId="0" animBg="1"/>
      <p:bldP spid="32" grpId="0" animBg="1"/>
      <p:bldP spid="33" grpId="0" animBg="1"/>
      <p:bldP spid="35" grpId="0" animBg="1"/>
      <p:bldP spid="37" grpId="0" animBg="1"/>
      <p:bldP spid="39"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730-7903-334E-E6E7-990A52923BF8}"/>
              </a:ext>
            </a:extLst>
          </p:cNvPr>
          <p:cNvSpPr>
            <a:spLocks noGrp="1"/>
          </p:cNvSpPr>
          <p:nvPr>
            <p:ph type="title"/>
          </p:nvPr>
        </p:nvSpPr>
        <p:spPr/>
        <p:txBody>
          <a:bodyPr/>
          <a:lstStyle/>
          <a:p>
            <a:r>
              <a:rPr lang="en-US"/>
              <a:t>Section 1: Research Report – Key Findings</a:t>
            </a:r>
          </a:p>
        </p:txBody>
      </p:sp>
      <p:sp>
        <p:nvSpPr>
          <p:cNvPr id="3" name="Content Placeholder 2">
            <a:extLst>
              <a:ext uri="{FF2B5EF4-FFF2-40B4-BE49-F238E27FC236}">
                <a16:creationId xmlns:a16="http://schemas.microsoft.com/office/drawing/2014/main" id="{4299E7F6-2EA1-AC98-6997-C7D309AFA7FA}"/>
              </a:ext>
            </a:extLst>
          </p:cNvPr>
          <p:cNvSpPr>
            <a:spLocks noGrp="1"/>
          </p:cNvSpPr>
          <p:nvPr>
            <p:ph idx="1"/>
          </p:nvPr>
        </p:nvSpPr>
        <p:spPr>
          <a:xfrm>
            <a:off x="609600" y="1524000"/>
            <a:ext cx="10972800" cy="555825"/>
          </a:xfrm>
        </p:spPr>
        <p:txBody>
          <a:bodyPr/>
          <a:lstStyle/>
          <a:p>
            <a:r>
              <a:rPr lang="en-US"/>
              <a:t>Survey Results from frontline workers</a:t>
            </a:r>
          </a:p>
        </p:txBody>
      </p:sp>
      <p:sp>
        <p:nvSpPr>
          <p:cNvPr id="6" name="Freeform: Shape 5">
            <a:extLst>
              <a:ext uri="{FF2B5EF4-FFF2-40B4-BE49-F238E27FC236}">
                <a16:creationId xmlns:a16="http://schemas.microsoft.com/office/drawing/2014/main" id="{5646C892-7DDF-1DAE-E08D-B1C3E117E096}"/>
              </a:ext>
            </a:extLst>
          </p:cNvPr>
          <p:cNvSpPr/>
          <p:nvPr/>
        </p:nvSpPr>
        <p:spPr>
          <a:xfrm>
            <a:off x="612894" y="2341278"/>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Understaffing is a major cause of stress</a:t>
            </a:r>
          </a:p>
        </p:txBody>
      </p:sp>
      <p:sp>
        <p:nvSpPr>
          <p:cNvPr id="7" name="Freeform: Shape 6">
            <a:extLst>
              <a:ext uri="{FF2B5EF4-FFF2-40B4-BE49-F238E27FC236}">
                <a16:creationId xmlns:a16="http://schemas.microsoft.com/office/drawing/2014/main" id="{2DF2DC65-5448-202A-D417-A78E77DDB90C}"/>
              </a:ext>
            </a:extLst>
          </p:cNvPr>
          <p:cNvSpPr/>
          <p:nvPr/>
        </p:nvSpPr>
        <p:spPr>
          <a:xfrm>
            <a:off x="3488866" y="2341278"/>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19288"/>
              <a:lumOff val="13478"/>
              <a:alphaOff val="0"/>
            </a:schemeClr>
          </a:fillRef>
          <a:effectRef idx="0">
            <a:schemeClr val="accent4">
              <a:shade val="50000"/>
              <a:hueOff val="0"/>
              <a:satOff val="-19288"/>
              <a:lumOff val="13478"/>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Exposure to drugs and substances</a:t>
            </a:r>
          </a:p>
        </p:txBody>
      </p:sp>
      <p:sp>
        <p:nvSpPr>
          <p:cNvPr id="8" name="Freeform: Shape 7">
            <a:extLst>
              <a:ext uri="{FF2B5EF4-FFF2-40B4-BE49-F238E27FC236}">
                <a16:creationId xmlns:a16="http://schemas.microsoft.com/office/drawing/2014/main" id="{E3989838-DE93-E474-9ADF-A05F58A6DF75}"/>
              </a:ext>
            </a:extLst>
          </p:cNvPr>
          <p:cNvSpPr/>
          <p:nvPr/>
        </p:nvSpPr>
        <p:spPr>
          <a:xfrm>
            <a:off x="6364837" y="2341278"/>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38576"/>
              <a:lumOff val="26955"/>
              <a:alphaOff val="0"/>
            </a:schemeClr>
          </a:fillRef>
          <a:effectRef idx="0">
            <a:schemeClr val="accent4">
              <a:shade val="50000"/>
              <a:hueOff val="0"/>
              <a:satOff val="-38576"/>
              <a:lumOff val="26955"/>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Verbal and physical assaults</a:t>
            </a:r>
          </a:p>
        </p:txBody>
      </p:sp>
      <p:sp>
        <p:nvSpPr>
          <p:cNvPr id="9" name="Freeform: Shape 8">
            <a:extLst>
              <a:ext uri="{FF2B5EF4-FFF2-40B4-BE49-F238E27FC236}">
                <a16:creationId xmlns:a16="http://schemas.microsoft.com/office/drawing/2014/main" id="{CEBF0EC0-B565-3718-4820-1FD6192AC5C6}"/>
              </a:ext>
            </a:extLst>
          </p:cNvPr>
          <p:cNvSpPr/>
          <p:nvPr/>
        </p:nvSpPr>
        <p:spPr>
          <a:xfrm>
            <a:off x="9240808" y="2341278"/>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57863"/>
              <a:lumOff val="40433"/>
              <a:alphaOff val="0"/>
            </a:schemeClr>
          </a:fillRef>
          <a:effectRef idx="0">
            <a:schemeClr val="accent4">
              <a:shade val="50000"/>
              <a:hueOff val="0"/>
              <a:satOff val="-57863"/>
              <a:lumOff val="40433"/>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Elevated anxiety and depression</a:t>
            </a:r>
          </a:p>
        </p:txBody>
      </p:sp>
      <p:sp>
        <p:nvSpPr>
          <p:cNvPr id="10" name="Freeform: Shape 9">
            <a:extLst>
              <a:ext uri="{FF2B5EF4-FFF2-40B4-BE49-F238E27FC236}">
                <a16:creationId xmlns:a16="http://schemas.microsoft.com/office/drawing/2014/main" id="{F363FD92-87A5-FBEE-4250-557D43829F59}"/>
              </a:ext>
            </a:extLst>
          </p:cNvPr>
          <p:cNvSpPr/>
          <p:nvPr/>
        </p:nvSpPr>
        <p:spPr>
          <a:xfrm>
            <a:off x="612894" y="4171442"/>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77151"/>
              <a:lumOff val="53910"/>
              <a:alphaOff val="0"/>
            </a:schemeClr>
          </a:fillRef>
          <a:effectRef idx="0">
            <a:schemeClr val="accent4">
              <a:shade val="50000"/>
              <a:hueOff val="0"/>
              <a:satOff val="-77151"/>
              <a:lumOff val="5391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Mix of awareness of employer resources</a:t>
            </a:r>
          </a:p>
        </p:txBody>
      </p:sp>
      <p:sp>
        <p:nvSpPr>
          <p:cNvPr id="11" name="Freeform: Shape 10">
            <a:extLst>
              <a:ext uri="{FF2B5EF4-FFF2-40B4-BE49-F238E27FC236}">
                <a16:creationId xmlns:a16="http://schemas.microsoft.com/office/drawing/2014/main" id="{7DF5E843-3428-E5E6-8ED9-D12090A705CD}"/>
              </a:ext>
            </a:extLst>
          </p:cNvPr>
          <p:cNvSpPr/>
          <p:nvPr/>
        </p:nvSpPr>
        <p:spPr>
          <a:xfrm>
            <a:off x="3488866" y="4171442"/>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57863"/>
              <a:lumOff val="40433"/>
              <a:alphaOff val="0"/>
            </a:schemeClr>
          </a:fillRef>
          <a:effectRef idx="0">
            <a:schemeClr val="accent4">
              <a:shade val="50000"/>
              <a:hueOff val="0"/>
              <a:satOff val="-57863"/>
              <a:lumOff val="40433"/>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Challenges utilization employer resources (lack of time, missed work/pay, privacy concerns)</a:t>
            </a:r>
          </a:p>
        </p:txBody>
      </p:sp>
      <p:sp>
        <p:nvSpPr>
          <p:cNvPr id="12" name="Freeform: Shape 11">
            <a:extLst>
              <a:ext uri="{FF2B5EF4-FFF2-40B4-BE49-F238E27FC236}">
                <a16:creationId xmlns:a16="http://schemas.microsoft.com/office/drawing/2014/main" id="{AC4D9DE8-5BE9-5EF0-7706-584E0B542E0C}"/>
              </a:ext>
            </a:extLst>
          </p:cNvPr>
          <p:cNvSpPr/>
          <p:nvPr/>
        </p:nvSpPr>
        <p:spPr>
          <a:xfrm>
            <a:off x="6364837" y="4171442"/>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38576"/>
              <a:lumOff val="26955"/>
              <a:alphaOff val="0"/>
            </a:schemeClr>
          </a:fillRef>
          <a:effectRef idx="0">
            <a:schemeClr val="accent4">
              <a:shade val="50000"/>
              <a:hueOff val="0"/>
              <a:satOff val="-38576"/>
              <a:lumOff val="26955"/>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Moderate satisfaction of resources </a:t>
            </a:r>
          </a:p>
        </p:txBody>
      </p:sp>
      <p:sp>
        <p:nvSpPr>
          <p:cNvPr id="13" name="Freeform: Shape 12">
            <a:extLst>
              <a:ext uri="{FF2B5EF4-FFF2-40B4-BE49-F238E27FC236}">
                <a16:creationId xmlns:a16="http://schemas.microsoft.com/office/drawing/2014/main" id="{831E7AFD-3EB2-7332-30D8-34E28C8674B7}"/>
              </a:ext>
            </a:extLst>
          </p:cNvPr>
          <p:cNvSpPr/>
          <p:nvPr/>
        </p:nvSpPr>
        <p:spPr>
          <a:xfrm>
            <a:off x="9240808" y="4171442"/>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shade val="50000"/>
              <a:hueOff val="0"/>
              <a:satOff val="-19288"/>
              <a:lumOff val="13478"/>
              <a:alphaOff val="0"/>
            </a:schemeClr>
          </a:fillRef>
          <a:effectRef idx="0">
            <a:schemeClr val="accent4">
              <a:shade val="50000"/>
              <a:hueOff val="0"/>
              <a:satOff val="-19288"/>
              <a:lumOff val="13478"/>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Formata BQ Regular"/>
                <a:ea typeface="+mn-ea"/>
                <a:cs typeface="+mn-cs"/>
              </a:rPr>
              <a:t>Preferences for 1-on-1 services </a:t>
            </a:r>
          </a:p>
        </p:txBody>
      </p:sp>
      <p:sp>
        <p:nvSpPr>
          <p:cNvPr id="4" name="Slide Number Placeholder 3">
            <a:extLst>
              <a:ext uri="{FF2B5EF4-FFF2-40B4-BE49-F238E27FC236}">
                <a16:creationId xmlns:a16="http://schemas.microsoft.com/office/drawing/2014/main" id="{79AEB406-CFF9-A608-1383-5A999D40D39D}"/>
              </a:ext>
            </a:extLst>
          </p:cNvPr>
          <p:cNvSpPr>
            <a:spLocks noGrp="1"/>
          </p:cNvSpPr>
          <p:nvPr>
            <p:ph type="sldNum" sz="quarter" idx="10"/>
          </p:nvPr>
        </p:nvSpPr>
        <p:spPr/>
        <p:txBody>
          <a:bodyPr/>
          <a:lstStyle/>
          <a:p>
            <a:pPr>
              <a:defRPr/>
            </a:pPr>
            <a:fld id="{FC9D994F-0F3D-4C18-982E-F05BBF005784}" type="slidenum">
              <a:rPr lang="en-US" smtClean="0"/>
              <a:pPr>
                <a:defRPr/>
              </a:pPr>
              <a:t>19</a:t>
            </a:fld>
            <a:endParaRPr lang="en-US"/>
          </a:p>
        </p:txBody>
      </p:sp>
    </p:spTree>
    <p:extLst>
      <p:ext uri="{BB962C8B-B14F-4D97-AF65-F5344CB8AC3E}">
        <p14:creationId xmlns:p14="http://schemas.microsoft.com/office/powerpoint/2010/main" val="6904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DB046A2-01A7-37AF-F1C7-766DF8160645}"/>
              </a:ext>
            </a:extLst>
          </p:cNvPr>
          <p:cNvSpPr>
            <a:spLocks noGrp="1"/>
          </p:cNvSpPr>
          <p:nvPr>
            <p:ph type="title"/>
          </p:nvPr>
        </p:nvSpPr>
        <p:spPr/>
        <p:txBody>
          <a:bodyPr/>
          <a:lstStyle/>
          <a:p>
            <a:r>
              <a:rPr lang="en-US"/>
              <a:t>Introductions</a:t>
            </a:r>
          </a:p>
        </p:txBody>
      </p:sp>
      <p:sp>
        <p:nvSpPr>
          <p:cNvPr id="14" name="Text Placeholder 3">
            <a:extLst>
              <a:ext uri="{FF2B5EF4-FFF2-40B4-BE49-F238E27FC236}">
                <a16:creationId xmlns:a16="http://schemas.microsoft.com/office/drawing/2014/main" id="{66471A5B-0254-FB68-C38F-DD092E958BCF}"/>
              </a:ext>
            </a:extLst>
          </p:cNvPr>
          <p:cNvSpPr txBox="1">
            <a:spLocks/>
          </p:cNvSpPr>
          <p:nvPr/>
        </p:nvSpPr>
        <p:spPr>
          <a:xfrm>
            <a:off x="3462187" y="2484123"/>
            <a:ext cx="6015188" cy="541983"/>
          </a:xfrm>
          <a:prstGeom prst="rect">
            <a:avLst/>
          </a:prstGeom>
        </p:spPr>
        <p:txBody>
          <a:bodyPr vert="horz" lIns="91440" tIns="45720" rIns="91440" bIns="45720" rtlCol="0" anchor="ctr" anchorCtr="0">
            <a:normAutofit/>
          </a:bodyPr>
          <a:lstStyle>
            <a:defPPr>
              <a:defRPr lang="en-US"/>
            </a:defPPr>
            <a:lvl1pPr indent="0">
              <a:lnSpc>
                <a:spcPct val="90000"/>
              </a:lnSpc>
              <a:spcBef>
                <a:spcPts val="1000"/>
              </a:spcBef>
              <a:buClr>
                <a:schemeClr val="accent1"/>
              </a:buClr>
              <a:buSzPct val="75000"/>
              <a:buFont typeface="Wingdings" panose="05000000000000000000" pitchFamily="2" charset="2"/>
              <a:buNone/>
              <a:defRPr sz="2400">
                <a:solidFill>
                  <a:schemeClr val="accent1"/>
                </a:solidFill>
              </a:defRPr>
            </a:lvl1pPr>
            <a:lvl2pPr marL="804863" indent="-347663">
              <a:lnSpc>
                <a:spcPct val="90000"/>
              </a:lnSpc>
              <a:spcBef>
                <a:spcPts val="500"/>
              </a:spcBef>
              <a:buClr>
                <a:schemeClr val="accent1"/>
              </a:buClr>
              <a:buSzPct val="75000"/>
              <a:buFont typeface="Wingdings" panose="05000000000000000000" pitchFamily="2" charset="2"/>
              <a:buChar char="p"/>
              <a:defRPr sz="2400">
                <a:solidFill>
                  <a:schemeClr val="tx2"/>
                </a:solidFill>
              </a:defRPr>
            </a:lvl2pPr>
            <a:lvl3pPr marL="1143000" indent="-338138">
              <a:lnSpc>
                <a:spcPct val="90000"/>
              </a:lnSpc>
              <a:spcBef>
                <a:spcPts val="500"/>
              </a:spcBef>
              <a:buClr>
                <a:schemeClr val="accent4"/>
              </a:buClr>
              <a:buFont typeface="Wingdings" panose="05000000000000000000" pitchFamily="2" charset="2"/>
              <a:buChar char="l"/>
              <a:defRPr sz="2000">
                <a:solidFill>
                  <a:schemeClr val="tx2"/>
                </a:solidFill>
              </a:defRPr>
            </a:lvl3pPr>
            <a:lvl4pPr marL="1490663" indent="-347663">
              <a:lnSpc>
                <a:spcPct val="90000"/>
              </a:lnSpc>
              <a:spcBef>
                <a:spcPts val="500"/>
              </a:spcBef>
              <a:buClr>
                <a:schemeClr val="accent4"/>
              </a:buClr>
              <a:buFont typeface="Wingdings" panose="05000000000000000000" pitchFamily="2" charset="2"/>
              <a:buChar char="¢"/>
              <a:defRPr>
                <a:solidFill>
                  <a:schemeClr val="tx2"/>
                </a:solidFill>
              </a:defRPr>
            </a:lvl4pPr>
            <a:lvl5pPr marL="1719263" indent="-228600">
              <a:lnSpc>
                <a:spcPct val="90000"/>
              </a:lnSpc>
              <a:spcBef>
                <a:spcPts val="500"/>
              </a:spcBef>
              <a:buClr>
                <a:schemeClr val="accent2"/>
              </a:buClr>
              <a:buFont typeface="Arial" panose="020B0604020202020204" pitchFamily="34" charset="0"/>
              <a:buChar char="•"/>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Vice President &amp; Senior Project Manager</a:t>
            </a:r>
          </a:p>
        </p:txBody>
      </p:sp>
      <p:sp>
        <p:nvSpPr>
          <p:cNvPr id="15" name="Text Placeholder 4">
            <a:extLst>
              <a:ext uri="{FF2B5EF4-FFF2-40B4-BE49-F238E27FC236}">
                <a16:creationId xmlns:a16="http://schemas.microsoft.com/office/drawing/2014/main" id="{E0254798-CE63-202D-1DC1-50B8E6BE4C46}"/>
              </a:ext>
            </a:extLst>
          </p:cNvPr>
          <p:cNvSpPr txBox="1">
            <a:spLocks/>
          </p:cNvSpPr>
          <p:nvPr/>
        </p:nvSpPr>
        <p:spPr>
          <a:xfrm>
            <a:off x="3462187" y="2969190"/>
            <a:ext cx="4421121" cy="290826"/>
          </a:xfrm>
          <a:prstGeom prst="rect">
            <a:avLst/>
          </a:prstGeom>
        </p:spPr>
        <p:txBody>
          <a:bodyPr vert="horz" lIns="91440" tIns="45720" rIns="91440" bIns="45720" rtlCol="0" anchor="ctr" anchorCtr="0">
            <a:normAutofit fontScale="92500" lnSpcReduction="20000"/>
          </a:bodyPr>
          <a:lstStyle>
            <a:defPPr>
              <a:defRPr lang="en-US"/>
            </a:defPPr>
            <a:lvl1pPr indent="0">
              <a:lnSpc>
                <a:spcPct val="90000"/>
              </a:lnSpc>
              <a:spcBef>
                <a:spcPts val="1000"/>
              </a:spcBef>
              <a:buClr>
                <a:schemeClr val="accent1"/>
              </a:buClr>
              <a:buSzPct val="75000"/>
              <a:buFont typeface="Wingdings" panose="05000000000000000000" pitchFamily="2" charset="2"/>
              <a:buNone/>
              <a:defRPr>
                <a:solidFill>
                  <a:schemeClr val="accent1"/>
                </a:solidFill>
              </a:defRPr>
            </a:lvl1pPr>
            <a:lvl2pPr marL="804863" indent="-347663">
              <a:lnSpc>
                <a:spcPct val="90000"/>
              </a:lnSpc>
              <a:spcBef>
                <a:spcPts val="500"/>
              </a:spcBef>
              <a:buClr>
                <a:schemeClr val="accent1"/>
              </a:buClr>
              <a:buSzPct val="75000"/>
              <a:buFont typeface="Wingdings" panose="05000000000000000000" pitchFamily="2" charset="2"/>
              <a:buChar char="p"/>
              <a:defRPr sz="2400">
                <a:solidFill>
                  <a:schemeClr val="tx2"/>
                </a:solidFill>
              </a:defRPr>
            </a:lvl2pPr>
            <a:lvl3pPr marL="1143000" indent="-338138">
              <a:lnSpc>
                <a:spcPct val="90000"/>
              </a:lnSpc>
              <a:spcBef>
                <a:spcPts val="500"/>
              </a:spcBef>
              <a:buClr>
                <a:schemeClr val="accent4"/>
              </a:buClr>
              <a:buFont typeface="Wingdings" panose="05000000000000000000" pitchFamily="2" charset="2"/>
              <a:buChar char="l"/>
              <a:defRPr sz="2000">
                <a:solidFill>
                  <a:schemeClr val="tx2"/>
                </a:solidFill>
              </a:defRPr>
            </a:lvl3pPr>
            <a:lvl4pPr marL="1490663" indent="-347663">
              <a:lnSpc>
                <a:spcPct val="90000"/>
              </a:lnSpc>
              <a:spcBef>
                <a:spcPts val="500"/>
              </a:spcBef>
              <a:buClr>
                <a:schemeClr val="accent4"/>
              </a:buClr>
              <a:buFont typeface="Wingdings" panose="05000000000000000000" pitchFamily="2" charset="2"/>
              <a:buChar char="¢"/>
              <a:defRPr>
                <a:solidFill>
                  <a:schemeClr val="tx2"/>
                </a:solidFill>
              </a:defRPr>
            </a:lvl4pPr>
            <a:lvl5pPr marL="1719263" indent="-228600">
              <a:lnSpc>
                <a:spcPct val="90000"/>
              </a:lnSpc>
              <a:spcBef>
                <a:spcPts val="500"/>
              </a:spcBef>
              <a:buClr>
                <a:schemeClr val="accent2"/>
              </a:buClr>
              <a:buFont typeface="Arial" panose="020B0604020202020204" pitchFamily="34" charset="0"/>
              <a:buChar char="•"/>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sbrennan@foursquareitp.com</a:t>
            </a:r>
          </a:p>
        </p:txBody>
      </p:sp>
      <p:sp>
        <p:nvSpPr>
          <p:cNvPr id="16" name="Text Placeholder 5">
            <a:extLst>
              <a:ext uri="{FF2B5EF4-FFF2-40B4-BE49-F238E27FC236}">
                <a16:creationId xmlns:a16="http://schemas.microsoft.com/office/drawing/2014/main" id="{42EAC1E1-5EF9-A380-212D-1A16C4CEB4DC}"/>
              </a:ext>
            </a:extLst>
          </p:cNvPr>
          <p:cNvSpPr txBox="1">
            <a:spLocks/>
          </p:cNvSpPr>
          <p:nvPr/>
        </p:nvSpPr>
        <p:spPr>
          <a:xfrm>
            <a:off x="3462187" y="3265316"/>
            <a:ext cx="4421023" cy="270756"/>
          </a:xfrm>
          <a:prstGeom prst="rect">
            <a:avLst/>
          </a:prstGeom>
        </p:spPr>
        <p:txBody>
          <a:bodyPr vert="horz" lIns="91440" tIns="45720" rIns="91440" bIns="45720" rtlCol="0" anchor="ctr" anchorCtr="0">
            <a:normAutofit fontScale="85000" lnSpcReduction="20000"/>
          </a:bodyPr>
          <a:lstStyle>
            <a:defPPr>
              <a:defRPr lang="en-US"/>
            </a:defPPr>
            <a:lvl1pPr indent="0">
              <a:lnSpc>
                <a:spcPct val="90000"/>
              </a:lnSpc>
              <a:spcBef>
                <a:spcPts val="1000"/>
              </a:spcBef>
              <a:buClr>
                <a:schemeClr val="accent1"/>
              </a:buClr>
              <a:buSzPct val="75000"/>
              <a:buFont typeface="Wingdings" panose="05000000000000000000" pitchFamily="2" charset="2"/>
              <a:buNone/>
              <a:defRPr>
                <a:solidFill>
                  <a:schemeClr val="accent1"/>
                </a:solidFill>
              </a:defRPr>
            </a:lvl1pPr>
            <a:lvl2pPr marL="804863" indent="-347663">
              <a:lnSpc>
                <a:spcPct val="90000"/>
              </a:lnSpc>
              <a:spcBef>
                <a:spcPts val="500"/>
              </a:spcBef>
              <a:buClr>
                <a:schemeClr val="accent1"/>
              </a:buClr>
              <a:buSzPct val="75000"/>
              <a:buFont typeface="Wingdings" panose="05000000000000000000" pitchFamily="2" charset="2"/>
              <a:buChar char="p"/>
              <a:defRPr sz="2400">
                <a:solidFill>
                  <a:schemeClr val="tx2"/>
                </a:solidFill>
              </a:defRPr>
            </a:lvl2pPr>
            <a:lvl3pPr marL="1143000" indent="-338138">
              <a:lnSpc>
                <a:spcPct val="90000"/>
              </a:lnSpc>
              <a:spcBef>
                <a:spcPts val="500"/>
              </a:spcBef>
              <a:buClr>
                <a:schemeClr val="accent4"/>
              </a:buClr>
              <a:buFont typeface="Wingdings" panose="05000000000000000000" pitchFamily="2" charset="2"/>
              <a:buChar char="l"/>
              <a:defRPr sz="2000">
                <a:solidFill>
                  <a:schemeClr val="tx2"/>
                </a:solidFill>
              </a:defRPr>
            </a:lvl3pPr>
            <a:lvl4pPr marL="1490663" indent="-347663">
              <a:lnSpc>
                <a:spcPct val="90000"/>
              </a:lnSpc>
              <a:spcBef>
                <a:spcPts val="500"/>
              </a:spcBef>
              <a:buClr>
                <a:schemeClr val="accent4"/>
              </a:buClr>
              <a:buFont typeface="Wingdings" panose="05000000000000000000" pitchFamily="2" charset="2"/>
              <a:buChar char="¢"/>
              <a:defRPr>
                <a:solidFill>
                  <a:schemeClr val="tx2"/>
                </a:solidFill>
              </a:defRPr>
            </a:lvl4pPr>
            <a:lvl5pPr marL="1719263" indent="-228600">
              <a:lnSpc>
                <a:spcPct val="90000"/>
              </a:lnSpc>
              <a:spcBef>
                <a:spcPts val="500"/>
              </a:spcBef>
              <a:buClr>
                <a:schemeClr val="accent2"/>
              </a:buClr>
              <a:buFont typeface="Arial" panose="020B0604020202020204" pitchFamily="34" charset="0"/>
              <a:buChar char="•"/>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240.205.7469</a:t>
            </a:r>
          </a:p>
        </p:txBody>
      </p:sp>
      <p:pic>
        <p:nvPicPr>
          <p:cNvPr id="18" name="Picture 2">
            <a:extLst>
              <a:ext uri="{FF2B5EF4-FFF2-40B4-BE49-F238E27FC236}">
                <a16:creationId xmlns:a16="http://schemas.microsoft.com/office/drawing/2014/main" id="{36C60704-4831-F719-9D95-CFC477096ABB}"/>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52543" y="1901762"/>
            <a:ext cx="1640072" cy="16400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
            <a:extLst>
              <a:ext uri="{FF2B5EF4-FFF2-40B4-BE49-F238E27FC236}">
                <a16:creationId xmlns:a16="http://schemas.microsoft.com/office/drawing/2014/main" id="{78D4D9AE-9014-401B-7114-F3C73E5A4503}"/>
              </a:ext>
            </a:extLst>
          </p:cNvPr>
          <p:cNvSpPr txBox="1">
            <a:spLocks/>
          </p:cNvSpPr>
          <p:nvPr/>
        </p:nvSpPr>
        <p:spPr>
          <a:xfrm>
            <a:off x="3462187" y="3967468"/>
            <a:ext cx="8180096" cy="395287"/>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800" b="1"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Brian Siegel</a:t>
            </a:r>
          </a:p>
        </p:txBody>
      </p:sp>
      <p:sp>
        <p:nvSpPr>
          <p:cNvPr id="21" name="Text Placeholder 3">
            <a:extLst>
              <a:ext uri="{FF2B5EF4-FFF2-40B4-BE49-F238E27FC236}">
                <a16:creationId xmlns:a16="http://schemas.microsoft.com/office/drawing/2014/main" id="{2368CBDF-D8D5-0E6D-2950-E1D9B031B86E}"/>
              </a:ext>
            </a:extLst>
          </p:cNvPr>
          <p:cNvSpPr txBox="1">
            <a:spLocks/>
          </p:cNvSpPr>
          <p:nvPr/>
        </p:nvSpPr>
        <p:spPr>
          <a:xfrm>
            <a:off x="3462187" y="4227449"/>
            <a:ext cx="6129488" cy="541983"/>
          </a:xfrm>
          <a:prstGeom prst="rect">
            <a:avLst/>
          </a:prstGeom>
        </p:spPr>
        <p:txBody>
          <a:bodyPr vert="horz" lIns="91440" tIns="45720" rIns="91440" bIns="45720" rtlCol="0" anchor="ctr" anchorCtr="0">
            <a:normAutofit fontScale="925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4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Project Manager &amp; Senior Transportation Planner</a:t>
            </a:r>
          </a:p>
        </p:txBody>
      </p:sp>
      <p:sp>
        <p:nvSpPr>
          <p:cNvPr id="22" name="Text Placeholder 4">
            <a:extLst>
              <a:ext uri="{FF2B5EF4-FFF2-40B4-BE49-F238E27FC236}">
                <a16:creationId xmlns:a16="http://schemas.microsoft.com/office/drawing/2014/main" id="{451BA918-9D1F-9E8E-099B-F1B2A71ED67B}"/>
              </a:ext>
            </a:extLst>
          </p:cNvPr>
          <p:cNvSpPr txBox="1">
            <a:spLocks/>
          </p:cNvSpPr>
          <p:nvPr/>
        </p:nvSpPr>
        <p:spPr>
          <a:xfrm>
            <a:off x="3462187" y="4717599"/>
            <a:ext cx="4421121" cy="290826"/>
          </a:xfrm>
          <a:prstGeom prst="rect">
            <a:avLst/>
          </a:prstGeom>
        </p:spPr>
        <p:txBody>
          <a:bodyPr vert="horz" lIns="91440" tIns="45720" rIns="91440" bIns="45720" rtlCol="0" anchor="ctr" anchorCtr="0">
            <a:normAutofit fontScale="925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18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bsiegel@foursquareitp.com</a:t>
            </a:r>
          </a:p>
        </p:txBody>
      </p:sp>
      <p:sp>
        <p:nvSpPr>
          <p:cNvPr id="23" name="Text Placeholder 5">
            <a:extLst>
              <a:ext uri="{FF2B5EF4-FFF2-40B4-BE49-F238E27FC236}">
                <a16:creationId xmlns:a16="http://schemas.microsoft.com/office/drawing/2014/main" id="{A36496AF-DF1C-2B95-B111-926ED2A69653}"/>
              </a:ext>
            </a:extLst>
          </p:cNvPr>
          <p:cNvSpPr txBox="1">
            <a:spLocks/>
          </p:cNvSpPr>
          <p:nvPr/>
        </p:nvSpPr>
        <p:spPr>
          <a:xfrm>
            <a:off x="3462187" y="5008425"/>
            <a:ext cx="4421023" cy="270756"/>
          </a:xfrm>
          <a:prstGeom prst="rect">
            <a:avLst/>
          </a:prstGeom>
        </p:spPr>
        <p:txBody>
          <a:bodyPr vert="horz" lIns="91440" tIns="45720" rIns="91440" bIns="45720" rtlCol="0" anchor="b" anchorCtr="0">
            <a:normAutofit fontScale="850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18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771.208.2042</a:t>
            </a:r>
          </a:p>
        </p:txBody>
      </p:sp>
      <p:pic>
        <p:nvPicPr>
          <p:cNvPr id="24" name="Picture 4" descr="Brian Siegel">
            <a:extLst>
              <a:ext uri="{FF2B5EF4-FFF2-40B4-BE49-F238E27FC236}">
                <a16:creationId xmlns:a16="http://schemas.microsoft.com/office/drawing/2014/main" id="{1FB9EB82-F18F-8404-6E06-27D9E4BA4DE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52543" y="3639109"/>
            <a:ext cx="1640072" cy="16400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
            <a:extLst>
              <a:ext uri="{FF2B5EF4-FFF2-40B4-BE49-F238E27FC236}">
                <a16:creationId xmlns:a16="http://schemas.microsoft.com/office/drawing/2014/main" id="{179FF022-773A-39E9-F886-26FFCFAE27A2}"/>
              </a:ext>
            </a:extLst>
          </p:cNvPr>
          <p:cNvSpPr txBox="1">
            <a:spLocks/>
          </p:cNvSpPr>
          <p:nvPr/>
        </p:nvSpPr>
        <p:spPr>
          <a:xfrm>
            <a:off x="3462187" y="2226080"/>
            <a:ext cx="8180096" cy="395287"/>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800" b="1"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Sandy Brennan</a:t>
            </a:r>
          </a:p>
        </p:txBody>
      </p:sp>
      <p:sp>
        <p:nvSpPr>
          <p:cNvPr id="27" name="Date Placeholder 26">
            <a:extLst>
              <a:ext uri="{FF2B5EF4-FFF2-40B4-BE49-F238E27FC236}">
                <a16:creationId xmlns:a16="http://schemas.microsoft.com/office/drawing/2014/main" id="{933B92B2-40B4-3423-3EA9-5E9AD816F6CB}"/>
              </a:ext>
            </a:extLst>
          </p:cNvPr>
          <p:cNvSpPr>
            <a:spLocks noGrp="1"/>
          </p:cNvSpPr>
          <p:nvPr>
            <p:ph type="dt" sz="half" idx="10"/>
          </p:nvPr>
        </p:nvSpPr>
        <p:spPr/>
        <p:txBody>
          <a:bodyPr/>
          <a:lstStyle/>
          <a:p>
            <a:r>
              <a:rPr lang="en-US"/>
              <a:t>October 9, 2025</a:t>
            </a:r>
          </a:p>
        </p:txBody>
      </p:sp>
      <p:sp>
        <p:nvSpPr>
          <p:cNvPr id="28" name="Footer Placeholder 27">
            <a:extLst>
              <a:ext uri="{FF2B5EF4-FFF2-40B4-BE49-F238E27FC236}">
                <a16:creationId xmlns:a16="http://schemas.microsoft.com/office/drawing/2014/main" id="{0DCA2E12-A550-9C9B-40F3-764A09E4AD53}"/>
              </a:ext>
            </a:extLst>
          </p:cNvPr>
          <p:cNvSpPr>
            <a:spLocks noGrp="1"/>
          </p:cNvSpPr>
          <p:nvPr>
            <p:ph type="ftr" sz="quarter" idx="11"/>
          </p:nvPr>
        </p:nvSpPr>
        <p:spPr/>
        <p:txBody>
          <a:bodyPr/>
          <a:lstStyle/>
          <a:p>
            <a:r>
              <a:rPr lang="en-US"/>
              <a:t>Improving Transit Workforce Quality of Life</a:t>
            </a:r>
          </a:p>
        </p:txBody>
      </p:sp>
      <p:sp>
        <p:nvSpPr>
          <p:cNvPr id="29" name="Slide Number Placeholder 28">
            <a:extLst>
              <a:ext uri="{FF2B5EF4-FFF2-40B4-BE49-F238E27FC236}">
                <a16:creationId xmlns:a16="http://schemas.microsoft.com/office/drawing/2014/main" id="{CE10C5FF-0061-5045-E131-0480F442039A}"/>
              </a:ext>
            </a:extLst>
          </p:cNvPr>
          <p:cNvSpPr>
            <a:spLocks noGrp="1"/>
          </p:cNvSpPr>
          <p:nvPr>
            <p:ph type="sldNum" sz="quarter" idx="12"/>
          </p:nvPr>
        </p:nvSpPr>
        <p:spPr/>
        <p:txBody>
          <a:bodyPr/>
          <a:lstStyle/>
          <a:p>
            <a:fld id="{36049E95-97FD-473C-9722-2B483D8EBF66}" type="slidenum">
              <a:rPr lang="en-US" smtClean="0"/>
              <a:pPr/>
              <a:t>2</a:t>
            </a:fld>
            <a:endParaRPr lang="en-US"/>
          </a:p>
        </p:txBody>
      </p:sp>
    </p:spTree>
    <p:extLst>
      <p:ext uri="{BB962C8B-B14F-4D97-AF65-F5344CB8AC3E}">
        <p14:creationId xmlns:p14="http://schemas.microsoft.com/office/powerpoint/2010/main" val="315244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8F75-77D7-6458-9175-CA1D17B03291}"/>
              </a:ext>
            </a:extLst>
          </p:cNvPr>
          <p:cNvSpPr>
            <a:spLocks noGrp="1"/>
          </p:cNvSpPr>
          <p:nvPr>
            <p:ph type="title"/>
          </p:nvPr>
        </p:nvSpPr>
        <p:spPr/>
        <p:txBody>
          <a:bodyPr/>
          <a:lstStyle/>
          <a:p>
            <a:r>
              <a:rPr lang="en-US"/>
              <a:t>Section 1: Research Report – Recommended Responses </a:t>
            </a:r>
          </a:p>
        </p:txBody>
      </p:sp>
      <p:grpSp>
        <p:nvGrpSpPr>
          <p:cNvPr id="5" name="Group 4">
            <a:extLst>
              <a:ext uri="{FF2B5EF4-FFF2-40B4-BE49-F238E27FC236}">
                <a16:creationId xmlns:a16="http://schemas.microsoft.com/office/drawing/2014/main" id="{01A77BD6-B56F-9145-8D34-6F1B3263C274}"/>
              </a:ext>
            </a:extLst>
          </p:cNvPr>
          <p:cNvGrpSpPr/>
          <p:nvPr/>
        </p:nvGrpSpPr>
        <p:grpSpPr>
          <a:xfrm>
            <a:off x="613725" y="1896684"/>
            <a:ext cx="10964549" cy="4179056"/>
            <a:chOff x="613725" y="1896684"/>
            <a:chExt cx="10964549" cy="4179056"/>
          </a:xfrm>
        </p:grpSpPr>
        <p:sp>
          <p:nvSpPr>
            <p:cNvPr id="6" name="Freeform: Shape 5">
              <a:extLst>
                <a:ext uri="{FF2B5EF4-FFF2-40B4-BE49-F238E27FC236}">
                  <a16:creationId xmlns:a16="http://schemas.microsoft.com/office/drawing/2014/main" id="{E79ACCC1-7404-B384-A017-74B61FC1FD02}"/>
                </a:ext>
              </a:extLst>
            </p:cNvPr>
            <p:cNvSpPr/>
            <p:nvPr/>
          </p:nvSpPr>
          <p:spPr>
            <a:xfrm>
              <a:off x="613725" y="1896684"/>
              <a:ext cx="2480667" cy="1344035"/>
            </a:xfrm>
            <a:custGeom>
              <a:avLst/>
              <a:gdLst>
                <a:gd name="connsiteX0" fmla="*/ 0 w 2480667"/>
                <a:gd name="connsiteY0" fmla="*/ 0 h 1344035"/>
                <a:gd name="connsiteX1" fmla="*/ 2480667 w 2480667"/>
                <a:gd name="connsiteY1" fmla="*/ 0 h 1344035"/>
                <a:gd name="connsiteX2" fmla="*/ 2480667 w 2480667"/>
                <a:gd name="connsiteY2" fmla="*/ 1344035 h 1344035"/>
                <a:gd name="connsiteX3" fmla="*/ 0 w 2480667"/>
                <a:gd name="connsiteY3" fmla="*/ 1344035 h 1344035"/>
                <a:gd name="connsiteX4" fmla="*/ 0 w 2480667"/>
                <a:gd name="connsiteY4" fmla="*/ 0 h 134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1344035">
                  <a:moveTo>
                    <a:pt x="0" y="0"/>
                  </a:moveTo>
                  <a:lnTo>
                    <a:pt x="2480667" y="0"/>
                  </a:lnTo>
                  <a:lnTo>
                    <a:pt x="2480667" y="1344035"/>
                  </a:lnTo>
                  <a:lnTo>
                    <a:pt x="0" y="134403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Improve the physical safety of the workplace </a:t>
              </a:r>
            </a:p>
          </p:txBody>
        </p:sp>
        <p:sp>
          <p:nvSpPr>
            <p:cNvPr id="7" name="Freeform: Shape 6">
              <a:extLst>
                <a:ext uri="{FF2B5EF4-FFF2-40B4-BE49-F238E27FC236}">
                  <a16:creationId xmlns:a16="http://schemas.microsoft.com/office/drawing/2014/main" id="{D9D30D58-A9F1-5E5A-7A1D-0F2F7C470512}"/>
                </a:ext>
              </a:extLst>
            </p:cNvPr>
            <p:cNvSpPr/>
            <p:nvPr/>
          </p:nvSpPr>
          <p:spPr>
            <a:xfrm>
              <a:off x="613725" y="3264860"/>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Physical barriers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Enforce existing policies</a:t>
              </a:r>
            </a:p>
          </p:txBody>
        </p:sp>
        <p:sp>
          <p:nvSpPr>
            <p:cNvPr id="8" name="Freeform: Shape 7">
              <a:extLst>
                <a:ext uri="{FF2B5EF4-FFF2-40B4-BE49-F238E27FC236}">
                  <a16:creationId xmlns:a16="http://schemas.microsoft.com/office/drawing/2014/main" id="{6575921E-9BB6-B2EB-C9CF-2722CE9DADBB}"/>
                </a:ext>
              </a:extLst>
            </p:cNvPr>
            <p:cNvSpPr/>
            <p:nvPr/>
          </p:nvSpPr>
          <p:spPr>
            <a:xfrm>
              <a:off x="3441686" y="1896684"/>
              <a:ext cx="2480667" cy="1344035"/>
            </a:xfrm>
            <a:custGeom>
              <a:avLst/>
              <a:gdLst>
                <a:gd name="connsiteX0" fmla="*/ 0 w 2480667"/>
                <a:gd name="connsiteY0" fmla="*/ 0 h 1344035"/>
                <a:gd name="connsiteX1" fmla="*/ 2480667 w 2480667"/>
                <a:gd name="connsiteY1" fmla="*/ 0 h 1344035"/>
                <a:gd name="connsiteX2" fmla="*/ 2480667 w 2480667"/>
                <a:gd name="connsiteY2" fmla="*/ 1344035 h 1344035"/>
                <a:gd name="connsiteX3" fmla="*/ 0 w 2480667"/>
                <a:gd name="connsiteY3" fmla="*/ 1344035 h 1344035"/>
                <a:gd name="connsiteX4" fmla="*/ 0 w 2480667"/>
                <a:gd name="connsiteY4" fmla="*/ 0 h 134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1344035">
                  <a:moveTo>
                    <a:pt x="0" y="0"/>
                  </a:moveTo>
                  <a:lnTo>
                    <a:pt x="2480667" y="0"/>
                  </a:lnTo>
                  <a:lnTo>
                    <a:pt x="2480667" y="1344035"/>
                  </a:lnTo>
                  <a:lnTo>
                    <a:pt x="0" y="134403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Adjust benefits and policies to provide more support for good mental health and a better work-life balance</a:t>
              </a:r>
            </a:p>
          </p:txBody>
        </p:sp>
        <p:sp>
          <p:nvSpPr>
            <p:cNvPr id="9" name="Freeform: Shape 8">
              <a:extLst>
                <a:ext uri="{FF2B5EF4-FFF2-40B4-BE49-F238E27FC236}">
                  <a16:creationId xmlns:a16="http://schemas.microsoft.com/office/drawing/2014/main" id="{E3D09E06-6077-5A95-C57B-E043E7DFCDFF}"/>
                </a:ext>
              </a:extLst>
            </p:cNvPr>
            <p:cNvSpPr/>
            <p:nvPr/>
          </p:nvSpPr>
          <p:spPr>
            <a:xfrm>
              <a:off x="3441686" y="3264860"/>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Change practices around scheduling/work assignments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Increase flexibility of time-off</a:t>
              </a:r>
            </a:p>
          </p:txBody>
        </p:sp>
        <p:sp>
          <p:nvSpPr>
            <p:cNvPr id="10" name="Freeform: Shape 9">
              <a:extLst>
                <a:ext uri="{FF2B5EF4-FFF2-40B4-BE49-F238E27FC236}">
                  <a16:creationId xmlns:a16="http://schemas.microsoft.com/office/drawing/2014/main" id="{4464A787-73A4-57E5-494F-8C4ADA1D8559}"/>
                </a:ext>
              </a:extLst>
            </p:cNvPr>
            <p:cNvSpPr/>
            <p:nvPr/>
          </p:nvSpPr>
          <p:spPr>
            <a:xfrm>
              <a:off x="6269646" y="1896684"/>
              <a:ext cx="2480667" cy="1344035"/>
            </a:xfrm>
            <a:custGeom>
              <a:avLst/>
              <a:gdLst>
                <a:gd name="connsiteX0" fmla="*/ 0 w 2480667"/>
                <a:gd name="connsiteY0" fmla="*/ 0 h 1344035"/>
                <a:gd name="connsiteX1" fmla="*/ 2480667 w 2480667"/>
                <a:gd name="connsiteY1" fmla="*/ 0 h 1344035"/>
                <a:gd name="connsiteX2" fmla="*/ 2480667 w 2480667"/>
                <a:gd name="connsiteY2" fmla="*/ 1344035 h 1344035"/>
                <a:gd name="connsiteX3" fmla="*/ 0 w 2480667"/>
                <a:gd name="connsiteY3" fmla="*/ 1344035 h 1344035"/>
                <a:gd name="connsiteX4" fmla="*/ 0 w 2480667"/>
                <a:gd name="connsiteY4" fmla="*/ 0 h 134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1344035">
                  <a:moveTo>
                    <a:pt x="0" y="0"/>
                  </a:moveTo>
                  <a:lnTo>
                    <a:pt x="2480667" y="0"/>
                  </a:lnTo>
                  <a:lnTo>
                    <a:pt x="2480667" y="1344035"/>
                  </a:lnTo>
                  <a:lnTo>
                    <a:pt x="0" y="134403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Improve and diversify communication and marketing efforts of resources</a:t>
              </a:r>
            </a:p>
          </p:txBody>
        </p:sp>
        <p:sp>
          <p:nvSpPr>
            <p:cNvPr id="11" name="Freeform: Shape 10">
              <a:extLst>
                <a:ext uri="{FF2B5EF4-FFF2-40B4-BE49-F238E27FC236}">
                  <a16:creationId xmlns:a16="http://schemas.microsoft.com/office/drawing/2014/main" id="{A3DE54D9-80B8-990D-4582-D0ED93DA8E09}"/>
                </a:ext>
              </a:extLst>
            </p:cNvPr>
            <p:cNvSpPr/>
            <p:nvPr/>
          </p:nvSpPr>
          <p:spPr>
            <a:xfrm>
              <a:off x="6269646" y="3264860"/>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Use a variety of formats for marketing</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Offer a mix of times/locations for accessing services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Build awareness through constant reminders (e.g., discuss regularly)</a:t>
              </a:r>
            </a:p>
          </p:txBody>
        </p:sp>
        <p:sp>
          <p:nvSpPr>
            <p:cNvPr id="12" name="Freeform: Shape 11">
              <a:extLst>
                <a:ext uri="{FF2B5EF4-FFF2-40B4-BE49-F238E27FC236}">
                  <a16:creationId xmlns:a16="http://schemas.microsoft.com/office/drawing/2014/main" id="{74982EA9-9D1A-1999-BC34-156373B5668B}"/>
                </a:ext>
              </a:extLst>
            </p:cNvPr>
            <p:cNvSpPr/>
            <p:nvPr/>
          </p:nvSpPr>
          <p:spPr>
            <a:xfrm>
              <a:off x="9097607" y="1896684"/>
              <a:ext cx="2480667" cy="1344035"/>
            </a:xfrm>
            <a:custGeom>
              <a:avLst/>
              <a:gdLst>
                <a:gd name="connsiteX0" fmla="*/ 0 w 2480667"/>
                <a:gd name="connsiteY0" fmla="*/ 0 h 1344035"/>
                <a:gd name="connsiteX1" fmla="*/ 2480667 w 2480667"/>
                <a:gd name="connsiteY1" fmla="*/ 0 h 1344035"/>
                <a:gd name="connsiteX2" fmla="*/ 2480667 w 2480667"/>
                <a:gd name="connsiteY2" fmla="*/ 1344035 h 1344035"/>
                <a:gd name="connsiteX3" fmla="*/ 0 w 2480667"/>
                <a:gd name="connsiteY3" fmla="*/ 1344035 h 1344035"/>
                <a:gd name="connsiteX4" fmla="*/ 0 w 2480667"/>
                <a:gd name="connsiteY4" fmla="*/ 0 h 134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1344035">
                  <a:moveTo>
                    <a:pt x="0" y="0"/>
                  </a:moveTo>
                  <a:lnTo>
                    <a:pt x="2480667" y="0"/>
                  </a:lnTo>
                  <a:lnTo>
                    <a:pt x="2480667" y="1344035"/>
                  </a:lnTo>
                  <a:lnTo>
                    <a:pt x="0" y="134403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Evaluate quality and effectiveness of EAPs/UAPs</a:t>
              </a:r>
            </a:p>
          </p:txBody>
        </p:sp>
        <p:sp>
          <p:nvSpPr>
            <p:cNvPr id="13" name="Freeform: Shape 12">
              <a:extLst>
                <a:ext uri="{FF2B5EF4-FFF2-40B4-BE49-F238E27FC236}">
                  <a16:creationId xmlns:a16="http://schemas.microsoft.com/office/drawing/2014/main" id="{0DAABE2B-3D79-7F42-1451-31DAD4BD2F4A}"/>
                </a:ext>
              </a:extLst>
            </p:cNvPr>
            <p:cNvSpPr/>
            <p:nvPr/>
          </p:nvSpPr>
          <p:spPr>
            <a:xfrm>
              <a:off x="9097607" y="3264860"/>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Align services with employee needs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Involve employees in selection / feedback on services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Develop monitoring process to improve offerings</a:t>
              </a:r>
            </a:p>
          </p:txBody>
        </p:sp>
      </p:grpSp>
      <p:sp>
        <p:nvSpPr>
          <p:cNvPr id="3" name="Slide Number Placeholder 2">
            <a:extLst>
              <a:ext uri="{FF2B5EF4-FFF2-40B4-BE49-F238E27FC236}">
                <a16:creationId xmlns:a16="http://schemas.microsoft.com/office/drawing/2014/main" id="{1F08D4B9-B8A2-61AF-326C-CEFA84C6A098}"/>
              </a:ext>
            </a:extLst>
          </p:cNvPr>
          <p:cNvSpPr>
            <a:spLocks noGrp="1"/>
          </p:cNvSpPr>
          <p:nvPr>
            <p:ph type="sldNum" sz="quarter" idx="10"/>
          </p:nvPr>
        </p:nvSpPr>
        <p:spPr/>
        <p:txBody>
          <a:bodyPr/>
          <a:lstStyle/>
          <a:p>
            <a:pPr>
              <a:defRPr/>
            </a:pPr>
            <a:fld id="{FC9D994F-0F3D-4C18-982E-F05BBF005784}" type="slidenum">
              <a:rPr lang="en-US" smtClean="0"/>
              <a:pPr>
                <a:defRPr/>
              </a:pPr>
              <a:t>20</a:t>
            </a:fld>
            <a:endParaRPr lang="en-US"/>
          </a:p>
        </p:txBody>
      </p:sp>
    </p:spTree>
    <p:extLst>
      <p:ext uri="{BB962C8B-B14F-4D97-AF65-F5344CB8AC3E}">
        <p14:creationId xmlns:p14="http://schemas.microsoft.com/office/powerpoint/2010/main" val="38947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8F75-77D7-6458-9175-CA1D17B03291}"/>
              </a:ext>
            </a:extLst>
          </p:cNvPr>
          <p:cNvSpPr>
            <a:spLocks noGrp="1"/>
          </p:cNvSpPr>
          <p:nvPr>
            <p:ph type="title"/>
          </p:nvPr>
        </p:nvSpPr>
        <p:spPr/>
        <p:txBody>
          <a:bodyPr/>
          <a:lstStyle/>
          <a:p>
            <a:r>
              <a:rPr lang="en-US"/>
              <a:t>Section 1: Research Report – Recommended Responses </a:t>
            </a:r>
          </a:p>
        </p:txBody>
      </p:sp>
      <p:graphicFrame>
        <p:nvGraphicFramePr>
          <p:cNvPr id="4" name="Content Placeholder 3">
            <a:extLst>
              <a:ext uri="{FF2B5EF4-FFF2-40B4-BE49-F238E27FC236}">
                <a16:creationId xmlns:a16="http://schemas.microsoft.com/office/drawing/2014/main" id="{72678909-CB3C-640C-2EA6-655CA3B175A0}"/>
              </a:ext>
            </a:extLst>
          </p:cNvPr>
          <p:cNvGraphicFramePr>
            <a:graphicFrameLocks noGrp="1"/>
          </p:cNvGraphicFramePr>
          <p:nvPr>
            <p:ph idx="1"/>
          </p:nvPr>
        </p:nvGraphicFramePr>
        <p:xfrm>
          <a:off x="609600" y="1524000"/>
          <a:ext cx="109728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0F27D07-9B21-1A5C-543E-EB1BF4009B42}"/>
              </a:ext>
            </a:extLst>
          </p:cNvPr>
          <p:cNvSpPr>
            <a:spLocks noGrp="1"/>
          </p:cNvSpPr>
          <p:nvPr>
            <p:ph type="sldNum" sz="quarter" idx="10"/>
          </p:nvPr>
        </p:nvSpPr>
        <p:spPr/>
        <p:txBody>
          <a:bodyPr/>
          <a:lstStyle/>
          <a:p>
            <a:pPr>
              <a:defRPr/>
            </a:pPr>
            <a:fld id="{FC9D994F-0F3D-4C18-982E-F05BBF005784}" type="slidenum">
              <a:rPr lang="en-US" smtClean="0"/>
              <a:pPr>
                <a:defRPr/>
              </a:pPr>
              <a:t>21</a:t>
            </a:fld>
            <a:endParaRPr lang="en-US"/>
          </a:p>
        </p:txBody>
      </p:sp>
    </p:spTree>
    <p:extLst>
      <p:ext uri="{BB962C8B-B14F-4D97-AF65-F5344CB8AC3E}">
        <p14:creationId xmlns:p14="http://schemas.microsoft.com/office/powerpoint/2010/main" val="9622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8F75-77D7-6458-9175-CA1D17B03291}"/>
              </a:ext>
            </a:extLst>
          </p:cNvPr>
          <p:cNvSpPr>
            <a:spLocks noGrp="1"/>
          </p:cNvSpPr>
          <p:nvPr>
            <p:ph type="title"/>
          </p:nvPr>
        </p:nvSpPr>
        <p:spPr/>
        <p:txBody>
          <a:bodyPr/>
          <a:lstStyle/>
          <a:p>
            <a:r>
              <a:rPr lang="en-US"/>
              <a:t>Section 1: Research Report – Recommended Responses </a:t>
            </a:r>
          </a:p>
        </p:txBody>
      </p:sp>
      <p:grpSp>
        <p:nvGrpSpPr>
          <p:cNvPr id="3" name="Group 2">
            <a:extLst>
              <a:ext uri="{FF2B5EF4-FFF2-40B4-BE49-F238E27FC236}">
                <a16:creationId xmlns:a16="http://schemas.microsoft.com/office/drawing/2014/main" id="{100F4B8C-1A4B-574E-E4F2-CCC3460C0AEE}"/>
              </a:ext>
            </a:extLst>
          </p:cNvPr>
          <p:cNvGrpSpPr/>
          <p:nvPr/>
        </p:nvGrpSpPr>
        <p:grpSpPr>
          <a:xfrm>
            <a:off x="613725" y="1889375"/>
            <a:ext cx="10964549" cy="4012698"/>
            <a:chOff x="613725" y="1889375"/>
            <a:chExt cx="10964549" cy="4012698"/>
          </a:xfrm>
        </p:grpSpPr>
        <p:sp>
          <p:nvSpPr>
            <p:cNvPr id="5" name="Freeform: Shape 4">
              <a:extLst>
                <a:ext uri="{FF2B5EF4-FFF2-40B4-BE49-F238E27FC236}">
                  <a16:creationId xmlns:a16="http://schemas.microsoft.com/office/drawing/2014/main" id="{566CDBAC-B446-86EB-C527-1CD16934C0DC}"/>
                </a:ext>
              </a:extLst>
            </p:cNvPr>
            <p:cNvSpPr/>
            <p:nvPr/>
          </p:nvSpPr>
          <p:spPr>
            <a:xfrm>
              <a:off x="613725" y="1889375"/>
              <a:ext cx="2480667" cy="1201817"/>
            </a:xfrm>
            <a:custGeom>
              <a:avLst/>
              <a:gdLst>
                <a:gd name="connsiteX0" fmla="*/ 0 w 2480667"/>
                <a:gd name="connsiteY0" fmla="*/ 0 h 992266"/>
                <a:gd name="connsiteX1" fmla="*/ 2480667 w 2480667"/>
                <a:gd name="connsiteY1" fmla="*/ 0 h 992266"/>
                <a:gd name="connsiteX2" fmla="*/ 2480667 w 2480667"/>
                <a:gd name="connsiteY2" fmla="*/ 992266 h 992266"/>
                <a:gd name="connsiteX3" fmla="*/ 0 w 2480667"/>
                <a:gd name="connsiteY3" fmla="*/ 992266 h 992266"/>
                <a:gd name="connsiteX4" fmla="*/ 0 w 2480667"/>
                <a:gd name="connsiteY4" fmla="*/ 0 h 9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992266">
                  <a:moveTo>
                    <a:pt x="0" y="0"/>
                  </a:moveTo>
                  <a:lnTo>
                    <a:pt x="2480667" y="0"/>
                  </a:lnTo>
                  <a:lnTo>
                    <a:pt x="2480667" y="992266"/>
                  </a:lnTo>
                  <a:lnTo>
                    <a:pt x="0" y="992266"/>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Strengthen relationships among frontline workers and between frontline workers </a:t>
              </a:r>
            </a:p>
          </p:txBody>
        </p:sp>
        <p:sp>
          <p:nvSpPr>
            <p:cNvPr id="6" name="Freeform: Shape 5">
              <a:extLst>
                <a:ext uri="{FF2B5EF4-FFF2-40B4-BE49-F238E27FC236}">
                  <a16:creationId xmlns:a16="http://schemas.microsoft.com/office/drawing/2014/main" id="{8086E9F3-B787-55AD-93ED-A30AC408EFC1}"/>
                </a:ext>
              </a:extLst>
            </p:cNvPr>
            <p:cNvSpPr/>
            <p:nvPr/>
          </p:nvSpPr>
          <p:spPr>
            <a:xfrm>
              <a:off x="613725" y="3091193"/>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Provide opportunities for socializing and connecting</a:t>
              </a:r>
            </a:p>
          </p:txBody>
        </p:sp>
        <p:sp>
          <p:nvSpPr>
            <p:cNvPr id="7" name="Freeform: Shape 6">
              <a:extLst>
                <a:ext uri="{FF2B5EF4-FFF2-40B4-BE49-F238E27FC236}">
                  <a16:creationId xmlns:a16="http://schemas.microsoft.com/office/drawing/2014/main" id="{A50840BB-EBDC-D49D-C5F3-A3F4A722834B}"/>
                </a:ext>
              </a:extLst>
            </p:cNvPr>
            <p:cNvSpPr/>
            <p:nvPr/>
          </p:nvSpPr>
          <p:spPr>
            <a:xfrm>
              <a:off x="3441686" y="1889375"/>
              <a:ext cx="2480667" cy="1201817"/>
            </a:xfrm>
            <a:custGeom>
              <a:avLst/>
              <a:gdLst>
                <a:gd name="connsiteX0" fmla="*/ 0 w 2480667"/>
                <a:gd name="connsiteY0" fmla="*/ 0 h 992266"/>
                <a:gd name="connsiteX1" fmla="*/ 2480667 w 2480667"/>
                <a:gd name="connsiteY1" fmla="*/ 0 h 992266"/>
                <a:gd name="connsiteX2" fmla="*/ 2480667 w 2480667"/>
                <a:gd name="connsiteY2" fmla="*/ 992266 h 992266"/>
                <a:gd name="connsiteX3" fmla="*/ 0 w 2480667"/>
                <a:gd name="connsiteY3" fmla="*/ 992266 h 992266"/>
                <a:gd name="connsiteX4" fmla="*/ 0 w 2480667"/>
                <a:gd name="connsiteY4" fmla="*/ 0 h 9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992266">
                  <a:moveTo>
                    <a:pt x="0" y="0"/>
                  </a:moveTo>
                  <a:lnTo>
                    <a:pt x="2480667" y="0"/>
                  </a:lnTo>
                  <a:lnTo>
                    <a:pt x="2480667" y="992266"/>
                  </a:lnTo>
                  <a:lnTo>
                    <a:pt x="0" y="992266"/>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Provide more training to empower employees for adverse conditions </a:t>
              </a:r>
            </a:p>
          </p:txBody>
        </p:sp>
        <p:sp>
          <p:nvSpPr>
            <p:cNvPr id="8" name="Freeform: Shape 7">
              <a:extLst>
                <a:ext uri="{FF2B5EF4-FFF2-40B4-BE49-F238E27FC236}">
                  <a16:creationId xmlns:a16="http://schemas.microsoft.com/office/drawing/2014/main" id="{4E35D183-D3E8-EBDA-80ED-E154E6ABE6F8}"/>
                </a:ext>
              </a:extLst>
            </p:cNvPr>
            <p:cNvSpPr/>
            <p:nvPr/>
          </p:nvSpPr>
          <p:spPr>
            <a:xfrm>
              <a:off x="3441686" y="3091193"/>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De-escalation training</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Incident response</a:t>
              </a:r>
            </a:p>
          </p:txBody>
        </p:sp>
        <p:sp>
          <p:nvSpPr>
            <p:cNvPr id="9" name="Freeform: Shape 8">
              <a:extLst>
                <a:ext uri="{FF2B5EF4-FFF2-40B4-BE49-F238E27FC236}">
                  <a16:creationId xmlns:a16="http://schemas.microsoft.com/office/drawing/2014/main" id="{7F32FFF5-AA03-DDF5-635C-243F77A98042}"/>
                </a:ext>
              </a:extLst>
            </p:cNvPr>
            <p:cNvSpPr/>
            <p:nvPr/>
          </p:nvSpPr>
          <p:spPr>
            <a:xfrm>
              <a:off x="6269646" y="1889375"/>
              <a:ext cx="2480667" cy="1201817"/>
            </a:xfrm>
            <a:custGeom>
              <a:avLst/>
              <a:gdLst>
                <a:gd name="connsiteX0" fmla="*/ 0 w 2480667"/>
                <a:gd name="connsiteY0" fmla="*/ 0 h 992266"/>
                <a:gd name="connsiteX1" fmla="*/ 2480667 w 2480667"/>
                <a:gd name="connsiteY1" fmla="*/ 0 h 992266"/>
                <a:gd name="connsiteX2" fmla="*/ 2480667 w 2480667"/>
                <a:gd name="connsiteY2" fmla="*/ 992266 h 992266"/>
                <a:gd name="connsiteX3" fmla="*/ 0 w 2480667"/>
                <a:gd name="connsiteY3" fmla="*/ 992266 h 992266"/>
                <a:gd name="connsiteX4" fmla="*/ 0 w 2480667"/>
                <a:gd name="connsiteY4" fmla="*/ 0 h 9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992266">
                  <a:moveTo>
                    <a:pt x="0" y="0"/>
                  </a:moveTo>
                  <a:lnTo>
                    <a:pt x="2480667" y="0"/>
                  </a:lnTo>
                  <a:lnTo>
                    <a:pt x="2480667" y="992266"/>
                  </a:lnTo>
                  <a:lnTo>
                    <a:pt x="0" y="992266"/>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Empathy training for managers</a:t>
              </a:r>
            </a:p>
          </p:txBody>
        </p:sp>
        <p:sp>
          <p:nvSpPr>
            <p:cNvPr id="10" name="Freeform: Shape 9">
              <a:extLst>
                <a:ext uri="{FF2B5EF4-FFF2-40B4-BE49-F238E27FC236}">
                  <a16:creationId xmlns:a16="http://schemas.microsoft.com/office/drawing/2014/main" id="{ED9D6FDC-4E82-015C-4BA4-5AC8B19688E8}"/>
                </a:ext>
              </a:extLst>
            </p:cNvPr>
            <p:cNvSpPr/>
            <p:nvPr/>
          </p:nvSpPr>
          <p:spPr>
            <a:xfrm>
              <a:off x="6269646" y="3091193"/>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Increase understanding and support for frontline workers</a:t>
              </a:r>
            </a:p>
          </p:txBody>
        </p:sp>
        <p:sp>
          <p:nvSpPr>
            <p:cNvPr id="11" name="Freeform: Shape 10">
              <a:extLst>
                <a:ext uri="{FF2B5EF4-FFF2-40B4-BE49-F238E27FC236}">
                  <a16:creationId xmlns:a16="http://schemas.microsoft.com/office/drawing/2014/main" id="{40F07FF6-815C-44C7-F13E-6451375871E0}"/>
                </a:ext>
              </a:extLst>
            </p:cNvPr>
            <p:cNvSpPr/>
            <p:nvPr/>
          </p:nvSpPr>
          <p:spPr>
            <a:xfrm>
              <a:off x="9097607" y="1889375"/>
              <a:ext cx="2480667" cy="1201817"/>
            </a:xfrm>
            <a:custGeom>
              <a:avLst/>
              <a:gdLst>
                <a:gd name="connsiteX0" fmla="*/ 0 w 2480667"/>
                <a:gd name="connsiteY0" fmla="*/ 0 h 992266"/>
                <a:gd name="connsiteX1" fmla="*/ 2480667 w 2480667"/>
                <a:gd name="connsiteY1" fmla="*/ 0 h 992266"/>
                <a:gd name="connsiteX2" fmla="*/ 2480667 w 2480667"/>
                <a:gd name="connsiteY2" fmla="*/ 992266 h 992266"/>
                <a:gd name="connsiteX3" fmla="*/ 0 w 2480667"/>
                <a:gd name="connsiteY3" fmla="*/ 992266 h 992266"/>
                <a:gd name="connsiteX4" fmla="*/ 0 w 2480667"/>
                <a:gd name="connsiteY4" fmla="*/ 0 h 9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992266">
                  <a:moveTo>
                    <a:pt x="0" y="0"/>
                  </a:moveTo>
                  <a:lnTo>
                    <a:pt x="2480667" y="0"/>
                  </a:lnTo>
                  <a:lnTo>
                    <a:pt x="2480667" y="992266"/>
                  </a:lnTo>
                  <a:lnTo>
                    <a:pt x="0" y="992266"/>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ormata BQ Regular"/>
                  <a:ea typeface="+mn-ea"/>
                  <a:cs typeface="+mn-cs"/>
                </a:rPr>
                <a:t>Build trust</a:t>
              </a:r>
            </a:p>
          </p:txBody>
        </p:sp>
        <p:sp>
          <p:nvSpPr>
            <p:cNvPr id="12" name="Freeform: Shape 11">
              <a:extLst>
                <a:ext uri="{FF2B5EF4-FFF2-40B4-BE49-F238E27FC236}">
                  <a16:creationId xmlns:a16="http://schemas.microsoft.com/office/drawing/2014/main" id="{2FE96196-B144-EB0C-684C-AC4ACBD9E5F1}"/>
                </a:ext>
              </a:extLst>
            </p:cNvPr>
            <p:cNvSpPr/>
            <p:nvPr/>
          </p:nvSpPr>
          <p:spPr>
            <a:xfrm>
              <a:off x="9097607" y="3091193"/>
              <a:ext cx="2480667" cy="2810880"/>
            </a:xfrm>
            <a:custGeom>
              <a:avLst/>
              <a:gdLst>
                <a:gd name="connsiteX0" fmla="*/ 0 w 2480667"/>
                <a:gd name="connsiteY0" fmla="*/ 0 h 2810880"/>
                <a:gd name="connsiteX1" fmla="*/ 2480667 w 2480667"/>
                <a:gd name="connsiteY1" fmla="*/ 0 h 2810880"/>
                <a:gd name="connsiteX2" fmla="*/ 2480667 w 2480667"/>
                <a:gd name="connsiteY2" fmla="*/ 2810880 h 2810880"/>
                <a:gd name="connsiteX3" fmla="*/ 0 w 2480667"/>
                <a:gd name="connsiteY3" fmla="*/ 2810880 h 2810880"/>
                <a:gd name="connsiteX4" fmla="*/ 0 w 248066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667" h="2810880">
                  <a:moveTo>
                    <a:pt x="0" y="0"/>
                  </a:moveTo>
                  <a:lnTo>
                    <a:pt x="2480667" y="0"/>
                  </a:lnTo>
                  <a:lnTo>
                    <a:pt x="2480667" y="2810880"/>
                  </a:lnTo>
                  <a:lnTo>
                    <a:pt x="0" y="2810880"/>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Reduce stigmas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Formata BQ Regular"/>
                  <a:ea typeface="+mn-ea"/>
                  <a:cs typeface="+mn-cs"/>
                </a:rPr>
                <a:t>Collaborate to find solutions</a:t>
              </a:r>
            </a:p>
          </p:txBody>
        </p:sp>
      </p:grpSp>
      <p:sp>
        <p:nvSpPr>
          <p:cNvPr id="4" name="Slide Number Placeholder 3">
            <a:extLst>
              <a:ext uri="{FF2B5EF4-FFF2-40B4-BE49-F238E27FC236}">
                <a16:creationId xmlns:a16="http://schemas.microsoft.com/office/drawing/2014/main" id="{01AEC1AB-C419-83DD-9A7E-48B00BF912EC}"/>
              </a:ext>
            </a:extLst>
          </p:cNvPr>
          <p:cNvSpPr>
            <a:spLocks noGrp="1"/>
          </p:cNvSpPr>
          <p:nvPr>
            <p:ph type="sldNum" sz="quarter" idx="10"/>
          </p:nvPr>
        </p:nvSpPr>
        <p:spPr/>
        <p:txBody>
          <a:bodyPr/>
          <a:lstStyle/>
          <a:p>
            <a:pPr>
              <a:defRPr/>
            </a:pPr>
            <a:fld id="{FC9D994F-0F3D-4C18-982E-F05BBF005784}" type="slidenum">
              <a:rPr lang="en-US" smtClean="0"/>
              <a:pPr>
                <a:defRPr/>
              </a:pPr>
              <a:t>22</a:t>
            </a:fld>
            <a:endParaRPr lang="en-US"/>
          </a:p>
        </p:txBody>
      </p:sp>
    </p:spTree>
    <p:extLst>
      <p:ext uri="{BB962C8B-B14F-4D97-AF65-F5344CB8AC3E}">
        <p14:creationId xmlns:p14="http://schemas.microsoft.com/office/powerpoint/2010/main" val="5418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DAAD2-2C56-F84B-BD9B-F613B91D1144}"/>
              </a:ext>
            </a:extLst>
          </p:cNvPr>
          <p:cNvSpPr>
            <a:spLocks noGrp="1"/>
          </p:cNvSpPr>
          <p:nvPr>
            <p:ph type="title"/>
          </p:nvPr>
        </p:nvSpPr>
        <p:spPr/>
        <p:txBody>
          <a:bodyPr/>
          <a:lstStyle/>
          <a:p>
            <a:r>
              <a:rPr lang="en-US"/>
              <a:t>Resources &amp; Toolkit</a:t>
            </a:r>
          </a:p>
        </p:txBody>
      </p:sp>
      <p:sp>
        <p:nvSpPr>
          <p:cNvPr id="5" name="Text Placeholder 4">
            <a:extLst>
              <a:ext uri="{FF2B5EF4-FFF2-40B4-BE49-F238E27FC236}">
                <a16:creationId xmlns:a16="http://schemas.microsoft.com/office/drawing/2014/main" id="{29805931-5076-2D27-670E-760345BBDDF1}"/>
              </a:ext>
            </a:extLst>
          </p:cNvPr>
          <p:cNvSpPr>
            <a:spLocks noGrp="1"/>
          </p:cNvSpPr>
          <p:nvPr>
            <p:ph type="body" idx="1"/>
          </p:nvPr>
        </p:nvSpPr>
        <p:spPr/>
        <p:txBody>
          <a:bodyPr/>
          <a:lstStyle/>
          <a:p>
            <a:r>
              <a:rPr lang="en-US"/>
              <a:t>Section 2:</a:t>
            </a:r>
          </a:p>
        </p:txBody>
      </p:sp>
      <p:sp>
        <p:nvSpPr>
          <p:cNvPr id="2" name="Slide Number Placeholder 1">
            <a:extLst>
              <a:ext uri="{FF2B5EF4-FFF2-40B4-BE49-F238E27FC236}">
                <a16:creationId xmlns:a16="http://schemas.microsoft.com/office/drawing/2014/main" id="{93082393-A5A3-DEE7-F15C-A54E8498F1DD}"/>
              </a:ext>
            </a:extLst>
          </p:cNvPr>
          <p:cNvSpPr>
            <a:spLocks noGrp="1"/>
          </p:cNvSpPr>
          <p:nvPr>
            <p:ph type="sldNum" sz="quarter" idx="10"/>
          </p:nvPr>
        </p:nvSpPr>
        <p:spPr/>
        <p:txBody>
          <a:bodyPr/>
          <a:lstStyle/>
          <a:p>
            <a:pPr>
              <a:defRPr/>
            </a:pPr>
            <a:fld id="{2B9077F7-DA80-4C51-8E8C-84D00D989628}" type="slidenum">
              <a:rPr lang="en-US" smtClean="0"/>
              <a:pPr>
                <a:defRPr/>
              </a:pPr>
              <a:t>23</a:t>
            </a:fld>
            <a:endParaRPr lang="en-US"/>
          </a:p>
        </p:txBody>
      </p:sp>
    </p:spTree>
    <p:extLst>
      <p:ext uri="{BB962C8B-B14F-4D97-AF65-F5344CB8AC3E}">
        <p14:creationId xmlns:p14="http://schemas.microsoft.com/office/powerpoint/2010/main" val="343694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D7BD-6B8C-F14D-FF73-EFC559DBD036}"/>
              </a:ext>
            </a:extLst>
          </p:cNvPr>
          <p:cNvSpPr>
            <a:spLocks noGrp="1"/>
          </p:cNvSpPr>
          <p:nvPr>
            <p:ph type="title"/>
          </p:nvPr>
        </p:nvSpPr>
        <p:spPr/>
        <p:txBody>
          <a:bodyPr/>
          <a:lstStyle/>
          <a:p>
            <a:r>
              <a:rPr lang="en-US"/>
              <a:t>Section 2: Case Studies	</a:t>
            </a:r>
          </a:p>
        </p:txBody>
      </p:sp>
      <p:graphicFrame>
        <p:nvGraphicFramePr>
          <p:cNvPr id="5" name="Content Placeholder 4">
            <a:extLst>
              <a:ext uri="{FF2B5EF4-FFF2-40B4-BE49-F238E27FC236}">
                <a16:creationId xmlns:a16="http://schemas.microsoft.com/office/drawing/2014/main" id="{034BF488-40EB-F6A0-25A8-69F5F9149F27}"/>
              </a:ext>
            </a:extLst>
          </p:cNvPr>
          <p:cNvGraphicFramePr>
            <a:graphicFrameLocks noGrp="1"/>
          </p:cNvGraphicFramePr>
          <p:nvPr>
            <p:ph idx="1"/>
          </p:nvPr>
        </p:nvGraphicFramePr>
        <p:xfrm>
          <a:off x="609600" y="1524000"/>
          <a:ext cx="109728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9D1FDFC-3D01-E6F1-220C-847AF33F24EA}"/>
              </a:ext>
            </a:extLst>
          </p:cNvPr>
          <p:cNvSpPr>
            <a:spLocks noGrp="1"/>
          </p:cNvSpPr>
          <p:nvPr>
            <p:ph type="sldNum" sz="quarter" idx="10"/>
          </p:nvPr>
        </p:nvSpPr>
        <p:spPr/>
        <p:txBody>
          <a:bodyPr/>
          <a:lstStyle/>
          <a:p>
            <a:pPr>
              <a:defRPr/>
            </a:pPr>
            <a:fld id="{FC9D994F-0F3D-4C18-982E-F05BBF005784}" type="slidenum">
              <a:rPr lang="en-US" smtClean="0"/>
              <a:pPr>
                <a:defRPr/>
              </a:pPr>
              <a:t>24</a:t>
            </a:fld>
            <a:endParaRPr lang="en-US"/>
          </a:p>
        </p:txBody>
      </p:sp>
    </p:spTree>
    <p:extLst>
      <p:ext uri="{BB962C8B-B14F-4D97-AF65-F5344CB8AC3E}">
        <p14:creationId xmlns:p14="http://schemas.microsoft.com/office/powerpoint/2010/main" val="185626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D7BD-6B8C-F14D-FF73-EFC559DBD036}"/>
              </a:ext>
            </a:extLst>
          </p:cNvPr>
          <p:cNvSpPr>
            <a:spLocks noGrp="1"/>
          </p:cNvSpPr>
          <p:nvPr>
            <p:ph type="title"/>
          </p:nvPr>
        </p:nvSpPr>
        <p:spPr/>
        <p:txBody>
          <a:bodyPr/>
          <a:lstStyle/>
          <a:p>
            <a:r>
              <a:rPr lang="en-US"/>
              <a:t>Section 2: Toolkit</a:t>
            </a:r>
          </a:p>
        </p:txBody>
      </p:sp>
      <p:graphicFrame>
        <p:nvGraphicFramePr>
          <p:cNvPr id="4" name="Diagram 3">
            <a:extLst>
              <a:ext uri="{FF2B5EF4-FFF2-40B4-BE49-F238E27FC236}">
                <a16:creationId xmlns:a16="http://schemas.microsoft.com/office/drawing/2014/main" id="{735F642D-A785-39F4-1CA4-A4FB9ECB7F37}"/>
              </a:ext>
            </a:extLst>
          </p:cNvPr>
          <p:cNvGraphicFramePr/>
          <p:nvPr/>
        </p:nvGraphicFramePr>
        <p:xfrm>
          <a:off x="609600" y="1620551"/>
          <a:ext cx="10972800" cy="215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A89134E7-33D5-BCDF-A0C2-A78333FF8D91}"/>
              </a:ext>
            </a:extLst>
          </p:cNvPr>
          <p:cNvGraphicFramePr/>
          <p:nvPr/>
        </p:nvGraphicFramePr>
        <p:xfrm>
          <a:off x="2019022" y="3864685"/>
          <a:ext cx="8153956" cy="22246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91B65B1E-0BD3-2745-FBBA-7902999BC915}"/>
              </a:ext>
            </a:extLst>
          </p:cNvPr>
          <p:cNvSpPr>
            <a:spLocks noGrp="1"/>
          </p:cNvSpPr>
          <p:nvPr>
            <p:ph type="sldNum" sz="quarter" idx="10"/>
          </p:nvPr>
        </p:nvSpPr>
        <p:spPr/>
        <p:txBody>
          <a:bodyPr/>
          <a:lstStyle/>
          <a:p>
            <a:pPr>
              <a:defRPr/>
            </a:pPr>
            <a:fld id="{FC9D994F-0F3D-4C18-982E-F05BBF005784}" type="slidenum">
              <a:rPr lang="en-US" smtClean="0"/>
              <a:pPr>
                <a:defRPr/>
              </a:pPr>
              <a:t>25</a:t>
            </a:fld>
            <a:endParaRPr lang="en-US"/>
          </a:p>
        </p:txBody>
      </p:sp>
    </p:spTree>
    <p:extLst>
      <p:ext uri="{BB962C8B-B14F-4D97-AF65-F5344CB8AC3E}">
        <p14:creationId xmlns:p14="http://schemas.microsoft.com/office/powerpoint/2010/main" val="404173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5E99-D5FC-9DC5-6F91-0AA760A4F4C1}"/>
              </a:ext>
            </a:extLst>
          </p:cNvPr>
          <p:cNvSpPr>
            <a:spLocks noGrp="1"/>
          </p:cNvSpPr>
          <p:nvPr>
            <p:ph type="title"/>
          </p:nvPr>
        </p:nvSpPr>
        <p:spPr/>
        <p:txBody>
          <a:bodyPr/>
          <a:lstStyle/>
          <a:p>
            <a:r>
              <a:rPr lang="en-US"/>
              <a:t>Section 2: Toolkit</a:t>
            </a:r>
          </a:p>
        </p:txBody>
      </p:sp>
      <p:graphicFrame>
        <p:nvGraphicFramePr>
          <p:cNvPr id="4" name="Content Placeholder 3">
            <a:extLst>
              <a:ext uri="{FF2B5EF4-FFF2-40B4-BE49-F238E27FC236}">
                <a16:creationId xmlns:a16="http://schemas.microsoft.com/office/drawing/2014/main" id="{A606714D-BB5A-FE18-84C1-898FC718CF13}"/>
              </a:ext>
            </a:extLst>
          </p:cNvPr>
          <p:cNvGraphicFramePr>
            <a:graphicFrameLocks noGrp="1"/>
          </p:cNvGraphicFramePr>
          <p:nvPr>
            <p:ph idx="1"/>
          </p:nvPr>
        </p:nvGraphicFramePr>
        <p:xfrm>
          <a:off x="609600" y="1623527"/>
          <a:ext cx="10972800" cy="21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DA5EC969-FCD1-8C78-0CB2-398AC25F75DA}"/>
              </a:ext>
            </a:extLst>
          </p:cNvPr>
          <p:cNvGraphicFramePr>
            <a:graphicFrameLocks/>
          </p:cNvGraphicFramePr>
          <p:nvPr/>
        </p:nvGraphicFramePr>
        <p:xfrm>
          <a:off x="3433665" y="3875928"/>
          <a:ext cx="5324669" cy="21958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a:extLst>
              <a:ext uri="{FF2B5EF4-FFF2-40B4-BE49-F238E27FC236}">
                <a16:creationId xmlns:a16="http://schemas.microsoft.com/office/drawing/2014/main" id="{C617912B-4DA9-803A-F8F4-78F8712A4B2E}"/>
              </a:ext>
            </a:extLst>
          </p:cNvPr>
          <p:cNvSpPr>
            <a:spLocks noGrp="1"/>
          </p:cNvSpPr>
          <p:nvPr>
            <p:ph type="sldNum" sz="quarter" idx="10"/>
          </p:nvPr>
        </p:nvSpPr>
        <p:spPr/>
        <p:txBody>
          <a:bodyPr/>
          <a:lstStyle/>
          <a:p>
            <a:pPr>
              <a:defRPr/>
            </a:pPr>
            <a:fld id="{FC9D994F-0F3D-4C18-982E-F05BBF005784}" type="slidenum">
              <a:rPr lang="en-US" smtClean="0"/>
              <a:pPr>
                <a:defRPr/>
              </a:pPr>
              <a:t>26</a:t>
            </a:fld>
            <a:endParaRPr lang="en-US"/>
          </a:p>
        </p:txBody>
      </p:sp>
    </p:spTree>
    <p:extLst>
      <p:ext uri="{BB962C8B-B14F-4D97-AF65-F5344CB8AC3E}">
        <p14:creationId xmlns:p14="http://schemas.microsoft.com/office/powerpoint/2010/main" val="14778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2238-B786-B925-36BB-ED437E3221CB}"/>
              </a:ext>
            </a:extLst>
          </p:cNvPr>
          <p:cNvSpPr>
            <a:spLocks noGrp="1"/>
          </p:cNvSpPr>
          <p:nvPr>
            <p:ph type="title"/>
          </p:nvPr>
        </p:nvSpPr>
        <p:spPr>
          <a:xfrm>
            <a:off x="891516" y="855293"/>
            <a:ext cx="9252609" cy="580404"/>
          </a:xfrm>
        </p:spPr>
        <p:txBody>
          <a:bodyPr/>
          <a:lstStyle/>
          <a:p>
            <a:r>
              <a:rPr lang="en-US"/>
              <a:t>Download the report &amp; Toolkit</a:t>
            </a:r>
          </a:p>
        </p:txBody>
      </p:sp>
      <p:pic>
        <p:nvPicPr>
          <p:cNvPr id="15" name="Picture 14" descr="A qr code with a dinosaur&#10;&#10;Description automatically generated">
            <a:extLst>
              <a:ext uri="{FF2B5EF4-FFF2-40B4-BE49-F238E27FC236}">
                <a16:creationId xmlns:a16="http://schemas.microsoft.com/office/drawing/2014/main" id="{23E0795C-5001-95B2-96E6-6D6A0F85D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16" y="1868232"/>
            <a:ext cx="2411938" cy="2411938"/>
          </a:xfrm>
          <a:prstGeom prst="rect">
            <a:avLst/>
          </a:prstGeom>
        </p:spPr>
      </p:pic>
      <p:sp>
        <p:nvSpPr>
          <p:cNvPr id="16" name="Text Placeholder 22">
            <a:extLst>
              <a:ext uri="{FF2B5EF4-FFF2-40B4-BE49-F238E27FC236}">
                <a16:creationId xmlns:a16="http://schemas.microsoft.com/office/drawing/2014/main" id="{57DDE772-CA3C-7EE5-4749-723F882FFE41}"/>
              </a:ext>
            </a:extLst>
          </p:cNvPr>
          <p:cNvSpPr txBox="1">
            <a:spLocks/>
          </p:cNvSpPr>
          <p:nvPr/>
        </p:nvSpPr>
        <p:spPr>
          <a:xfrm>
            <a:off x="905027" y="4333971"/>
            <a:ext cx="4168275" cy="80655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1"/>
              </a:buClr>
              <a:buFont typeface="Franklin Gothic Book" panose="020B0503020102020204" pitchFamily="34" charset="0"/>
              <a:buNone/>
              <a:defRPr sz="1800" b="1" i="1" kern="1200">
                <a:solidFill>
                  <a:schemeClr val="tx1"/>
                </a:solidFill>
                <a:latin typeface="+mj-lt"/>
                <a:ea typeface="+mn-ea"/>
                <a:cs typeface="+mn-cs"/>
              </a:defRPr>
            </a:lvl1pPr>
            <a:lvl2pPr marL="690563" indent="-233363"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chemeClr val="tx1"/>
                </a:solidFill>
                <a:latin typeface="+mn-lt"/>
                <a:ea typeface="+mn-ea"/>
                <a:cs typeface="+mn-cs"/>
              </a:defRPr>
            </a:lvl2pPr>
            <a:lvl3pPr marL="1027113" indent="-336550" algn="l" defTabSz="914400" rtl="0" eaLnBrk="1" latinLnBrk="0" hangingPunct="1">
              <a:lnSpc>
                <a:spcPct val="90000"/>
              </a:lnSpc>
              <a:spcBef>
                <a:spcPts val="500"/>
              </a:spcBef>
              <a:buClr>
                <a:schemeClr val="accent1"/>
              </a:buClr>
              <a:buSzPct val="90000"/>
              <a:buFont typeface="Wingdings" panose="05000000000000000000" pitchFamily="2" charset="2"/>
              <a:buChar char=""/>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tx1"/>
                </a:solidFill>
                <a:latin typeface="+mn-lt"/>
                <a:ea typeface="+mn-ea"/>
                <a:cs typeface="+mn-cs"/>
              </a:defRPr>
            </a:lvl4pPr>
            <a:lvl5pPr marL="16049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DAD00"/>
              </a:buClr>
              <a:buSzTx/>
              <a:buFont typeface="Franklin Gothic Book" panose="020B0503020102020204" pitchFamily="34" charset="0"/>
              <a:buNone/>
              <a:tabLst/>
              <a:defRPr/>
            </a:pPr>
            <a:r>
              <a:rPr kumimoji="0" lang="en-US" sz="1600" b="1" i="1" u="none" strike="noStrike" kern="1200" cap="none" spc="0" normalizeH="0" baseline="0" noProof="0">
                <a:ln>
                  <a:noFill/>
                </a:ln>
                <a:solidFill>
                  <a:prstClr val="black"/>
                </a:solidFill>
                <a:effectLst/>
                <a:uLnTx/>
                <a:uFillTx/>
                <a:latin typeface="Formata BQ Regular"/>
                <a:ea typeface="+mn-ea"/>
                <a:cs typeface="+mn-cs"/>
              </a:rPr>
              <a:t>Scan to access Report 245</a:t>
            </a:r>
            <a:br>
              <a:rPr kumimoji="0" lang="en-US" sz="1600" b="1" i="1" u="none" strike="noStrike" kern="1200" cap="none" spc="0" normalizeH="0" baseline="0" noProof="0">
                <a:ln>
                  <a:noFill/>
                </a:ln>
                <a:solidFill>
                  <a:prstClr val="black"/>
                </a:solidFill>
                <a:effectLst/>
                <a:uLnTx/>
                <a:uFillTx/>
                <a:latin typeface="Formata BQ Regular"/>
                <a:ea typeface="+mn-ea"/>
                <a:cs typeface="+mn-cs"/>
              </a:rPr>
            </a:br>
            <a:r>
              <a:rPr kumimoji="0" lang="en-US" sz="1600" b="0" i="1" u="none" strike="noStrike" kern="1200" cap="none" spc="0" normalizeH="0" baseline="0" noProof="0">
                <a:ln>
                  <a:noFill/>
                </a:ln>
                <a:solidFill>
                  <a:prstClr val="black"/>
                </a:solidFill>
                <a:effectLst/>
                <a:uLnTx/>
                <a:uFillTx/>
                <a:latin typeface="Formata BQ Regular"/>
                <a:ea typeface="+mn-ea"/>
                <a:cs typeface="+mn-cs"/>
              </a:rPr>
              <a:t>www.trb.org/Publications/Blurbs/183206.aspx</a:t>
            </a:r>
          </a:p>
        </p:txBody>
      </p:sp>
      <p:pic>
        <p:nvPicPr>
          <p:cNvPr id="3" name="Picture 2">
            <a:extLst>
              <a:ext uri="{FF2B5EF4-FFF2-40B4-BE49-F238E27FC236}">
                <a16:creationId xmlns:a16="http://schemas.microsoft.com/office/drawing/2014/main" id="{5209CD2E-99B6-7509-714C-53F1A92E5049}"/>
              </a:ext>
            </a:extLst>
          </p:cNvPr>
          <p:cNvPicPr>
            <a:picLocks noChangeAspect="1"/>
          </p:cNvPicPr>
          <p:nvPr/>
        </p:nvPicPr>
        <p:blipFill>
          <a:blip r:embed="rId4"/>
          <a:stretch>
            <a:fillRect/>
          </a:stretch>
        </p:blipFill>
        <p:spPr>
          <a:xfrm>
            <a:off x="6244512" y="1840282"/>
            <a:ext cx="3223160" cy="4162425"/>
          </a:xfrm>
          <a:prstGeom prst="rect">
            <a:avLst/>
          </a:prstGeom>
        </p:spPr>
      </p:pic>
      <p:sp>
        <p:nvSpPr>
          <p:cNvPr id="9" name="Slide Number Placeholder 8">
            <a:extLst>
              <a:ext uri="{FF2B5EF4-FFF2-40B4-BE49-F238E27FC236}">
                <a16:creationId xmlns:a16="http://schemas.microsoft.com/office/drawing/2014/main" id="{CA592865-A97B-6B5F-0EBA-0CD9F53F8AA7}"/>
              </a:ext>
            </a:extLst>
          </p:cNvPr>
          <p:cNvSpPr>
            <a:spLocks noGrp="1"/>
          </p:cNvSpPr>
          <p:nvPr>
            <p:ph type="sldNum" sz="quarter" idx="10"/>
          </p:nvPr>
        </p:nvSpPr>
        <p:spPr/>
        <p:txBody>
          <a:bodyPr/>
          <a:lstStyle/>
          <a:p>
            <a:pPr>
              <a:defRPr/>
            </a:pPr>
            <a:fld id="{2B9077F7-DA80-4C51-8E8C-84D00D989628}" type="slidenum">
              <a:rPr lang="en-US" smtClean="0"/>
              <a:pPr>
                <a:defRPr/>
              </a:pPr>
              <a:t>27</a:t>
            </a:fld>
            <a:endParaRPr lang="en-US"/>
          </a:p>
        </p:txBody>
      </p:sp>
    </p:spTree>
    <p:extLst>
      <p:ext uri="{BB962C8B-B14F-4D97-AF65-F5344CB8AC3E}">
        <p14:creationId xmlns:p14="http://schemas.microsoft.com/office/powerpoint/2010/main" val="2520617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ED2E-C15E-539E-F5B4-765CB05EEECB}"/>
              </a:ext>
            </a:extLst>
          </p:cNvPr>
          <p:cNvSpPr>
            <a:spLocks noGrp="1"/>
          </p:cNvSpPr>
          <p:nvPr>
            <p:ph type="title"/>
          </p:nvPr>
        </p:nvSpPr>
        <p:spPr/>
        <p:txBody>
          <a:bodyPr/>
          <a:lstStyle/>
          <a:p>
            <a:r>
              <a:rPr lang="en-US"/>
              <a:t>Small Group Discussions</a:t>
            </a:r>
          </a:p>
        </p:txBody>
      </p:sp>
      <p:sp>
        <p:nvSpPr>
          <p:cNvPr id="3" name="Content Placeholder 2">
            <a:extLst>
              <a:ext uri="{FF2B5EF4-FFF2-40B4-BE49-F238E27FC236}">
                <a16:creationId xmlns:a16="http://schemas.microsoft.com/office/drawing/2014/main" id="{B1C29ECF-4D3D-FAF3-4B0C-2734843CA385}"/>
              </a:ext>
            </a:extLst>
          </p:cNvPr>
          <p:cNvSpPr>
            <a:spLocks noGrp="1"/>
          </p:cNvSpPr>
          <p:nvPr>
            <p:ph idx="1"/>
          </p:nvPr>
        </p:nvSpPr>
        <p:spPr/>
        <p:txBody>
          <a:bodyPr/>
          <a:lstStyle/>
          <a:p>
            <a:r>
              <a:rPr lang="en-US"/>
              <a:t>Each table will be assigned a group #</a:t>
            </a:r>
          </a:p>
          <a:p>
            <a:r>
              <a:rPr lang="en-US"/>
              <a:t>Spend 20-30 minutes discussing your questions from the perspective of your transit system (or if you do not work at a transit agency, then from the perspective your clients/partners)</a:t>
            </a:r>
          </a:p>
          <a:p>
            <a:r>
              <a:rPr lang="en-US"/>
              <a:t>Take notes! Each table will report out at the end of this exercise </a:t>
            </a:r>
          </a:p>
        </p:txBody>
      </p:sp>
      <p:sp>
        <p:nvSpPr>
          <p:cNvPr id="4" name="Date Placeholder 3">
            <a:extLst>
              <a:ext uri="{FF2B5EF4-FFF2-40B4-BE49-F238E27FC236}">
                <a16:creationId xmlns:a16="http://schemas.microsoft.com/office/drawing/2014/main" id="{A95DC868-2B2F-45D3-F709-FBBAFD2BD7D2}"/>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8E1D1611-B164-957D-7308-3091F1ABB52E}"/>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60FD16A1-BDEA-74D7-80E1-19B549DB4562}"/>
              </a:ext>
            </a:extLst>
          </p:cNvPr>
          <p:cNvSpPr>
            <a:spLocks noGrp="1"/>
          </p:cNvSpPr>
          <p:nvPr>
            <p:ph type="sldNum" sz="quarter" idx="12"/>
          </p:nvPr>
        </p:nvSpPr>
        <p:spPr/>
        <p:txBody>
          <a:bodyPr/>
          <a:lstStyle/>
          <a:p>
            <a:fld id="{36049E95-97FD-473C-9722-2B483D8EBF66}" type="slidenum">
              <a:rPr lang="en-US" smtClean="0"/>
              <a:pPr/>
              <a:t>28</a:t>
            </a:fld>
            <a:endParaRPr lang="en-US"/>
          </a:p>
        </p:txBody>
      </p:sp>
    </p:spTree>
    <p:extLst>
      <p:ext uri="{BB962C8B-B14F-4D97-AF65-F5344CB8AC3E}">
        <p14:creationId xmlns:p14="http://schemas.microsoft.com/office/powerpoint/2010/main" val="2935976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map of a river&#10;&#10;Description automatically generated">
            <a:extLst>
              <a:ext uri="{FF2B5EF4-FFF2-40B4-BE49-F238E27FC236}">
                <a16:creationId xmlns:a16="http://schemas.microsoft.com/office/drawing/2014/main" id="{0AA78F77-DE43-3F56-D4FE-7F59EF261928}"/>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val="0"/>
              </a:ext>
            </a:extLst>
          </a:blip>
          <a:srcRect/>
          <a:stretch/>
        </p:blipFill>
        <p:spPr>
          <a:xfrm>
            <a:off x="0" y="0"/>
            <a:ext cx="12192000" cy="4381500"/>
          </a:xfrm>
        </p:spPr>
      </p:pic>
      <p:pic>
        <p:nvPicPr>
          <p:cNvPr id="16" name="Picture Placeholder 15" descr="A bus parked under a bridge&#10;&#10;Description automatically generated with low confidence">
            <a:extLst>
              <a:ext uri="{FF2B5EF4-FFF2-40B4-BE49-F238E27FC236}">
                <a16:creationId xmlns:a16="http://schemas.microsoft.com/office/drawing/2014/main" id="{3CC45024-83F4-CEC4-381B-C955FF8C334D}"/>
              </a:ext>
            </a:extLst>
          </p:cNvPr>
          <p:cNvPicPr>
            <a:picLocks noGrp="1" noChangeAspect="1"/>
          </p:cNvPicPr>
          <p:nvPr>
            <p:ph type="pic" sz="quarter" idx="15"/>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0010840" y="4689376"/>
            <a:ext cx="1828800" cy="1828800"/>
          </a:xfrm>
        </p:spPr>
      </p:pic>
      <p:pic>
        <p:nvPicPr>
          <p:cNvPr id="18" name="Picture Placeholder 17" descr="A person in a mask standing next to a bus&#10;&#10;Description automatically generated with medium confidence">
            <a:extLst>
              <a:ext uri="{FF2B5EF4-FFF2-40B4-BE49-F238E27FC236}">
                <a16:creationId xmlns:a16="http://schemas.microsoft.com/office/drawing/2014/main" id="{1FF44E68-8E07-D599-E618-CE433BDF8F54}"/>
              </a:ext>
            </a:extLst>
          </p:cNvPr>
          <p:cNvPicPr>
            <a:picLocks noGrp="1" noChangeAspect="1"/>
          </p:cNvPicPr>
          <p:nvPr>
            <p:ph type="pic" sz="quarter" idx="16"/>
          </p:nvPr>
        </p:nvPicPr>
        <p:blipFill>
          <a:blip r:embed="rId5" cstate="screen">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9998140" y="2276376"/>
            <a:ext cx="1828800" cy="1828800"/>
          </a:xfrm>
        </p:spPr>
      </p:pic>
      <p:pic>
        <p:nvPicPr>
          <p:cNvPr id="20" name="Picture Placeholder 19" descr="A picture containing outdoor, tree, bicycle, road&#10;&#10;Description automatically generated">
            <a:extLst>
              <a:ext uri="{FF2B5EF4-FFF2-40B4-BE49-F238E27FC236}">
                <a16:creationId xmlns:a16="http://schemas.microsoft.com/office/drawing/2014/main" id="{2EFCECC8-BDD2-1803-64AD-EB4C2B44E4CD}"/>
              </a:ext>
            </a:extLst>
          </p:cNvPr>
          <p:cNvPicPr>
            <a:picLocks noGrp="1" noChangeAspect="1"/>
          </p:cNvPicPr>
          <p:nvPr>
            <p:ph type="pic" sz="quarter" idx="17"/>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9985440" y="218976"/>
            <a:ext cx="1828800" cy="1828800"/>
          </a:xfrm>
        </p:spPr>
      </p:pic>
      <p:pic>
        <p:nvPicPr>
          <p:cNvPr id="22" name="Picture Placeholder 21">
            <a:extLst>
              <a:ext uri="{FF2B5EF4-FFF2-40B4-BE49-F238E27FC236}">
                <a16:creationId xmlns:a16="http://schemas.microsoft.com/office/drawing/2014/main" id="{6EE95FFA-BEC2-AF60-65A7-9CE9C8C3B81B}"/>
              </a:ext>
            </a:extLst>
          </p:cNvPr>
          <p:cNvPicPr>
            <a:picLocks noGrp="1" noChangeAspect="1"/>
          </p:cNvPicPr>
          <p:nvPr>
            <p:ph type="pic" sz="quarter" idx="18"/>
          </p:nvPr>
        </p:nvPicPr>
        <p:blipFill>
          <a:blip r:embed="rId7" cstate="screen">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7839140" y="4702076"/>
            <a:ext cx="1828800" cy="1828800"/>
          </a:xfrm>
        </p:spPr>
      </p:pic>
      <p:sp>
        <p:nvSpPr>
          <p:cNvPr id="7" name="Title 6">
            <a:extLst>
              <a:ext uri="{FF2B5EF4-FFF2-40B4-BE49-F238E27FC236}">
                <a16:creationId xmlns:a16="http://schemas.microsoft.com/office/drawing/2014/main" id="{B518826B-D603-A065-0D48-CABEC8FDBA90}"/>
              </a:ext>
            </a:extLst>
          </p:cNvPr>
          <p:cNvSpPr>
            <a:spLocks noGrp="1"/>
          </p:cNvSpPr>
          <p:nvPr>
            <p:ph type="ctrTitle"/>
          </p:nvPr>
        </p:nvSpPr>
        <p:spPr/>
        <p:txBody>
          <a:bodyPr/>
          <a:lstStyle/>
          <a:p>
            <a:r>
              <a:rPr lang="en-US"/>
              <a:t>Operator Quality of Life and Scheduling Toolkit</a:t>
            </a:r>
          </a:p>
        </p:txBody>
      </p:sp>
      <p:sp>
        <p:nvSpPr>
          <p:cNvPr id="8" name="Subtitle 7">
            <a:extLst>
              <a:ext uri="{FF2B5EF4-FFF2-40B4-BE49-F238E27FC236}">
                <a16:creationId xmlns:a16="http://schemas.microsoft.com/office/drawing/2014/main" id="{87DE2BF1-0745-9AD6-10AF-4A4E52BBEE39}"/>
              </a:ext>
            </a:extLst>
          </p:cNvPr>
          <p:cNvSpPr>
            <a:spLocks noGrp="1"/>
          </p:cNvSpPr>
          <p:nvPr>
            <p:ph type="subTitle" idx="1"/>
          </p:nvPr>
        </p:nvSpPr>
        <p:spPr/>
        <p:txBody>
          <a:bodyPr/>
          <a:lstStyle/>
          <a:p>
            <a:r>
              <a:rPr lang="en-US"/>
              <a:t>Staff Meeting Presentation</a:t>
            </a:r>
          </a:p>
        </p:txBody>
      </p:sp>
      <p:sp>
        <p:nvSpPr>
          <p:cNvPr id="9" name="Text Placeholder 8">
            <a:extLst>
              <a:ext uri="{FF2B5EF4-FFF2-40B4-BE49-F238E27FC236}">
                <a16:creationId xmlns:a16="http://schemas.microsoft.com/office/drawing/2014/main" id="{284F1E8F-1895-C561-D0FD-402645EB47D3}"/>
              </a:ext>
            </a:extLst>
          </p:cNvPr>
          <p:cNvSpPr>
            <a:spLocks noGrp="1"/>
          </p:cNvSpPr>
          <p:nvPr>
            <p:ph type="body" sz="quarter" idx="13"/>
          </p:nvPr>
        </p:nvSpPr>
        <p:spPr/>
        <p:txBody>
          <a:bodyPr/>
          <a:lstStyle/>
          <a:p>
            <a:r>
              <a:rPr lang="en-US"/>
              <a:t>October 9, 2025</a:t>
            </a:r>
          </a:p>
        </p:txBody>
      </p:sp>
      <p:sp>
        <p:nvSpPr>
          <p:cNvPr id="12" name="Text Placeholder 11">
            <a:extLst>
              <a:ext uri="{FF2B5EF4-FFF2-40B4-BE49-F238E27FC236}">
                <a16:creationId xmlns:a16="http://schemas.microsoft.com/office/drawing/2014/main" id="{B65C2672-CA66-23B2-ACCD-0FEFAE7ECC6D}"/>
              </a:ext>
            </a:extLst>
          </p:cNvPr>
          <p:cNvSpPr>
            <a:spLocks noGrp="1"/>
          </p:cNvSpPr>
          <p:nvPr>
            <p:ph type="body" sz="quarter" idx="19"/>
          </p:nvPr>
        </p:nvSpPr>
        <p:spPr/>
        <p:txBody>
          <a:bodyPr/>
          <a:lstStyle/>
          <a:p>
            <a:r>
              <a:rPr lang="en-US"/>
              <a:t>Transportation Association of Maryland Conference</a:t>
            </a:r>
          </a:p>
        </p:txBody>
      </p:sp>
    </p:spTree>
    <p:extLst>
      <p:ext uri="{BB962C8B-B14F-4D97-AF65-F5344CB8AC3E}">
        <p14:creationId xmlns:p14="http://schemas.microsoft.com/office/powerpoint/2010/main" val="2188289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7BA8FC-8722-ABE4-8681-5E486DA79B83}"/>
              </a:ext>
            </a:extLst>
          </p:cNvPr>
          <p:cNvSpPr>
            <a:spLocks noGrp="1"/>
          </p:cNvSpPr>
          <p:nvPr>
            <p:ph type="dt" sz="half" idx="10"/>
          </p:nvPr>
        </p:nvSpPr>
        <p:spPr>
          <a:xfrm>
            <a:off x="8603513" y="6308227"/>
            <a:ext cx="2743200" cy="161369"/>
          </a:xfrm>
        </p:spPr>
        <p:txBody>
          <a:bodyPr/>
          <a:lstStyle/>
          <a:p>
            <a:r>
              <a:rPr lang="en-US"/>
              <a:t>October 9, 2025</a:t>
            </a:r>
          </a:p>
        </p:txBody>
      </p:sp>
      <p:sp>
        <p:nvSpPr>
          <p:cNvPr id="5" name="Footer Placeholder 4">
            <a:extLst>
              <a:ext uri="{FF2B5EF4-FFF2-40B4-BE49-F238E27FC236}">
                <a16:creationId xmlns:a16="http://schemas.microsoft.com/office/drawing/2014/main" id="{D993F380-D2B4-1E6B-0E61-1653CE756841}"/>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C10B5DD1-3F6D-D94A-B391-18C997EF17DA}"/>
              </a:ext>
            </a:extLst>
          </p:cNvPr>
          <p:cNvSpPr>
            <a:spLocks noGrp="1"/>
          </p:cNvSpPr>
          <p:nvPr>
            <p:ph type="sldNum" sz="quarter" idx="12"/>
          </p:nvPr>
        </p:nvSpPr>
        <p:spPr/>
        <p:txBody>
          <a:bodyPr/>
          <a:lstStyle/>
          <a:p>
            <a:fld id="{36049E95-97FD-473C-9722-2B483D8EBF66}" type="slidenum">
              <a:rPr lang="en-US" smtClean="0"/>
              <a:pPr/>
              <a:t>3</a:t>
            </a:fld>
            <a:endParaRPr lang="en-US"/>
          </a:p>
        </p:txBody>
      </p:sp>
      <p:pic>
        <p:nvPicPr>
          <p:cNvPr id="1026" name="Picture 2" descr="A group of people and a map&#10;&#10;Description automatically generated">
            <a:extLst>
              <a:ext uri="{FF2B5EF4-FFF2-40B4-BE49-F238E27FC236}">
                <a16:creationId xmlns:a16="http://schemas.microsoft.com/office/drawing/2014/main" id="{460E7A43-1CD6-4755-42D6-919F92DB6FE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907709" y="1689793"/>
            <a:ext cx="1769168" cy="17392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 group of people and a map&#10;&#10;Description automatically generated">
            <a:extLst>
              <a:ext uri="{FF2B5EF4-FFF2-40B4-BE49-F238E27FC236}">
                <a16:creationId xmlns:a16="http://schemas.microsoft.com/office/drawing/2014/main" id="{DA2E57B7-BFBC-E362-9F36-14DB310F02C6}"/>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1753070" y="3735657"/>
            <a:ext cx="2063465" cy="16829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 group of people and a map&#10;&#10;Description automatically generated">
            <a:extLst>
              <a:ext uri="{FF2B5EF4-FFF2-40B4-BE49-F238E27FC236}">
                <a16:creationId xmlns:a16="http://schemas.microsoft.com/office/drawing/2014/main" id="{04AFB477-49C7-D7B7-89A0-E047256C70E0}"/>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014629" y="3661001"/>
            <a:ext cx="2045556" cy="17332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 group of people and a map&#10;&#10;Description automatically generated">
            <a:extLst>
              <a:ext uri="{FF2B5EF4-FFF2-40B4-BE49-F238E27FC236}">
                <a16:creationId xmlns:a16="http://schemas.microsoft.com/office/drawing/2014/main" id="{EBB85A14-428F-9EC0-6D98-63CAEE5DB601}"/>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5014629" y="1699332"/>
            <a:ext cx="1818182" cy="173649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F84AAF3F-D3E5-C989-2446-903936854F79}"/>
              </a:ext>
            </a:extLst>
          </p:cNvPr>
          <p:cNvGrpSpPr/>
          <p:nvPr/>
        </p:nvGrpSpPr>
        <p:grpSpPr>
          <a:xfrm>
            <a:off x="8008567" y="783933"/>
            <a:ext cx="3112069" cy="4991868"/>
            <a:chOff x="8869400" y="868568"/>
            <a:chExt cx="3112069" cy="4991868"/>
          </a:xfrm>
        </p:grpSpPr>
        <p:sp>
          <p:nvSpPr>
            <p:cNvPr id="21" name="Rectangle: Rounded Corners 20">
              <a:extLst>
                <a:ext uri="{FF2B5EF4-FFF2-40B4-BE49-F238E27FC236}">
                  <a16:creationId xmlns:a16="http://schemas.microsoft.com/office/drawing/2014/main" id="{A4CD0CD1-D116-4EB7-A28C-7FD03D6F2AB9}"/>
                </a:ext>
              </a:extLst>
            </p:cNvPr>
            <p:cNvSpPr/>
            <p:nvPr/>
          </p:nvSpPr>
          <p:spPr>
            <a:xfrm>
              <a:off x="8869400" y="890446"/>
              <a:ext cx="3112069" cy="4969990"/>
            </a:xfrm>
            <a:prstGeom prst="roundRect">
              <a:avLst>
                <a:gd name="adj" fmla="val 4280"/>
              </a:avLst>
            </a:prstGeom>
            <a:solidFill>
              <a:schemeClr val="accent3">
                <a:lumMod val="20000"/>
                <a:lumOff val="80000"/>
              </a:schemeClr>
            </a:solidFill>
            <a:ln w="254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pic>
          <p:nvPicPr>
            <p:cNvPr id="3" name="Graphic 2">
              <a:extLst>
                <a:ext uri="{FF2B5EF4-FFF2-40B4-BE49-F238E27FC236}">
                  <a16:creationId xmlns:a16="http://schemas.microsoft.com/office/drawing/2014/main" id="{F4ED9A26-560C-BFC5-28A7-30579A39ED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4327" y="1454238"/>
              <a:ext cx="2186508" cy="409970"/>
            </a:xfrm>
            <a:prstGeom prst="rect">
              <a:avLst/>
            </a:prstGeom>
          </p:spPr>
        </p:pic>
        <p:pic>
          <p:nvPicPr>
            <p:cNvPr id="8" name="Graphic 7">
              <a:extLst>
                <a:ext uri="{FF2B5EF4-FFF2-40B4-BE49-F238E27FC236}">
                  <a16:creationId xmlns:a16="http://schemas.microsoft.com/office/drawing/2014/main" id="{066A0D35-7F90-2CAB-D7F1-028FEAD32D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04329" y="3859789"/>
              <a:ext cx="1745093" cy="402713"/>
            </a:xfrm>
            <a:prstGeom prst="rect">
              <a:avLst/>
            </a:prstGeom>
          </p:spPr>
        </p:pic>
        <p:pic>
          <p:nvPicPr>
            <p:cNvPr id="9" name="Graphic 8">
              <a:extLst>
                <a:ext uri="{FF2B5EF4-FFF2-40B4-BE49-F238E27FC236}">
                  <a16:creationId xmlns:a16="http://schemas.microsoft.com/office/drawing/2014/main" id="{3005969A-9104-5972-2BB0-1867757D81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04328" y="2427480"/>
              <a:ext cx="2425670" cy="404278"/>
            </a:xfrm>
            <a:prstGeom prst="rect">
              <a:avLst/>
            </a:prstGeom>
          </p:spPr>
        </p:pic>
        <p:pic>
          <p:nvPicPr>
            <p:cNvPr id="10" name="Graphic 9">
              <a:extLst>
                <a:ext uri="{FF2B5EF4-FFF2-40B4-BE49-F238E27FC236}">
                  <a16:creationId xmlns:a16="http://schemas.microsoft.com/office/drawing/2014/main" id="{31767992-7BC9-A514-D577-300EA176EA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04328" y="1951789"/>
              <a:ext cx="1870198" cy="400758"/>
            </a:xfrm>
            <a:prstGeom prst="rect">
              <a:avLst/>
            </a:prstGeom>
          </p:spPr>
        </p:pic>
        <p:pic>
          <p:nvPicPr>
            <p:cNvPr id="11" name="Graphic 10">
              <a:extLst>
                <a:ext uri="{FF2B5EF4-FFF2-40B4-BE49-F238E27FC236}">
                  <a16:creationId xmlns:a16="http://schemas.microsoft.com/office/drawing/2014/main" id="{B6EAE174-24B2-D843-167F-6626E7C5A3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04332" y="4805893"/>
              <a:ext cx="2013570" cy="402714"/>
            </a:xfrm>
            <a:prstGeom prst="rect">
              <a:avLst/>
            </a:prstGeom>
          </p:spPr>
        </p:pic>
        <p:pic>
          <p:nvPicPr>
            <p:cNvPr id="12" name="Graphic 11">
              <a:extLst>
                <a:ext uri="{FF2B5EF4-FFF2-40B4-BE49-F238E27FC236}">
                  <a16:creationId xmlns:a16="http://schemas.microsoft.com/office/drawing/2014/main" id="{3D89B4C0-8702-FD9D-52C2-48BDBB2885D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04329" y="3375441"/>
              <a:ext cx="2323169" cy="409971"/>
            </a:xfrm>
            <a:prstGeom prst="rect">
              <a:avLst/>
            </a:prstGeom>
          </p:spPr>
        </p:pic>
        <p:pic>
          <p:nvPicPr>
            <p:cNvPr id="13" name="Graphic 12">
              <a:extLst>
                <a:ext uri="{FF2B5EF4-FFF2-40B4-BE49-F238E27FC236}">
                  <a16:creationId xmlns:a16="http://schemas.microsoft.com/office/drawing/2014/main" id="{AAF3FDDC-5674-E55C-AB39-722EC1384B2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04332" y="5266436"/>
              <a:ext cx="2293798" cy="404788"/>
            </a:xfrm>
            <a:prstGeom prst="rect">
              <a:avLst/>
            </a:prstGeom>
          </p:spPr>
        </p:pic>
        <p:pic>
          <p:nvPicPr>
            <p:cNvPr id="14" name="Graphic 13">
              <a:extLst>
                <a:ext uri="{FF2B5EF4-FFF2-40B4-BE49-F238E27FC236}">
                  <a16:creationId xmlns:a16="http://schemas.microsoft.com/office/drawing/2014/main" id="{FEE151DF-2387-0123-06DA-191349B802B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204330" y="4336686"/>
              <a:ext cx="2013572" cy="402714"/>
            </a:xfrm>
            <a:prstGeom prst="rect">
              <a:avLst/>
            </a:prstGeom>
          </p:spPr>
        </p:pic>
        <p:pic>
          <p:nvPicPr>
            <p:cNvPr id="15" name="Graphic 14">
              <a:extLst>
                <a:ext uri="{FF2B5EF4-FFF2-40B4-BE49-F238E27FC236}">
                  <a16:creationId xmlns:a16="http://schemas.microsoft.com/office/drawing/2014/main" id="{9C17C4CB-0320-88F5-BE84-85A27742E7B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204327" y="2904578"/>
              <a:ext cx="1745095" cy="402714"/>
            </a:xfrm>
            <a:prstGeom prst="rect">
              <a:avLst/>
            </a:prstGeom>
          </p:spPr>
        </p:pic>
        <p:sp>
          <p:nvSpPr>
            <p:cNvPr id="22" name="Rectangle: Rounded Corners 21">
              <a:extLst>
                <a:ext uri="{FF2B5EF4-FFF2-40B4-BE49-F238E27FC236}">
                  <a16:creationId xmlns:a16="http://schemas.microsoft.com/office/drawing/2014/main" id="{5AC32895-2B00-8829-E98E-63A51A84811A}"/>
                </a:ext>
              </a:extLst>
            </p:cNvPr>
            <p:cNvSpPr/>
            <p:nvPr/>
          </p:nvSpPr>
          <p:spPr>
            <a:xfrm>
              <a:off x="8869401" y="868568"/>
              <a:ext cx="3112068" cy="412643"/>
            </a:xfrm>
            <a:prstGeom prst="roundRect">
              <a:avLst>
                <a:gd name="adj" fmla="val 4851"/>
              </a:avLst>
            </a:prstGeom>
            <a:solidFill>
              <a:schemeClr val="accent1"/>
            </a:solidFill>
            <a:ln w="254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r>
                <a:rPr lang="en-US" b="1">
                  <a:solidFill>
                    <a:schemeClr val="bg1"/>
                  </a:solidFill>
                </a:rPr>
                <a:t>Service Area Expertise</a:t>
              </a:r>
            </a:p>
          </p:txBody>
        </p:sp>
      </p:grpSp>
      <p:pic>
        <p:nvPicPr>
          <p:cNvPr id="25" name="Picture 24" descr="A logo of a company&#10;&#10;AI-generated content may be incorrect.">
            <a:extLst>
              <a:ext uri="{FF2B5EF4-FFF2-40B4-BE49-F238E27FC236}">
                <a16:creationId xmlns:a16="http://schemas.microsoft.com/office/drawing/2014/main" id="{422C476B-E6CC-7660-CF28-330A18668CF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8929" y="350755"/>
            <a:ext cx="3652146" cy="1178454"/>
          </a:xfrm>
          <a:prstGeom prst="rect">
            <a:avLst/>
          </a:prstGeom>
        </p:spPr>
      </p:pic>
      <p:sp>
        <p:nvSpPr>
          <p:cNvPr id="26" name="TextBox 25">
            <a:extLst>
              <a:ext uri="{FF2B5EF4-FFF2-40B4-BE49-F238E27FC236}">
                <a16:creationId xmlns:a16="http://schemas.microsoft.com/office/drawing/2014/main" id="{6B4B21B0-3775-E9F3-C457-388C668A5EE5}"/>
              </a:ext>
            </a:extLst>
          </p:cNvPr>
          <p:cNvSpPr txBox="1"/>
          <p:nvPr/>
        </p:nvSpPr>
        <p:spPr>
          <a:xfrm>
            <a:off x="1753070" y="5528969"/>
            <a:ext cx="6402502" cy="523220"/>
          </a:xfrm>
          <a:prstGeom prst="rect">
            <a:avLst/>
          </a:prstGeom>
          <a:noFill/>
        </p:spPr>
        <p:txBody>
          <a:bodyPr wrap="square" rtlCol="0">
            <a:spAutoFit/>
          </a:bodyPr>
          <a:lstStyle/>
          <a:p>
            <a:r>
              <a:rPr lang="en-US" sz="2800">
                <a:solidFill>
                  <a:schemeClr val="accent1"/>
                </a:solidFill>
              </a:rPr>
              <a:t>Learn more at </a:t>
            </a:r>
            <a:r>
              <a:rPr lang="en-US" sz="2800" b="1">
                <a:solidFill>
                  <a:schemeClr val="accent1"/>
                </a:solidFill>
              </a:rPr>
              <a:t>FoursquareITP.com</a:t>
            </a:r>
          </a:p>
        </p:txBody>
      </p:sp>
      <p:sp>
        <p:nvSpPr>
          <p:cNvPr id="30" name="Oval 29">
            <a:extLst>
              <a:ext uri="{FF2B5EF4-FFF2-40B4-BE49-F238E27FC236}">
                <a16:creationId xmlns:a16="http://schemas.microsoft.com/office/drawing/2014/main" id="{1208F3DA-D928-6BC8-89F4-519752470F15}"/>
              </a:ext>
            </a:extLst>
          </p:cNvPr>
          <p:cNvSpPr/>
          <p:nvPr/>
        </p:nvSpPr>
        <p:spPr>
          <a:xfrm>
            <a:off x="1390353" y="5595896"/>
            <a:ext cx="397044" cy="397044"/>
          </a:xfrm>
          <a:prstGeom prst="ellipse">
            <a:avLst/>
          </a:prstGeom>
          <a:solidFill>
            <a:schemeClr val="accent1"/>
          </a:solidFill>
          <a:ln w="25400">
            <a:no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pic>
        <p:nvPicPr>
          <p:cNvPr id="29" name="Graphic 28" descr="Cursor with solid fill">
            <a:extLst>
              <a:ext uri="{FF2B5EF4-FFF2-40B4-BE49-F238E27FC236}">
                <a16:creationId xmlns:a16="http://schemas.microsoft.com/office/drawing/2014/main" id="{3390EA5C-4DC5-1ADE-7F23-FD2D991E2BB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410856" y="5618634"/>
            <a:ext cx="365760" cy="365760"/>
          </a:xfrm>
          <a:prstGeom prst="rect">
            <a:avLst/>
          </a:prstGeom>
        </p:spPr>
      </p:pic>
    </p:spTree>
    <p:extLst>
      <p:ext uri="{BB962C8B-B14F-4D97-AF65-F5344CB8AC3E}">
        <p14:creationId xmlns:p14="http://schemas.microsoft.com/office/powerpoint/2010/main" val="427124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A25E14-9040-EC89-6149-5DCE5B7DF314}"/>
              </a:ext>
            </a:extLst>
          </p:cNvPr>
          <p:cNvSpPr>
            <a:spLocks noGrp="1"/>
          </p:cNvSpPr>
          <p:nvPr>
            <p:ph type="title"/>
          </p:nvPr>
        </p:nvSpPr>
        <p:spPr/>
        <p:txBody>
          <a:bodyPr/>
          <a:lstStyle/>
          <a:p>
            <a:r>
              <a:rPr lang="en-US"/>
              <a:t>Content</a:t>
            </a:r>
          </a:p>
        </p:txBody>
      </p:sp>
      <p:sp>
        <p:nvSpPr>
          <p:cNvPr id="9" name="Content Placeholder 8">
            <a:extLst>
              <a:ext uri="{FF2B5EF4-FFF2-40B4-BE49-F238E27FC236}">
                <a16:creationId xmlns:a16="http://schemas.microsoft.com/office/drawing/2014/main" id="{16835E4A-806F-47B6-32C7-E627CCBB374B}"/>
              </a:ext>
            </a:extLst>
          </p:cNvPr>
          <p:cNvSpPr>
            <a:spLocks noGrp="1"/>
          </p:cNvSpPr>
          <p:nvPr>
            <p:ph idx="1"/>
          </p:nvPr>
        </p:nvSpPr>
        <p:spPr/>
        <p:txBody>
          <a:bodyPr/>
          <a:lstStyle/>
          <a:p>
            <a:r>
              <a:rPr lang="en-US"/>
              <a:t>Working Group Background</a:t>
            </a:r>
          </a:p>
          <a:p>
            <a:r>
              <a:rPr lang="en-US"/>
              <a:t>APTA Scheduling Toolkit</a:t>
            </a:r>
          </a:p>
          <a:p>
            <a:r>
              <a:rPr lang="en-US"/>
              <a:t>Strategies</a:t>
            </a:r>
          </a:p>
        </p:txBody>
      </p:sp>
      <p:sp>
        <p:nvSpPr>
          <p:cNvPr id="2" name="Date Placeholder 1">
            <a:extLst>
              <a:ext uri="{FF2B5EF4-FFF2-40B4-BE49-F238E27FC236}">
                <a16:creationId xmlns:a16="http://schemas.microsoft.com/office/drawing/2014/main" id="{30696089-6323-3831-EFF9-B75C755B271E}"/>
              </a:ext>
            </a:extLst>
          </p:cNvPr>
          <p:cNvSpPr>
            <a:spLocks noGrp="1"/>
          </p:cNvSpPr>
          <p:nvPr>
            <p:ph type="dt" sz="half" idx="10"/>
          </p:nvPr>
        </p:nvSpPr>
        <p:spPr>
          <a:xfrm>
            <a:off x="8610600" y="6317258"/>
            <a:ext cx="2743200" cy="161369"/>
          </a:xfrm>
        </p:spPr>
        <p:txBody>
          <a:bodyPr/>
          <a:lstStyle/>
          <a:p>
            <a:r>
              <a:rPr lang="en-US"/>
              <a:t>October 9, 2025</a:t>
            </a:r>
          </a:p>
        </p:txBody>
      </p:sp>
      <p:sp>
        <p:nvSpPr>
          <p:cNvPr id="4" name="Footer Placeholder 3">
            <a:extLst>
              <a:ext uri="{FF2B5EF4-FFF2-40B4-BE49-F238E27FC236}">
                <a16:creationId xmlns:a16="http://schemas.microsoft.com/office/drawing/2014/main" id="{04096EEB-D4C4-49A5-8B55-404DA5F02C99}"/>
              </a:ext>
            </a:extLst>
          </p:cNvPr>
          <p:cNvSpPr>
            <a:spLocks noGrp="1"/>
          </p:cNvSpPr>
          <p:nvPr>
            <p:ph type="ftr" sz="quarter" idx="11"/>
          </p:nvPr>
        </p:nvSpPr>
        <p:spPr>
          <a:xfrm>
            <a:off x="5906530" y="6514108"/>
            <a:ext cx="5447270" cy="199747"/>
          </a:xfrm>
        </p:spPr>
        <p:txBody>
          <a:bodyPr/>
          <a:lstStyle/>
          <a:p>
            <a:r>
              <a:rPr lang="en-US"/>
              <a:t>Improving Transit Workforce Quality of Life</a:t>
            </a:r>
          </a:p>
        </p:txBody>
      </p:sp>
      <p:sp>
        <p:nvSpPr>
          <p:cNvPr id="5" name="Slide Number Placeholder 4">
            <a:extLst>
              <a:ext uri="{FF2B5EF4-FFF2-40B4-BE49-F238E27FC236}">
                <a16:creationId xmlns:a16="http://schemas.microsoft.com/office/drawing/2014/main" id="{E1FC2D27-E42B-46D7-947A-834348FBA05F}"/>
              </a:ext>
            </a:extLst>
          </p:cNvPr>
          <p:cNvSpPr>
            <a:spLocks noGrp="1"/>
          </p:cNvSpPr>
          <p:nvPr>
            <p:ph type="sldNum" sz="quarter" idx="12"/>
          </p:nvPr>
        </p:nvSpPr>
        <p:spPr>
          <a:xfrm>
            <a:off x="848411" y="6356350"/>
            <a:ext cx="365760" cy="365125"/>
          </a:xfrm>
        </p:spPr>
        <p:txBody>
          <a:bodyPr/>
          <a:lstStyle/>
          <a:p>
            <a:fld id="{36049E95-97FD-473C-9722-2B483D8EBF66}" type="slidenum">
              <a:rPr lang="en-US" smtClean="0"/>
              <a:pPr/>
              <a:t>30</a:t>
            </a:fld>
            <a:endParaRPr lang="en-US"/>
          </a:p>
        </p:txBody>
      </p:sp>
    </p:spTree>
    <p:extLst>
      <p:ext uri="{BB962C8B-B14F-4D97-AF65-F5344CB8AC3E}">
        <p14:creationId xmlns:p14="http://schemas.microsoft.com/office/powerpoint/2010/main" val="76214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D306-0A9E-076C-F1DC-6A367B66C3AD}"/>
              </a:ext>
            </a:extLst>
          </p:cNvPr>
          <p:cNvSpPr>
            <a:spLocks noGrp="1"/>
          </p:cNvSpPr>
          <p:nvPr>
            <p:ph type="title"/>
          </p:nvPr>
        </p:nvSpPr>
        <p:spPr/>
        <p:txBody>
          <a:bodyPr>
            <a:normAutofit fontScale="90000"/>
          </a:bodyPr>
          <a:lstStyle/>
          <a:p>
            <a:r>
              <a:rPr lang="en-US"/>
              <a:t>Operator Quality of Life:</a:t>
            </a:r>
            <a:br>
              <a:rPr lang="en-US"/>
            </a:br>
            <a:r>
              <a:rPr lang="en-US"/>
              <a:t>APTA’s Scheduling Toolkit</a:t>
            </a:r>
          </a:p>
        </p:txBody>
      </p:sp>
      <p:pic>
        <p:nvPicPr>
          <p:cNvPr id="4" name="Picture 3">
            <a:extLst>
              <a:ext uri="{FF2B5EF4-FFF2-40B4-BE49-F238E27FC236}">
                <a16:creationId xmlns:a16="http://schemas.microsoft.com/office/drawing/2014/main" id="{902B0794-B244-96B8-5BC5-CB5AECCE53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82464" y="3622136"/>
            <a:ext cx="3194377" cy="3235864"/>
          </a:xfrm>
          <a:prstGeom prst="rect">
            <a:avLst/>
          </a:prstGeom>
        </p:spPr>
      </p:pic>
      <p:sp>
        <p:nvSpPr>
          <p:cNvPr id="5" name="Rectangle: Rounded Corners 4">
            <a:extLst>
              <a:ext uri="{FF2B5EF4-FFF2-40B4-BE49-F238E27FC236}">
                <a16:creationId xmlns:a16="http://schemas.microsoft.com/office/drawing/2014/main" id="{3BDE0439-CB4D-64C7-A481-CDF7AD80788A}"/>
              </a:ext>
            </a:extLst>
          </p:cNvPr>
          <p:cNvSpPr/>
          <p:nvPr/>
        </p:nvSpPr>
        <p:spPr>
          <a:xfrm>
            <a:off x="8376986" y="3161463"/>
            <a:ext cx="3662165" cy="405494"/>
          </a:xfrm>
          <a:prstGeom prst="roundRect">
            <a:avLst>
              <a:gd name="adj" fmla="val 50000"/>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mj-lt"/>
              </a:rPr>
              <a:t>DOWNLOAD HERE</a:t>
            </a:r>
          </a:p>
        </p:txBody>
      </p:sp>
    </p:spTree>
    <p:extLst>
      <p:ext uri="{BB962C8B-B14F-4D97-AF65-F5344CB8AC3E}">
        <p14:creationId xmlns:p14="http://schemas.microsoft.com/office/powerpoint/2010/main" val="1286077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BEF3E846-A5BD-BB71-24DB-9412B89C0A2B}"/>
              </a:ext>
            </a:extLst>
          </p:cNvPr>
          <p:cNvSpPr>
            <a:spLocks noGrp="1"/>
          </p:cNvSpPr>
          <p:nvPr>
            <p:ph type="ftr" sz="quarter" idx="11"/>
          </p:nvPr>
        </p:nvSpPr>
        <p:spPr>
          <a:xfrm>
            <a:off x="5906530" y="6514108"/>
            <a:ext cx="5447270" cy="199747"/>
          </a:xfrm>
        </p:spPr>
        <p:txBody>
          <a:bodyPr/>
          <a:lstStyle/>
          <a:p>
            <a:r>
              <a:rPr lang="en-US"/>
              <a:t>Improving Transit Workforce Quality of Life</a:t>
            </a:r>
          </a:p>
        </p:txBody>
      </p:sp>
      <p:sp>
        <p:nvSpPr>
          <p:cNvPr id="5" name="Slide Number Placeholder 4">
            <a:extLst>
              <a:ext uri="{FF2B5EF4-FFF2-40B4-BE49-F238E27FC236}">
                <a16:creationId xmlns:a16="http://schemas.microsoft.com/office/drawing/2014/main" id="{1E17A270-B956-4646-B261-C740EAFC726A}"/>
              </a:ext>
            </a:extLst>
          </p:cNvPr>
          <p:cNvSpPr>
            <a:spLocks noGrp="1"/>
          </p:cNvSpPr>
          <p:nvPr>
            <p:ph type="sldNum" sz="quarter" idx="12"/>
          </p:nvPr>
        </p:nvSpPr>
        <p:spPr>
          <a:xfrm>
            <a:off x="848411" y="6356350"/>
            <a:ext cx="365760" cy="365125"/>
          </a:xfrm>
        </p:spPr>
        <p:txBody>
          <a:bodyPr anchor="ctr">
            <a:normAutofit/>
          </a:bodyPr>
          <a:lstStyle/>
          <a:p>
            <a:pPr>
              <a:spcAft>
                <a:spcPts val="600"/>
              </a:spcAft>
            </a:pPr>
            <a:fld id="{36049E95-97FD-473C-9722-2B483D8EBF66}" type="slidenum">
              <a:rPr lang="en-US" smtClean="0"/>
              <a:pPr>
                <a:spcAft>
                  <a:spcPts val="600"/>
                </a:spcAft>
              </a:pPr>
              <a:t>32</a:t>
            </a:fld>
            <a:endParaRPr lang="en-US"/>
          </a:p>
        </p:txBody>
      </p:sp>
      <p:sp>
        <p:nvSpPr>
          <p:cNvPr id="11" name="Title 10">
            <a:extLst>
              <a:ext uri="{FF2B5EF4-FFF2-40B4-BE49-F238E27FC236}">
                <a16:creationId xmlns:a16="http://schemas.microsoft.com/office/drawing/2014/main" id="{DE6F1241-7711-73F5-7A33-347A27EF8AB2}"/>
              </a:ext>
            </a:extLst>
          </p:cNvPr>
          <p:cNvSpPr>
            <a:spLocks noGrp="1"/>
          </p:cNvSpPr>
          <p:nvPr>
            <p:ph type="title"/>
          </p:nvPr>
        </p:nvSpPr>
        <p:spPr>
          <a:xfrm>
            <a:off x="848411" y="365125"/>
            <a:ext cx="10505389" cy="1082675"/>
          </a:xfrm>
        </p:spPr>
        <p:txBody>
          <a:bodyPr anchor="ctr">
            <a:normAutofit/>
          </a:bodyPr>
          <a:lstStyle/>
          <a:p>
            <a:r>
              <a:rPr lang="en-US"/>
              <a:t>Background</a:t>
            </a:r>
          </a:p>
        </p:txBody>
      </p:sp>
      <p:pic>
        <p:nvPicPr>
          <p:cNvPr id="3" name="Content Placeholder 2" descr="A group of people posing for a photo&#10;&#10;Description automatically generated">
            <a:extLst>
              <a:ext uri="{FF2B5EF4-FFF2-40B4-BE49-F238E27FC236}">
                <a16:creationId xmlns:a16="http://schemas.microsoft.com/office/drawing/2014/main" id="{604E15CE-A136-9E07-A088-46087D313D30}"/>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rcRect/>
          <a:stretch/>
        </p:blipFill>
        <p:spPr>
          <a:xfrm>
            <a:off x="848411" y="1562101"/>
            <a:ext cx="7485964" cy="4495799"/>
          </a:xfrm>
          <a:noFill/>
        </p:spPr>
      </p:pic>
      <p:sp>
        <p:nvSpPr>
          <p:cNvPr id="20" name="Text Placeholder 5">
            <a:extLst>
              <a:ext uri="{FF2B5EF4-FFF2-40B4-BE49-F238E27FC236}">
                <a16:creationId xmlns:a16="http://schemas.microsoft.com/office/drawing/2014/main" id="{B0C58957-983A-1FA1-FE18-69838C612A5E}"/>
              </a:ext>
            </a:extLst>
          </p:cNvPr>
          <p:cNvSpPr>
            <a:spLocks noGrp="1"/>
          </p:cNvSpPr>
          <p:nvPr>
            <p:ph type="body" sz="quarter" idx="14"/>
          </p:nvPr>
        </p:nvSpPr>
        <p:spPr>
          <a:xfrm>
            <a:off x="8496299" y="1562101"/>
            <a:ext cx="2857502" cy="4495799"/>
          </a:xfrm>
        </p:spPr>
        <p:txBody>
          <a:bodyPr/>
          <a:lstStyle/>
          <a:p>
            <a:r>
              <a:rPr lang="en-US"/>
              <a:t>APTA’s 2023 </a:t>
            </a:r>
            <a:r>
              <a:rPr lang="en-US" err="1"/>
              <a:t>TransFORM</a:t>
            </a:r>
            <a:r>
              <a:rPr lang="en-US"/>
              <a:t> Conference &amp; EXPO</a:t>
            </a:r>
          </a:p>
          <a:p>
            <a:r>
              <a:rPr lang="en-US"/>
              <a:t>Months of meetings and discussions</a:t>
            </a:r>
          </a:p>
          <a:p>
            <a:r>
              <a:rPr lang="en-US"/>
              <a:t>Presentation at APTA’s first Workforce Summit in August 2024</a:t>
            </a:r>
          </a:p>
        </p:txBody>
      </p:sp>
      <p:sp>
        <p:nvSpPr>
          <p:cNvPr id="7" name="Date Placeholder 6">
            <a:extLst>
              <a:ext uri="{FF2B5EF4-FFF2-40B4-BE49-F238E27FC236}">
                <a16:creationId xmlns:a16="http://schemas.microsoft.com/office/drawing/2014/main" id="{FCFF8ED8-E4C8-7F67-668D-30E6890735FD}"/>
              </a:ext>
            </a:extLst>
          </p:cNvPr>
          <p:cNvSpPr>
            <a:spLocks noGrp="1"/>
          </p:cNvSpPr>
          <p:nvPr>
            <p:ph type="dt" sz="half" idx="16"/>
          </p:nvPr>
        </p:nvSpPr>
        <p:spPr>
          <a:xfrm>
            <a:off x="8610600" y="6317258"/>
            <a:ext cx="2743200" cy="161369"/>
          </a:xfrm>
        </p:spPr>
        <p:txBody>
          <a:bodyPr anchor="ctr">
            <a:noAutofit/>
          </a:bodyPr>
          <a:lstStyle/>
          <a:p>
            <a:pPr>
              <a:lnSpc>
                <a:spcPct val="90000"/>
              </a:lnSpc>
              <a:spcAft>
                <a:spcPts val="600"/>
              </a:spcAft>
            </a:pPr>
            <a:r>
              <a:rPr lang="en-US"/>
              <a:t>October 9, 2025</a:t>
            </a:r>
          </a:p>
        </p:txBody>
      </p:sp>
    </p:spTree>
    <p:extLst>
      <p:ext uri="{BB962C8B-B14F-4D97-AF65-F5344CB8AC3E}">
        <p14:creationId xmlns:p14="http://schemas.microsoft.com/office/powerpoint/2010/main" val="3434422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4E9C-0056-EC5E-8503-5E47B9DA8C0C}"/>
              </a:ext>
            </a:extLst>
          </p:cNvPr>
          <p:cNvSpPr>
            <a:spLocks noGrp="1"/>
          </p:cNvSpPr>
          <p:nvPr>
            <p:ph type="title"/>
          </p:nvPr>
        </p:nvSpPr>
        <p:spPr/>
        <p:txBody>
          <a:bodyPr/>
          <a:lstStyle/>
          <a:p>
            <a:r>
              <a:rPr lang="en-US"/>
              <a:t>How to Build Better Schedules?</a:t>
            </a:r>
          </a:p>
        </p:txBody>
      </p:sp>
      <p:sp>
        <p:nvSpPr>
          <p:cNvPr id="3" name="Content Placeholder 2">
            <a:extLst>
              <a:ext uri="{FF2B5EF4-FFF2-40B4-BE49-F238E27FC236}">
                <a16:creationId xmlns:a16="http://schemas.microsoft.com/office/drawing/2014/main" id="{6DFAB39F-2576-034F-5660-BD554C5B93C0}"/>
              </a:ext>
            </a:extLst>
          </p:cNvPr>
          <p:cNvSpPr>
            <a:spLocks noGrp="1"/>
          </p:cNvSpPr>
          <p:nvPr>
            <p:ph idx="1"/>
          </p:nvPr>
        </p:nvSpPr>
        <p:spPr/>
        <p:txBody>
          <a:bodyPr/>
          <a:lstStyle/>
          <a:p>
            <a:r>
              <a:rPr lang="en-US">
                <a:latin typeface="Aptos" panose="020B0004020202020204" pitchFamily="34" charset="0"/>
              </a:rPr>
              <a:t>How can we truly </a:t>
            </a:r>
            <a:r>
              <a:rPr lang="en-US" b="1">
                <a:latin typeface="Aptos" panose="020B0004020202020204" pitchFamily="34" charset="0"/>
              </a:rPr>
              <a:t>improve the quality of life for operators </a:t>
            </a:r>
            <a:r>
              <a:rPr lang="en-US">
                <a:latin typeface="Aptos" panose="020B0004020202020204" pitchFamily="34" charset="0"/>
              </a:rPr>
              <a:t>through </a:t>
            </a:r>
            <a:r>
              <a:rPr lang="en-US" b="1">
                <a:latin typeface="Aptos" panose="020B0004020202020204" pitchFamily="34" charset="0"/>
              </a:rPr>
              <a:t>innovative ways of designing schedules</a:t>
            </a:r>
            <a:r>
              <a:rPr lang="en-US">
                <a:latin typeface="Aptos" panose="020B0004020202020204" pitchFamily="34" charset="0"/>
              </a:rPr>
              <a:t>?</a:t>
            </a:r>
          </a:p>
          <a:p>
            <a:endParaRPr lang="en-US"/>
          </a:p>
        </p:txBody>
      </p:sp>
      <p:sp>
        <p:nvSpPr>
          <p:cNvPr id="4" name="Date Placeholder 3">
            <a:extLst>
              <a:ext uri="{FF2B5EF4-FFF2-40B4-BE49-F238E27FC236}">
                <a16:creationId xmlns:a16="http://schemas.microsoft.com/office/drawing/2014/main" id="{63C0CEF6-E3D8-6274-71AF-611BC32B7C88}"/>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006827AE-3B12-86D2-40F3-3805FED47D52}"/>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473A5CA8-9CCF-672B-84FB-5004A3A466A6}"/>
              </a:ext>
            </a:extLst>
          </p:cNvPr>
          <p:cNvSpPr>
            <a:spLocks noGrp="1"/>
          </p:cNvSpPr>
          <p:nvPr>
            <p:ph type="sldNum" sz="quarter" idx="12"/>
          </p:nvPr>
        </p:nvSpPr>
        <p:spPr/>
        <p:txBody>
          <a:bodyPr/>
          <a:lstStyle/>
          <a:p>
            <a:fld id="{36049E95-97FD-473C-9722-2B483D8EBF66}" type="slidenum">
              <a:rPr lang="en-US" smtClean="0"/>
              <a:pPr/>
              <a:t>33</a:t>
            </a:fld>
            <a:endParaRPr lang="en-US"/>
          </a:p>
        </p:txBody>
      </p:sp>
      <p:graphicFrame>
        <p:nvGraphicFramePr>
          <p:cNvPr id="7" name="Diagram 6">
            <a:extLst>
              <a:ext uri="{FF2B5EF4-FFF2-40B4-BE49-F238E27FC236}">
                <a16:creationId xmlns:a16="http://schemas.microsoft.com/office/drawing/2014/main" id="{E1B593ED-7949-0214-B2FD-181301E9F90E}"/>
              </a:ext>
            </a:extLst>
          </p:cNvPr>
          <p:cNvGraphicFramePr/>
          <p:nvPr>
            <p:extLst>
              <p:ext uri="{D42A27DB-BD31-4B8C-83A1-F6EECF244321}">
                <p14:modId xmlns:p14="http://schemas.microsoft.com/office/powerpoint/2010/main" val="74639102"/>
              </p:ext>
            </p:extLst>
          </p:nvPr>
        </p:nvGraphicFramePr>
        <p:xfrm>
          <a:off x="916878" y="2244977"/>
          <a:ext cx="10436922" cy="3512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91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A64E-950F-A856-5C23-B7BBA5C98F1A}"/>
              </a:ext>
            </a:extLst>
          </p:cNvPr>
          <p:cNvSpPr>
            <a:spLocks noGrp="1"/>
          </p:cNvSpPr>
          <p:nvPr>
            <p:ph type="title"/>
          </p:nvPr>
        </p:nvSpPr>
        <p:spPr/>
        <p:txBody>
          <a:bodyPr/>
          <a:lstStyle/>
          <a:p>
            <a:r>
              <a:rPr lang="en-US"/>
              <a:t>The Scheduling Toolkit</a:t>
            </a:r>
          </a:p>
        </p:txBody>
      </p:sp>
      <p:sp>
        <p:nvSpPr>
          <p:cNvPr id="3" name="Content Placeholder 2">
            <a:extLst>
              <a:ext uri="{FF2B5EF4-FFF2-40B4-BE49-F238E27FC236}">
                <a16:creationId xmlns:a16="http://schemas.microsoft.com/office/drawing/2014/main" id="{B68478CF-4D6B-DA3C-4CAA-FF208232BAE3}"/>
              </a:ext>
            </a:extLst>
          </p:cNvPr>
          <p:cNvSpPr>
            <a:spLocks noGrp="1"/>
          </p:cNvSpPr>
          <p:nvPr>
            <p:ph sz="half" idx="1"/>
          </p:nvPr>
        </p:nvSpPr>
        <p:spPr/>
        <p:txBody>
          <a:bodyPr/>
          <a:lstStyle/>
          <a:p>
            <a:r>
              <a:rPr lang="en-US">
                <a:latin typeface="Aptos" panose="020B0004020202020204" pitchFamily="34" charset="0"/>
              </a:rPr>
              <a:t>This toolkit guides agencies through an </a:t>
            </a:r>
            <a:r>
              <a:rPr lang="en-US" b="1">
                <a:latin typeface="Aptos" panose="020B0004020202020204" pitchFamily="34" charset="0"/>
              </a:rPr>
              <a:t>assessment of their scheduling practices </a:t>
            </a:r>
            <a:r>
              <a:rPr lang="en-US">
                <a:latin typeface="Aptos" panose="020B0004020202020204" pitchFamily="34" charset="0"/>
              </a:rPr>
              <a:t>and basic steps in developing strategies to </a:t>
            </a:r>
            <a:r>
              <a:rPr lang="en-US" b="1">
                <a:latin typeface="Aptos" panose="020B0004020202020204" pitchFamily="34" charset="0"/>
              </a:rPr>
              <a:t>enhance workforce scheduling processes</a:t>
            </a:r>
            <a:r>
              <a:rPr lang="en-US">
                <a:latin typeface="Aptos" panose="020B0004020202020204" pitchFamily="34" charset="0"/>
              </a:rPr>
              <a:t> and </a:t>
            </a:r>
            <a:r>
              <a:rPr lang="en-US" b="1">
                <a:latin typeface="Aptos" panose="020B0004020202020204" pitchFamily="34" charset="0"/>
              </a:rPr>
              <a:t>improve employee retention</a:t>
            </a:r>
            <a:r>
              <a:rPr lang="en-US">
                <a:latin typeface="Aptos" panose="020B0004020202020204" pitchFamily="34" charset="0"/>
              </a:rPr>
              <a:t>. </a:t>
            </a:r>
          </a:p>
          <a:p>
            <a:endParaRPr lang="en-US"/>
          </a:p>
        </p:txBody>
      </p:sp>
      <p:sp>
        <p:nvSpPr>
          <p:cNvPr id="5" name="Date Placeholder 4">
            <a:extLst>
              <a:ext uri="{FF2B5EF4-FFF2-40B4-BE49-F238E27FC236}">
                <a16:creationId xmlns:a16="http://schemas.microsoft.com/office/drawing/2014/main" id="{FB3433A9-87BD-FCA8-0EF2-CE1C95A9205D}"/>
              </a:ext>
            </a:extLst>
          </p:cNvPr>
          <p:cNvSpPr>
            <a:spLocks noGrp="1"/>
          </p:cNvSpPr>
          <p:nvPr>
            <p:ph type="dt" sz="half" idx="10"/>
          </p:nvPr>
        </p:nvSpPr>
        <p:spPr/>
        <p:txBody>
          <a:bodyPr/>
          <a:lstStyle/>
          <a:p>
            <a:r>
              <a:rPr lang="en-US"/>
              <a:t>October 9, 2025</a:t>
            </a:r>
          </a:p>
        </p:txBody>
      </p:sp>
      <p:sp>
        <p:nvSpPr>
          <p:cNvPr id="6" name="Footer Placeholder 5">
            <a:extLst>
              <a:ext uri="{FF2B5EF4-FFF2-40B4-BE49-F238E27FC236}">
                <a16:creationId xmlns:a16="http://schemas.microsoft.com/office/drawing/2014/main" id="{23471487-BDAF-4A5C-C6E4-FA9B33F8ADFD}"/>
              </a:ext>
            </a:extLst>
          </p:cNvPr>
          <p:cNvSpPr>
            <a:spLocks noGrp="1"/>
          </p:cNvSpPr>
          <p:nvPr>
            <p:ph type="ftr" sz="quarter" idx="11"/>
          </p:nvPr>
        </p:nvSpPr>
        <p:spPr/>
        <p:txBody>
          <a:bodyPr/>
          <a:lstStyle/>
          <a:p>
            <a:r>
              <a:rPr lang="en-US"/>
              <a:t>Improving Transit Workforce Quality of Life</a:t>
            </a:r>
          </a:p>
        </p:txBody>
      </p:sp>
      <p:sp>
        <p:nvSpPr>
          <p:cNvPr id="7" name="Slide Number Placeholder 6">
            <a:extLst>
              <a:ext uri="{FF2B5EF4-FFF2-40B4-BE49-F238E27FC236}">
                <a16:creationId xmlns:a16="http://schemas.microsoft.com/office/drawing/2014/main" id="{E10DF23B-0E69-EE3C-0E20-BA2D594B09CD}"/>
              </a:ext>
            </a:extLst>
          </p:cNvPr>
          <p:cNvSpPr>
            <a:spLocks noGrp="1"/>
          </p:cNvSpPr>
          <p:nvPr>
            <p:ph type="sldNum" sz="quarter" idx="12"/>
          </p:nvPr>
        </p:nvSpPr>
        <p:spPr/>
        <p:txBody>
          <a:bodyPr/>
          <a:lstStyle/>
          <a:p>
            <a:fld id="{36049E95-97FD-473C-9722-2B483D8EBF66}" type="slidenum">
              <a:rPr lang="en-US" smtClean="0"/>
              <a:pPr/>
              <a:t>34</a:t>
            </a:fld>
            <a:endParaRPr lang="en-US"/>
          </a:p>
        </p:txBody>
      </p:sp>
      <p:pic>
        <p:nvPicPr>
          <p:cNvPr id="8" name="Content Placeholder 4" descr="A blue and purple cover with a map and images of buses&#10;&#10;Description automatically generated">
            <a:extLst>
              <a:ext uri="{FF2B5EF4-FFF2-40B4-BE49-F238E27FC236}">
                <a16:creationId xmlns:a16="http://schemas.microsoft.com/office/drawing/2014/main" id="{27311655-0AB2-6182-50E2-7843C37275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467187" y="980845"/>
            <a:ext cx="2886613" cy="3735617"/>
          </a:xfrm>
          <a:prstGeom prst="rect">
            <a:avLst/>
          </a:prstGeom>
          <a:ln w="3175">
            <a:solidFill>
              <a:schemeClr val="tx1">
                <a:lumMod val="50000"/>
                <a:lumOff val="50000"/>
              </a:schemeClr>
            </a:solidFill>
          </a:ln>
          <a:effectLst>
            <a:outerShdw blurRad="50800" dist="38100" dir="5400000" algn="t" rotWithShape="0">
              <a:prstClr val="black">
                <a:alpha val="40000"/>
              </a:prstClr>
            </a:outerShdw>
          </a:effectLst>
        </p:spPr>
      </p:pic>
      <p:pic>
        <p:nvPicPr>
          <p:cNvPr id="9" name="Picture 8" descr="A self assessment schedule with text&#10;&#10;Description automatically generated">
            <a:extLst>
              <a:ext uri="{FF2B5EF4-FFF2-40B4-BE49-F238E27FC236}">
                <a16:creationId xmlns:a16="http://schemas.microsoft.com/office/drawing/2014/main" id="{7D505A4D-6139-F2AD-155E-BF36530B5DF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39122" y="2541773"/>
            <a:ext cx="3877189" cy="299601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22615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6D22-0B0E-6A84-D247-523DDB422693}"/>
              </a:ext>
            </a:extLst>
          </p:cNvPr>
          <p:cNvSpPr>
            <a:spLocks noGrp="1"/>
          </p:cNvSpPr>
          <p:nvPr>
            <p:ph type="title"/>
          </p:nvPr>
        </p:nvSpPr>
        <p:spPr/>
        <p:txBody>
          <a:bodyPr/>
          <a:lstStyle/>
          <a:p>
            <a:r>
              <a:rPr lang="en-US"/>
              <a:t>How to Use the Toolkit?</a:t>
            </a:r>
          </a:p>
        </p:txBody>
      </p:sp>
      <p:sp>
        <p:nvSpPr>
          <p:cNvPr id="4" name="Date Placeholder 3">
            <a:extLst>
              <a:ext uri="{FF2B5EF4-FFF2-40B4-BE49-F238E27FC236}">
                <a16:creationId xmlns:a16="http://schemas.microsoft.com/office/drawing/2014/main" id="{A9B1313E-E6AE-D822-EDF4-5858A9610172}"/>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A58A2174-35B5-D98B-3BC2-5643547964AE}"/>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871AC208-8D8B-6E12-A0BC-28CA82B027E0}"/>
              </a:ext>
            </a:extLst>
          </p:cNvPr>
          <p:cNvSpPr>
            <a:spLocks noGrp="1"/>
          </p:cNvSpPr>
          <p:nvPr>
            <p:ph type="sldNum" sz="quarter" idx="12"/>
          </p:nvPr>
        </p:nvSpPr>
        <p:spPr/>
        <p:txBody>
          <a:bodyPr/>
          <a:lstStyle/>
          <a:p>
            <a:fld id="{36049E95-97FD-473C-9722-2B483D8EBF66}" type="slidenum">
              <a:rPr lang="en-US" smtClean="0"/>
              <a:pPr/>
              <a:t>35</a:t>
            </a:fld>
            <a:endParaRPr lang="en-US"/>
          </a:p>
        </p:txBody>
      </p:sp>
      <p:pic>
        <p:nvPicPr>
          <p:cNvPr id="7" name="Picture 6" descr="A screen shot of a chart&#10;&#10;Description automatically generated">
            <a:extLst>
              <a:ext uri="{FF2B5EF4-FFF2-40B4-BE49-F238E27FC236}">
                <a16:creationId xmlns:a16="http://schemas.microsoft.com/office/drawing/2014/main" id="{1B138D74-B567-A67B-4774-DC72C689DEE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43147" y="1805561"/>
            <a:ext cx="9783989" cy="3789779"/>
          </a:xfrm>
          <a:prstGeom prst="rect">
            <a:avLst/>
          </a:prstGeom>
        </p:spPr>
      </p:pic>
      <p:grpSp>
        <p:nvGrpSpPr>
          <p:cNvPr id="8" name="Group 7">
            <a:extLst>
              <a:ext uri="{FF2B5EF4-FFF2-40B4-BE49-F238E27FC236}">
                <a16:creationId xmlns:a16="http://schemas.microsoft.com/office/drawing/2014/main" id="{AB36A4C9-8A20-6AD3-288F-079CF1144FAC}"/>
              </a:ext>
            </a:extLst>
          </p:cNvPr>
          <p:cNvGrpSpPr/>
          <p:nvPr/>
        </p:nvGrpSpPr>
        <p:grpSpPr>
          <a:xfrm>
            <a:off x="3081678" y="1493424"/>
            <a:ext cx="528437" cy="528437"/>
            <a:chOff x="616727" y="2062764"/>
            <a:chExt cx="528437" cy="528437"/>
          </a:xfrm>
        </p:grpSpPr>
        <p:sp>
          <p:nvSpPr>
            <p:cNvPr id="9" name="Teardrop 8">
              <a:extLst>
                <a:ext uri="{FF2B5EF4-FFF2-40B4-BE49-F238E27FC236}">
                  <a16:creationId xmlns:a16="http://schemas.microsoft.com/office/drawing/2014/main" id="{961E5C1A-8340-9728-4497-4DE6C2491B5D}"/>
                </a:ext>
              </a:extLst>
            </p:cNvPr>
            <p:cNvSpPr/>
            <p:nvPr/>
          </p:nvSpPr>
          <p:spPr>
            <a:xfrm rot="8100000">
              <a:off x="616727" y="2062764"/>
              <a:ext cx="528437" cy="528437"/>
            </a:xfrm>
            <a:prstGeom prst="teardrop">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TextBox 9">
              <a:extLst>
                <a:ext uri="{FF2B5EF4-FFF2-40B4-BE49-F238E27FC236}">
                  <a16:creationId xmlns:a16="http://schemas.microsoft.com/office/drawing/2014/main" id="{ECF71C86-DD00-B45C-27FA-DC0FD845BC82}"/>
                </a:ext>
              </a:extLst>
            </p:cNvPr>
            <p:cNvSpPr txBox="1"/>
            <p:nvPr/>
          </p:nvSpPr>
          <p:spPr>
            <a:xfrm>
              <a:off x="717372" y="2128283"/>
              <a:ext cx="320922" cy="400110"/>
            </a:xfrm>
            <a:prstGeom prst="rect">
              <a:avLst/>
            </a:prstGeom>
            <a:noFill/>
          </p:spPr>
          <p:txBody>
            <a:bodyPr wrap="none" rtlCol="0">
              <a:spAutoFit/>
            </a:bodyPr>
            <a:lstStyle/>
            <a:p>
              <a:pPr algn="ctr"/>
              <a:r>
                <a:rPr lang="en-US" sz="2000" b="1">
                  <a:solidFill>
                    <a:schemeClr val="bg1"/>
                  </a:solidFill>
                  <a:latin typeface="Aptos" panose="020B0004020202020204" pitchFamily="34" charset="0"/>
                </a:rPr>
                <a:t>1</a:t>
              </a:r>
            </a:p>
          </p:txBody>
        </p:sp>
      </p:grpSp>
      <p:grpSp>
        <p:nvGrpSpPr>
          <p:cNvPr id="11" name="Group 10">
            <a:extLst>
              <a:ext uri="{FF2B5EF4-FFF2-40B4-BE49-F238E27FC236}">
                <a16:creationId xmlns:a16="http://schemas.microsoft.com/office/drawing/2014/main" id="{77E84A48-4993-170B-3CEA-55C07E5A8212}"/>
              </a:ext>
            </a:extLst>
          </p:cNvPr>
          <p:cNvGrpSpPr/>
          <p:nvPr/>
        </p:nvGrpSpPr>
        <p:grpSpPr>
          <a:xfrm>
            <a:off x="6564317" y="1486475"/>
            <a:ext cx="528437" cy="528437"/>
            <a:chOff x="616727" y="2062764"/>
            <a:chExt cx="528437" cy="528437"/>
          </a:xfrm>
        </p:grpSpPr>
        <p:sp>
          <p:nvSpPr>
            <p:cNvPr id="12" name="Teardrop 11">
              <a:extLst>
                <a:ext uri="{FF2B5EF4-FFF2-40B4-BE49-F238E27FC236}">
                  <a16:creationId xmlns:a16="http://schemas.microsoft.com/office/drawing/2014/main" id="{364A67A8-71E5-76F5-8D55-4FD304808CE8}"/>
                </a:ext>
              </a:extLst>
            </p:cNvPr>
            <p:cNvSpPr/>
            <p:nvPr/>
          </p:nvSpPr>
          <p:spPr>
            <a:xfrm rot="8100000">
              <a:off x="616727" y="2062764"/>
              <a:ext cx="528437" cy="528437"/>
            </a:xfrm>
            <a:prstGeom prst="teardrop">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3" name="TextBox 12">
              <a:extLst>
                <a:ext uri="{FF2B5EF4-FFF2-40B4-BE49-F238E27FC236}">
                  <a16:creationId xmlns:a16="http://schemas.microsoft.com/office/drawing/2014/main" id="{D5BC85B1-F6EA-585E-C78E-D8BF0780F2D2}"/>
                </a:ext>
              </a:extLst>
            </p:cNvPr>
            <p:cNvSpPr txBox="1"/>
            <p:nvPr/>
          </p:nvSpPr>
          <p:spPr>
            <a:xfrm>
              <a:off x="717372" y="2128283"/>
              <a:ext cx="320922" cy="400110"/>
            </a:xfrm>
            <a:prstGeom prst="rect">
              <a:avLst/>
            </a:prstGeom>
            <a:noFill/>
          </p:spPr>
          <p:txBody>
            <a:bodyPr wrap="none" rtlCol="0">
              <a:spAutoFit/>
            </a:bodyPr>
            <a:lstStyle/>
            <a:p>
              <a:pPr algn="ctr"/>
              <a:r>
                <a:rPr lang="en-US" sz="2000" b="1">
                  <a:solidFill>
                    <a:schemeClr val="bg1"/>
                  </a:solidFill>
                  <a:latin typeface="Aptos" panose="020B0004020202020204" pitchFamily="34" charset="0"/>
                </a:rPr>
                <a:t>2</a:t>
              </a:r>
            </a:p>
          </p:txBody>
        </p:sp>
      </p:grpSp>
      <p:grpSp>
        <p:nvGrpSpPr>
          <p:cNvPr id="14" name="Group 13">
            <a:extLst>
              <a:ext uri="{FF2B5EF4-FFF2-40B4-BE49-F238E27FC236}">
                <a16:creationId xmlns:a16="http://schemas.microsoft.com/office/drawing/2014/main" id="{29E3D525-7DC7-A589-44E3-68FC8F1D1FC9}"/>
              </a:ext>
            </a:extLst>
          </p:cNvPr>
          <p:cNvGrpSpPr/>
          <p:nvPr/>
        </p:nvGrpSpPr>
        <p:grpSpPr>
          <a:xfrm>
            <a:off x="9117017" y="1493424"/>
            <a:ext cx="528437" cy="528437"/>
            <a:chOff x="616727" y="2062764"/>
            <a:chExt cx="528437" cy="528437"/>
          </a:xfrm>
        </p:grpSpPr>
        <p:sp>
          <p:nvSpPr>
            <p:cNvPr id="15" name="Teardrop 14">
              <a:extLst>
                <a:ext uri="{FF2B5EF4-FFF2-40B4-BE49-F238E27FC236}">
                  <a16:creationId xmlns:a16="http://schemas.microsoft.com/office/drawing/2014/main" id="{F9F08190-7612-AC98-F6EB-41C1EE9F0574}"/>
                </a:ext>
              </a:extLst>
            </p:cNvPr>
            <p:cNvSpPr/>
            <p:nvPr/>
          </p:nvSpPr>
          <p:spPr>
            <a:xfrm rot="8100000">
              <a:off x="616727" y="2062764"/>
              <a:ext cx="528437" cy="528437"/>
            </a:xfrm>
            <a:prstGeom prst="teardrop">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6" name="TextBox 15">
              <a:extLst>
                <a:ext uri="{FF2B5EF4-FFF2-40B4-BE49-F238E27FC236}">
                  <a16:creationId xmlns:a16="http://schemas.microsoft.com/office/drawing/2014/main" id="{D11B343D-BD84-9FFC-1B23-F7E7BE1A7BE6}"/>
                </a:ext>
              </a:extLst>
            </p:cNvPr>
            <p:cNvSpPr txBox="1"/>
            <p:nvPr/>
          </p:nvSpPr>
          <p:spPr>
            <a:xfrm>
              <a:off x="717372" y="2128283"/>
              <a:ext cx="320922" cy="400110"/>
            </a:xfrm>
            <a:prstGeom prst="rect">
              <a:avLst/>
            </a:prstGeom>
            <a:noFill/>
          </p:spPr>
          <p:txBody>
            <a:bodyPr wrap="none" rtlCol="0">
              <a:spAutoFit/>
            </a:bodyPr>
            <a:lstStyle/>
            <a:p>
              <a:pPr algn="ctr"/>
              <a:r>
                <a:rPr lang="en-US" sz="2000" b="1">
                  <a:solidFill>
                    <a:schemeClr val="bg1"/>
                  </a:solidFill>
                  <a:latin typeface="Aptos" panose="020B0004020202020204" pitchFamily="34" charset="0"/>
                </a:rPr>
                <a:t>3</a:t>
              </a:r>
            </a:p>
          </p:txBody>
        </p:sp>
      </p:grpSp>
      <p:sp>
        <p:nvSpPr>
          <p:cNvPr id="17" name="Rectangle: Rounded Corners 16">
            <a:extLst>
              <a:ext uri="{FF2B5EF4-FFF2-40B4-BE49-F238E27FC236}">
                <a16:creationId xmlns:a16="http://schemas.microsoft.com/office/drawing/2014/main" id="{AD29E83A-D96F-471A-9391-EFB8355A4A27}"/>
              </a:ext>
            </a:extLst>
          </p:cNvPr>
          <p:cNvSpPr/>
          <p:nvPr/>
        </p:nvSpPr>
        <p:spPr>
          <a:xfrm>
            <a:off x="8644586" y="5378109"/>
            <a:ext cx="1467074" cy="373207"/>
          </a:xfrm>
          <a:prstGeom prst="roundRect">
            <a:avLst>
              <a:gd name="adj" fmla="val 50000"/>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rPr>
              <a:t>Strategies</a:t>
            </a:r>
          </a:p>
        </p:txBody>
      </p:sp>
      <p:sp>
        <p:nvSpPr>
          <p:cNvPr id="18" name="Rectangle: Rounded Corners 17">
            <a:extLst>
              <a:ext uri="{FF2B5EF4-FFF2-40B4-BE49-F238E27FC236}">
                <a16:creationId xmlns:a16="http://schemas.microsoft.com/office/drawing/2014/main" id="{7C79FA1C-CFBA-2BE3-1F82-09FCA6AE8BA1}"/>
              </a:ext>
            </a:extLst>
          </p:cNvPr>
          <p:cNvSpPr/>
          <p:nvPr/>
        </p:nvSpPr>
        <p:spPr>
          <a:xfrm>
            <a:off x="6433841" y="5377053"/>
            <a:ext cx="1104086" cy="373207"/>
          </a:xfrm>
          <a:prstGeom prst="roundRect">
            <a:avLst>
              <a:gd name="adj" fmla="val 50000"/>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rPr>
              <a:t>Notes</a:t>
            </a:r>
          </a:p>
        </p:txBody>
      </p:sp>
      <p:sp>
        <p:nvSpPr>
          <p:cNvPr id="19" name="Rectangle: Rounded Corners 18">
            <a:extLst>
              <a:ext uri="{FF2B5EF4-FFF2-40B4-BE49-F238E27FC236}">
                <a16:creationId xmlns:a16="http://schemas.microsoft.com/office/drawing/2014/main" id="{80D263FC-0979-20F7-C99C-7FF9754C8F9E}"/>
              </a:ext>
            </a:extLst>
          </p:cNvPr>
          <p:cNvSpPr/>
          <p:nvPr/>
        </p:nvSpPr>
        <p:spPr>
          <a:xfrm>
            <a:off x="2219597" y="5408736"/>
            <a:ext cx="2050069" cy="373207"/>
          </a:xfrm>
          <a:prstGeom prst="roundRect">
            <a:avLst>
              <a:gd name="adj" fmla="val 50000"/>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rPr>
              <a:t>Common Issues</a:t>
            </a:r>
          </a:p>
        </p:txBody>
      </p:sp>
      <p:sp>
        <p:nvSpPr>
          <p:cNvPr id="20" name="TextBox 19">
            <a:extLst>
              <a:ext uri="{FF2B5EF4-FFF2-40B4-BE49-F238E27FC236}">
                <a16:creationId xmlns:a16="http://schemas.microsoft.com/office/drawing/2014/main" id="{4856A44B-B898-2AD3-157B-196F5A33F39A}"/>
              </a:ext>
            </a:extLst>
          </p:cNvPr>
          <p:cNvSpPr txBox="1"/>
          <p:nvPr/>
        </p:nvSpPr>
        <p:spPr>
          <a:xfrm>
            <a:off x="9748672" y="1231648"/>
            <a:ext cx="1313904" cy="840230"/>
          </a:xfrm>
          <a:prstGeom prst="rect">
            <a:avLst/>
          </a:prstGeom>
          <a:noFill/>
        </p:spPr>
        <p:txBody>
          <a:bodyPr wrap="square">
            <a:spAutoFit/>
          </a:bodyPr>
          <a:lstStyle/>
          <a:p>
            <a:pPr>
              <a:lnSpc>
                <a:spcPct val="90000"/>
              </a:lnSpc>
            </a:pPr>
            <a:r>
              <a:rPr lang="en-US" b="1">
                <a:solidFill>
                  <a:schemeClr val="accent1"/>
                </a:solidFill>
                <a:latin typeface="Aptos" panose="020B0004020202020204" pitchFamily="34" charset="0"/>
              </a:rPr>
              <a:t>Review Proven Strategies</a:t>
            </a:r>
          </a:p>
        </p:txBody>
      </p:sp>
      <p:sp>
        <p:nvSpPr>
          <p:cNvPr id="21" name="TextBox 20">
            <a:extLst>
              <a:ext uri="{FF2B5EF4-FFF2-40B4-BE49-F238E27FC236}">
                <a16:creationId xmlns:a16="http://schemas.microsoft.com/office/drawing/2014/main" id="{4A1B2C1B-6339-8FD8-1D36-A0C27A25B048}"/>
              </a:ext>
            </a:extLst>
          </p:cNvPr>
          <p:cNvSpPr txBox="1"/>
          <p:nvPr/>
        </p:nvSpPr>
        <p:spPr>
          <a:xfrm>
            <a:off x="3687057" y="1498854"/>
            <a:ext cx="2050070" cy="590931"/>
          </a:xfrm>
          <a:prstGeom prst="rect">
            <a:avLst/>
          </a:prstGeom>
          <a:noFill/>
        </p:spPr>
        <p:txBody>
          <a:bodyPr wrap="square">
            <a:spAutoFit/>
          </a:bodyPr>
          <a:lstStyle/>
          <a:p>
            <a:pPr>
              <a:lnSpc>
                <a:spcPct val="90000"/>
              </a:lnSpc>
            </a:pPr>
            <a:r>
              <a:rPr lang="en-US" b="1">
                <a:solidFill>
                  <a:schemeClr val="accent1"/>
                </a:solidFill>
                <a:latin typeface="Aptos" panose="020B0004020202020204" pitchFamily="34" charset="0"/>
              </a:rPr>
              <a:t>Understand </a:t>
            </a:r>
            <a:br>
              <a:rPr lang="en-US" b="1">
                <a:solidFill>
                  <a:schemeClr val="accent1"/>
                </a:solidFill>
                <a:latin typeface="Aptos" panose="020B0004020202020204" pitchFamily="34" charset="0"/>
              </a:rPr>
            </a:br>
            <a:r>
              <a:rPr lang="en-US" b="1">
                <a:solidFill>
                  <a:schemeClr val="accent1"/>
                </a:solidFill>
                <a:latin typeface="Aptos" panose="020B0004020202020204" pitchFamily="34" charset="0"/>
              </a:rPr>
              <a:t>Your Issues</a:t>
            </a:r>
          </a:p>
        </p:txBody>
      </p:sp>
      <p:sp>
        <p:nvSpPr>
          <p:cNvPr id="22" name="TextBox 21">
            <a:extLst>
              <a:ext uri="{FF2B5EF4-FFF2-40B4-BE49-F238E27FC236}">
                <a16:creationId xmlns:a16="http://schemas.microsoft.com/office/drawing/2014/main" id="{2603B8BB-4625-C513-7395-A42C0440DA7F}"/>
              </a:ext>
            </a:extLst>
          </p:cNvPr>
          <p:cNvSpPr txBox="1"/>
          <p:nvPr/>
        </p:nvSpPr>
        <p:spPr>
          <a:xfrm>
            <a:off x="7195972" y="1480947"/>
            <a:ext cx="1313904" cy="590931"/>
          </a:xfrm>
          <a:prstGeom prst="rect">
            <a:avLst/>
          </a:prstGeom>
          <a:noFill/>
        </p:spPr>
        <p:txBody>
          <a:bodyPr wrap="square">
            <a:spAutoFit/>
          </a:bodyPr>
          <a:lstStyle/>
          <a:p>
            <a:pPr>
              <a:lnSpc>
                <a:spcPct val="90000"/>
              </a:lnSpc>
            </a:pPr>
            <a:r>
              <a:rPr lang="en-US" b="1">
                <a:solidFill>
                  <a:schemeClr val="accent1"/>
                </a:solidFill>
                <a:latin typeface="Aptos" panose="020B0004020202020204" pitchFamily="34" charset="0"/>
              </a:rPr>
              <a:t>Note Your</a:t>
            </a:r>
            <a:br>
              <a:rPr lang="en-US" b="1">
                <a:solidFill>
                  <a:schemeClr val="accent1"/>
                </a:solidFill>
                <a:latin typeface="Aptos" panose="020B0004020202020204" pitchFamily="34" charset="0"/>
              </a:rPr>
            </a:br>
            <a:r>
              <a:rPr lang="en-US" b="1">
                <a:solidFill>
                  <a:schemeClr val="accent1"/>
                </a:solidFill>
                <a:latin typeface="Aptos" panose="020B0004020202020204" pitchFamily="34" charset="0"/>
              </a:rPr>
              <a:t>Practices</a:t>
            </a:r>
          </a:p>
        </p:txBody>
      </p:sp>
    </p:spTree>
    <p:extLst>
      <p:ext uri="{BB962C8B-B14F-4D97-AF65-F5344CB8AC3E}">
        <p14:creationId xmlns:p14="http://schemas.microsoft.com/office/powerpoint/2010/main" val="487383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E384-2FE8-4EB2-BA5A-5E3F2F4669DC}"/>
              </a:ext>
            </a:extLst>
          </p:cNvPr>
          <p:cNvSpPr>
            <a:spLocks noGrp="1"/>
          </p:cNvSpPr>
          <p:nvPr>
            <p:ph type="title"/>
          </p:nvPr>
        </p:nvSpPr>
        <p:spPr/>
        <p:txBody>
          <a:bodyPr/>
          <a:lstStyle/>
          <a:p>
            <a:r>
              <a:rPr lang="en-US"/>
              <a:t>The Strategies</a:t>
            </a:r>
          </a:p>
        </p:txBody>
      </p:sp>
      <p:sp>
        <p:nvSpPr>
          <p:cNvPr id="4" name="Date Placeholder 3">
            <a:extLst>
              <a:ext uri="{FF2B5EF4-FFF2-40B4-BE49-F238E27FC236}">
                <a16:creationId xmlns:a16="http://schemas.microsoft.com/office/drawing/2014/main" id="{4D7F53E0-D870-EADA-7D9B-EBF480CA687D}"/>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707B1561-9750-AE6A-ED04-98B097FF56F1}"/>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B1915374-F086-D029-8696-2D29E0A52FE0}"/>
              </a:ext>
            </a:extLst>
          </p:cNvPr>
          <p:cNvSpPr>
            <a:spLocks noGrp="1"/>
          </p:cNvSpPr>
          <p:nvPr>
            <p:ph type="sldNum" sz="quarter" idx="12"/>
          </p:nvPr>
        </p:nvSpPr>
        <p:spPr/>
        <p:txBody>
          <a:bodyPr/>
          <a:lstStyle/>
          <a:p>
            <a:fld id="{36049E95-97FD-473C-9722-2B483D8EBF66}" type="slidenum">
              <a:rPr lang="en-US" smtClean="0"/>
              <a:pPr/>
              <a:t>36</a:t>
            </a:fld>
            <a:endParaRPr lang="en-US"/>
          </a:p>
        </p:txBody>
      </p:sp>
      <p:graphicFrame>
        <p:nvGraphicFramePr>
          <p:cNvPr id="7" name="Content Placeholder 3">
            <a:extLst>
              <a:ext uri="{FF2B5EF4-FFF2-40B4-BE49-F238E27FC236}">
                <a16:creationId xmlns:a16="http://schemas.microsoft.com/office/drawing/2014/main" id="{3C63BCEA-039F-C167-A450-B18D3C380AE6}"/>
              </a:ext>
            </a:extLst>
          </p:cNvPr>
          <p:cNvGraphicFramePr>
            <a:graphicFrameLocks noGrp="1"/>
          </p:cNvGraphicFramePr>
          <p:nvPr>
            <p:ph idx="1"/>
            <p:extLst>
              <p:ext uri="{D42A27DB-BD31-4B8C-83A1-F6EECF244321}">
                <p14:modId xmlns:p14="http://schemas.microsoft.com/office/powerpoint/2010/main" val="1821576844"/>
              </p:ext>
            </p:extLst>
          </p:nvPr>
        </p:nvGraphicFramePr>
        <p:xfrm>
          <a:off x="838200" y="1557338"/>
          <a:ext cx="10515600" cy="4519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900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E384-2FE8-4EB2-BA5A-5E3F2F4669DC}"/>
              </a:ext>
            </a:extLst>
          </p:cNvPr>
          <p:cNvSpPr>
            <a:spLocks noGrp="1"/>
          </p:cNvSpPr>
          <p:nvPr>
            <p:ph type="title"/>
          </p:nvPr>
        </p:nvSpPr>
        <p:spPr/>
        <p:txBody>
          <a:bodyPr/>
          <a:lstStyle/>
          <a:p>
            <a:r>
              <a:rPr lang="en-US"/>
              <a:t>The Strategies</a:t>
            </a:r>
          </a:p>
        </p:txBody>
      </p:sp>
      <p:sp>
        <p:nvSpPr>
          <p:cNvPr id="4" name="Date Placeholder 3">
            <a:extLst>
              <a:ext uri="{FF2B5EF4-FFF2-40B4-BE49-F238E27FC236}">
                <a16:creationId xmlns:a16="http://schemas.microsoft.com/office/drawing/2014/main" id="{4D7F53E0-D870-EADA-7D9B-EBF480CA687D}"/>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707B1561-9750-AE6A-ED04-98B097FF56F1}"/>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B1915374-F086-D029-8696-2D29E0A52FE0}"/>
              </a:ext>
            </a:extLst>
          </p:cNvPr>
          <p:cNvSpPr>
            <a:spLocks noGrp="1"/>
          </p:cNvSpPr>
          <p:nvPr>
            <p:ph type="sldNum" sz="quarter" idx="12"/>
          </p:nvPr>
        </p:nvSpPr>
        <p:spPr/>
        <p:txBody>
          <a:bodyPr/>
          <a:lstStyle/>
          <a:p>
            <a:fld id="{36049E95-97FD-473C-9722-2B483D8EBF66}" type="slidenum">
              <a:rPr lang="en-US" smtClean="0"/>
              <a:pPr/>
              <a:t>37</a:t>
            </a:fld>
            <a:endParaRPr lang="en-US"/>
          </a:p>
        </p:txBody>
      </p:sp>
      <p:pic>
        <p:nvPicPr>
          <p:cNvPr id="9" name="Content Placeholder 6" descr="A document with text on it&#10;&#10;Description automatically generated">
            <a:extLst>
              <a:ext uri="{FF2B5EF4-FFF2-40B4-BE49-F238E27FC236}">
                <a16:creationId xmlns:a16="http://schemas.microsoft.com/office/drawing/2014/main" id="{9F4C178A-D413-13DB-39B5-77AADBB30BC3}"/>
              </a:ext>
            </a:extLst>
          </p:cNvPr>
          <p:cNvPicPr>
            <a:picLocks/>
          </p:cNvPicPr>
          <p:nvPr/>
        </p:nvPicPr>
        <p:blipFill>
          <a:blip r:embed="rId3" cstate="screen">
            <a:extLst>
              <a:ext uri="{28A0092B-C50C-407E-A947-70E740481C1C}">
                <a14:useLocalDpi xmlns:a14="http://schemas.microsoft.com/office/drawing/2010/main" val="0"/>
              </a:ext>
            </a:extLst>
          </a:blip>
          <a:stretch>
            <a:fillRect/>
          </a:stretch>
        </p:blipFill>
        <p:spPr>
          <a:xfrm>
            <a:off x="3070317" y="1479598"/>
            <a:ext cx="3327812" cy="4306581"/>
          </a:xfrm>
          <a:prstGeom prst="rect">
            <a:avLst/>
          </a:prstGeom>
          <a:ln>
            <a:solidFill>
              <a:schemeClr val="tx1">
                <a:lumMod val="50000"/>
                <a:lumOff val="50000"/>
              </a:schemeClr>
            </a:solidFill>
          </a:ln>
          <a:effectLst>
            <a:outerShdw blurRad="63500" sx="102000" sy="102000" algn="ctr" rotWithShape="0">
              <a:prstClr val="black">
                <a:alpha val="40000"/>
              </a:prstClr>
            </a:outerShdw>
          </a:effectLst>
        </p:spPr>
      </p:pic>
      <p:pic>
        <p:nvPicPr>
          <p:cNvPr id="10" name="Picture 9" descr="A close-up of a document&#10;&#10;Description automatically generated">
            <a:extLst>
              <a:ext uri="{FF2B5EF4-FFF2-40B4-BE49-F238E27FC236}">
                <a16:creationId xmlns:a16="http://schemas.microsoft.com/office/drawing/2014/main" id="{FB2E13EB-5E14-90B7-A987-4C648C9BD79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37493" y="1541422"/>
            <a:ext cx="2616307" cy="3385809"/>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pic>
        <p:nvPicPr>
          <p:cNvPr id="11" name="Picture 10" descr="A red and white page with text and graphics&#10;&#10;Description automatically generated">
            <a:extLst>
              <a:ext uri="{FF2B5EF4-FFF2-40B4-BE49-F238E27FC236}">
                <a16:creationId xmlns:a16="http://schemas.microsoft.com/office/drawing/2014/main" id="{46FFD1DE-137D-97DB-B8C7-6C40BD2C032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123149" y="952104"/>
            <a:ext cx="2699381" cy="349331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
        <p:nvSpPr>
          <p:cNvPr id="12" name="Teardrop 11">
            <a:extLst>
              <a:ext uri="{FF2B5EF4-FFF2-40B4-BE49-F238E27FC236}">
                <a16:creationId xmlns:a16="http://schemas.microsoft.com/office/drawing/2014/main" id="{E249DEEE-3BA7-2F75-F70F-53C4F5F94147}"/>
              </a:ext>
            </a:extLst>
          </p:cNvPr>
          <p:cNvSpPr/>
          <p:nvPr/>
        </p:nvSpPr>
        <p:spPr>
          <a:xfrm rot="2700000">
            <a:off x="2546091" y="2587701"/>
            <a:ext cx="377093" cy="377093"/>
          </a:xfrm>
          <a:prstGeom prst="teardrop">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a:extLst>
              <a:ext uri="{FF2B5EF4-FFF2-40B4-BE49-F238E27FC236}">
                <a16:creationId xmlns:a16="http://schemas.microsoft.com/office/drawing/2014/main" id="{3F6411BA-6F35-101E-A1D8-71639531A818}"/>
              </a:ext>
            </a:extLst>
          </p:cNvPr>
          <p:cNvSpPr/>
          <p:nvPr/>
        </p:nvSpPr>
        <p:spPr>
          <a:xfrm rot="2700000">
            <a:off x="2546091" y="4206996"/>
            <a:ext cx="377093" cy="377093"/>
          </a:xfrm>
          <a:prstGeom prst="teardrop">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4E6CF14-30DF-476B-E0DB-47782A370891}"/>
              </a:ext>
            </a:extLst>
          </p:cNvPr>
          <p:cNvSpPr/>
          <p:nvPr/>
        </p:nvSpPr>
        <p:spPr>
          <a:xfrm>
            <a:off x="379278" y="2589643"/>
            <a:ext cx="2050069" cy="373207"/>
          </a:xfrm>
          <a:prstGeom prst="roundRect">
            <a:avLst>
              <a:gd name="adj" fmla="val 50000"/>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rPr>
              <a:t>Description</a:t>
            </a:r>
          </a:p>
        </p:txBody>
      </p:sp>
      <p:sp>
        <p:nvSpPr>
          <p:cNvPr id="15" name="Rectangle: Rounded Corners 14">
            <a:extLst>
              <a:ext uri="{FF2B5EF4-FFF2-40B4-BE49-F238E27FC236}">
                <a16:creationId xmlns:a16="http://schemas.microsoft.com/office/drawing/2014/main" id="{1482E629-45F9-D6B9-2B1F-3B177649CCAB}"/>
              </a:ext>
            </a:extLst>
          </p:cNvPr>
          <p:cNvSpPr/>
          <p:nvPr/>
        </p:nvSpPr>
        <p:spPr>
          <a:xfrm>
            <a:off x="838200" y="4206351"/>
            <a:ext cx="1560758" cy="373207"/>
          </a:xfrm>
          <a:prstGeom prst="roundRect">
            <a:avLst>
              <a:gd name="adj" fmla="val 50000"/>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rPr>
              <a:t>Metrics</a:t>
            </a:r>
          </a:p>
        </p:txBody>
      </p:sp>
    </p:spTree>
    <p:extLst>
      <p:ext uri="{BB962C8B-B14F-4D97-AF65-F5344CB8AC3E}">
        <p14:creationId xmlns:p14="http://schemas.microsoft.com/office/powerpoint/2010/main" val="1410019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78B5-B6A6-31F5-C879-8F71A1FD696B}"/>
              </a:ext>
            </a:extLst>
          </p:cNvPr>
          <p:cNvSpPr>
            <a:spLocks noGrp="1"/>
          </p:cNvSpPr>
          <p:nvPr>
            <p:ph type="title"/>
          </p:nvPr>
        </p:nvSpPr>
        <p:spPr/>
        <p:txBody>
          <a:bodyPr>
            <a:normAutofit/>
          </a:bodyPr>
          <a:lstStyle/>
          <a:p>
            <a:r>
              <a:rPr lang="en-US"/>
              <a:t>Individual Self Assessment</a:t>
            </a:r>
          </a:p>
        </p:txBody>
      </p:sp>
      <p:sp>
        <p:nvSpPr>
          <p:cNvPr id="3" name="Text Placeholder 2">
            <a:extLst>
              <a:ext uri="{FF2B5EF4-FFF2-40B4-BE49-F238E27FC236}">
                <a16:creationId xmlns:a16="http://schemas.microsoft.com/office/drawing/2014/main" id="{DCFF431D-396D-4895-D439-489F6E8AB769}"/>
              </a:ext>
            </a:extLst>
          </p:cNvPr>
          <p:cNvSpPr>
            <a:spLocks noGrp="1"/>
          </p:cNvSpPr>
          <p:nvPr>
            <p:ph type="body" idx="1"/>
          </p:nvPr>
        </p:nvSpPr>
        <p:spPr>
          <a:xfrm>
            <a:off x="1625600" y="3289749"/>
            <a:ext cx="9721850" cy="3158348"/>
          </a:xfrm>
        </p:spPr>
        <p:txBody>
          <a:bodyPr/>
          <a:lstStyle/>
          <a:p>
            <a:r>
              <a:rPr lang="en-US" b="1"/>
              <a:t>10 Minutes</a:t>
            </a:r>
          </a:p>
          <a:p>
            <a:endParaRPr lang="en-US"/>
          </a:p>
          <a:p>
            <a:r>
              <a:rPr lang="en-US"/>
              <a:t>1.</a:t>
            </a:r>
            <a:r>
              <a:rPr lang="en-US" b="1"/>
              <a:t> Reflect </a:t>
            </a:r>
            <a:r>
              <a:rPr lang="en-US"/>
              <a:t>on the 4 major categories of scheduling issues faced by transit agencies. Identify which category resonates most with your experience.</a:t>
            </a:r>
          </a:p>
          <a:p>
            <a:r>
              <a:rPr lang="en-US"/>
              <a:t>2. </a:t>
            </a:r>
            <a:r>
              <a:rPr lang="en-US" b="1"/>
              <a:t>Use</a:t>
            </a:r>
            <a:r>
              <a:rPr lang="en-US"/>
              <a:t> the provided space designated to take notes of your agency’s practices, related challenges, or barriers within that process.</a:t>
            </a:r>
          </a:p>
        </p:txBody>
      </p:sp>
    </p:spTree>
    <p:extLst>
      <p:ext uri="{BB962C8B-B14F-4D97-AF65-F5344CB8AC3E}">
        <p14:creationId xmlns:p14="http://schemas.microsoft.com/office/powerpoint/2010/main" val="2905029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7B13-CF3C-A5CB-BEEC-D305FAF7175D}"/>
              </a:ext>
            </a:extLst>
          </p:cNvPr>
          <p:cNvSpPr>
            <a:spLocks noGrp="1"/>
          </p:cNvSpPr>
          <p:nvPr>
            <p:ph type="title"/>
          </p:nvPr>
        </p:nvSpPr>
        <p:spPr/>
        <p:txBody>
          <a:bodyPr>
            <a:normAutofit fontScale="90000"/>
          </a:bodyPr>
          <a:lstStyle/>
          <a:p>
            <a:r>
              <a:rPr lang="en-US"/>
              <a:t>Scheduling and Planning Techniques - Examples</a:t>
            </a:r>
          </a:p>
        </p:txBody>
      </p:sp>
      <p:sp>
        <p:nvSpPr>
          <p:cNvPr id="3" name="Text Placeholder 2">
            <a:extLst>
              <a:ext uri="{FF2B5EF4-FFF2-40B4-BE49-F238E27FC236}">
                <a16:creationId xmlns:a16="http://schemas.microsoft.com/office/drawing/2014/main" id="{B31AA67C-A266-9623-BF9F-27C16474CE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906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8362-C264-CE2A-813D-6C42C16981EA}"/>
              </a:ext>
            </a:extLst>
          </p:cNvPr>
          <p:cNvSpPr>
            <a:spLocks noGrp="1"/>
          </p:cNvSpPr>
          <p:nvPr>
            <p:ph type="title"/>
          </p:nvPr>
        </p:nvSpPr>
        <p:spPr/>
        <p:txBody>
          <a:bodyPr>
            <a:normAutofit fontScale="90000"/>
          </a:bodyPr>
          <a:lstStyle/>
          <a:p>
            <a:r>
              <a:rPr lang="en-US"/>
              <a:t>Lets get to know each other!</a:t>
            </a:r>
          </a:p>
        </p:txBody>
      </p:sp>
      <p:sp>
        <p:nvSpPr>
          <p:cNvPr id="3" name="Text Placeholder 2">
            <a:extLst>
              <a:ext uri="{FF2B5EF4-FFF2-40B4-BE49-F238E27FC236}">
                <a16:creationId xmlns:a16="http://schemas.microsoft.com/office/drawing/2014/main" id="{71F22ACA-DAA5-BFFD-0E71-789FBA66D6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3294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46C6-5407-A123-EC5B-59F1D56438B0}"/>
              </a:ext>
            </a:extLst>
          </p:cNvPr>
          <p:cNvSpPr>
            <a:spLocks noGrp="1"/>
          </p:cNvSpPr>
          <p:nvPr>
            <p:ph type="title"/>
          </p:nvPr>
        </p:nvSpPr>
        <p:spPr/>
        <p:txBody>
          <a:bodyPr/>
          <a:lstStyle/>
          <a:p>
            <a:r>
              <a:rPr lang="en-US"/>
              <a:t>S1. Understand Your Runtimes</a:t>
            </a:r>
          </a:p>
        </p:txBody>
      </p:sp>
      <p:sp>
        <p:nvSpPr>
          <p:cNvPr id="3" name="Content Placeholder 2">
            <a:extLst>
              <a:ext uri="{FF2B5EF4-FFF2-40B4-BE49-F238E27FC236}">
                <a16:creationId xmlns:a16="http://schemas.microsoft.com/office/drawing/2014/main" id="{4638FD70-8628-0AED-E1C7-41CE7A7DE531}"/>
              </a:ext>
            </a:extLst>
          </p:cNvPr>
          <p:cNvSpPr>
            <a:spLocks noGrp="1"/>
          </p:cNvSpPr>
          <p:nvPr>
            <p:ph idx="1"/>
          </p:nvPr>
        </p:nvSpPr>
        <p:spPr>
          <a:xfrm>
            <a:off x="838200" y="1556550"/>
            <a:ext cx="5158498" cy="4521107"/>
          </a:xfrm>
        </p:spPr>
        <p:txBody>
          <a:bodyPr>
            <a:normAutofit fontScale="92500" lnSpcReduction="10000"/>
          </a:bodyPr>
          <a:lstStyle/>
          <a:p>
            <a:r>
              <a:rPr lang="en-US"/>
              <a:t>Analyze runtime data to identify periods of the day when the target OTP can realistically be achieved.</a:t>
            </a:r>
          </a:p>
          <a:p>
            <a:r>
              <a:rPr lang="en-US"/>
              <a:t>Adjust schedules to match actual travel conditions, improving overall service reliability.</a:t>
            </a:r>
          </a:p>
          <a:p>
            <a:r>
              <a:rPr lang="en-US"/>
              <a:t>Consistent runtimes ensure rest opportunities, contributing to better compliance with labor regulations and improved operator well-being.</a:t>
            </a:r>
          </a:p>
        </p:txBody>
      </p:sp>
      <p:sp>
        <p:nvSpPr>
          <p:cNvPr id="4" name="Date Placeholder 3">
            <a:extLst>
              <a:ext uri="{FF2B5EF4-FFF2-40B4-BE49-F238E27FC236}">
                <a16:creationId xmlns:a16="http://schemas.microsoft.com/office/drawing/2014/main" id="{C27D9562-C870-C387-C035-9A071A3B283B}"/>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19DEF1A1-86C7-0567-242C-870D8A680550}"/>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D285CCB7-00CF-E1D3-E5A8-6CF03A296D2F}"/>
              </a:ext>
            </a:extLst>
          </p:cNvPr>
          <p:cNvSpPr>
            <a:spLocks noGrp="1"/>
          </p:cNvSpPr>
          <p:nvPr>
            <p:ph type="sldNum" sz="quarter" idx="12"/>
          </p:nvPr>
        </p:nvSpPr>
        <p:spPr/>
        <p:txBody>
          <a:bodyPr/>
          <a:lstStyle/>
          <a:p>
            <a:fld id="{36049E95-97FD-473C-9722-2B483D8EBF66}" type="slidenum">
              <a:rPr lang="en-US" smtClean="0"/>
              <a:pPr/>
              <a:t>40</a:t>
            </a:fld>
            <a:endParaRPr lang="en-US"/>
          </a:p>
        </p:txBody>
      </p:sp>
      <p:grpSp>
        <p:nvGrpSpPr>
          <p:cNvPr id="15" name="Group 14">
            <a:extLst>
              <a:ext uri="{FF2B5EF4-FFF2-40B4-BE49-F238E27FC236}">
                <a16:creationId xmlns:a16="http://schemas.microsoft.com/office/drawing/2014/main" id="{3B24320F-F9EC-3660-F117-0D088D0C4670}"/>
              </a:ext>
            </a:extLst>
          </p:cNvPr>
          <p:cNvGrpSpPr/>
          <p:nvPr/>
        </p:nvGrpSpPr>
        <p:grpSpPr>
          <a:xfrm>
            <a:off x="6116975" y="1799521"/>
            <a:ext cx="5236825" cy="3910082"/>
            <a:chOff x="5752213" y="1857375"/>
            <a:chExt cx="5709537" cy="4263033"/>
          </a:xfrm>
        </p:grpSpPr>
        <p:sp>
          <p:nvSpPr>
            <p:cNvPr id="13" name="Rectangle 12">
              <a:extLst>
                <a:ext uri="{FF2B5EF4-FFF2-40B4-BE49-F238E27FC236}">
                  <a16:creationId xmlns:a16="http://schemas.microsoft.com/office/drawing/2014/main" id="{D4009C10-6798-B338-372D-D5E7B0A9B206}"/>
                </a:ext>
              </a:extLst>
            </p:cNvPr>
            <p:cNvSpPr/>
            <p:nvPr/>
          </p:nvSpPr>
          <p:spPr>
            <a:xfrm>
              <a:off x="5752213" y="1857375"/>
              <a:ext cx="5709537" cy="4263033"/>
            </a:xfrm>
            <a:prstGeom prst="rect">
              <a:avLst/>
            </a:prstGeom>
            <a:solidFill>
              <a:schemeClr val="accent1"/>
            </a:solidFill>
            <a:ln w="25400">
              <a:solidFill>
                <a:schemeClr val="accent1"/>
              </a:solidFill>
            </a:ln>
          </p:spPr>
          <p:style>
            <a:lnRef idx="2">
              <a:schemeClr val="accent3"/>
            </a:lnRef>
            <a:fillRef idx="1">
              <a:schemeClr val="lt1"/>
            </a:fillRef>
            <a:effectRef idx="0">
              <a:schemeClr val="accent3"/>
            </a:effectRef>
            <a:fontRef idx="minor">
              <a:schemeClr val="dk1"/>
            </a:fontRef>
          </p:style>
          <p:txBody>
            <a:bodyPr lIns="45720" rIns="45720" rtlCol="0" anchor="t" anchorCtr="0"/>
            <a:lstStyle/>
            <a:p>
              <a:pPr algn="ctr"/>
              <a:endParaRPr lang="en-US"/>
            </a:p>
          </p:txBody>
        </p:sp>
        <p:pic>
          <p:nvPicPr>
            <p:cNvPr id="12" name="Picture 11">
              <a:extLst>
                <a:ext uri="{FF2B5EF4-FFF2-40B4-BE49-F238E27FC236}">
                  <a16:creationId xmlns:a16="http://schemas.microsoft.com/office/drawing/2014/main" id="{4C79BF6D-5DC7-AFF3-9A7D-1C3F7C430C88}"/>
                </a:ext>
              </a:extLst>
            </p:cNvPr>
            <p:cNvPicPr>
              <a:picLocks noChangeAspect="1"/>
            </p:cNvPicPr>
            <p:nvPr/>
          </p:nvPicPr>
          <p:blipFill>
            <a:blip r:embed="rId3"/>
            <a:stretch>
              <a:fillRect/>
            </a:stretch>
          </p:blipFill>
          <p:spPr>
            <a:xfrm>
              <a:off x="5883346" y="2352664"/>
              <a:ext cx="5447270" cy="3629762"/>
            </a:xfrm>
            <a:prstGeom prst="rect">
              <a:avLst/>
            </a:prstGeom>
          </p:spPr>
        </p:pic>
        <p:sp>
          <p:nvSpPr>
            <p:cNvPr id="14" name="TextBox 13">
              <a:extLst>
                <a:ext uri="{FF2B5EF4-FFF2-40B4-BE49-F238E27FC236}">
                  <a16:creationId xmlns:a16="http://schemas.microsoft.com/office/drawing/2014/main" id="{657A8506-BB99-98B3-EC43-00498EDF9CC1}"/>
                </a:ext>
              </a:extLst>
            </p:cNvPr>
            <p:cNvSpPr txBox="1"/>
            <p:nvPr/>
          </p:nvSpPr>
          <p:spPr>
            <a:xfrm>
              <a:off x="5906530" y="1921419"/>
              <a:ext cx="2902205" cy="369332"/>
            </a:xfrm>
            <a:prstGeom prst="rect">
              <a:avLst/>
            </a:prstGeom>
            <a:noFill/>
          </p:spPr>
          <p:txBody>
            <a:bodyPr wrap="none" rtlCol="0">
              <a:spAutoFit/>
            </a:bodyPr>
            <a:lstStyle/>
            <a:p>
              <a:r>
                <a:rPr lang="en-US" b="1">
                  <a:solidFill>
                    <a:schemeClr val="bg1"/>
                  </a:solidFill>
                </a:rPr>
                <a:t>Is “On-Time” Achievable?</a:t>
              </a:r>
            </a:p>
          </p:txBody>
        </p:sp>
      </p:grpSp>
    </p:spTree>
    <p:extLst>
      <p:ext uri="{BB962C8B-B14F-4D97-AF65-F5344CB8AC3E}">
        <p14:creationId xmlns:p14="http://schemas.microsoft.com/office/powerpoint/2010/main" val="1892910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782B-7C34-8B92-F794-D7E587D0E343}"/>
              </a:ext>
            </a:extLst>
          </p:cNvPr>
          <p:cNvSpPr>
            <a:spLocks noGrp="1"/>
          </p:cNvSpPr>
          <p:nvPr>
            <p:ph type="title"/>
          </p:nvPr>
        </p:nvSpPr>
        <p:spPr/>
        <p:txBody>
          <a:bodyPr/>
          <a:lstStyle/>
          <a:p>
            <a:r>
              <a:rPr lang="en-US"/>
              <a:t>S2. Understand Your Service Demand</a:t>
            </a:r>
          </a:p>
        </p:txBody>
      </p:sp>
      <p:sp>
        <p:nvSpPr>
          <p:cNvPr id="3" name="Content Placeholder 2">
            <a:extLst>
              <a:ext uri="{FF2B5EF4-FFF2-40B4-BE49-F238E27FC236}">
                <a16:creationId xmlns:a16="http://schemas.microsoft.com/office/drawing/2014/main" id="{E37C3628-C290-B4C3-2150-F63BEE7536E4}"/>
              </a:ext>
            </a:extLst>
          </p:cNvPr>
          <p:cNvSpPr>
            <a:spLocks noGrp="1"/>
          </p:cNvSpPr>
          <p:nvPr>
            <p:ph idx="1"/>
          </p:nvPr>
        </p:nvSpPr>
        <p:spPr/>
        <p:txBody>
          <a:bodyPr/>
          <a:lstStyle/>
          <a:p>
            <a:r>
              <a:rPr lang="en-US"/>
              <a:t>Analyze ridership patterns across different times of day and days of the week to match service levels with actual demand. </a:t>
            </a:r>
          </a:p>
          <a:p>
            <a:r>
              <a:rPr lang="en-US"/>
              <a:t>Overcrowding can lead to</a:t>
            </a:r>
            <a:br>
              <a:rPr lang="en-US"/>
            </a:br>
            <a:r>
              <a:rPr lang="en-US"/>
              <a:t>longer dwell times and </a:t>
            </a:r>
            <a:br>
              <a:rPr lang="en-US"/>
            </a:br>
            <a:r>
              <a:rPr lang="en-US"/>
              <a:t>operator stress.</a:t>
            </a:r>
          </a:p>
          <a:p>
            <a:r>
              <a:rPr lang="en-US"/>
              <a:t>By aligning capacity with</a:t>
            </a:r>
            <a:br>
              <a:rPr lang="en-US"/>
            </a:br>
            <a:r>
              <a:rPr lang="en-US"/>
              <a:t>demand, transit agencies</a:t>
            </a:r>
            <a:br>
              <a:rPr lang="en-US"/>
            </a:br>
            <a:r>
              <a:rPr lang="en-US"/>
              <a:t>can improve OTP, enhance</a:t>
            </a:r>
            <a:br>
              <a:rPr lang="en-US"/>
            </a:br>
            <a:r>
              <a:rPr lang="en-US"/>
              <a:t> passenger comfort, and</a:t>
            </a:r>
            <a:br>
              <a:rPr lang="en-US"/>
            </a:br>
            <a:r>
              <a:rPr lang="en-US"/>
              <a:t>reduce operator fatigue.</a:t>
            </a:r>
          </a:p>
          <a:p>
            <a:endParaRPr lang="en-US"/>
          </a:p>
        </p:txBody>
      </p:sp>
      <p:sp>
        <p:nvSpPr>
          <p:cNvPr id="4" name="Date Placeholder 3">
            <a:extLst>
              <a:ext uri="{FF2B5EF4-FFF2-40B4-BE49-F238E27FC236}">
                <a16:creationId xmlns:a16="http://schemas.microsoft.com/office/drawing/2014/main" id="{3D995B83-5222-FD8D-CC61-EFE999E08433}"/>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4CC70071-ADA2-D97D-7232-B6EDAF7F2CF5}"/>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01FDD82A-761D-E53C-D455-7BD4F5228844}"/>
              </a:ext>
            </a:extLst>
          </p:cNvPr>
          <p:cNvSpPr>
            <a:spLocks noGrp="1"/>
          </p:cNvSpPr>
          <p:nvPr>
            <p:ph type="sldNum" sz="quarter" idx="12"/>
          </p:nvPr>
        </p:nvSpPr>
        <p:spPr/>
        <p:txBody>
          <a:bodyPr/>
          <a:lstStyle/>
          <a:p>
            <a:fld id="{36049E95-97FD-473C-9722-2B483D8EBF66}" type="slidenum">
              <a:rPr lang="en-US" smtClean="0"/>
              <a:pPr/>
              <a:t>41</a:t>
            </a:fld>
            <a:endParaRPr lang="en-US"/>
          </a:p>
        </p:txBody>
      </p:sp>
      <p:graphicFrame>
        <p:nvGraphicFramePr>
          <p:cNvPr id="8" name="Chart 7">
            <a:extLst>
              <a:ext uri="{FF2B5EF4-FFF2-40B4-BE49-F238E27FC236}">
                <a16:creationId xmlns:a16="http://schemas.microsoft.com/office/drawing/2014/main" id="{243D9E13-4F16-85A8-43B5-A8CE5A181321}"/>
              </a:ext>
            </a:extLst>
          </p:cNvPr>
          <p:cNvGraphicFramePr/>
          <p:nvPr>
            <p:extLst>
              <p:ext uri="{D42A27DB-BD31-4B8C-83A1-F6EECF244321}">
                <p14:modId xmlns:p14="http://schemas.microsoft.com/office/powerpoint/2010/main" val="3425754473"/>
              </p:ext>
            </p:extLst>
          </p:nvPr>
        </p:nvGraphicFramePr>
        <p:xfrm>
          <a:off x="5816385" y="2626521"/>
          <a:ext cx="5907405" cy="3195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1201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53DC-F33A-4AC7-9E60-4667DB927F97}"/>
              </a:ext>
            </a:extLst>
          </p:cNvPr>
          <p:cNvSpPr>
            <a:spLocks noGrp="1"/>
          </p:cNvSpPr>
          <p:nvPr>
            <p:ph type="title"/>
          </p:nvPr>
        </p:nvSpPr>
        <p:spPr/>
        <p:txBody>
          <a:bodyPr>
            <a:normAutofit fontScale="90000"/>
          </a:bodyPr>
          <a:lstStyle/>
          <a:p>
            <a:r>
              <a:rPr lang="en-US"/>
              <a:t>S3. Implement Integrated Scheduling for </a:t>
            </a:r>
            <a:r>
              <a:rPr lang="en-US" err="1"/>
              <a:t>Runcutting</a:t>
            </a:r>
            <a:endParaRPr lang="en-US"/>
          </a:p>
        </p:txBody>
      </p:sp>
      <p:sp>
        <p:nvSpPr>
          <p:cNvPr id="3" name="Content Placeholder 2">
            <a:extLst>
              <a:ext uri="{FF2B5EF4-FFF2-40B4-BE49-F238E27FC236}">
                <a16:creationId xmlns:a16="http://schemas.microsoft.com/office/drawing/2014/main" id="{D4AB9ED6-29E0-E9DA-610B-B75C55C004C9}"/>
              </a:ext>
            </a:extLst>
          </p:cNvPr>
          <p:cNvSpPr>
            <a:spLocks noGrp="1"/>
          </p:cNvSpPr>
          <p:nvPr>
            <p:ph idx="1"/>
          </p:nvPr>
        </p:nvSpPr>
        <p:spPr/>
        <p:txBody>
          <a:bodyPr/>
          <a:lstStyle/>
          <a:p>
            <a:r>
              <a:rPr lang="en-US"/>
              <a:t>Traditionally, vehicle blocking and </a:t>
            </a:r>
            <a:r>
              <a:rPr lang="en-US" err="1"/>
              <a:t>runcutting</a:t>
            </a:r>
            <a:r>
              <a:rPr lang="en-US"/>
              <a:t> are treated as separate processes. </a:t>
            </a:r>
          </a:p>
          <a:p>
            <a:r>
              <a:rPr lang="en-US"/>
              <a:t>Integrated scheduling simultaneously optimizes both vehicle utilization (blocking) and operator shifts (</a:t>
            </a:r>
            <a:r>
              <a:rPr lang="en-US" err="1"/>
              <a:t>runcutting</a:t>
            </a:r>
            <a:r>
              <a:rPr lang="en-US"/>
              <a:t>), ensuring that the efficiency of one doesn’t come at the cost of the other.</a:t>
            </a:r>
          </a:p>
          <a:p>
            <a:r>
              <a:rPr lang="en-US"/>
              <a:t>By continuously adjusting vehicle blocks during </a:t>
            </a:r>
            <a:r>
              <a:rPr lang="en-US" err="1"/>
              <a:t>runcutting</a:t>
            </a:r>
            <a:r>
              <a:rPr lang="en-US"/>
              <a:t>, schedulers can create more consistent and desirable shifts for operators, minimizing long gaps or fragmented workdays. </a:t>
            </a:r>
          </a:p>
        </p:txBody>
      </p:sp>
      <p:sp>
        <p:nvSpPr>
          <p:cNvPr id="4" name="Date Placeholder 3">
            <a:extLst>
              <a:ext uri="{FF2B5EF4-FFF2-40B4-BE49-F238E27FC236}">
                <a16:creationId xmlns:a16="http://schemas.microsoft.com/office/drawing/2014/main" id="{56463D45-BF85-613E-3ABB-B0FE74562E4A}"/>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6DA713E8-EA32-CAEF-3A72-10FD8B4FBB36}"/>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39FAEEB0-D901-A7CB-1388-6D772E5D31E3}"/>
              </a:ext>
            </a:extLst>
          </p:cNvPr>
          <p:cNvSpPr>
            <a:spLocks noGrp="1"/>
          </p:cNvSpPr>
          <p:nvPr>
            <p:ph type="sldNum" sz="quarter" idx="12"/>
          </p:nvPr>
        </p:nvSpPr>
        <p:spPr/>
        <p:txBody>
          <a:bodyPr/>
          <a:lstStyle/>
          <a:p>
            <a:fld id="{36049E95-97FD-473C-9722-2B483D8EBF66}" type="slidenum">
              <a:rPr lang="en-US" smtClean="0"/>
              <a:pPr/>
              <a:t>42</a:t>
            </a:fld>
            <a:endParaRPr lang="en-US"/>
          </a:p>
        </p:txBody>
      </p:sp>
    </p:spTree>
    <p:extLst>
      <p:ext uri="{BB962C8B-B14F-4D97-AF65-F5344CB8AC3E}">
        <p14:creationId xmlns:p14="http://schemas.microsoft.com/office/powerpoint/2010/main" val="3068951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88A2-0190-D269-2A2D-3D249F07E4D4}"/>
              </a:ext>
            </a:extLst>
          </p:cNvPr>
          <p:cNvSpPr>
            <a:spLocks noGrp="1"/>
          </p:cNvSpPr>
          <p:nvPr>
            <p:ph type="title"/>
          </p:nvPr>
        </p:nvSpPr>
        <p:spPr/>
        <p:txBody>
          <a:bodyPr/>
          <a:lstStyle/>
          <a:p>
            <a:r>
              <a:rPr lang="en-US"/>
              <a:t>Planning Strategies</a:t>
            </a:r>
          </a:p>
        </p:txBody>
      </p:sp>
      <p:sp>
        <p:nvSpPr>
          <p:cNvPr id="3" name="Content Placeholder 2">
            <a:extLst>
              <a:ext uri="{FF2B5EF4-FFF2-40B4-BE49-F238E27FC236}">
                <a16:creationId xmlns:a16="http://schemas.microsoft.com/office/drawing/2014/main" id="{98F1B360-0482-B672-568D-3FF5BB9A07B6}"/>
              </a:ext>
            </a:extLst>
          </p:cNvPr>
          <p:cNvSpPr>
            <a:spLocks noGrp="1"/>
          </p:cNvSpPr>
          <p:nvPr>
            <p:ph idx="1"/>
          </p:nvPr>
        </p:nvSpPr>
        <p:spPr>
          <a:xfrm>
            <a:off x="838200" y="1414656"/>
            <a:ext cx="10515600" cy="4957558"/>
          </a:xfrm>
        </p:spPr>
        <p:txBody>
          <a:bodyPr>
            <a:normAutofit fontScale="85000" lnSpcReduction="20000"/>
          </a:bodyPr>
          <a:lstStyle/>
          <a:p>
            <a:pPr marL="0" indent="0">
              <a:buNone/>
            </a:pPr>
            <a:r>
              <a:rPr lang="en-US" b="1"/>
              <a:t>P1. Ensure Adequate Runtimes</a:t>
            </a:r>
          </a:p>
          <a:p>
            <a:pPr marL="0" indent="0">
              <a:buNone/>
            </a:pPr>
            <a:r>
              <a:rPr lang="en-US" b="1"/>
              <a:t>Ensuring adequate layover times </a:t>
            </a:r>
            <a:r>
              <a:rPr lang="en-US"/>
              <a:t>is crucial for maintaining a reliable and efficient transit service while prioritizing operator well-being—layover times allow operators to rest, recover, and prepare for the next trip, which helps reduce fatigue and enhance service reliability.</a:t>
            </a:r>
          </a:p>
          <a:p>
            <a:pPr marL="0" indent="0">
              <a:buNone/>
            </a:pPr>
            <a:endParaRPr lang="en-US"/>
          </a:p>
          <a:p>
            <a:pPr marL="0" indent="0">
              <a:buNone/>
            </a:pPr>
            <a:r>
              <a:rPr lang="en-US" b="1"/>
              <a:t>P2. Improve On-Time Performance</a:t>
            </a:r>
          </a:p>
          <a:p>
            <a:pPr marL="0" indent="0">
              <a:buNone/>
            </a:pPr>
            <a:r>
              <a:rPr lang="en-US"/>
              <a:t>When </a:t>
            </a:r>
            <a:r>
              <a:rPr lang="en-US" b="1"/>
              <a:t>on-time performance is enhanced</a:t>
            </a:r>
            <a:r>
              <a:rPr lang="en-US"/>
              <a:t>, operators face fewer instances of reduced layover time, extended hours, or unexpected delays, leading to increased job satisfaction and reduced stress. </a:t>
            </a:r>
          </a:p>
          <a:p>
            <a:pPr marL="0" indent="0">
              <a:buNone/>
            </a:pPr>
            <a:endParaRPr lang="en-US"/>
          </a:p>
          <a:p>
            <a:pPr marL="0" indent="0">
              <a:buNone/>
            </a:pPr>
            <a:r>
              <a:rPr lang="en-US" b="1"/>
              <a:t>P3: Optimize Service Frequency and Span</a:t>
            </a:r>
          </a:p>
          <a:p>
            <a:pPr marL="0" indent="0">
              <a:buNone/>
            </a:pPr>
            <a:r>
              <a:rPr lang="en-US"/>
              <a:t>By aligning service frequency with actual demand and adjusting the span of service to cover both peak and off-peak hours, agencies can create more balanced and manageable shifts.</a:t>
            </a:r>
          </a:p>
        </p:txBody>
      </p:sp>
      <p:sp>
        <p:nvSpPr>
          <p:cNvPr id="4" name="Date Placeholder 3">
            <a:extLst>
              <a:ext uri="{FF2B5EF4-FFF2-40B4-BE49-F238E27FC236}">
                <a16:creationId xmlns:a16="http://schemas.microsoft.com/office/drawing/2014/main" id="{B59A35C2-6A71-C30B-79AF-D8F957E4B86E}"/>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995A3915-B97C-4C9A-2BCF-0B038E0C4C1E}"/>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992F7BE5-2EA3-0F8E-DA36-3C24E9529FD9}"/>
              </a:ext>
            </a:extLst>
          </p:cNvPr>
          <p:cNvSpPr>
            <a:spLocks noGrp="1"/>
          </p:cNvSpPr>
          <p:nvPr>
            <p:ph type="sldNum" sz="quarter" idx="12"/>
          </p:nvPr>
        </p:nvSpPr>
        <p:spPr/>
        <p:txBody>
          <a:bodyPr/>
          <a:lstStyle/>
          <a:p>
            <a:fld id="{36049E95-97FD-473C-9722-2B483D8EBF66}" type="slidenum">
              <a:rPr lang="en-US" smtClean="0"/>
              <a:pPr/>
              <a:t>43</a:t>
            </a:fld>
            <a:endParaRPr lang="en-US"/>
          </a:p>
        </p:txBody>
      </p:sp>
    </p:spTree>
    <p:extLst>
      <p:ext uri="{BB962C8B-B14F-4D97-AF65-F5344CB8AC3E}">
        <p14:creationId xmlns:p14="http://schemas.microsoft.com/office/powerpoint/2010/main" val="3567280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88A2-0190-D269-2A2D-3D249F07E4D4}"/>
              </a:ext>
            </a:extLst>
          </p:cNvPr>
          <p:cNvSpPr>
            <a:spLocks noGrp="1"/>
          </p:cNvSpPr>
          <p:nvPr>
            <p:ph type="title"/>
          </p:nvPr>
        </p:nvSpPr>
        <p:spPr/>
        <p:txBody>
          <a:bodyPr/>
          <a:lstStyle/>
          <a:p>
            <a:r>
              <a:rPr lang="en-US"/>
              <a:t>Planning Strategies (cont.)</a:t>
            </a:r>
          </a:p>
        </p:txBody>
      </p:sp>
      <p:sp>
        <p:nvSpPr>
          <p:cNvPr id="3" name="Content Placeholder 2">
            <a:extLst>
              <a:ext uri="{FF2B5EF4-FFF2-40B4-BE49-F238E27FC236}">
                <a16:creationId xmlns:a16="http://schemas.microsoft.com/office/drawing/2014/main" id="{98F1B360-0482-B672-568D-3FF5BB9A07B6}"/>
              </a:ext>
            </a:extLst>
          </p:cNvPr>
          <p:cNvSpPr>
            <a:spLocks noGrp="1"/>
          </p:cNvSpPr>
          <p:nvPr>
            <p:ph idx="1"/>
          </p:nvPr>
        </p:nvSpPr>
        <p:spPr>
          <a:xfrm>
            <a:off x="838200" y="1556550"/>
            <a:ext cx="6827874" cy="4521107"/>
          </a:xfrm>
        </p:spPr>
        <p:txBody>
          <a:bodyPr>
            <a:normAutofit lnSpcReduction="10000"/>
          </a:bodyPr>
          <a:lstStyle/>
          <a:p>
            <a:pPr marL="0" indent="0">
              <a:buNone/>
            </a:pPr>
            <a:r>
              <a:rPr lang="en-US" b="1"/>
              <a:t>P4. Streamline Bus Routing</a:t>
            </a:r>
            <a:r>
              <a:rPr lang="en-US"/>
              <a:t> </a:t>
            </a:r>
          </a:p>
          <a:p>
            <a:pPr marL="0" indent="0">
              <a:buNone/>
            </a:pPr>
            <a:r>
              <a:rPr lang="en-US"/>
              <a:t>This strategy involves simplifying them to reduce detours, which enhances overall service efficiency and reliability.</a:t>
            </a:r>
          </a:p>
          <a:p>
            <a:r>
              <a:rPr lang="en-US"/>
              <a:t>Route variations, such as short and long patterns (Route 1) or deviations from the main service area (Route 2), result in </a:t>
            </a:r>
            <a:r>
              <a:rPr lang="en-US" b="1"/>
              <a:t>different runtimes</a:t>
            </a:r>
            <a:r>
              <a:rPr lang="en-US"/>
              <a:t>.</a:t>
            </a:r>
          </a:p>
          <a:p>
            <a:r>
              <a:rPr lang="en-US"/>
              <a:t>Variations often require </a:t>
            </a:r>
            <a:r>
              <a:rPr lang="en-US" b="1"/>
              <a:t>adjustments to layover times</a:t>
            </a:r>
            <a:r>
              <a:rPr lang="en-US"/>
              <a:t> to maintain a consistent cycle time. </a:t>
            </a:r>
          </a:p>
        </p:txBody>
      </p:sp>
      <p:sp>
        <p:nvSpPr>
          <p:cNvPr id="4" name="Date Placeholder 3">
            <a:extLst>
              <a:ext uri="{FF2B5EF4-FFF2-40B4-BE49-F238E27FC236}">
                <a16:creationId xmlns:a16="http://schemas.microsoft.com/office/drawing/2014/main" id="{B59A35C2-6A71-C30B-79AF-D8F957E4B86E}"/>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995A3915-B97C-4C9A-2BCF-0B038E0C4C1E}"/>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992F7BE5-2EA3-0F8E-DA36-3C24E9529FD9}"/>
              </a:ext>
            </a:extLst>
          </p:cNvPr>
          <p:cNvSpPr>
            <a:spLocks noGrp="1"/>
          </p:cNvSpPr>
          <p:nvPr>
            <p:ph type="sldNum" sz="quarter" idx="12"/>
          </p:nvPr>
        </p:nvSpPr>
        <p:spPr/>
        <p:txBody>
          <a:bodyPr/>
          <a:lstStyle/>
          <a:p>
            <a:fld id="{36049E95-97FD-473C-9722-2B483D8EBF66}" type="slidenum">
              <a:rPr lang="en-US" smtClean="0"/>
              <a:pPr/>
              <a:t>44</a:t>
            </a:fld>
            <a:endParaRPr lang="en-US"/>
          </a:p>
        </p:txBody>
      </p:sp>
      <p:pic>
        <p:nvPicPr>
          <p:cNvPr id="7" name="Graphic 1">
            <a:extLst>
              <a:ext uri="{FF2B5EF4-FFF2-40B4-BE49-F238E27FC236}">
                <a16:creationId xmlns:a16="http://schemas.microsoft.com/office/drawing/2014/main" id="{1313EA89-9622-8A68-4452-5200ABEFF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4254" y="1556550"/>
            <a:ext cx="3259265" cy="3978488"/>
          </a:xfrm>
          <a:prstGeom prst="rect">
            <a:avLst/>
          </a:prstGeom>
        </p:spPr>
      </p:pic>
    </p:spTree>
    <p:extLst>
      <p:ext uri="{BB962C8B-B14F-4D97-AF65-F5344CB8AC3E}">
        <p14:creationId xmlns:p14="http://schemas.microsoft.com/office/powerpoint/2010/main" val="405759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EC51-7ECA-1078-218A-3BDA7D105206}"/>
              </a:ext>
            </a:extLst>
          </p:cNvPr>
          <p:cNvSpPr>
            <a:spLocks noGrp="1"/>
          </p:cNvSpPr>
          <p:nvPr>
            <p:ph type="title"/>
          </p:nvPr>
        </p:nvSpPr>
        <p:spPr/>
        <p:txBody>
          <a:bodyPr/>
          <a:lstStyle/>
          <a:p>
            <a:r>
              <a:rPr lang="en-US"/>
              <a:t>Small Group Discussion</a:t>
            </a:r>
          </a:p>
        </p:txBody>
      </p:sp>
      <p:sp>
        <p:nvSpPr>
          <p:cNvPr id="3" name="Text Placeholder 2">
            <a:extLst>
              <a:ext uri="{FF2B5EF4-FFF2-40B4-BE49-F238E27FC236}">
                <a16:creationId xmlns:a16="http://schemas.microsoft.com/office/drawing/2014/main" id="{FD502BE0-6AE1-C37B-05F4-549965E36EA9}"/>
              </a:ext>
            </a:extLst>
          </p:cNvPr>
          <p:cNvSpPr>
            <a:spLocks noGrp="1"/>
          </p:cNvSpPr>
          <p:nvPr>
            <p:ph type="body" idx="1"/>
          </p:nvPr>
        </p:nvSpPr>
        <p:spPr>
          <a:xfrm>
            <a:off x="1625600" y="3289749"/>
            <a:ext cx="9721850" cy="3331768"/>
          </a:xfrm>
        </p:spPr>
        <p:txBody>
          <a:bodyPr>
            <a:normAutofit/>
          </a:bodyPr>
          <a:lstStyle/>
          <a:p>
            <a:r>
              <a:rPr lang="en-US" b="1"/>
              <a:t>20 Minutes</a:t>
            </a:r>
          </a:p>
          <a:p>
            <a:endParaRPr lang="en-US"/>
          </a:p>
          <a:p>
            <a:r>
              <a:rPr lang="en-US"/>
              <a:t>1. </a:t>
            </a:r>
            <a:r>
              <a:rPr lang="en-US" b="1"/>
              <a:t>Discuss</a:t>
            </a:r>
            <a:r>
              <a:rPr lang="en-US"/>
              <a:t> your most common scheduling issues.</a:t>
            </a:r>
          </a:p>
          <a:p>
            <a:r>
              <a:rPr lang="en-US"/>
              <a:t>2. </a:t>
            </a:r>
            <a:r>
              <a:rPr lang="en-US" b="1"/>
              <a:t>Select</a:t>
            </a:r>
            <a:r>
              <a:rPr lang="en-US"/>
              <a:t> one issue to focus on as a group.</a:t>
            </a:r>
          </a:p>
          <a:p>
            <a:r>
              <a:rPr lang="en-US"/>
              <a:t>3. </a:t>
            </a:r>
            <a:r>
              <a:rPr lang="en-US" b="1"/>
              <a:t>Review</a:t>
            </a:r>
            <a:r>
              <a:rPr lang="en-US"/>
              <a:t> strategies for addressing the issue – discuss pros and cons of using the recommended strategies.</a:t>
            </a:r>
          </a:p>
          <a:p>
            <a:r>
              <a:rPr lang="en-US"/>
              <a:t>4. </a:t>
            </a:r>
            <a:r>
              <a:rPr lang="en-US" b="1"/>
              <a:t>Report-out </a:t>
            </a:r>
            <a:r>
              <a:rPr lang="en-US"/>
              <a:t>as a group.</a:t>
            </a:r>
          </a:p>
        </p:txBody>
      </p:sp>
      <p:pic>
        <p:nvPicPr>
          <p:cNvPr id="4" name="Picture 3">
            <a:extLst>
              <a:ext uri="{FF2B5EF4-FFF2-40B4-BE49-F238E27FC236}">
                <a16:creationId xmlns:a16="http://schemas.microsoft.com/office/drawing/2014/main" id="{060A0697-C9E5-2935-30C7-949B0FB3F5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66402" y="337413"/>
            <a:ext cx="1321043" cy="1338200"/>
          </a:xfrm>
          <a:prstGeom prst="rect">
            <a:avLst/>
          </a:prstGeom>
        </p:spPr>
      </p:pic>
      <p:sp>
        <p:nvSpPr>
          <p:cNvPr id="7" name="Rectangle: Rounded Corners 6">
            <a:extLst>
              <a:ext uri="{FF2B5EF4-FFF2-40B4-BE49-F238E27FC236}">
                <a16:creationId xmlns:a16="http://schemas.microsoft.com/office/drawing/2014/main" id="{6D57C6AF-5F4A-3F73-2447-CC76B6114BCE}"/>
              </a:ext>
            </a:extLst>
          </p:cNvPr>
          <p:cNvSpPr/>
          <p:nvPr/>
        </p:nvSpPr>
        <p:spPr>
          <a:xfrm>
            <a:off x="6761265" y="720289"/>
            <a:ext cx="3662165" cy="405494"/>
          </a:xfrm>
          <a:prstGeom prst="roundRect">
            <a:avLst>
              <a:gd name="adj" fmla="val 50000"/>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mj-lt"/>
              </a:rPr>
              <a:t>DOWNLOAD HERE</a:t>
            </a:r>
          </a:p>
        </p:txBody>
      </p:sp>
    </p:spTree>
    <p:extLst>
      <p:ext uri="{BB962C8B-B14F-4D97-AF65-F5344CB8AC3E}">
        <p14:creationId xmlns:p14="http://schemas.microsoft.com/office/powerpoint/2010/main" val="4217120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4474-7AFF-FCF9-E610-729CBC2370A5}"/>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8D45A329-E281-568F-3F62-267FE81916B2}"/>
              </a:ext>
            </a:extLst>
          </p:cNvPr>
          <p:cNvSpPr>
            <a:spLocks noGrp="1"/>
          </p:cNvSpPr>
          <p:nvPr>
            <p:ph idx="1"/>
          </p:nvPr>
        </p:nvSpPr>
        <p:spPr/>
        <p:txBody>
          <a:bodyPr>
            <a:normAutofit fontScale="92500" lnSpcReduction="20000"/>
          </a:bodyPr>
          <a:lstStyle/>
          <a:p>
            <a:r>
              <a:rPr lang="en-US"/>
              <a:t>American Public Transportation Association (APTA) </a:t>
            </a:r>
            <a:r>
              <a:rPr lang="en-US">
                <a:hlinkClick r:id="rId4"/>
              </a:rPr>
              <a:t>https://www.apta.com</a:t>
            </a:r>
            <a:endParaRPr lang="en-US"/>
          </a:p>
          <a:p>
            <a:r>
              <a:rPr lang="en-US"/>
              <a:t>Community Transportation Association of America (CTAA)</a:t>
            </a:r>
          </a:p>
          <a:p>
            <a:r>
              <a:rPr lang="en-US">
                <a:hlinkClick r:id="rId5"/>
              </a:rPr>
              <a:t>https://www.ctaa.org</a:t>
            </a:r>
            <a:endParaRPr lang="en-US"/>
          </a:p>
          <a:p>
            <a:r>
              <a:rPr lang="en-US"/>
              <a:t>Transit Workforce Center </a:t>
            </a:r>
            <a:r>
              <a:rPr lang="en-US">
                <a:hlinkClick r:id="rId6"/>
              </a:rPr>
              <a:t>https://www.transitworkforce.org</a:t>
            </a:r>
            <a:endParaRPr lang="en-US"/>
          </a:p>
          <a:p>
            <a:r>
              <a:rPr lang="en-US"/>
              <a:t>Occupational Safety and Health Administration (OSHA) </a:t>
            </a:r>
            <a:r>
              <a:rPr lang="en-US">
                <a:hlinkClick r:id="rId7"/>
              </a:rPr>
              <a:t>https://www.osha.gov/</a:t>
            </a:r>
            <a:r>
              <a:rPr lang="en-US"/>
              <a:t>?</a:t>
            </a:r>
          </a:p>
          <a:p>
            <a:r>
              <a:rPr lang="en-US"/>
              <a:t>Transit Cooperative Research Program (TCRP) </a:t>
            </a:r>
            <a:r>
              <a:rPr lang="en-US">
                <a:hlinkClick r:id="rId8"/>
              </a:rPr>
              <a:t>https://www.trb.org/TCRP/TCRP.aspx</a:t>
            </a:r>
            <a:endParaRPr lang="en-US"/>
          </a:p>
          <a:p>
            <a:r>
              <a:rPr lang="en-US"/>
              <a:t>Federal Transit Administration (FTA) </a:t>
            </a:r>
            <a:r>
              <a:rPr lang="en-US">
                <a:hlinkClick r:id="rId9"/>
              </a:rPr>
              <a:t>https://www.transit.dot.gov</a:t>
            </a:r>
            <a:endParaRPr lang="en-US"/>
          </a:p>
          <a:p>
            <a:r>
              <a:rPr lang="en-US"/>
              <a:t>Rural Transit Assistance Program (RTAP) </a:t>
            </a:r>
            <a:r>
              <a:rPr lang="en-US">
                <a:hlinkClick r:id="rId10"/>
              </a:rPr>
              <a:t>https://www.nationalrtap.org/</a:t>
            </a:r>
            <a:endParaRPr lang="en-US"/>
          </a:p>
          <a:p>
            <a:pPr marL="0" indent="0">
              <a:buNone/>
            </a:pPr>
            <a:endParaRPr lang="en-US"/>
          </a:p>
        </p:txBody>
      </p:sp>
      <p:sp>
        <p:nvSpPr>
          <p:cNvPr id="4" name="Date Placeholder 3">
            <a:extLst>
              <a:ext uri="{FF2B5EF4-FFF2-40B4-BE49-F238E27FC236}">
                <a16:creationId xmlns:a16="http://schemas.microsoft.com/office/drawing/2014/main" id="{68BD0C94-4753-D296-4DC1-93640F969916}"/>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59979418-DBEA-9688-43A7-FC1D2AE481D1}"/>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93F24656-1A58-6F20-E456-27F55193DB3C}"/>
              </a:ext>
            </a:extLst>
          </p:cNvPr>
          <p:cNvSpPr>
            <a:spLocks noGrp="1"/>
          </p:cNvSpPr>
          <p:nvPr>
            <p:ph type="sldNum" sz="quarter" idx="12"/>
          </p:nvPr>
        </p:nvSpPr>
        <p:spPr/>
        <p:txBody>
          <a:bodyPr/>
          <a:lstStyle/>
          <a:p>
            <a:fld id="{36049E95-97FD-473C-9722-2B483D8EBF66}" type="slidenum">
              <a:rPr lang="en-US" smtClean="0"/>
              <a:pPr/>
              <a:t>46</a:t>
            </a:fld>
            <a:endParaRPr lang="en-US"/>
          </a:p>
        </p:txBody>
      </p:sp>
    </p:spTree>
    <p:extLst>
      <p:ext uri="{BB962C8B-B14F-4D97-AF65-F5344CB8AC3E}">
        <p14:creationId xmlns:p14="http://schemas.microsoft.com/office/powerpoint/2010/main" val="226169240"/>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AF6FF1-D517-CCAF-6529-982DCFBD6A4A}"/>
              </a:ext>
            </a:extLst>
          </p:cNvPr>
          <p:cNvSpPr>
            <a:spLocks noGrp="1"/>
          </p:cNvSpPr>
          <p:nvPr>
            <p:ph type="body" sz="quarter" idx="11"/>
          </p:nvPr>
        </p:nvSpPr>
        <p:spPr>
          <a:xfrm>
            <a:off x="3535211" y="1901762"/>
            <a:ext cx="8180096" cy="395287"/>
          </a:xfrm>
        </p:spPr>
        <p:txBody>
          <a:bodyPr>
            <a:normAutofit fontScale="92500" lnSpcReduction="20000"/>
          </a:bodyPr>
          <a:lstStyle/>
          <a:p>
            <a:r>
              <a:rPr lang="en-US"/>
              <a:t>Sandy Brennan</a:t>
            </a:r>
          </a:p>
        </p:txBody>
      </p:sp>
      <p:sp>
        <p:nvSpPr>
          <p:cNvPr id="4" name="Text Placeholder 3">
            <a:extLst>
              <a:ext uri="{FF2B5EF4-FFF2-40B4-BE49-F238E27FC236}">
                <a16:creationId xmlns:a16="http://schemas.microsoft.com/office/drawing/2014/main" id="{4999BEC6-19B4-C4C5-9397-BAF25FBEFED1}"/>
              </a:ext>
            </a:extLst>
          </p:cNvPr>
          <p:cNvSpPr>
            <a:spLocks noGrp="1"/>
          </p:cNvSpPr>
          <p:nvPr>
            <p:ph type="body" sz="quarter" idx="12"/>
          </p:nvPr>
        </p:nvSpPr>
        <p:spPr>
          <a:xfrm>
            <a:off x="3538387" y="2305969"/>
            <a:ext cx="3865714" cy="541983"/>
          </a:xfrm>
        </p:spPr>
        <p:txBody>
          <a:bodyPr>
            <a:normAutofit fontScale="85000" lnSpcReduction="10000"/>
          </a:bodyPr>
          <a:lstStyle/>
          <a:p>
            <a:r>
              <a:rPr lang="en-US"/>
              <a:t>Vice President &amp; Project Manager</a:t>
            </a:r>
          </a:p>
        </p:txBody>
      </p:sp>
      <p:sp>
        <p:nvSpPr>
          <p:cNvPr id="5" name="Text Placeholder 4">
            <a:extLst>
              <a:ext uri="{FF2B5EF4-FFF2-40B4-BE49-F238E27FC236}">
                <a16:creationId xmlns:a16="http://schemas.microsoft.com/office/drawing/2014/main" id="{1407DA9F-7585-ED64-AE3B-3C8D073FB283}"/>
              </a:ext>
            </a:extLst>
          </p:cNvPr>
          <p:cNvSpPr>
            <a:spLocks noGrp="1"/>
          </p:cNvSpPr>
          <p:nvPr>
            <p:ph type="body" sz="quarter" idx="13"/>
          </p:nvPr>
        </p:nvSpPr>
        <p:spPr>
          <a:xfrm>
            <a:off x="3538386" y="2960624"/>
            <a:ext cx="4421121" cy="290826"/>
          </a:xfrm>
        </p:spPr>
        <p:txBody>
          <a:bodyPr>
            <a:normAutofit fontScale="92500" lnSpcReduction="20000"/>
          </a:bodyPr>
          <a:lstStyle/>
          <a:p>
            <a:r>
              <a:rPr lang="en-US"/>
              <a:t>sbrennan@foursquareitp.com</a:t>
            </a:r>
          </a:p>
        </p:txBody>
      </p:sp>
      <p:sp>
        <p:nvSpPr>
          <p:cNvPr id="6" name="Text Placeholder 5">
            <a:extLst>
              <a:ext uri="{FF2B5EF4-FFF2-40B4-BE49-F238E27FC236}">
                <a16:creationId xmlns:a16="http://schemas.microsoft.com/office/drawing/2014/main" id="{ABDC49DF-B61B-724A-3EAF-4EDA866DA736}"/>
              </a:ext>
            </a:extLst>
          </p:cNvPr>
          <p:cNvSpPr>
            <a:spLocks noGrp="1"/>
          </p:cNvSpPr>
          <p:nvPr>
            <p:ph type="body" sz="quarter" idx="14"/>
          </p:nvPr>
        </p:nvSpPr>
        <p:spPr>
          <a:xfrm>
            <a:off x="3538386" y="3274068"/>
            <a:ext cx="4421023" cy="270756"/>
          </a:xfrm>
        </p:spPr>
        <p:txBody>
          <a:bodyPr>
            <a:normAutofit fontScale="85000" lnSpcReduction="20000"/>
          </a:bodyPr>
          <a:lstStyle/>
          <a:p>
            <a:r>
              <a:rPr lang="en-US"/>
              <a:t>240.205.7469</a:t>
            </a:r>
          </a:p>
        </p:txBody>
      </p:sp>
      <p:sp>
        <p:nvSpPr>
          <p:cNvPr id="9" name="TextBox 8">
            <a:extLst>
              <a:ext uri="{FF2B5EF4-FFF2-40B4-BE49-F238E27FC236}">
                <a16:creationId xmlns:a16="http://schemas.microsoft.com/office/drawing/2014/main" id="{8CB9CBDE-AEDC-810A-F9F7-42F97A12B5A2}"/>
              </a:ext>
            </a:extLst>
          </p:cNvPr>
          <p:cNvSpPr txBox="1"/>
          <p:nvPr/>
        </p:nvSpPr>
        <p:spPr>
          <a:xfrm>
            <a:off x="7625259" y="1773829"/>
            <a:ext cx="3149645" cy="523220"/>
          </a:xfrm>
          <a:prstGeom prst="rect">
            <a:avLst/>
          </a:prstGeom>
          <a:noFill/>
        </p:spPr>
        <p:txBody>
          <a:bodyPr wrap="none" rtlCol="0">
            <a:spAutoFit/>
          </a:bodyPr>
          <a:lstStyle/>
          <a:p>
            <a:r>
              <a:rPr lang="en-US" sz="2800" b="1">
                <a:solidFill>
                  <a:schemeClr val="bg1"/>
                </a:solidFill>
              </a:rPr>
              <a:t>Special thanks to:</a:t>
            </a:r>
          </a:p>
        </p:txBody>
      </p:sp>
      <p:pic>
        <p:nvPicPr>
          <p:cNvPr id="1026" name="Picture 2">
            <a:extLst>
              <a:ext uri="{FF2B5EF4-FFF2-40B4-BE49-F238E27FC236}">
                <a16:creationId xmlns:a16="http://schemas.microsoft.com/office/drawing/2014/main" id="{726A8128-B5EC-E344-0101-A3C2B1F71BA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52543" y="1901762"/>
            <a:ext cx="1640072" cy="1640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3786CE-8844-F758-2E9C-D9950F057BA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46697" y="2354042"/>
            <a:ext cx="1640072" cy="164007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E5C91F32-58A3-BB73-3CFB-DB73C340D8DD}"/>
              </a:ext>
            </a:extLst>
          </p:cNvPr>
          <p:cNvSpPr txBox="1">
            <a:spLocks/>
          </p:cNvSpPr>
          <p:nvPr/>
        </p:nvSpPr>
        <p:spPr>
          <a:xfrm>
            <a:off x="3535211" y="3636119"/>
            <a:ext cx="8180096" cy="395287"/>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800" b="1"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Brian Siegel</a:t>
            </a:r>
          </a:p>
        </p:txBody>
      </p:sp>
      <p:sp>
        <p:nvSpPr>
          <p:cNvPr id="10" name="Text Placeholder 3">
            <a:extLst>
              <a:ext uri="{FF2B5EF4-FFF2-40B4-BE49-F238E27FC236}">
                <a16:creationId xmlns:a16="http://schemas.microsoft.com/office/drawing/2014/main" id="{94FA6125-E1AC-69BB-FD5A-E1BB46481118}"/>
              </a:ext>
            </a:extLst>
          </p:cNvPr>
          <p:cNvSpPr txBox="1">
            <a:spLocks/>
          </p:cNvSpPr>
          <p:nvPr/>
        </p:nvSpPr>
        <p:spPr>
          <a:xfrm>
            <a:off x="3538387" y="4040326"/>
            <a:ext cx="3865714" cy="541983"/>
          </a:xfrm>
          <a:prstGeom prst="rect">
            <a:avLst/>
          </a:prstGeom>
        </p:spPr>
        <p:txBody>
          <a:bodyPr vert="horz" lIns="91440" tIns="45720" rIns="91440" bIns="45720" rtlCol="0" anchor="ctr" anchorCtr="0">
            <a:normAutofit fontScale="850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4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Project Manager &amp; Senior Transportation Planner</a:t>
            </a:r>
          </a:p>
        </p:txBody>
      </p:sp>
      <p:sp>
        <p:nvSpPr>
          <p:cNvPr id="11" name="Text Placeholder 4">
            <a:extLst>
              <a:ext uri="{FF2B5EF4-FFF2-40B4-BE49-F238E27FC236}">
                <a16:creationId xmlns:a16="http://schemas.microsoft.com/office/drawing/2014/main" id="{9ACFD62D-7B0D-7C7A-62CD-3369859E1CF6}"/>
              </a:ext>
            </a:extLst>
          </p:cNvPr>
          <p:cNvSpPr txBox="1">
            <a:spLocks/>
          </p:cNvSpPr>
          <p:nvPr/>
        </p:nvSpPr>
        <p:spPr>
          <a:xfrm>
            <a:off x="3538386" y="4694981"/>
            <a:ext cx="4421121" cy="290826"/>
          </a:xfrm>
          <a:prstGeom prst="rect">
            <a:avLst/>
          </a:prstGeom>
        </p:spPr>
        <p:txBody>
          <a:bodyPr vert="horz" lIns="91440" tIns="45720" rIns="91440" bIns="45720" rtlCol="0" anchor="ctr" anchorCtr="0">
            <a:normAutofit fontScale="925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18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bsiegel@foursquareitp.com</a:t>
            </a:r>
          </a:p>
        </p:txBody>
      </p:sp>
      <p:sp>
        <p:nvSpPr>
          <p:cNvPr id="12" name="Text Placeholder 5">
            <a:extLst>
              <a:ext uri="{FF2B5EF4-FFF2-40B4-BE49-F238E27FC236}">
                <a16:creationId xmlns:a16="http://schemas.microsoft.com/office/drawing/2014/main" id="{A8B41882-20B2-51A9-EB13-AB39E8694752}"/>
              </a:ext>
            </a:extLst>
          </p:cNvPr>
          <p:cNvSpPr txBox="1">
            <a:spLocks/>
          </p:cNvSpPr>
          <p:nvPr/>
        </p:nvSpPr>
        <p:spPr>
          <a:xfrm>
            <a:off x="3538386" y="5008425"/>
            <a:ext cx="4421023" cy="270756"/>
          </a:xfrm>
          <a:prstGeom prst="rect">
            <a:avLst/>
          </a:prstGeom>
        </p:spPr>
        <p:txBody>
          <a:bodyPr vert="horz" lIns="91440" tIns="45720" rIns="91440" bIns="45720" rtlCol="0" anchor="b" anchorCtr="0">
            <a:normAutofit fontScale="85000" lnSpcReduction="20000"/>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18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771.208.2042</a:t>
            </a:r>
          </a:p>
        </p:txBody>
      </p:sp>
      <p:pic>
        <p:nvPicPr>
          <p:cNvPr id="13" name="Picture 4" descr="Brian Siegel">
            <a:extLst>
              <a:ext uri="{FF2B5EF4-FFF2-40B4-BE49-F238E27FC236}">
                <a16:creationId xmlns:a16="http://schemas.microsoft.com/office/drawing/2014/main" id="{694CCBEC-B4CD-340B-47BF-F80260938DE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52543" y="3639109"/>
            <a:ext cx="1640072" cy="16400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3">
            <a:extLst>
              <a:ext uri="{FF2B5EF4-FFF2-40B4-BE49-F238E27FC236}">
                <a16:creationId xmlns:a16="http://schemas.microsoft.com/office/drawing/2014/main" id="{10763D9D-076E-1976-722F-F646A49A0C9D}"/>
              </a:ext>
            </a:extLst>
          </p:cNvPr>
          <p:cNvSpPr txBox="1">
            <a:spLocks/>
          </p:cNvSpPr>
          <p:nvPr/>
        </p:nvSpPr>
        <p:spPr>
          <a:xfrm>
            <a:off x="7625259" y="3977932"/>
            <a:ext cx="3865714" cy="541983"/>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Clr>
                <a:schemeClr val="accent1"/>
              </a:buClr>
              <a:buSzPct val="75000"/>
              <a:buFont typeface="Wingdings" panose="05000000000000000000" pitchFamily="2" charset="2"/>
              <a:buNone/>
              <a:defRPr lang="en-US" sz="2400" kern="1200">
                <a:solidFill>
                  <a:schemeClr val="bg1"/>
                </a:solidFill>
                <a:latin typeface="+mn-lt"/>
                <a:ea typeface="+mn-ea"/>
                <a:cs typeface="+mn-cs"/>
              </a:defRPr>
            </a:lvl1pPr>
            <a:lvl2pPr marL="804863" indent="-347663" algn="l" defTabSz="914400" rtl="0" eaLnBrk="1" latinLnBrk="0" hangingPunct="1">
              <a:lnSpc>
                <a:spcPct val="90000"/>
              </a:lnSpc>
              <a:spcBef>
                <a:spcPts val="500"/>
              </a:spcBef>
              <a:buClr>
                <a:schemeClr val="accent1"/>
              </a:buClr>
              <a:buSzPct val="75000"/>
              <a:buFont typeface="Wingdings" panose="05000000000000000000" pitchFamily="2" charset="2"/>
              <a:buChar char="p"/>
              <a:defRPr lang="en-US" sz="2400" kern="1200" smtClean="0">
                <a:solidFill>
                  <a:schemeClr val="tx2"/>
                </a:solidFill>
                <a:latin typeface="+mn-lt"/>
                <a:ea typeface="+mn-ea"/>
                <a:cs typeface="+mn-cs"/>
              </a:defRPr>
            </a:lvl2pPr>
            <a:lvl3pPr marL="1143000" indent="-338138" algn="l" defTabSz="914400" rtl="0" eaLnBrk="1" latinLnBrk="0" hangingPunct="1">
              <a:lnSpc>
                <a:spcPct val="90000"/>
              </a:lnSpc>
              <a:spcBef>
                <a:spcPts val="500"/>
              </a:spcBef>
              <a:buClr>
                <a:schemeClr val="accent4"/>
              </a:buClr>
              <a:buFont typeface="Wingdings" panose="05000000000000000000" pitchFamily="2" charset="2"/>
              <a:buChar char="l"/>
              <a:defRPr lang="en-US" sz="2000" kern="1200" smtClean="0">
                <a:solidFill>
                  <a:schemeClr val="tx2"/>
                </a:solidFill>
                <a:latin typeface="+mn-lt"/>
                <a:ea typeface="+mn-ea"/>
                <a:cs typeface="+mn-cs"/>
              </a:defRPr>
            </a:lvl3pPr>
            <a:lvl4pPr marL="1490663" indent="-347663" algn="l" defTabSz="914400" rtl="0" eaLnBrk="1" latinLnBrk="0" hangingPunct="1">
              <a:lnSpc>
                <a:spcPct val="90000"/>
              </a:lnSpc>
              <a:spcBef>
                <a:spcPts val="500"/>
              </a:spcBef>
              <a:buClr>
                <a:schemeClr val="accent4"/>
              </a:buClr>
              <a:buFont typeface="Wingdings" panose="05000000000000000000" pitchFamily="2" charset="2"/>
              <a:buChar char="¢"/>
              <a:defRPr lang="en-US" sz="1800" kern="1200" smtClean="0">
                <a:solidFill>
                  <a:schemeClr val="tx2"/>
                </a:solidFill>
                <a:latin typeface="+mn-lt"/>
                <a:ea typeface="+mn-ea"/>
                <a:cs typeface="+mn-cs"/>
              </a:defRPr>
            </a:lvl4pPr>
            <a:lvl5pPr marL="1719263"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Reinaldo Germano</a:t>
            </a:r>
          </a:p>
        </p:txBody>
      </p:sp>
    </p:spTree>
    <p:extLst>
      <p:ext uri="{BB962C8B-B14F-4D97-AF65-F5344CB8AC3E}">
        <p14:creationId xmlns:p14="http://schemas.microsoft.com/office/powerpoint/2010/main" val="373497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E46D-0F31-1F8D-8D0C-FF29AC676365}"/>
              </a:ext>
            </a:extLst>
          </p:cNvPr>
          <p:cNvSpPr>
            <a:spLocks noGrp="1"/>
          </p:cNvSpPr>
          <p:nvPr>
            <p:ph type="title"/>
          </p:nvPr>
        </p:nvSpPr>
        <p:spPr/>
        <p:txBody>
          <a:bodyPr/>
          <a:lstStyle/>
          <a:p>
            <a:r>
              <a:rPr lang="en-US"/>
              <a:t>Who is in the room?</a:t>
            </a:r>
          </a:p>
        </p:txBody>
      </p:sp>
      <p:sp>
        <p:nvSpPr>
          <p:cNvPr id="3" name="Content Placeholder 2">
            <a:extLst>
              <a:ext uri="{FF2B5EF4-FFF2-40B4-BE49-F238E27FC236}">
                <a16:creationId xmlns:a16="http://schemas.microsoft.com/office/drawing/2014/main" id="{EA223E74-7E4D-9130-6B45-BE5BDB407E2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CD53F72-AC19-D8F9-28F7-12412BA746F2}"/>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08D6CCD7-EB98-2CEC-1D8D-69F3358EFDA7}"/>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2095B7FE-F62E-DA67-C149-788B85EE9D52}"/>
              </a:ext>
            </a:extLst>
          </p:cNvPr>
          <p:cNvSpPr>
            <a:spLocks noGrp="1"/>
          </p:cNvSpPr>
          <p:nvPr>
            <p:ph type="sldNum" sz="quarter" idx="12"/>
          </p:nvPr>
        </p:nvSpPr>
        <p:spPr/>
        <p:txBody>
          <a:bodyPr/>
          <a:lstStyle/>
          <a:p>
            <a:fld id="{36049E95-97FD-473C-9722-2B483D8EBF66}" type="slidenum">
              <a:rPr lang="en-US" smtClean="0"/>
              <a:pPr/>
              <a:t>5</a:t>
            </a:fld>
            <a:endParaRPr lang="en-US"/>
          </a:p>
        </p:txBody>
      </p:sp>
    </p:spTree>
    <p:extLst>
      <p:ext uri="{BB962C8B-B14F-4D97-AF65-F5344CB8AC3E}">
        <p14:creationId xmlns:p14="http://schemas.microsoft.com/office/powerpoint/2010/main" val="52138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ED1C-B92E-23B8-4CF8-A238D5162D07}"/>
              </a:ext>
            </a:extLst>
          </p:cNvPr>
          <p:cNvSpPr>
            <a:spLocks noGrp="1"/>
          </p:cNvSpPr>
          <p:nvPr>
            <p:ph type="title"/>
          </p:nvPr>
        </p:nvSpPr>
        <p:spPr/>
        <p:txBody>
          <a:bodyPr>
            <a:normAutofit fontScale="90000"/>
          </a:bodyPr>
          <a:lstStyle/>
          <a:p>
            <a:r>
              <a:rPr lang="en-US"/>
              <a:t>What comes to mind when you hear “work quality of life”? </a:t>
            </a:r>
          </a:p>
        </p:txBody>
      </p:sp>
      <p:sp>
        <p:nvSpPr>
          <p:cNvPr id="3" name="Content Placeholder 2">
            <a:extLst>
              <a:ext uri="{FF2B5EF4-FFF2-40B4-BE49-F238E27FC236}">
                <a16:creationId xmlns:a16="http://schemas.microsoft.com/office/drawing/2014/main" id="{FAB50B3C-ED9B-05EA-5932-0F002C2F9A9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907D060-3013-9834-6265-45334DC8F217}"/>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D773B5CA-B245-92B7-74DB-28774220B0BE}"/>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833BA884-5762-51EF-46DB-C6BA6636B49C}"/>
              </a:ext>
            </a:extLst>
          </p:cNvPr>
          <p:cNvSpPr>
            <a:spLocks noGrp="1"/>
          </p:cNvSpPr>
          <p:nvPr>
            <p:ph type="sldNum" sz="quarter" idx="12"/>
          </p:nvPr>
        </p:nvSpPr>
        <p:spPr/>
        <p:txBody>
          <a:bodyPr/>
          <a:lstStyle/>
          <a:p>
            <a:fld id="{36049E95-97FD-473C-9722-2B483D8EBF66}" type="slidenum">
              <a:rPr lang="en-US" smtClean="0"/>
              <a:pPr/>
              <a:t>6</a:t>
            </a:fld>
            <a:endParaRPr lang="en-US"/>
          </a:p>
        </p:txBody>
      </p:sp>
    </p:spTree>
    <p:extLst>
      <p:ext uri="{BB962C8B-B14F-4D97-AF65-F5344CB8AC3E}">
        <p14:creationId xmlns:p14="http://schemas.microsoft.com/office/powerpoint/2010/main" val="373045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ADA4-2C60-07AA-C980-18DED1649E46}"/>
              </a:ext>
            </a:extLst>
          </p:cNvPr>
          <p:cNvSpPr>
            <a:spLocks noGrp="1"/>
          </p:cNvSpPr>
          <p:nvPr>
            <p:ph type="title"/>
          </p:nvPr>
        </p:nvSpPr>
        <p:spPr/>
        <p:txBody>
          <a:bodyPr>
            <a:normAutofit fontScale="90000"/>
          </a:bodyPr>
          <a:lstStyle/>
          <a:p>
            <a:r>
              <a:rPr lang="en-US"/>
              <a:t>What do you hope to get out of this workshop today?</a:t>
            </a:r>
          </a:p>
        </p:txBody>
      </p:sp>
      <p:sp>
        <p:nvSpPr>
          <p:cNvPr id="3" name="Content Placeholder 2">
            <a:extLst>
              <a:ext uri="{FF2B5EF4-FFF2-40B4-BE49-F238E27FC236}">
                <a16:creationId xmlns:a16="http://schemas.microsoft.com/office/drawing/2014/main" id="{296AB040-04D1-B55E-52E0-45987C773B3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2AD03829-83F3-0474-CBBC-18AA1D396A02}"/>
              </a:ext>
            </a:extLst>
          </p:cNvPr>
          <p:cNvSpPr>
            <a:spLocks noGrp="1"/>
          </p:cNvSpPr>
          <p:nvPr>
            <p:ph type="dt" sz="half" idx="10"/>
          </p:nvPr>
        </p:nvSpPr>
        <p:spPr/>
        <p:txBody>
          <a:bodyPr/>
          <a:lstStyle/>
          <a:p>
            <a:r>
              <a:rPr lang="en-US"/>
              <a:t>October 9, 2025</a:t>
            </a:r>
          </a:p>
        </p:txBody>
      </p:sp>
      <p:sp>
        <p:nvSpPr>
          <p:cNvPr id="5" name="Footer Placeholder 4">
            <a:extLst>
              <a:ext uri="{FF2B5EF4-FFF2-40B4-BE49-F238E27FC236}">
                <a16:creationId xmlns:a16="http://schemas.microsoft.com/office/drawing/2014/main" id="{D4717241-BFA0-830A-6CE0-DA7D3D9DDFF3}"/>
              </a:ext>
            </a:extLst>
          </p:cNvPr>
          <p:cNvSpPr>
            <a:spLocks noGrp="1"/>
          </p:cNvSpPr>
          <p:nvPr>
            <p:ph type="ftr" sz="quarter" idx="11"/>
          </p:nvPr>
        </p:nvSpPr>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D4064198-EA86-E3BF-D911-51C73C745F14}"/>
              </a:ext>
            </a:extLst>
          </p:cNvPr>
          <p:cNvSpPr>
            <a:spLocks noGrp="1"/>
          </p:cNvSpPr>
          <p:nvPr>
            <p:ph type="sldNum" sz="quarter" idx="12"/>
          </p:nvPr>
        </p:nvSpPr>
        <p:spPr/>
        <p:txBody>
          <a:bodyPr/>
          <a:lstStyle/>
          <a:p>
            <a:fld id="{36049E95-97FD-473C-9722-2B483D8EBF66}" type="slidenum">
              <a:rPr lang="en-US" smtClean="0"/>
              <a:pPr/>
              <a:t>7</a:t>
            </a:fld>
            <a:endParaRPr lang="en-US"/>
          </a:p>
        </p:txBody>
      </p:sp>
    </p:spTree>
    <p:extLst>
      <p:ext uri="{BB962C8B-B14F-4D97-AF65-F5344CB8AC3E}">
        <p14:creationId xmlns:p14="http://schemas.microsoft.com/office/powerpoint/2010/main" val="161529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F59B-0DE3-1154-5905-7550E85F53D8}"/>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40AD86C-D8ED-8601-AAC9-7FAAF6BB9370}"/>
              </a:ext>
            </a:extLst>
          </p:cNvPr>
          <p:cNvSpPr>
            <a:spLocks noGrp="1"/>
          </p:cNvSpPr>
          <p:nvPr>
            <p:ph sz="half" idx="1"/>
          </p:nvPr>
        </p:nvSpPr>
        <p:spPr/>
        <p:txBody>
          <a:bodyPr>
            <a:normAutofit/>
          </a:bodyPr>
          <a:lstStyle/>
          <a:p>
            <a:r>
              <a:rPr lang="en-US"/>
              <a:t>9:50 - 10:05 a.m.</a:t>
            </a:r>
          </a:p>
          <a:p>
            <a:endParaRPr lang="en-US"/>
          </a:p>
          <a:p>
            <a:r>
              <a:rPr lang="en-US">
                <a:solidFill>
                  <a:schemeClr val="accent2"/>
                </a:solidFill>
              </a:rPr>
              <a:t>10:05 - 10:55 a.m.</a:t>
            </a:r>
          </a:p>
          <a:p>
            <a:endParaRPr lang="en-US"/>
          </a:p>
          <a:p>
            <a:r>
              <a:rPr lang="en-US"/>
              <a:t>10:55 - 11:05 a.m.</a:t>
            </a:r>
          </a:p>
          <a:p>
            <a:endParaRPr lang="en-US"/>
          </a:p>
          <a:p>
            <a:r>
              <a:rPr lang="en-US">
                <a:solidFill>
                  <a:schemeClr val="accent2"/>
                </a:solidFill>
              </a:rPr>
              <a:t>11:05 - 12:00 p.m. </a:t>
            </a:r>
          </a:p>
          <a:p>
            <a:endParaRPr lang="en-US"/>
          </a:p>
          <a:p>
            <a:endParaRPr lang="en-US"/>
          </a:p>
        </p:txBody>
      </p:sp>
      <p:sp>
        <p:nvSpPr>
          <p:cNvPr id="4" name="Content Placeholder 3">
            <a:extLst>
              <a:ext uri="{FF2B5EF4-FFF2-40B4-BE49-F238E27FC236}">
                <a16:creationId xmlns:a16="http://schemas.microsoft.com/office/drawing/2014/main" id="{3C9DA5B9-EB67-BE8A-A853-3559E71AA074}"/>
              </a:ext>
            </a:extLst>
          </p:cNvPr>
          <p:cNvSpPr>
            <a:spLocks noGrp="1"/>
          </p:cNvSpPr>
          <p:nvPr>
            <p:ph sz="half" idx="2"/>
          </p:nvPr>
        </p:nvSpPr>
        <p:spPr>
          <a:xfrm>
            <a:off x="4438996" y="1562101"/>
            <a:ext cx="7514706" cy="4495800"/>
          </a:xfrm>
        </p:spPr>
        <p:txBody>
          <a:bodyPr>
            <a:normAutofit/>
          </a:bodyPr>
          <a:lstStyle/>
          <a:p>
            <a:pPr marL="0" indent="0">
              <a:buNone/>
            </a:pPr>
            <a:r>
              <a:rPr lang="en-US"/>
              <a:t>Mental Health and Wellness Presentation (15 min)</a:t>
            </a:r>
          </a:p>
          <a:p>
            <a:pPr marL="0" indent="0">
              <a:buNone/>
            </a:pPr>
            <a:r>
              <a:rPr lang="en-US">
                <a:solidFill>
                  <a:schemeClr val="accent2"/>
                </a:solidFill>
              </a:rPr>
              <a:t>Mental Health, Wellness, Resiliency Small Group Exercise and Discussion (50 min)</a:t>
            </a:r>
          </a:p>
          <a:p>
            <a:pPr marL="0" indent="0">
              <a:lnSpc>
                <a:spcPct val="150000"/>
              </a:lnSpc>
              <a:buNone/>
            </a:pPr>
            <a:r>
              <a:rPr lang="en-US"/>
              <a:t>Break (10 min)</a:t>
            </a:r>
          </a:p>
          <a:p>
            <a:endParaRPr lang="en-US"/>
          </a:p>
          <a:p>
            <a:pPr marL="0" indent="0">
              <a:buNone/>
            </a:pPr>
            <a:r>
              <a:rPr lang="en-US">
                <a:solidFill>
                  <a:schemeClr val="accent2"/>
                </a:solidFill>
              </a:rPr>
              <a:t>Operator Quality of Life and Scheduling Toolkit Presentation (15 min) and Scheduling Toolkit Application Exercise (40 min)</a:t>
            </a:r>
          </a:p>
        </p:txBody>
      </p:sp>
      <p:sp>
        <p:nvSpPr>
          <p:cNvPr id="5" name="Date Placeholder 4">
            <a:extLst>
              <a:ext uri="{FF2B5EF4-FFF2-40B4-BE49-F238E27FC236}">
                <a16:creationId xmlns:a16="http://schemas.microsoft.com/office/drawing/2014/main" id="{501E6A90-420A-4E03-D1E7-53378AFBF973}"/>
              </a:ext>
            </a:extLst>
          </p:cNvPr>
          <p:cNvSpPr>
            <a:spLocks noGrp="1"/>
          </p:cNvSpPr>
          <p:nvPr>
            <p:ph type="dt" sz="half" idx="10"/>
          </p:nvPr>
        </p:nvSpPr>
        <p:spPr/>
        <p:txBody>
          <a:bodyPr/>
          <a:lstStyle/>
          <a:p>
            <a:r>
              <a:rPr lang="en-US"/>
              <a:t>October 9, 2025</a:t>
            </a:r>
          </a:p>
        </p:txBody>
      </p:sp>
      <p:sp>
        <p:nvSpPr>
          <p:cNvPr id="6" name="Footer Placeholder 5">
            <a:extLst>
              <a:ext uri="{FF2B5EF4-FFF2-40B4-BE49-F238E27FC236}">
                <a16:creationId xmlns:a16="http://schemas.microsoft.com/office/drawing/2014/main" id="{58125A1F-5E07-E1DA-F0A2-9F7B286F8258}"/>
              </a:ext>
            </a:extLst>
          </p:cNvPr>
          <p:cNvSpPr>
            <a:spLocks noGrp="1"/>
          </p:cNvSpPr>
          <p:nvPr>
            <p:ph type="ftr" sz="quarter" idx="11"/>
          </p:nvPr>
        </p:nvSpPr>
        <p:spPr/>
        <p:txBody>
          <a:bodyPr/>
          <a:lstStyle/>
          <a:p>
            <a:r>
              <a:rPr lang="en-US"/>
              <a:t>Improving Transit Workforce Quality of Life</a:t>
            </a:r>
          </a:p>
        </p:txBody>
      </p:sp>
      <p:sp>
        <p:nvSpPr>
          <p:cNvPr id="7" name="Slide Number Placeholder 6">
            <a:extLst>
              <a:ext uri="{FF2B5EF4-FFF2-40B4-BE49-F238E27FC236}">
                <a16:creationId xmlns:a16="http://schemas.microsoft.com/office/drawing/2014/main" id="{1F575D1B-1B2E-1372-E096-947D72F9C6A9}"/>
              </a:ext>
            </a:extLst>
          </p:cNvPr>
          <p:cNvSpPr>
            <a:spLocks noGrp="1"/>
          </p:cNvSpPr>
          <p:nvPr>
            <p:ph type="sldNum" sz="quarter" idx="12"/>
          </p:nvPr>
        </p:nvSpPr>
        <p:spPr/>
        <p:txBody>
          <a:bodyPr/>
          <a:lstStyle/>
          <a:p>
            <a:fld id="{36049E95-97FD-473C-9722-2B483D8EBF66}" type="slidenum">
              <a:rPr lang="en-US" smtClean="0"/>
              <a:pPr/>
              <a:t>8</a:t>
            </a:fld>
            <a:endParaRPr lang="en-US"/>
          </a:p>
        </p:txBody>
      </p:sp>
    </p:spTree>
    <p:extLst>
      <p:ext uri="{BB962C8B-B14F-4D97-AF65-F5344CB8AC3E}">
        <p14:creationId xmlns:p14="http://schemas.microsoft.com/office/powerpoint/2010/main" val="351417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D2F80-4B2D-A127-F9E8-89D30186192A}"/>
              </a:ext>
            </a:extLst>
          </p:cNvPr>
          <p:cNvSpPr>
            <a:spLocks noGrp="1"/>
          </p:cNvSpPr>
          <p:nvPr>
            <p:ph type="title"/>
          </p:nvPr>
        </p:nvSpPr>
        <p:spPr/>
        <p:txBody>
          <a:bodyPr/>
          <a:lstStyle/>
          <a:p>
            <a:r>
              <a:rPr lang="en-US"/>
              <a:t>Setting the stage</a:t>
            </a:r>
          </a:p>
        </p:txBody>
      </p:sp>
      <p:sp>
        <p:nvSpPr>
          <p:cNvPr id="8" name="Text Placeholder 7">
            <a:extLst>
              <a:ext uri="{FF2B5EF4-FFF2-40B4-BE49-F238E27FC236}">
                <a16:creationId xmlns:a16="http://schemas.microsoft.com/office/drawing/2014/main" id="{88F28717-FA9A-28E4-0423-DB6A8A902FD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876BFCF-D44F-F101-7BAE-9161630D447F}"/>
              </a:ext>
            </a:extLst>
          </p:cNvPr>
          <p:cNvSpPr>
            <a:spLocks noGrp="1"/>
          </p:cNvSpPr>
          <p:nvPr>
            <p:ph type="dt" sz="half" idx="4294967295"/>
          </p:nvPr>
        </p:nvSpPr>
        <p:spPr>
          <a:xfrm>
            <a:off x="9448800" y="6316663"/>
            <a:ext cx="2743200" cy="161925"/>
          </a:xfrm>
        </p:spPr>
        <p:txBody>
          <a:bodyPr/>
          <a:lstStyle/>
          <a:p>
            <a:r>
              <a:rPr lang="en-US"/>
              <a:t>October 9, 2025</a:t>
            </a:r>
          </a:p>
        </p:txBody>
      </p:sp>
      <p:sp>
        <p:nvSpPr>
          <p:cNvPr id="5" name="Footer Placeholder 4">
            <a:extLst>
              <a:ext uri="{FF2B5EF4-FFF2-40B4-BE49-F238E27FC236}">
                <a16:creationId xmlns:a16="http://schemas.microsoft.com/office/drawing/2014/main" id="{F0DAE236-230C-056C-0A9A-CA6C1855FD3B}"/>
              </a:ext>
            </a:extLst>
          </p:cNvPr>
          <p:cNvSpPr>
            <a:spLocks noGrp="1"/>
          </p:cNvSpPr>
          <p:nvPr>
            <p:ph type="ftr" sz="quarter" idx="4294967295"/>
          </p:nvPr>
        </p:nvSpPr>
        <p:spPr>
          <a:xfrm>
            <a:off x="6745288" y="6513513"/>
            <a:ext cx="5446712" cy="200025"/>
          </a:xfrm>
        </p:spPr>
        <p:txBody>
          <a:bodyPr/>
          <a:lstStyle/>
          <a:p>
            <a:r>
              <a:rPr lang="en-US"/>
              <a:t>Improving Transit Workforce Quality of Life</a:t>
            </a:r>
          </a:p>
        </p:txBody>
      </p:sp>
      <p:sp>
        <p:nvSpPr>
          <p:cNvPr id="6" name="Slide Number Placeholder 5">
            <a:extLst>
              <a:ext uri="{FF2B5EF4-FFF2-40B4-BE49-F238E27FC236}">
                <a16:creationId xmlns:a16="http://schemas.microsoft.com/office/drawing/2014/main" id="{26F38B0B-4180-B0DB-EA3C-D556D8D65506}"/>
              </a:ext>
            </a:extLst>
          </p:cNvPr>
          <p:cNvSpPr>
            <a:spLocks noGrp="1"/>
          </p:cNvSpPr>
          <p:nvPr>
            <p:ph type="sldNum" sz="quarter" idx="4294967295"/>
          </p:nvPr>
        </p:nvSpPr>
        <p:spPr>
          <a:xfrm>
            <a:off x="0" y="6356350"/>
            <a:ext cx="366713" cy="365125"/>
          </a:xfrm>
        </p:spPr>
        <p:txBody>
          <a:bodyPr/>
          <a:lstStyle/>
          <a:p>
            <a:fld id="{36049E95-97FD-473C-9722-2B483D8EBF66}" type="slidenum">
              <a:rPr lang="en-US" smtClean="0"/>
              <a:pPr/>
              <a:t>9</a:t>
            </a:fld>
            <a:endParaRPr lang="en-US"/>
          </a:p>
        </p:txBody>
      </p:sp>
    </p:spTree>
    <p:extLst>
      <p:ext uri="{BB962C8B-B14F-4D97-AF65-F5344CB8AC3E}">
        <p14:creationId xmlns:p14="http://schemas.microsoft.com/office/powerpoint/2010/main" val="2409374790"/>
      </p:ext>
    </p:extLst>
  </p:cSld>
  <p:clrMapOvr>
    <a:masterClrMapping/>
  </p:clrMapOvr>
</p:sld>
</file>

<file path=ppt/theme/theme1.xml><?xml version="1.0" encoding="utf-8"?>
<a:theme xmlns:a="http://schemas.openxmlformats.org/drawingml/2006/main" name="4SQITP Theme">
  <a:themeElements>
    <a:clrScheme name="FoursquareITP_2023">
      <a:dk1>
        <a:sysClr val="windowText" lastClr="000000"/>
      </a:dk1>
      <a:lt1>
        <a:sysClr val="window" lastClr="FFFFFF"/>
      </a:lt1>
      <a:dk2>
        <a:srgbClr val="222425"/>
      </a:dk2>
      <a:lt2>
        <a:srgbClr val="DDDDDD"/>
      </a:lt2>
      <a:accent1>
        <a:srgbClr val="005C7A"/>
      </a:accent1>
      <a:accent2>
        <a:srgbClr val="AF355E"/>
      </a:accent2>
      <a:accent3>
        <a:srgbClr val="4C7D4D"/>
      </a:accent3>
      <a:accent4>
        <a:srgbClr val="E67425"/>
      </a:accent4>
      <a:accent5>
        <a:srgbClr val="789B49"/>
      </a:accent5>
      <a:accent6>
        <a:srgbClr val="CA423B"/>
      </a:accent6>
      <a:hlink>
        <a:srgbClr val="814572"/>
      </a:hlink>
      <a:folHlink>
        <a:srgbClr val="01A09E"/>
      </a:folHlink>
    </a:clrScheme>
    <a:fontScheme name="FoursquareITP_202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lIns="45720" rIns="45720" rtlCol="0" anchor="t" anchorCtr="0"/>
      <a:lstStyle/>
      <a:style>
        <a:lnRef idx="2">
          <a:schemeClr val="accent3"/>
        </a:lnRef>
        <a:fillRef idx="1">
          <a:schemeClr val="lt1"/>
        </a:fillRef>
        <a:effectRef idx="0">
          <a:schemeClr val="accent3"/>
        </a:effectRef>
        <a:fontRef idx="minor">
          <a:schemeClr val="dk1"/>
        </a:fontRef>
      </a:style>
    </a:spDef>
  </a:objectDefaults>
  <a:extraClrSchemeLst/>
  <a:extLst>
    <a:ext uri="{05A4C25C-085E-4340-85A3-A5531E510DB2}">
      <thm15:themeFamily xmlns:thm15="http://schemas.microsoft.com/office/thememl/2012/main" name="4SQITP_PPT_Template" id="{616BCCBE-EB94-413C-AC37-E0EBA69FED8F}" vid="{F04DC121-8850-425E-9D86-A36B205BB33C}"/>
    </a:ext>
  </a:extLst>
</a:theme>
</file>

<file path=ppt/theme/theme2.xml><?xml version="1.0" encoding="utf-8"?>
<a:theme xmlns:a="http://schemas.openxmlformats.org/drawingml/2006/main" name="RU_Template_Formata_B">
  <a:themeElements>
    <a:clrScheme name="RTP Colors">
      <a:dk1>
        <a:sysClr val="windowText" lastClr="000000"/>
      </a:dk1>
      <a:lt1>
        <a:sysClr val="window" lastClr="FFFFFF"/>
      </a:lt1>
      <a:dk2>
        <a:srgbClr val="990000"/>
      </a:dk2>
      <a:lt2>
        <a:srgbClr val="E7E6E6"/>
      </a:lt2>
      <a:accent1>
        <a:srgbClr val="EDAD00"/>
      </a:accent1>
      <a:accent2>
        <a:srgbClr val="4D4D4D"/>
      </a:accent2>
      <a:accent3>
        <a:srgbClr val="A5A5A5"/>
      </a:accent3>
      <a:accent4>
        <a:srgbClr val="990000"/>
      </a:accent4>
      <a:accent5>
        <a:srgbClr val="7F7F7F"/>
      </a:accent5>
      <a:accent6>
        <a:srgbClr val="111111"/>
      </a:accent6>
      <a:hlink>
        <a:srgbClr val="CC6600"/>
      </a:hlink>
      <a:folHlink>
        <a:srgbClr val="4D4D4D"/>
      </a:folHlink>
    </a:clrScheme>
    <a:fontScheme name="RU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9DDC4DC-AE42-4358-B90A-6B13F0179703}" vid="{5C1B346D-CD8B-4E48-90DF-603C14B735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331F6AA8D666448D400E677398E46D" ma:contentTypeVersion="25" ma:contentTypeDescription="Create a new document." ma:contentTypeScope="" ma:versionID="1ccbdc1d2db4d4cdf22b1caf2994e686">
  <xsd:schema xmlns:xsd="http://www.w3.org/2001/XMLSchema" xmlns:xs="http://www.w3.org/2001/XMLSchema" xmlns:p="http://schemas.microsoft.com/office/2006/metadata/properties" xmlns:ns1="http://schemas.microsoft.com/sharepoint/v3" xmlns:ns2="ebb6b759-3149-4fac-97e7-4d7b32fbe114" xmlns:ns3="32154df5-7f56-4193-8473-b8da210d5da1" targetNamespace="http://schemas.microsoft.com/office/2006/metadata/properties" ma:root="true" ma:fieldsID="4ba348cb87ee7b27449898fdcf0def27" ns1:_="" ns2:_="" ns3:_="">
    <xsd:import namespace="http://schemas.microsoft.com/sharepoint/v3"/>
    <xsd:import namespace="ebb6b759-3149-4fac-97e7-4d7b32fbe114"/>
    <xsd:import namespace="32154df5-7f56-4193-8473-b8da210d5da1"/>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6b759-3149-4fac-97e7-4d7b32fbe1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b4f726e-e429-4f62-b1af-86c3f1ea545c}" ma:internalName="TaxCatchAll" ma:showField="CatchAllData" ma:web="ebb6b759-3149-4fac-97e7-4d7b32fbe1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154df5-7f56-4193-8473-b8da210d5da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1523ab7-b433-4a1a-9bdd-46eb131ba7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bb6b759-3149-4fac-97e7-4d7b32fbe114" xsi:nil="true"/>
    <lcf76f155ced4ddcb4097134ff3c332f xmlns="32154df5-7f56-4193-8473-b8da210d5da1">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_Flow_SignoffStatus xmlns="32154df5-7f56-4193-8473-b8da210d5da1" xsi:nil="true"/>
  </documentManagement>
</p:properties>
</file>

<file path=customXml/itemProps1.xml><?xml version="1.0" encoding="utf-8"?>
<ds:datastoreItem xmlns:ds="http://schemas.openxmlformats.org/officeDocument/2006/customXml" ds:itemID="{82F3F513-D834-4767-85CA-4B69C2556402}">
  <ds:schemaRefs>
    <ds:schemaRef ds:uri="http://schemas.microsoft.com/sharepoint/v3/contenttype/forms"/>
  </ds:schemaRefs>
</ds:datastoreItem>
</file>

<file path=customXml/itemProps2.xml><?xml version="1.0" encoding="utf-8"?>
<ds:datastoreItem xmlns:ds="http://schemas.openxmlformats.org/officeDocument/2006/customXml" ds:itemID="{AAECDAE0-5D49-4875-AC53-45DD564B5CF2}">
  <ds:schemaRefs>
    <ds:schemaRef ds:uri="32154df5-7f56-4193-8473-b8da210d5da1"/>
    <ds:schemaRef ds:uri="ebb6b759-3149-4fac-97e7-4d7b32fbe1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3FA139-CFD2-4CEE-8450-76BED531CEFC}">
  <ds:schemaRefs>
    <ds:schemaRef ds:uri="32154df5-7f56-4193-8473-b8da210d5da1"/>
    <ds:schemaRef ds:uri="ebb6b759-3149-4fac-97e7-4d7b32fbe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4SQITP_PPT_Template</Template>
  <Application>Microsoft Office PowerPoint</Application>
  <PresentationFormat>Widescreen</PresentationFormat>
  <Slides>47</Slides>
  <Notes>36</Notes>
  <HiddenSlides>0</HiddenSlide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4SQITP Theme</vt:lpstr>
      <vt:lpstr>RU_Template_Formata_B</vt:lpstr>
      <vt:lpstr> Improving Transit Workforce Quality of Life</vt:lpstr>
      <vt:lpstr>Introductions</vt:lpstr>
      <vt:lpstr>PowerPoint Presentation</vt:lpstr>
      <vt:lpstr>Lets get to know each other!</vt:lpstr>
      <vt:lpstr>Who is in the room?</vt:lpstr>
      <vt:lpstr>What comes to mind when you hear “work quality of life”? </vt:lpstr>
      <vt:lpstr>What do you hope to get out of this workshop today?</vt:lpstr>
      <vt:lpstr>Agenda</vt:lpstr>
      <vt:lpstr>Setting the stage</vt:lpstr>
      <vt:lpstr>Workforce by the Numbers  (APTA Transit Workforce Shortage - Oct 2022)</vt:lpstr>
      <vt:lpstr>Workforce by the Numbers  (APTA Transit Workforce Shortage - Oct 2022)</vt:lpstr>
      <vt:lpstr>Workforce by the Numbers  (TCRP F29 – Mental Health, Wellness, &amp; Resilience for Transit System Workers)</vt:lpstr>
      <vt:lpstr>Report 245: Mental Health, Wellness, and Resilience  for Transit System Workers</vt:lpstr>
      <vt:lpstr>Research Objectives</vt:lpstr>
      <vt:lpstr>Research Stats</vt:lpstr>
      <vt:lpstr>Final Product</vt:lpstr>
      <vt:lpstr>Research Report</vt:lpstr>
      <vt:lpstr>Section 1: Research Report – Key Findings</vt:lpstr>
      <vt:lpstr>Section 1: Research Report – Key Findings</vt:lpstr>
      <vt:lpstr>Section 1: Research Report – Recommended Responses </vt:lpstr>
      <vt:lpstr>Section 1: Research Report – Recommended Responses </vt:lpstr>
      <vt:lpstr>Section 1: Research Report – Recommended Responses </vt:lpstr>
      <vt:lpstr>Resources &amp; Toolkit</vt:lpstr>
      <vt:lpstr>Section 2: Case Studies </vt:lpstr>
      <vt:lpstr>Section 2: Toolkit</vt:lpstr>
      <vt:lpstr>Section 2: Toolkit</vt:lpstr>
      <vt:lpstr>Download the report &amp; Toolkit</vt:lpstr>
      <vt:lpstr>Small Group Discussions</vt:lpstr>
      <vt:lpstr>Operator Quality of Life and Scheduling Toolkit</vt:lpstr>
      <vt:lpstr>Content</vt:lpstr>
      <vt:lpstr>Operator Quality of Life: APTA’s Scheduling Toolkit</vt:lpstr>
      <vt:lpstr>Background</vt:lpstr>
      <vt:lpstr>How to Build Better Schedules?</vt:lpstr>
      <vt:lpstr>The Scheduling Toolkit</vt:lpstr>
      <vt:lpstr>How to Use the Toolkit?</vt:lpstr>
      <vt:lpstr>The Strategies</vt:lpstr>
      <vt:lpstr>The Strategies</vt:lpstr>
      <vt:lpstr>Individual Self Assessment</vt:lpstr>
      <vt:lpstr>Scheduling and Planning Techniques - Examples</vt:lpstr>
      <vt:lpstr>S1. Understand Your Runtimes</vt:lpstr>
      <vt:lpstr>S2. Understand Your Service Demand</vt:lpstr>
      <vt:lpstr>S3. Implement Integrated Scheduling for Runcutting</vt:lpstr>
      <vt:lpstr>Planning Strategies</vt:lpstr>
      <vt:lpstr>Planning Strategies (cont.)</vt:lpstr>
      <vt:lpstr>Small Group Discussion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Reinaldo Germano</dc:creator>
  <cp:revision>1</cp:revision>
  <dcterms:created xsi:type="dcterms:W3CDTF">2024-09-16T17:08:42Z</dcterms:created>
  <dcterms:modified xsi:type="dcterms:W3CDTF">2025-10-02T15:56:27Z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0x0101007A331F6AA8D666448D400E677398E46D</vt:lpwstr>
  </property>
</Properties>
</file>