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315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7" r:id="rId53"/>
    <p:sldId id="309" r:id="rId54"/>
    <p:sldId id="310" r:id="rId55"/>
    <p:sldId id="311" r:id="rId56"/>
    <p:sldId id="313" r:id="rId57"/>
    <p:sldId id="314" r:id="rId5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9C25B15-082D-408B-982D-2ABE5CE70719}" type="datetimeFigureOut">
              <a:rPr lang="en-US" smtClean="0"/>
              <a:t>5/7/2021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C5BF087-3519-451E-B0DC-EF6D321F6E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4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A9C494-9777-4648-9C47-A66DC715E456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50594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8539-3CC1-4B7C-AD66-C4CBD5CEEDFF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2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8305A-4BDC-4FAC-8D9B-91DC6A254844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49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F0B48-F247-45F1-BCA6-B4031C7D8812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1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A6471B-0AE0-479C-8CF7-017474739329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1246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94188-468D-4275-97F1-F0CFBF2F852F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6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2669-3D67-4131-905E-322FADAA7678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9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12F3C-C027-4A86-AB7A-2F862C541943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76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5F24-39E8-4D72-952C-706ECCD73484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1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425FAB-325E-4764-A231-C11117629A8D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424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A120B5-CBC6-40DB-A7B2-FCA0408EEE4E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1319F0-2D8A-4C4C-994A-732E23D80BE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670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4CD6232-87BC-4629-A385-F099D7FFCC70}" type="datetime1">
              <a:rPr lang="en-US" smtClean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aseline="0">
                <a:solidFill>
                  <a:schemeClr val="tx2"/>
                </a:solidFill>
              </a:defRPr>
            </a:lvl1pPr>
          </a:lstStyle>
          <a:p>
            <a:fld id="{DF1319F0-2D8A-4C4C-994A-732E23D80B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951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1A7C-6FB5-4283-988A-C3272F43F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200" dirty="0">
                <a:latin typeface="Bahnschrift SemiBold SemiConden" panose="020B0502040204020203" pitchFamily="34" charset="0"/>
              </a:rPr>
              <a:t>Conflict Management and </a:t>
            </a:r>
            <a:br>
              <a:rPr lang="en-US" sz="4200" dirty="0">
                <a:latin typeface="Bahnschrift SemiBold SemiConden" panose="020B0502040204020203" pitchFamily="34" charset="0"/>
              </a:rPr>
            </a:br>
            <a:r>
              <a:rPr lang="en-US" sz="4200" dirty="0">
                <a:latin typeface="Bahnschrift SemiBold SemiConden" panose="020B0502040204020203" pitchFamily="34" charset="0"/>
              </a:rPr>
              <a:t>de-escalation strategies </a:t>
            </a:r>
            <a:br>
              <a:rPr lang="en-US" sz="4200" dirty="0">
                <a:latin typeface="Bahnschrift SemiBold SemiConden" panose="020B0502040204020203" pitchFamily="34" charset="0"/>
              </a:rPr>
            </a:br>
            <a:r>
              <a:rPr lang="en-US" sz="4200" dirty="0">
                <a:latin typeface="Bahnschrift SemiBold SemiConden" panose="020B0502040204020203" pitchFamily="34" charset="0"/>
              </a:rPr>
              <a:t>for Transit Staff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D3589-BA32-49F2-B905-7754FB730F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Transit Association of Maryland (TAM)</a:t>
            </a:r>
          </a:p>
          <a:p>
            <a:r>
              <a:rPr lang="en-US" dirty="0"/>
              <a:t>Ream Lazaro Safety Consulting, LLC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1E505-1901-492C-816A-C39425E5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90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0614B-3E5E-40B8-9932-3A6CF570A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Needs of Transit Passenger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8A39B-A33C-4EC8-9A91-3B1E1600C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4155"/>
            <a:ext cx="9601200" cy="42454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Reliability</a:t>
            </a:r>
          </a:p>
          <a:p>
            <a:pPr>
              <a:lnSpc>
                <a:spcPct val="100000"/>
              </a:lnSpc>
            </a:pPr>
            <a:r>
              <a:rPr lang="en-US" dirty="0"/>
              <a:t>Safety and security</a:t>
            </a:r>
          </a:p>
          <a:p>
            <a:pPr>
              <a:lnSpc>
                <a:spcPct val="100000"/>
              </a:lnSpc>
            </a:pPr>
            <a:r>
              <a:rPr lang="en-US" dirty="0"/>
              <a:t>Convenience and accessibility</a:t>
            </a:r>
          </a:p>
          <a:p>
            <a:pPr>
              <a:lnSpc>
                <a:spcPct val="100000"/>
              </a:lnSpc>
            </a:pPr>
            <a:r>
              <a:rPr lang="en-US" dirty="0"/>
              <a:t>Cleanliness and comfort</a:t>
            </a:r>
          </a:p>
          <a:p>
            <a:pPr>
              <a:lnSpc>
                <a:spcPct val="100000"/>
              </a:lnSpc>
            </a:pPr>
            <a:r>
              <a:rPr lang="en-US" dirty="0"/>
              <a:t>Simplicity</a:t>
            </a:r>
          </a:p>
          <a:p>
            <a:pPr>
              <a:lnSpc>
                <a:spcPct val="100000"/>
              </a:lnSpc>
            </a:pPr>
            <a:r>
              <a:rPr lang="en-US" dirty="0"/>
              <a:t>Affordable </a:t>
            </a:r>
          </a:p>
          <a:p>
            <a:pPr>
              <a:lnSpc>
                <a:spcPct val="100000"/>
              </a:lnSpc>
            </a:pPr>
            <a:r>
              <a:rPr lang="en-US" dirty="0"/>
              <a:t>Friendliness and empathy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C835A-06EC-42B3-8251-B6F28C55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12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A72C-EB3C-490B-8831-16DF63983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Passenger Traits That May Lead to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6D46-1E95-46DE-B014-6F97065D3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38131"/>
            <a:ext cx="9601200" cy="43340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Under the influence of alcohol or drugs</a:t>
            </a:r>
          </a:p>
          <a:p>
            <a:pPr>
              <a:lnSpc>
                <a:spcPct val="100000"/>
              </a:lnSpc>
            </a:pPr>
            <a:r>
              <a:rPr lang="en-US" dirty="0"/>
              <a:t>Mental health issues</a:t>
            </a:r>
          </a:p>
          <a:p>
            <a:pPr>
              <a:lnSpc>
                <a:spcPct val="100000"/>
              </a:lnSpc>
            </a:pPr>
            <a:r>
              <a:rPr lang="en-US" dirty="0"/>
              <a:t>Under high personal stress</a:t>
            </a:r>
          </a:p>
          <a:p>
            <a:pPr>
              <a:lnSpc>
                <a:spcPct val="100000"/>
              </a:lnSpc>
            </a:pPr>
            <a:r>
              <a:rPr lang="en-US" dirty="0"/>
              <a:t>People who are transient or homeless</a:t>
            </a:r>
          </a:p>
          <a:p>
            <a:pPr>
              <a:lnSpc>
                <a:spcPct val="100000"/>
              </a:lnSpc>
            </a:pPr>
            <a:r>
              <a:rPr lang="en-US" dirty="0"/>
              <a:t>Resent authority and regulations</a:t>
            </a:r>
          </a:p>
          <a:p>
            <a:pPr>
              <a:lnSpc>
                <a:spcPct val="100000"/>
              </a:lnSpc>
            </a:pPr>
            <a:r>
              <a:rPr lang="en-US" dirty="0"/>
              <a:t>Teenagers acting out</a:t>
            </a:r>
          </a:p>
          <a:p>
            <a:pPr>
              <a:lnSpc>
                <a:spcPct val="100000"/>
              </a:lnSpc>
            </a:pPr>
            <a:r>
              <a:rPr lang="en-US" dirty="0"/>
              <a:t>Angry about transit service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2C92D-E464-4CA1-98FF-C240B042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21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91719-417A-45A9-91DA-431D4C6D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of Conflict Sources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649B08-2A78-45A7-A531-67EB977F01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791478"/>
            <a:ext cx="4534678" cy="421743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Pandemic requirements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Fare disputes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Use of profanity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Bringing food or drink onboard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Delays in service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Vandalism of vehicle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Objects being thrown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57A36-B5E9-41F2-8163-E186C9250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014" y="1791478"/>
            <a:ext cx="4534678" cy="406814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Unwanted advances or harassment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Shouting or loud music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Bullying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Language or cultural differences</a:t>
            </a:r>
          </a:p>
          <a:p>
            <a:r>
              <a:rPr lang="en-US" sz="2800" dirty="0"/>
              <a:t>Other inappropriate behavior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40398-908B-4E6C-86EE-E0E9801F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13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E31B-972C-43DB-AD11-99D5A6636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Periods of Assaults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4C49D-6606-4091-8B3F-0196689FC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2816"/>
            <a:ext cx="9601200" cy="4399384"/>
          </a:xfrm>
        </p:spPr>
        <p:txBody>
          <a:bodyPr/>
          <a:lstStyle/>
          <a:p>
            <a:r>
              <a:rPr lang="en-US" dirty="0"/>
              <a:t>Evening / late night / early morning	48%</a:t>
            </a:r>
          </a:p>
          <a:p>
            <a:r>
              <a:rPr lang="en-US" dirty="0"/>
              <a:t>PM peak period					38%</a:t>
            </a:r>
          </a:p>
          <a:p>
            <a:r>
              <a:rPr lang="en-US" dirty="0"/>
              <a:t>School dismissal times			28%</a:t>
            </a:r>
          </a:p>
          <a:p>
            <a:r>
              <a:rPr lang="en-US" dirty="0"/>
              <a:t>During school runs				12%</a:t>
            </a:r>
          </a:p>
          <a:p>
            <a:r>
              <a:rPr lang="en-US" dirty="0"/>
              <a:t>AM peak period					  8%</a:t>
            </a:r>
          </a:p>
          <a:p>
            <a:r>
              <a:rPr lang="en-US" dirty="0"/>
              <a:t>Midday						  7%</a:t>
            </a:r>
          </a:p>
          <a:p>
            <a:r>
              <a:rPr lang="en-US" dirty="0"/>
              <a:t>No discernible pattern			33%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10D95-C4BC-4D9F-8990-9FD464916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4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82144-36D4-4D08-98F5-D3D2F7FD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36644-9AB2-40CE-AE12-453E86D7B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5494"/>
            <a:ext cx="9601200" cy="4131906"/>
          </a:xfrm>
        </p:spPr>
        <p:txBody>
          <a:bodyPr>
            <a:normAutofit/>
          </a:bodyPr>
          <a:lstStyle/>
          <a:p>
            <a:r>
              <a:rPr lang="en-US" sz="3000" dirty="0"/>
              <a:t>Assaults can include both verbal and physical threats and attacks</a:t>
            </a:r>
          </a:p>
          <a:p>
            <a:r>
              <a:rPr lang="en-US" sz="3000" dirty="0"/>
              <a:t>Fare disputes, rule enforcement, and service problems often trigger assaults</a:t>
            </a:r>
          </a:p>
          <a:p>
            <a:r>
              <a:rPr lang="en-US" sz="3000" dirty="0"/>
              <a:t>Time of day and location can raise the risk of assaults</a:t>
            </a:r>
          </a:p>
          <a:p>
            <a:r>
              <a:rPr lang="en-US" sz="3000" dirty="0"/>
              <a:t>Operators still have to drive the bus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38365-4A8A-47D8-B12D-18F8166AE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998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7B68-F5A1-4FD8-A762-B459F296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Reality Check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7255C-D32F-4FB7-99DE-2507AD6BA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6000" dirty="0"/>
              <a:t>“The Risk</a:t>
            </a:r>
            <a:r>
              <a:rPr lang="en-US" sz="4400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F992A-256A-4741-BF91-AF47B587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415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E93962-919F-429F-8AE7-6F6C88744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De-Escalation Skills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F8086-C3A8-4CDF-8623-4700BD42C1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36780-47C8-4F8D-9504-A84805193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40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7571-623E-4F38-9876-51E78A8E2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Conflict?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D8D60-3648-42A2-BB88-BE3492956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2776"/>
            <a:ext cx="9601200" cy="395462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3000" i="1" dirty="0"/>
              <a:t>Conflict is a disagreement in which the people involved see a threat to their needs, interests, or concerns.</a:t>
            </a:r>
          </a:p>
          <a:p>
            <a:pPr>
              <a:lnSpc>
                <a:spcPct val="100000"/>
              </a:lnSpc>
            </a:pPr>
            <a:r>
              <a:rPr lang="en-US" dirty="0"/>
              <a:t>Conflict key element – the idea that each person may have a different perception of any given situation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1AD4AB-8D15-486B-9DE9-5DDE4C34A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38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82F74-756B-41C2-93C6-46F48089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de-escalation?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4E4F5-9DED-40C4-8D1F-978CA9FEC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2106"/>
            <a:ext cx="9601200" cy="3945294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en-US" sz="3000" i="1" dirty="0"/>
              <a:t>De-escalation - when we use communication skills to calm a person who is angry, out of control, or disturbed.</a:t>
            </a:r>
          </a:p>
          <a:p>
            <a:pPr>
              <a:lnSpc>
                <a:spcPct val="110000"/>
              </a:lnSpc>
            </a:pPr>
            <a:r>
              <a:rPr lang="en-US" dirty="0"/>
              <a:t>Escalation phase – when interaction turns into conflict</a:t>
            </a:r>
          </a:p>
          <a:p>
            <a:pPr>
              <a:lnSpc>
                <a:spcPct val="110000"/>
              </a:lnSpc>
            </a:pPr>
            <a:r>
              <a:rPr lang="en-US" dirty="0"/>
              <a:t>Critical to deploy de-escalation techniques during this phase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56B25-014B-4ABD-8BD4-3F82954C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65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B2C7B-0BF1-4F33-8AFE-58513795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31E2D-4DBA-479A-9B2A-B3D9C199C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9429"/>
            <a:ext cx="9601200" cy="3581400"/>
          </a:xfrm>
        </p:spPr>
        <p:txBody>
          <a:bodyPr/>
          <a:lstStyle/>
          <a:p>
            <a:r>
              <a:rPr lang="en-US" sz="3000" dirty="0"/>
              <a:t>Passenger against driver</a:t>
            </a:r>
          </a:p>
          <a:p>
            <a:r>
              <a:rPr lang="en-US" sz="3000" dirty="0"/>
              <a:t>Passenger against supervisor</a:t>
            </a:r>
          </a:p>
          <a:p>
            <a:r>
              <a:rPr lang="en-US" sz="3000" dirty="0"/>
              <a:t>Passenger against passenger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65CDE-A700-45E1-B55F-C6D4EF4EC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4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599F4-79C7-4964-9460-9A07EB00C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A3D2F-6E92-4A25-B335-F573DF0B5F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19B220-DBE3-4C12-8024-DD05A0897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42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9AA77-670D-4D1D-8D43-357405447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Aspects of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D0266-CFF9-4A5C-9C1B-AC0A63F75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2107"/>
            <a:ext cx="9601200" cy="3945294"/>
          </a:xfrm>
        </p:spPr>
        <p:txBody>
          <a:bodyPr/>
          <a:lstStyle/>
          <a:p>
            <a:r>
              <a:rPr lang="en-US" sz="3000" dirty="0"/>
              <a:t>Words (what we actually say)</a:t>
            </a:r>
          </a:p>
          <a:p>
            <a:r>
              <a:rPr lang="en-US" sz="3000" dirty="0"/>
              <a:t>Tone (how we say the words)</a:t>
            </a:r>
          </a:p>
          <a:p>
            <a:r>
              <a:rPr lang="en-US" sz="3000" dirty="0"/>
              <a:t>Body language</a:t>
            </a:r>
          </a:p>
          <a:p>
            <a:r>
              <a:rPr lang="en-US" sz="3000" dirty="0"/>
              <a:t>Combine to express an overall message</a:t>
            </a:r>
          </a:p>
          <a:p>
            <a:pPr lvl="1"/>
            <a:r>
              <a:rPr lang="en-US" sz="2800" dirty="0"/>
              <a:t>A powerful form of communication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801E9-A1CE-4327-81C9-82482702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13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FFA3-E9A5-421F-ADCE-C928AA73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Good First Impression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A3CBF-CBDC-498F-95C7-6917D0284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4195"/>
            <a:ext cx="9601200" cy="4839191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First impressions form within the first second of interaction</a:t>
            </a:r>
          </a:p>
          <a:p>
            <a:pPr>
              <a:lnSpc>
                <a:spcPct val="110000"/>
              </a:lnSpc>
            </a:pPr>
            <a:r>
              <a:rPr lang="en-US" dirty="0"/>
              <a:t>First impression is an evaluation based on your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appearance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body language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demeanor and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mannerisms</a:t>
            </a:r>
          </a:p>
          <a:p>
            <a:pPr>
              <a:lnSpc>
                <a:spcPct val="110000"/>
              </a:lnSpc>
            </a:pPr>
            <a:r>
              <a:rPr lang="en-US" dirty="0"/>
              <a:t>Greet passengers with warm, confident smile to put at ease</a:t>
            </a:r>
          </a:p>
          <a:p>
            <a:pPr>
              <a:lnSpc>
                <a:spcPct val="110000"/>
              </a:lnSpc>
            </a:pPr>
            <a:r>
              <a:rPr lang="en-US" dirty="0"/>
              <a:t>Make eye contact to create connection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May identify passengers who might be inclined to be disruptive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Way of letting passengers know you are watching what is going on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163F9-35F6-4C9F-A058-6D19C1CF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693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01CD1-4919-4705-B943-9F6BF1D0B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00B69-9993-4C48-B232-C869DDCBC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7461"/>
            <a:ext cx="9601200" cy="40199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900" dirty="0"/>
              <a:t>Triggering event – an incident perceived as a threat by an individual</a:t>
            </a:r>
          </a:p>
          <a:p>
            <a:pPr>
              <a:lnSpc>
                <a:spcPct val="100000"/>
              </a:lnSpc>
            </a:pPr>
            <a:r>
              <a:rPr lang="en-US" sz="2900" dirty="0"/>
              <a:t>Two types of triggering events: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sz="2800" dirty="0"/>
              <a:t>Fear inducing – person feels threatened or believes is about to lose something of value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Frustrating – person feels their needs are not being met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496689-1EBC-45D5-AC55-584CF185C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477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F019-4C11-43FD-8EAE-7D4B4EFEE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Situational Awareness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26ABF-442D-497F-B1CE-D2980485A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15056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Situational awareness helps you recognize and “read” the indicators of difficult passengers</a:t>
            </a:r>
          </a:p>
          <a:p>
            <a:pPr>
              <a:lnSpc>
                <a:spcPct val="100000"/>
              </a:lnSpc>
            </a:pPr>
            <a:r>
              <a:rPr lang="en-US" dirty="0"/>
              <a:t>Assess situation in a non-emotional way</a:t>
            </a:r>
          </a:p>
          <a:p>
            <a:pPr>
              <a:lnSpc>
                <a:spcPct val="100000"/>
              </a:lnSpc>
            </a:pPr>
            <a:r>
              <a:rPr lang="en-US" dirty="0"/>
              <a:t>Be mindful of your own stress responses</a:t>
            </a:r>
          </a:p>
          <a:p>
            <a:pPr>
              <a:lnSpc>
                <a:spcPct val="100000"/>
              </a:lnSpc>
            </a:pPr>
            <a:r>
              <a:rPr lang="en-US" dirty="0"/>
              <a:t>Don’t allow yourself to be provoked</a:t>
            </a:r>
          </a:p>
          <a:p>
            <a:pPr>
              <a:lnSpc>
                <a:spcPct val="100000"/>
              </a:lnSpc>
            </a:pPr>
            <a:r>
              <a:rPr lang="en-US" dirty="0"/>
              <a:t>Maintain your self-control and composure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BD990-EB5A-4303-803C-6970B263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28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4D1F-5567-4788-8C66-8A25A447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CAIRO Method of Conflict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95EF-222C-4D97-BFF5-C2B99770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23527"/>
            <a:ext cx="9601200" cy="499187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dirty="0"/>
              <a:t>alm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Don’t</a:t>
            </a:r>
            <a:r>
              <a:rPr lang="en-US" dirty="0"/>
              <a:t> raise your voice – use neutral, consistent tone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dirty="0"/>
              <a:t>ssertive</a:t>
            </a:r>
          </a:p>
          <a:p>
            <a:pPr lvl="1">
              <a:lnSpc>
                <a:spcPct val="110000"/>
              </a:lnSpc>
            </a:pPr>
            <a:r>
              <a:rPr lang="en-US" b="1" dirty="0"/>
              <a:t>Don’t</a:t>
            </a:r>
            <a:r>
              <a:rPr lang="en-US" dirty="0"/>
              <a:t> come across as controlling, parental, insecure, or aggressive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/>
              <a:t>nforming behavior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Use “we” statements rather than “you”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/>
              <a:t>eflect / Redirect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Listening and showing person you heard them</a:t>
            </a:r>
          </a:p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en-US" dirty="0"/>
              <a:t>pening behavior</a:t>
            </a:r>
          </a:p>
          <a:p>
            <a:pPr lvl="1">
              <a:lnSpc>
                <a:spcPct val="140000"/>
              </a:lnSpc>
            </a:pPr>
            <a:r>
              <a:rPr lang="en-US" dirty="0"/>
              <a:t>Ask questions that enable person to open up and express themselves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4E8C4-871A-4351-AA81-3D07B49F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616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EC199-04FF-47A9-BBC2-FC739DB14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Signs of Conflict Escalation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7650F-F101-4D9A-B426-E19267D74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0139"/>
            <a:ext cx="9601200" cy="4264090"/>
          </a:xfrm>
        </p:spPr>
        <p:txBody>
          <a:bodyPr/>
          <a:lstStyle/>
          <a:p>
            <a:r>
              <a:rPr lang="en-US" sz="3000" dirty="0"/>
              <a:t>Sudden change in tone of voice or volume</a:t>
            </a:r>
          </a:p>
          <a:p>
            <a:r>
              <a:rPr lang="en-US" sz="3000" dirty="0"/>
              <a:t>Clenching fists or tightening and untightening jaw</a:t>
            </a:r>
          </a:p>
          <a:p>
            <a:r>
              <a:rPr lang="en-US" sz="3000" dirty="0"/>
              <a:t>Begins fidgeting or pacing</a:t>
            </a:r>
          </a:p>
          <a:p>
            <a:r>
              <a:rPr lang="en-US" sz="3000" dirty="0"/>
              <a:t>Crossed arms</a:t>
            </a:r>
          </a:p>
          <a:p>
            <a:r>
              <a:rPr lang="en-US" sz="3000" dirty="0"/>
              <a:t>Change in type of eye contact or evasive eye contact</a:t>
            </a:r>
          </a:p>
          <a:p>
            <a:r>
              <a:rPr lang="en-US" sz="3000" dirty="0"/>
              <a:t>Rooster stance </a:t>
            </a:r>
          </a:p>
          <a:p>
            <a:pPr lvl="1"/>
            <a:r>
              <a:rPr lang="en-US" dirty="0"/>
              <a:t>Chest protruding and arms held away from body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B5795-17E5-435E-8235-66EB6CBBF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90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73908-04D9-4EE3-8FF6-554634389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Signs of Conflict Escalation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D43C2-1E34-4916-9B2A-D367FD599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91478"/>
            <a:ext cx="9601200" cy="4571999"/>
          </a:xfrm>
        </p:spPr>
        <p:txBody>
          <a:bodyPr/>
          <a:lstStyle/>
          <a:p>
            <a:r>
              <a:rPr lang="en-US" sz="3000" dirty="0"/>
              <a:t>Lowering of the body </a:t>
            </a:r>
          </a:p>
          <a:p>
            <a:pPr lvl="1"/>
            <a:r>
              <a:rPr lang="en-US" sz="2400" dirty="0"/>
              <a:t>Not standing up straight or hunched over</a:t>
            </a:r>
          </a:p>
          <a:p>
            <a:r>
              <a:rPr lang="en-US" sz="3000" dirty="0"/>
              <a:t>Heavy breathing</a:t>
            </a:r>
          </a:p>
          <a:p>
            <a:r>
              <a:rPr lang="en-US" sz="3000" dirty="0"/>
              <a:t>Raised / hidden hands</a:t>
            </a:r>
          </a:p>
          <a:p>
            <a:pPr lvl="1"/>
            <a:r>
              <a:rPr lang="en-US" sz="2400" dirty="0"/>
              <a:t>Holding hands in air out of frustration</a:t>
            </a:r>
          </a:p>
          <a:p>
            <a:pPr lvl="1"/>
            <a:r>
              <a:rPr lang="en-US" sz="2400" dirty="0"/>
              <a:t>Hiding hands behind back or in pockets</a:t>
            </a:r>
          </a:p>
          <a:p>
            <a:r>
              <a:rPr lang="en-US" sz="3000" dirty="0"/>
              <a:t>Disruptive behaviors</a:t>
            </a:r>
          </a:p>
          <a:p>
            <a:pPr lvl="1"/>
            <a:r>
              <a:rPr lang="en-US" sz="2400" dirty="0"/>
              <a:t>Yelling, bullying, actively defying or refusing to comply with rules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D7FECF-6D66-491F-9C3E-4DC5ED55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81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226C2-1903-43D7-A23C-960D4379D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Escalation - Aggression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8728C-847C-4F30-BBCC-4FB3F5443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6792"/>
            <a:ext cx="9601200" cy="4394718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Aggression breeds aggression, escalating a bad situation into an emergency.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sz="2900" dirty="0"/>
              <a:t>Handle the situation from the driver’s seat when possible</a:t>
            </a:r>
          </a:p>
          <a:p>
            <a:r>
              <a:rPr lang="en-US" sz="2900" dirty="0"/>
              <a:t>Respect the offender’s personal space</a:t>
            </a:r>
          </a:p>
          <a:p>
            <a:r>
              <a:rPr lang="en-US" sz="2900" dirty="0"/>
              <a:t>Maintain a calm demeanor</a:t>
            </a:r>
          </a:p>
          <a:p>
            <a:r>
              <a:rPr lang="en-US" sz="2900" dirty="0"/>
              <a:t>Project a sense of control without being aggressive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6C220-B215-49D0-B0BE-0AC8342CD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02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189E5-1126-40D5-86F9-99D2AD212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Escalation - 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1EFF5-C880-4ACF-A733-4334E1923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2857"/>
            <a:ext cx="9601200" cy="482052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First, calm yourself before interacting with person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Take a deep breath</a:t>
            </a:r>
          </a:p>
          <a:p>
            <a:pPr>
              <a:lnSpc>
                <a:spcPct val="100000"/>
              </a:lnSpc>
            </a:pPr>
            <a:r>
              <a:rPr lang="en-US" dirty="0"/>
              <a:t>Don't get defensive even if insults are directed at you</a:t>
            </a:r>
          </a:p>
          <a:p>
            <a:pPr>
              <a:lnSpc>
                <a:spcPct val="100000"/>
              </a:lnSpc>
            </a:pPr>
            <a:r>
              <a:rPr lang="en-US" dirty="0"/>
              <a:t>Try to look as non-threatening as possible</a:t>
            </a:r>
          </a:p>
          <a:p>
            <a:pPr>
              <a:lnSpc>
                <a:spcPct val="100000"/>
              </a:lnSpc>
            </a:pPr>
            <a:r>
              <a:rPr lang="en-US" dirty="0"/>
              <a:t>Listen to persons concerns without passing judgment</a:t>
            </a:r>
          </a:p>
          <a:p>
            <a:pPr>
              <a:lnSpc>
                <a:spcPct val="100000"/>
              </a:lnSpc>
            </a:pPr>
            <a:r>
              <a:rPr lang="en-US" dirty="0"/>
              <a:t>Use a low, dull tone of voice </a:t>
            </a:r>
          </a:p>
          <a:p>
            <a:pPr>
              <a:lnSpc>
                <a:spcPct val="100000"/>
              </a:lnSpc>
            </a:pPr>
            <a:r>
              <a:rPr lang="en-US" dirty="0"/>
              <a:t>Make personal connection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For example, “What’s your name?”</a:t>
            </a:r>
          </a:p>
          <a:p>
            <a:pPr>
              <a:lnSpc>
                <a:spcPct val="100000"/>
              </a:lnSpc>
            </a:pPr>
            <a:r>
              <a:rPr lang="en-US" dirty="0"/>
              <a:t>Get them to say “yes</a:t>
            </a:r>
          </a:p>
          <a:p>
            <a:pPr>
              <a:lnSpc>
                <a:spcPct val="100000"/>
              </a:lnSpc>
            </a:pPr>
            <a:r>
              <a:rPr lang="en-US" dirty="0"/>
              <a:t>Shift conversation to future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Creates hope; makes you less threatening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C1120-2D61-43B8-A4F2-E6917D7E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143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E9EED-1E64-4113-887D-D6E7060F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Escalation – More 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7C47A-FB0D-450F-905D-AC67630E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8170"/>
            <a:ext cx="9601200" cy="458133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Treat every passenger with respect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Don’t embarrass or humiliate person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Don’t intimidate person</a:t>
            </a:r>
          </a:p>
          <a:p>
            <a:pPr>
              <a:lnSpc>
                <a:spcPct val="100000"/>
              </a:lnSpc>
            </a:pPr>
            <a:r>
              <a:rPr lang="en-US" dirty="0"/>
              <a:t>Speak clearly and calmly</a:t>
            </a:r>
          </a:p>
          <a:p>
            <a:pPr>
              <a:lnSpc>
                <a:spcPct val="100000"/>
              </a:lnSpc>
            </a:pPr>
            <a:r>
              <a:rPr lang="en-US" dirty="0"/>
              <a:t>Use repetition</a:t>
            </a:r>
          </a:p>
          <a:p>
            <a:pPr>
              <a:lnSpc>
                <a:spcPct val="100000"/>
              </a:lnSpc>
            </a:pPr>
            <a:r>
              <a:rPr lang="en-US" dirty="0"/>
              <a:t>Cameras on vehicles</a:t>
            </a:r>
          </a:p>
          <a:p>
            <a:pPr>
              <a:lnSpc>
                <a:spcPct val="100000"/>
              </a:lnSpc>
            </a:pPr>
            <a:r>
              <a:rPr lang="en-US" dirty="0"/>
              <a:t>Don’t be surprised if they overreact</a:t>
            </a:r>
          </a:p>
          <a:p>
            <a:pPr>
              <a:lnSpc>
                <a:spcPct val="100000"/>
              </a:lnSpc>
            </a:pPr>
            <a:r>
              <a:rPr lang="en-US" dirty="0"/>
              <a:t>Don’t touch sleeping passengers </a:t>
            </a:r>
          </a:p>
          <a:p>
            <a:pPr lvl="1">
              <a:lnSpc>
                <a:spcPct val="110000"/>
              </a:lnSpc>
            </a:pPr>
            <a:r>
              <a:rPr lang="en-US" sz="2200" dirty="0"/>
              <a:t>May be under the influence, confused, violent, armed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5B655-108A-4C04-A7A3-F5A74406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816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B9CA-ADF1-448E-8804-F09CB52E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BD8A-A922-4797-ACF6-EA660A58E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Defining the Risk</a:t>
            </a:r>
          </a:p>
          <a:p>
            <a:r>
              <a:rPr lang="en-US" sz="3200" dirty="0"/>
              <a:t>De-escalation Skills</a:t>
            </a:r>
          </a:p>
          <a:p>
            <a:r>
              <a:rPr lang="en-US" sz="3200" dirty="0"/>
              <a:t>Leadership Strategies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0836A-D5A9-46FA-A254-2DAFA6F4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54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EB00-0F28-4016-BAD4-2C5A00110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Escalation – Do NOT say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543AB-E5E1-4BE0-BB0B-CCDED9D0C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9510"/>
            <a:ext cx="9601200" cy="4637314"/>
          </a:xfrm>
        </p:spPr>
        <p:txBody>
          <a:bodyPr/>
          <a:lstStyle/>
          <a:p>
            <a:r>
              <a:rPr lang="en-US" dirty="0"/>
              <a:t>“Calm down”</a:t>
            </a:r>
          </a:p>
          <a:p>
            <a:pPr lvl="1">
              <a:lnSpc>
                <a:spcPct val="110000"/>
              </a:lnSpc>
            </a:pPr>
            <a:r>
              <a:rPr lang="en-US" sz="2200" dirty="0"/>
              <a:t>May be perceived as an order</a:t>
            </a:r>
          </a:p>
          <a:p>
            <a:r>
              <a:rPr lang="en-US" dirty="0"/>
              <a:t>“I understand”</a:t>
            </a:r>
          </a:p>
          <a:p>
            <a:pPr lvl="1">
              <a:lnSpc>
                <a:spcPct val="110000"/>
              </a:lnSpc>
            </a:pPr>
            <a:r>
              <a:rPr lang="en-US" sz="2200" dirty="0"/>
              <a:t>Understanding must be demonstrated</a:t>
            </a:r>
          </a:p>
          <a:p>
            <a:r>
              <a:rPr lang="en-US" dirty="0"/>
              <a:t> “Why”</a:t>
            </a:r>
          </a:p>
          <a:p>
            <a:pPr lvl="1">
              <a:lnSpc>
                <a:spcPct val="110000"/>
              </a:lnSpc>
            </a:pPr>
            <a:r>
              <a:rPr lang="en-US" sz="2200" dirty="0"/>
              <a:t>Feels accusatory, creates defensiveness</a:t>
            </a:r>
          </a:p>
          <a:p>
            <a:r>
              <a:rPr lang="en-US" dirty="0"/>
              <a:t>“You should” and “You shouldn’t”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 </a:t>
            </a:r>
            <a:r>
              <a:rPr lang="en-US" sz="2200" dirty="0"/>
              <a:t>Judgmental statements that may cause feelings of inadequacy, shame, or anger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21B24-B7CA-46F0-A526-C9DB0775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505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B531B-4DB8-4FD0-8C8A-F62B2734B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Escalation – Do NOT do this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F744A-765C-4F21-B587-9C6D3AFC6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9469"/>
            <a:ext cx="9601200" cy="43527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Make light of person’s experiences</a:t>
            </a:r>
          </a:p>
          <a:p>
            <a:r>
              <a:rPr lang="en-US" dirty="0"/>
              <a:t>Trivialize person’s problems</a:t>
            </a:r>
          </a:p>
          <a:p>
            <a:r>
              <a:rPr lang="en-US" dirty="0"/>
              <a:t>Dismiss person’s feelings</a:t>
            </a:r>
          </a:p>
          <a:p>
            <a:r>
              <a:rPr lang="en-US" dirty="0"/>
              <a:t>Blame person</a:t>
            </a:r>
          </a:p>
          <a:p>
            <a:r>
              <a:rPr lang="en-US" dirty="0"/>
              <a:t>Be sarcastic</a:t>
            </a:r>
          </a:p>
          <a:p>
            <a:r>
              <a:rPr lang="en-US" dirty="0"/>
              <a:t>Treat person as unintelligent</a:t>
            </a:r>
          </a:p>
          <a:p>
            <a:r>
              <a:rPr lang="en-US" dirty="0"/>
              <a:t>Argue moral issues</a:t>
            </a:r>
          </a:p>
          <a:p>
            <a:r>
              <a:rPr lang="en-US" dirty="0"/>
              <a:t>Expect agreement to develop quickly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B1D97-46D3-444D-B26B-880B12AF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486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11C15-5E1D-4C25-9CA6-60402BF0B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 versus React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8FB9F-E771-46B0-9EF4-3102E5115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8171"/>
            <a:ext cx="9601200" cy="43480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Responding – conscious action</a:t>
            </a:r>
          </a:p>
          <a:p>
            <a:r>
              <a:rPr lang="en-US" dirty="0"/>
              <a:t>Reacting – unconscious action</a:t>
            </a:r>
          </a:p>
          <a:p>
            <a:r>
              <a:rPr lang="en-US" dirty="0"/>
              <a:t>Responding – based on thought out strategy</a:t>
            </a:r>
          </a:p>
          <a:p>
            <a:r>
              <a:rPr lang="en-US" dirty="0"/>
              <a:t>Reacting – generally random</a:t>
            </a:r>
          </a:p>
          <a:p>
            <a:r>
              <a:rPr lang="en-US" dirty="0"/>
              <a:t>Responding – requires preparation</a:t>
            </a:r>
          </a:p>
          <a:p>
            <a:r>
              <a:rPr lang="en-US" dirty="0"/>
              <a:t>Reacting – shows lack of preparedness</a:t>
            </a:r>
          </a:p>
          <a:p>
            <a:r>
              <a:rPr lang="en-US" dirty="0"/>
              <a:t>Responding – requires emotions be under control</a:t>
            </a:r>
          </a:p>
          <a:p>
            <a:r>
              <a:rPr lang="en-US" dirty="0"/>
              <a:t>Reacting – shows lack of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AFA81-762F-4681-BB3A-6FF577F0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712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99902-300C-4151-8710-70FF91EB7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Your Hot Buttons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A9B19-9242-48F6-9FFF-B30CBC573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8171"/>
            <a:ext cx="9601200" cy="4474029"/>
          </a:xfrm>
        </p:spPr>
        <p:txBody>
          <a:bodyPr/>
          <a:lstStyle/>
          <a:p>
            <a:r>
              <a:rPr lang="en-US" sz="3000" dirty="0"/>
              <a:t>Know your hot buttons</a:t>
            </a:r>
          </a:p>
          <a:p>
            <a:r>
              <a:rPr lang="en-US" sz="3000" dirty="0"/>
              <a:t>Develop strategies to overcome reactions to your hot button being pushed</a:t>
            </a:r>
          </a:p>
          <a:p>
            <a:r>
              <a:rPr lang="en-US" sz="3000" dirty="0"/>
              <a:t>Practice positive self-talk to calm yourself down and maintain self-control</a:t>
            </a:r>
          </a:p>
          <a:p>
            <a:r>
              <a:rPr lang="en-US" sz="3000" dirty="0"/>
              <a:t>Don’t take the bait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7B3FB-5898-4CBB-8619-4AB2EADE3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863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6A59-2F66-4A76-BE2A-E6CA436A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Avoidance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00608-0FA9-4429-9708-2A7068965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9468"/>
            <a:ext cx="9601200" cy="4352731"/>
          </a:xfrm>
        </p:spPr>
        <p:txBody>
          <a:bodyPr/>
          <a:lstStyle/>
          <a:p>
            <a:r>
              <a:rPr lang="en-US" sz="3000" dirty="0"/>
              <a:t>Consider conflict avoidance</a:t>
            </a:r>
          </a:p>
          <a:p>
            <a:pPr lvl="1"/>
            <a:r>
              <a:rPr lang="en-US" sz="2600" dirty="0"/>
              <a:t>If issue is minor</a:t>
            </a:r>
          </a:p>
          <a:p>
            <a:pPr lvl="1"/>
            <a:r>
              <a:rPr lang="en-US" sz="2600" dirty="0"/>
              <a:t>Further confrontation would result in escalation</a:t>
            </a:r>
          </a:p>
          <a:p>
            <a:r>
              <a:rPr lang="en-US" sz="3000" dirty="0"/>
              <a:t>Do not use avoidance if issue needs to be addressed</a:t>
            </a:r>
          </a:p>
          <a:p>
            <a:pPr lvl="1"/>
            <a:r>
              <a:rPr lang="en-US" sz="2600" dirty="0"/>
              <a:t>Do not compromise safety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60C2-460E-46B1-AB0D-64F2430FF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10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37D9-7542-4BFF-B991-DD92EAC1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a Time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020D1-B372-4834-B2E0-CA3376CA1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6792"/>
            <a:ext cx="9601200" cy="40106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/>
              <a:t>Give yourself time to calm down</a:t>
            </a:r>
          </a:p>
          <a:p>
            <a:r>
              <a:rPr lang="en-US" sz="3000" dirty="0"/>
              <a:t>Think through how to handle the situation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8610B-17DB-4411-B8E1-487DD2FAA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0568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94AE6-C672-43A6-BEBE-94020E60F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and Repeat 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E7922-A7FC-411E-A41E-CF166FB4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en-US" sz="3000" dirty="0"/>
              <a:t>Listening – most critical element of communication</a:t>
            </a:r>
          </a:p>
          <a:p>
            <a:r>
              <a:rPr lang="en-US" sz="3000" dirty="0"/>
              <a:t>Listen to:</a:t>
            </a:r>
          </a:p>
          <a:p>
            <a:pPr lvl="1"/>
            <a:r>
              <a:rPr lang="en-US" sz="2600" dirty="0"/>
              <a:t>Identify the problem</a:t>
            </a:r>
          </a:p>
          <a:p>
            <a:pPr lvl="1"/>
            <a:r>
              <a:rPr lang="en-US" sz="2600" dirty="0"/>
              <a:t>Filter out unnecessary information</a:t>
            </a:r>
          </a:p>
          <a:p>
            <a:r>
              <a:rPr lang="en-US" sz="3000" dirty="0"/>
              <a:t>Put into words what you think problem is</a:t>
            </a:r>
          </a:p>
          <a:p>
            <a:pPr lvl="1"/>
            <a:r>
              <a:rPr lang="en-US" sz="2600" dirty="0"/>
              <a:t>Repeat back the key points for clarification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4F10F1-8A72-49AA-A222-26041FA4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291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3E39B-FD3A-4359-B63F-29D05BF3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 Open-ended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B9859-048B-4530-B45F-44B9D2A0A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6792"/>
            <a:ext cx="9601200" cy="401060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900" dirty="0"/>
              <a:t>Ask questions to make passenger </a:t>
            </a:r>
            <a:r>
              <a:rPr lang="en-US" sz="2900" i="1" dirty="0"/>
              <a:t>think</a:t>
            </a:r>
            <a:r>
              <a:rPr lang="en-US" sz="2900" dirty="0"/>
              <a:t> rather than </a:t>
            </a:r>
            <a:r>
              <a:rPr lang="en-US" sz="2900" i="1" dirty="0"/>
              <a:t>react</a:t>
            </a:r>
          </a:p>
          <a:p>
            <a:r>
              <a:rPr lang="en-US" sz="2900" dirty="0"/>
              <a:t>Use “</a:t>
            </a:r>
            <a:r>
              <a:rPr lang="en-US" sz="2900" i="1" dirty="0"/>
              <a:t>who, what, where, when, </a:t>
            </a:r>
            <a:r>
              <a:rPr lang="en-US" sz="2900" dirty="0"/>
              <a:t>and</a:t>
            </a:r>
            <a:r>
              <a:rPr lang="en-US" sz="2900" i="1" dirty="0"/>
              <a:t> how</a:t>
            </a:r>
            <a:r>
              <a:rPr lang="en-US" sz="2900" dirty="0"/>
              <a:t>” questions</a:t>
            </a:r>
          </a:p>
          <a:p>
            <a:pPr lvl="1"/>
            <a:r>
              <a:rPr lang="en-US" sz="2600" dirty="0"/>
              <a:t>To clarify the situation</a:t>
            </a:r>
          </a:p>
          <a:p>
            <a:pPr lvl="1"/>
            <a:r>
              <a:rPr lang="en-US" sz="2600" dirty="0"/>
              <a:t>Get passenger to respond rationally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48F90-9D9B-410A-9020-2C7D4484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7294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0B43-0CF2-488E-8250-9756FE185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 Help or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01F7F-31E9-4F82-853D-7FB296036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0098"/>
            <a:ext cx="9601200" cy="3917302"/>
          </a:xfrm>
        </p:spPr>
        <p:txBody>
          <a:bodyPr/>
          <a:lstStyle/>
          <a:p>
            <a:r>
              <a:rPr lang="en-US" sz="3000" dirty="0"/>
              <a:t>Offer help or options</a:t>
            </a:r>
          </a:p>
          <a:p>
            <a:pPr lvl="1">
              <a:spcAft>
                <a:spcPts val="1200"/>
              </a:spcAft>
            </a:pPr>
            <a:r>
              <a:rPr lang="en-US" sz="2700" dirty="0"/>
              <a:t>To emphasize your concern and empathy</a:t>
            </a:r>
          </a:p>
          <a:p>
            <a:r>
              <a:rPr lang="en-US" sz="3000" dirty="0"/>
              <a:t>Keep messages short and clear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3333F-9E5B-4ED4-81E4-77EF359E9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861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6D45B-337C-43DA-A3C4-ACE6A35DA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Give Choices and Consequences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514D6-15F0-4428-B602-7A78524A6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912776"/>
            <a:ext cx="9806473" cy="395462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000" dirty="0"/>
              <a:t>Set limits</a:t>
            </a:r>
          </a:p>
          <a:p>
            <a:pPr lvl="1">
              <a:spcAft>
                <a:spcPts val="600"/>
              </a:spcAft>
            </a:pPr>
            <a:r>
              <a:rPr lang="en-US" sz="2500" dirty="0"/>
              <a:t>To make clear there are expectations for acceptable behavior</a:t>
            </a:r>
          </a:p>
          <a:p>
            <a:pPr lvl="1"/>
            <a:r>
              <a:rPr lang="en-US" sz="2500" dirty="0"/>
              <a:t>When passenger’s behavior indicates further conversation will not help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State expectation</a:t>
            </a:r>
          </a:p>
          <a:p>
            <a:pPr lvl="1">
              <a:spcAft>
                <a:spcPts val="600"/>
              </a:spcAft>
            </a:pPr>
            <a:r>
              <a:rPr lang="en-US" sz="2500" dirty="0"/>
              <a:t>Give negative choice and consequence first</a:t>
            </a:r>
          </a:p>
          <a:p>
            <a:pPr lvl="1"/>
            <a:r>
              <a:rPr lang="en-US" sz="2500" dirty="0"/>
              <a:t>Give positive choice and consequence last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CAEDF-26E4-4643-A2D0-683DA0C5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2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B1A1C-08E5-49CE-B133-E100CEAE2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Reality Checks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FAF58-8F74-4243-8F5B-C45F250C38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EBD0F3-8138-4E24-929D-95F5A457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8171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B5A50-65C9-429C-A633-DF913AB89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F7552-4965-41AC-8990-A8C74EA48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0767"/>
            <a:ext cx="9601200" cy="3926633"/>
          </a:xfrm>
        </p:spPr>
        <p:txBody>
          <a:bodyPr>
            <a:normAutofit/>
          </a:bodyPr>
          <a:lstStyle/>
          <a:p>
            <a:r>
              <a:rPr lang="en-US" sz="3000" dirty="0"/>
              <a:t>Ask</a:t>
            </a:r>
          </a:p>
          <a:p>
            <a:r>
              <a:rPr lang="en-US" sz="3000" dirty="0"/>
              <a:t>Explain </a:t>
            </a:r>
          </a:p>
          <a:p>
            <a:r>
              <a:rPr lang="en-US" sz="3000" dirty="0"/>
              <a:t>Present options</a:t>
            </a:r>
          </a:p>
          <a:p>
            <a:r>
              <a:rPr lang="en-US" sz="3000" dirty="0"/>
              <a:t>Confirm</a:t>
            </a:r>
          </a:p>
          <a:p>
            <a:r>
              <a:rPr lang="en-US" sz="3000" dirty="0"/>
              <a:t>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2117A-BB4A-4DAC-BBCA-8120810B0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92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BB0C5-6479-4B61-9F99-577ECFA66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to Danger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0FB04-FBF2-4376-AAD2-BDBB5189F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9509"/>
            <a:ext cx="9601200" cy="4646645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Requesting response</a:t>
            </a:r>
          </a:p>
          <a:p>
            <a:pPr lvl="1"/>
            <a:r>
              <a:rPr lang="en-US" sz="2600" dirty="0"/>
              <a:t>Panic button or silent alarm</a:t>
            </a:r>
          </a:p>
          <a:p>
            <a:pPr lvl="1">
              <a:spcAft>
                <a:spcPts val="600"/>
              </a:spcAft>
            </a:pPr>
            <a:r>
              <a:rPr lang="en-US" sz="2600" dirty="0"/>
              <a:t>Verbal emergency code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Vehicle positioning and doors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Choose escape route</a:t>
            </a:r>
          </a:p>
          <a:p>
            <a:r>
              <a:rPr lang="en-US" sz="3000" dirty="0"/>
              <a:t>Rural and remote locations</a:t>
            </a:r>
          </a:p>
          <a:p>
            <a:endParaRPr lang="en-US" sz="1200" dirty="0"/>
          </a:p>
          <a:p>
            <a:pPr marL="0" indent="0" algn="ctr">
              <a:buNone/>
            </a:pPr>
            <a:r>
              <a:rPr lang="en-US" sz="3000" i="1" dirty="0"/>
              <a:t>Follow agency specific procedures for handling conflict and responding to danger.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9BFF6-4E86-4F84-AF61-B8E24121A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207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CA2D7-F94D-451D-8BAC-505D63B53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8F4D5-8794-4743-AF71-3B0A33AE2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5534"/>
            <a:ext cx="9601200" cy="448335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3000" dirty="0"/>
              <a:t>CAIRO Method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Words, tone of voice, body language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Respond versus react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Identify hot buttons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Show empathy and listen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Get passenger to respond rationally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Give choices and consequences</a:t>
            </a:r>
          </a:p>
          <a:p>
            <a:r>
              <a:rPr lang="en-US" sz="3000" dirty="0"/>
              <a:t>Act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568E4-11F1-4ED1-86D3-3E4F6BB95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696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77B68-F5A1-4FD8-A762-B459F296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Reality Check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7255C-D32F-4FB7-99DE-2507AD6BA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6000" dirty="0"/>
              <a:t>“De-escalation</a:t>
            </a:r>
            <a:r>
              <a:rPr lang="en-US" sz="4400" dirty="0"/>
              <a:t>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49B1A-0848-4207-ADB7-7EEAC334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1863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75CFB-241F-4591-89AA-EEED1AE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Leadership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DDD33-5186-499B-8346-1C9E9A3EFD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CC0A0-A35C-4200-8200-A097A88B1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490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F081-4444-45B2-BAD3-0A944C2CB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Dispatcher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F93ED-02D4-4798-A32B-4DBC3AAA9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96751"/>
            <a:ext cx="9697428" cy="387064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/>
              <a:t>Try to guide operator reactions to conflict event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Facilitate supervisor and/or operator response to vehicle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Maintain radio contact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Record information on event</a:t>
            </a:r>
          </a:p>
          <a:p>
            <a:r>
              <a:rPr lang="en-US" sz="3000" dirty="0"/>
              <a:t>Immediately report to upper management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D5B07-696B-4B53-AA7E-DE5DD64CD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5788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3363B-8E4C-4711-8D4E-14B234182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Supervisor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BE85E-E7CF-4B41-B6C7-7322A4A95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16833"/>
            <a:ext cx="9601200" cy="4150567"/>
          </a:xfrm>
        </p:spPr>
        <p:txBody>
          <a:bodyPr>
            <a:normAutofit/>
          </a:bodyPr>
          <a:lstStyle/>
          <a:p>
            <a:r>
              <a:rPr lang="en-US" sz="3000" dirty="0"/>
              <a:t>Coach operator’s on conflict management and de-escalation skills</a:t>
            </a:r>
          </a:p>
          <a:p>
            <a:pPr lvl="1"/>
            <a:r>
              <a:rPr lang="en-US" sz="2600" dirty="0"/>
              <a:t>When opportunity arises and no passengers are around</a:t>
            </a:r>
          </a:p>
          <a:p>
            <a:r>
              <a:rPr lang="en-US" sz="3000" dirty="0"/>
              <a:t>Respond to vehicle when requested </a:t>
            </a:r>
          </a:p>
          <a:p>
            <a:r>
              <a:rPr lang="en-US" sz="3000" dirty="0"/>
              <a:t>Use de-escalation skills</a:t>
            </a:r>
          </a:p>
          <a:p>
            <a:r>
              <a:rPr lang="en-US" sz="3000" dirty="0"/>
              <a:t>Request law enforcement response, if necessary</a:t>
            </a:r>
          </a:p>
          <a:p>
            <a:r>
              <a:rPr lang="en-US" sz="3000" dirty="0"/>
              <a:t>Complete follow-up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D8DEC-413B-4EFC-96AF-3B06B1DD4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384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228B-3242-4463-80B6-BFE0A89D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Trainer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A2A5F-A15B-4C13-8E13-CC148211B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2106"/>
            <a:ext cx="9601200" cy="394529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/>
              <a:t>Provide operators new-hire and refresher training and re-training on conflict management and de-escalation skills</a:t>
            </a:r>
          </a:p>
          <a:p>
            <a:r>
              <a:rPr lang="en-US" sz="3000" dirty="0"/>
              <a:t>During training, rely heavily on role play and case studies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43CC7-77F7-4E56-9B4E-5D5DFFCB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033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CAECA-E614-43D1-8969-A3CFA7C5E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with Law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084E7-050D-4D8D-844C-ADD6190CB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3445"/>
            <a:ext cx="9601200" cy="396395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Work to build on-going relationships </a:t>
            </a:r>
          </a:p>
          <a:p>
            <a:pPr>
              <a:spcAft>
                <a:spcPts val="600"/>
              </a:spcAft>
            </a:pPr>
            <a:r>
              <a:rPr lang="en-US" dirty="0"/>
              <a:t>Increase law enforcement visibility at “hot spots”</a:t>
            </a:r>
          </a:p>
          <a:p>
            <a:pPr>
              <a:spcAft>
                <a:spcPts val="600"/>
              </a:spcAft>
            </a:pPr>
            <a:r>
              <a:rPr lang="en-US" dirty="0"/>
              <a:t>Provide copies of transit policies, rules, and regulations that could be catalyst for passenger conflict</a:t>
            </a:r>
          </a:p>
          <a:p>
            <a:r>
              <a:rPr lang="en-US" dirty="0"/>
              <a:t>Conduct “hot wash” – create After-Action Report </a:t>
            </a:r>
          </a:p>
          <a:p>
            <a:pPr lvl="1"/>
            <a:r>
              <a:rPr lang="en-US" sz="2600" dirty="0"/>
              <a:t>Share with law enforcement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CB998-C5E6-4290-AF16-C949F7DC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2813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B61CE-2A88-44F9-91E8-ACA7F4633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 and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8DE69-D2C1-4A3C-B7AA-DC145C5F5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2106"/>
            <a:ext cx="9601200" cy="394529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000" dirty="0"/>
              <a:t>Orient operators, supervisors, dispatchers on policies / procedures that could generate passenger conflict</a:t>
            </a:r>
          </a:p>
          <a:p>
            <a:r>
              <a:rPr lang="en-US" sz="3000" dirty="0"/>
              <a:t>Periodically review those policies /procedures </a:t>
            </a:r>
          </a:p>
          <a:p>
            <a:pPr lvl="1">
              <a:spcAft>
                <a:spcPts val="600"/>
              </a:spcAft>
            </a:pPr>
            <a:r>
              <a:rPr lang="en-US" sz="2600" dirty="0"/>
              <a:t>Revise as necessary</a:t>
            </a:r>
          </a:p>
          <a:p>
            <a:r>
              <a:rPr lang="en-US" sz="3000" dirty="0"/>
              <a:t>Update operators, supervisors, dispatchers on revised policies /procedures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6BD2DF-C1C0-43AD-B031-E33B92F69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6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8C8851-51E8-4F76-AFED-149FA53CB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Defining the Risk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EAE1A-FF6F-4C52-A3FA-1858ACA556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C089F4-1BE0-4738-A132-74BE6660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4921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D2D34-0377-4D99-80CA-BCCCB81B4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 and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B6D74-2D1B-4DB2-9101-D159F6352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6163"/>
            <a:ext cx="9601200" cy="4446037"/>
          </a:xfrm>
        </p:spPr>
        <p:txBody>
          <a:bodyPr>
            <a:normAutofit lnSpcReduction="10000"/>
          </a:bodyPr>
          <a:lstStyle/>
          <a:p>
            <a:r>
              <a:rPr lang="en-US" sz="3000" dirty="0"/>
              <a:t>When addressing service design challenges</a:t>
            </a:r>
          </a:p>
          <a:p>
            <a:pPr lvl="1"/>
            <a:r>
              <a:rPr lang="en-US" sz="2500" dirty="0"/>
              <a:t>Consider information on:</a:t>
            </a:r>
          </a:p>
          <a:p>
            <a:pPr lvl="2"/>
            <a:r>
              <a:rPr lang="en-US" sz="2300" dirty="0"/>
              <a:t>high risk crime areas</a:t>
            </a:r>
          </a:p>
          <a:p>
            <a:pPr lvl="2"/>
            <a:r>
              <a:rPr lang="en-US" sz="2300" dirty="0"/>
              <a:t>gang activity areas</a:t>
            </a:r>
          </a:p>
          <a:p>
            <a:pPr lvl="2">
              <a:spcAft>
                <a:spcPts val="600"/>
              </a:spcAft>
            </a:pPr>
            <a:r>
              <a:rPr lang="en-US" sz="2300" dirty="0"/>
              <a:t>high risk times of day</a:t>
            </a:r>
          </a:p>
          <a:p>
            <a:pPr lvl="2">
              <a:spcAft>
                <a:spcPts val="600"/>
              </a:spcAft>
            </a:pPr>
            <a:r>
              <a:rPr lang="en-US" sz="2300" dirty="0"/>
              <a:t>day of week </a:t>
            </a:r>
          </a:p>
          <a:p>
            <a:pPr lvl="2">
              <a:spcAft>
                <a:spcPts val="600"/>
              </a:spcAft>
            </a:pPr>
            <a:r>
              <a:rPr lang="en-US" sz="2300" dirty="0"/>
              <a:t>time of year</a:t>
            </a:r>
          </a:p>
          <a:p>
            <a:r>
              <a:rPr lang="en-US" sz="3000" dirty="0"/>
              <a:t>Attempt to address assault risk through service design</a:t>
            </a:r>
          </a:p>
          <a:p>
            <a:pPr lvl="1"/>
            <a:r>
              <a:rPr lang="en-US" sz="2500" dirty="0"/>
              <a:t>Periodically conduct live evaluations of all routes at all times and days of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3AC68-AA0C-44C8-A820-2024A71D2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15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E72C-9C0B-4F41-8304-1EDE529E7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and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C0746-157F-4A0B-8C1A-120994C1B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6791"/>
            <a:ext cx="9601200" cy="421743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Consider driver compartment barriers</a:t>
            </a:r>
          </a:p>
          <a:p>
            <a:pPr>
              <a:spcAft>
                <a:spcPts val="600"/>
              </a:spcAft>
            </a:pPr>
            <a:r>
              <a:rPr lang="en-US" dirty="0"/>
              <a:t>Consider vehicles with driver left-side door</a:t>
            </a:r>
          </a:p>
          <a:p>
            <a:pPr>
              <a:spcAft>
                <a:spcPts val="600"/>
              </a:spcAft>
            </a:pPr>
            <a:r>
              <a:rPr lang="en-US" dirty="0"/>
              <a:t>Install panic/emergency alert buttons on vehicles</a:t>
            </a:r>
          </a:p>
          <a:p>
            <a:pPr>
              <a:spcAft>
                <a:spcPts val="600"/>
              </a:spcAft>
            </a:pPr>
            <a:r>
              <a:rPr lang="en-US" dirty="0"/>
              <a:t>Establish verbal code for operators to use with dispatch to request assistance</a:t>
            </a:r>
          </a:p>
          <a:p>
            <a:r>
              <a:rPr lang="en-US" dirty="0"/>
              <a:t>Have ability to initiate “open mic” on vehicle video/audio equipment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AEE2F-B775-441F-BAAB-D6D86BD7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068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7053E-6A20-4600-BC80-74920B893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and Customer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27607-783F-4BA8-AE93-D69FB9826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8090"/>
            <a:ext cx="9601200" cy="3889310"/>
          </a:xfrm>
        </p:spPr>
        <p:txBody>
          <a:bodyPr/>
          <a:lstStyle/>
          <a:p>
            <a:r>
              <a:rPr lang="en-US" sz="3000" dirty="0"/>
              <a:t>Make sure operators report all conflict events</a:t>
            </a:r>
          </a:p>
          <a:p>
            <a:pPr lvl="1">
              <a:spcAft>
                <a:spcPts val="1200"/>
              </a:spcAft>
            </a:pPr>
            <a:r>
              <a:rPr lang="en-US" sz="2600" dirty="0"/>
              <a:t>No matter how minor</a:t>
            </a:r>
          </a:p>
          <a:p>
            <a:r>
              <a:rPr lang="en-US" sz="3000" dirty="0"/>
              <a:t>Publicize request for passengers to report conflict-related activities</a:t>
            </a:r>
          </a:p>
          <a:p>
            <a:pPr lvl="1"/>
            <a:r>
              <a:rPr lang="en-US" sz="2600" dirty="0"/>
              <a:t>For example, “See something, Say Something”</a:t>
            </a:r>
          </a:p>
          <a:p>
            <a:pPr lvl="1"/>
            <a:r>
              <a:rPr lang="en-US" sz="2600" dirty="0"/>
              <a:t>Provide easy channel for passengers to report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8CFA9-0999-4429-B7B5-BD4916A6F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42943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966F8-9270-493D-92B0-758F93F61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Guidance and Counseling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69F3-D7AF-4D5E-94F2-496BA8A24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9429"/>
            <a:ext cx="9601200" cy="390797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/>
              <a:t>Ensure availability of counseling services to transit staff who are involved in significant conflict events</a:t>
            </a:r>
          </a:p>
          <a:p>
            <a:r>
              <a:rPr lang="en-US" sz="3000" dirty="0"/>
              <a:t>Encourage employees to reach out for counseling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8C9B8E-51D7-4BE6-B8BC-BB8701AA2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859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37D2F-9656-4DD4-8471-E5038069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44AD-C47C-4818-A438-CB9DE5C24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31437"/>
            <a:ext cx="9601200" cy="393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/>
              <a:t>Serve as “Accountable Executive”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Ensure process for prioritizing risk associated with passenger conflict</a:t>
            </a:r>
          </a:p>
          <a:p>
            <a:pPr>
              <a:spcAft>
                <a:spcPts val="600"/>
              </a:spcAft>
            </a:pPr>
            <a:r>
              <a:rPr lang="en-US" sz="3000" dirty="0"/>
              <a:t>Apply resources to help mitigate assault risk</a:t>
            </a:r>
          </a:p>
          <a:p>
            <a:r>
              <a:rPr lang="en-US" sz="3000" dirty="0"/>
              <a:t>Work to create “Positive Safety Culture”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B8739E-DFC1-48D8-97C9-0CF76C3D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3251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648F-4C2F-49C7-99E1-28D34E82B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Implementing Safety Management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6FE9-48C5-4532-B798-0F3C65784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8090"/>
            <a:ext cx="9601200" cy="388931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000" dirty="0"/>
              <a:t>Use SMS to address “operator assault” risk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Safety Risk Management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Safety Assurance</a:t>
            </a:r>
          </a:p>
          <a:p>
            <a:pPr lvl="1"/>
            <a:r>
              <a:rPr lang="en-US" sz="2800" dirty="0"/>
              <a:t>Safety Promotion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45A3C-A74A-4081-926E-4837A1E5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6439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80E827-2D01-4BB6-B67F-3FE3FF6F7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Reality Check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30777-B621-4774-B0AC-1461CDA06F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“Leadership”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145C-92D5-42A3-922B-D1430110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807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3FAFF-0774-4072-B0DC-AF1018FB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Review and Wrap 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6597C-9433-4114-9A57-BD02165DA9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AB34C-CB14-4BC1-A6F9-EB3D726E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75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B24B9C-E0DA-4AD2-8322-8E72B0D5C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1485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EFA84-39F3-4B6A-AEE9-90C7E9456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5577"/>
            <a:ext cx="9601200" cy="4411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Since 2008, number of assault injuries in transit </a:t>
            </a:r>
            <a:r>
              <a:rPr lang="en-US" sz="3200" i="1" dirty="0"/>
              <a:t>more than tripled</a:t>
            </a:r>
            <a:r>
              <a:rPr lang="en-US" sz="3200" dirty="0"/>
              <a:t>. Includes:</a:t>
            </a:r>
          </a:p>
          <a:p>
            <a:r>
              <a:rPr lang="en-US" sz="3200" dirty="0"/>
              <a:t>operator injuries</a:t>
            </a:r>
          </a:p>
          <a:p>
            <a:r>
              <a:rPr lang="en-US" sz="3200" dirty="0"/>
              <a:t>vehicle rider injuries, and </a:t>
            </a:r>
          </a:p>
          <a:p>
            <a:r>
              <a:rPr lang="en-US" sz="3200" dirty="0"/>
              <a:t>injuries to people waiting for or leaving the bus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43A971-C52B-4BA2-94D3-0B437635F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96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0A37-6D9A-44D7-9A1D-C279AD47E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Assault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5F7E1-E9C6-4607-95BF-A905BEF80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0768"/>
            <a:ext cx="9601200" cy="4034648"/>
          </a:xfrm>
        </p:spPr>
        <p:txBody>
          <a:bodyPr>
            <a:normAutofit/>
          </a:bodyPr>
          <a:lstStyle/>
          <a:p>
            <a:r>
              <a:rPr lang="en-US" sz="3200" dirty="0"/>
              <a:t>Overt physical and verbal acts of aggression by passenger</a:t>
            </a:r>
          </a:p>
          <a:p>
            <a:r>
              <a:rPr lang="en-US" sz="3200" dirty="0"/>
              <a:t>Interferes with mission of transit operator</a:t>
            </a:r>
          </a:p>
          <a:p>
            <a:r>
              <a:rPr lang="en-US" sz="3200" dirty="0"/>
              <a:t>Adversely affects safety of operator and customers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085C1-35AC-4A90-8F7E-408C9F29C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0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C1876-BC8C-401C-B471-92F5C761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Assault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CF9B9-124C-4355-9EB0-93C7283FC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8841"/>
            <a:ext cx="9601200" cy="4483359"/>
          </a:xfrm>
        </p:spPr>
        <p:txBody>
          <a:bodyPr/>
          <a:lstStyle/>
          <a:p>
            <a:r>
              <a:rPr lang="en-US" dirty="0"/>
              <a:t>Verbal threats / intimidation / harassment		81%</a:t>
            </a:r>
          </a:p>
          <a:p>
            <a:r>
              <a:rPr lang="en-US" dirty="0"/>
              <a:t>Spitting								60%</a:t>
            </a:r>
          </a:p>
          <a:p>
            <a:r>
              <a:rPr lang="en-US" dirty="0"/>
              <a:t>Projectiles thrown at bus					38%</a:t>
            </a:r>
          </a:p>
          <a:p>
            <a:r>
              <a:rPr lang="en-US" dirty="0"/>
              <a:t>Projectiles thrown inside bus (including liquids)	26%</a:t>
            </a:r>
          </a:p>
          <a:p>
            <a:r>
              <a:rPr lang="en-US" dirty="0"/>
              <a:t>While vehicle is in motion					  9%</a:t>
            </a:r>
          </a:p>
          <a:p>
            <a:r>
              <a:rPr lang="en-US" dirty="0"/>
              <a:t>Due to operator race / gender /size			  5%</a:t>
            </a:r>
          </a:p>
          <a:p>
            <a:r>
              <a:rPr lang="en-US" dirty="0"/>
              <a:t>Simple assault							  3%</a:t>
            </a:r>
          </a:p>
          <a:p>
            <a:r>
              <a:rPr lang="en-US" dirty="0"/>
              <a:t>Involves weapons						  2%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FF5EA-BFEB-47C8-9222-E05E1709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864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811C-7CCF-409B-9796-527A1FEF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Contributing Factors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609AC2-F7F4-4C9E-841C-28654CA04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60849"/>
            <a:ext cx="9601200" cy="46559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Fare enforcement						67%</a:t>
            </a:r>
          </a:p>
          <a:p>
            <a:r>
              <a:rPr lang="en-US" dirty="0"/>
              <a:t>Intoxicated passengers or drug users			66%</a:t>
            </a:r>
          </a:p>
          <a:p>
            <a:r>
              <a:rPr lang="en-US" dirty="0"/>
              <a:t>Other rule enforcement						53%</a:t>
            </a:r>
          </a:p>
          <a:p>
            <a:r>
              <a:rPr lang="en-US" dirty="0"/>
              <a:t>School / youth-related violence				48%</a:t>
            </a:r>
          </a:p>
          <a:p>
            <a:r>
              <a:rPr lang="en-US" dirty="0"/>
              <a:t>Individuals with mental illness					40%</a:t>
            </a:r>
          </a:p>
          <a:p>
            <a:r>
              <a:rPr lang="en-US" dirty="0"/>
              <a:t>Routes operating in high-crime areas			26%</a:t>
            </a:r>
          </a:p>
          <a:p>
            <a:r>
              <a:rPr lang="en-US" dirty="0"/>
              <a:t>Service problems (delays, service reductions, etc.)	24%</a:t>
            </a:r>
          </a:p>
          <a:p>
            <a:r>
              <a:rPr lang="en-US" dirty="0"/>
              <a:t>Gang-related violence						12%</a:t>
            </a:r>
          </a:p>
          <a:p>
            <a:r>
              <a:rPr lang="en-US" dirty="0"/>
              <a:t>Cash Transactions						 3%					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5A5CF3-986C-4D4F-9751-D5BFAC667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19F0-2D8A-4C4C-994A-732E23D80BE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62151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2298</TotalTime>
  <Words>2012</Words>
  <Application>Microsoft Office PowerPoint</Application>
  <PresentationFormat>Widescreen</PresentationFormat>
  <Paragraphs>391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Bahnschrift SemiBold SemiConden</vt:lpstr>
      <vt:lpstr>Calibri</vt:lpstr>
      <vt:lpstr>Franklin Gothic Book</vt:lpstr>
      <vt:lpstr>Crop</vt:lpstr>
      <vt:lpstr>Conflict Management and  de-escalation strategies  for Transit Staff</vt:lpstr>
      <vt:lpstr>Overview</vt:lpstr>
      <vt:lpstr>Agenda</vt:lpstr>
      <vt:lpstr>The Reality Checks</vt:lpstr>
      <vt:lpstr>Defining the Risk</vt:lpstr>
      <vt:lpstr>PowerPoint Presentation</vt:lpstr>
      <vt:lpstr>Definition of Assault</vt:lpstr>
      <vt:lpstr>Assault Type</vt:lpstr>
      <vt:lpstr>Contributing Factors</vt:lpstr>
      <vt:lpstr>Basic Needs of Transit Passenger</vt:lpstr>
      <vt:lpstr>Passenger Traits That May Lead to Conflict</vt:lpstr>
      <vt:lpstr>Examples of Conflict Sources</vt:lpstr>
      <vt:lpstr>Time Periods of Assaults</vt:lpstr>
      <vt:lpstr>Review</vt:lpstr>
      <vt:lpstr>Reality Check</vt:lpstr>
      <vt:lpstr>De-Escalation Skills</vt:lpstr>
      <vt:lpstr>What is Conflict?</vt:lpstr>
      <vt:lpstr>What is de-escalation?</vt:lpstr>
      <vt:lpstr>Types of Conflict</vt:lpstr>
      <vt:lpstr>Three Aspects of Communication</vt:lpstr>
      <vt:lpstr>Making a Good First Impression</vt:lpstr>
      <vt:lpstr>Triggering Events</vt:lpstr>
      <vt:lpstr>Situational Awareness</vt:lpstr>
      <vt:lpstr>CAIRO Method of Conflict Management</vt:lpstr>
      <vt:lpstr>Some Signs of Conflict Escalation</vt:lpstr>
      <vt:lpstr>More Signs of Conflict Escalation</vt:lpstr>
      <vt:lpstr>Reducing Escalation - Aggression</vt:lpstr>
      <vt:lpstr>Reducing Escalation - Tactics</vt:lpstr>
      <vt:lpstr>Reducing Escalation – More Tactics</vt:lpstr>
      <vt:lpstr>Reducing Escalation – Do NOT say this</vt:lpstr>
      <vt:lpstr>Reducing Escalation – Do NOT do this</vt:lpstr>
      <vt:lpstr>Respond versus React</vt:lpstr>
      <vt:lpstr>Identify Your Hot Buttons</vt:lpstr>
      <vt:lpstr>Consider Avoidance</vt:lpstr>
      <vt:lpstr>Take a Time Out</vt:lpstr>
      <vt:lpstr>Listen and Repeat Key Points</vt:lpstr>
      <vt:lpstr>Ask Open-ended Questions</vt:lpstr>
      <vt:lpstr>Offer Help or Options</vt:lpstr>
      <vt:lpstr>Give Choices and Consequences</vt:lpstr>
      <vt:lpstr>Take Action</vt:lpstr>
      <vt:lpstr>Responding to Danger</vt:lpstr>
      <vt:lpstr>Review</vt:lpstr>
      <vt:lpstr>Reality Check</vt:lpstr>
      <vt:lpstr>Leadership Strategies</vt:lpstr>
      <vt:lpstr>Role of Dispatcher</vt:lpstr>
      <vt:lpstr>Role of Supervisor</vt:lpstr>
      <vt:lpstr>Role of Trainer</vt:lpstr>
      <vt:lpstr>Relationship with Law Enforcement</vt:lpstr>
      <vt:lpstr>Policies and Procedures</vt:lpstr>
      <vt:lpstr>Routes and Schedules</vt:lpstr>
      <vt:lpstr>Equipment and Technology</vt:lpstr>
      <vt:lpstr>Employee and Customer Reporting</vt:lpstr>
      <vt:lpstr>Guidance and Counseling</vt:lpstr>
      <vt:lpstr>Role of Leadership</vt:lpstr>
      <vt:lpstr>Implementing Safety Management System</vt:lpstr>
      <vt:lpstr>Reality Check</vt:lpstr>
      <vt:lpstr>Review and 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Management and de-escalation strategies for Transit Staff</dc:title>
  <dc:creator>Lazaro</dc:creator>
  <cp:lastModifiedBy>Lazaro</cp:lastModifiedBy>
  <cp:revision>32</cp:revision>
  <cp:lastPrinted>2021-05-07T14:22:14Z</cp:lastPrinted>
  <dcterms:created xsi:type="dcterms:W3CDTF">2021-05-04T13:50:15Z</dcterms:created>
  <dcterms:modified xsi:type="dcterms:W3CDTF">2021-05-07T19:33:54Z</dcterms:modified>
</cp:coreProperties>
</file>