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7" r:id="rId4"/>
    <p:sldId id="264" r:id="rId5"/>
    <p:sldId id="258" r:id="rId6"/>
    <p:sldId id="259" r:id="rId7"/>
    <p:sldId id="260" r:id="rId8"/>
    <p:sldId id="267" r:id="rId9"/>
    <p:sldId id="262" r:id="rId10"/>
    <p:sldId id="263" r:id="rId11"/>
    <p:sldId id="265" r:id="rId12"/>
    <p:sldId id="269" r:id="rId13"/>
    <p:sldId id="268" r:id="rId14"/>
    <p:sldId id="266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9" autoAdjust="0"/>
    <p:restoredTop sz="94660"/>
  </p:normalViewPr>
  <p:slideViewPr>
    <p:cSldViewPr snapToGrid="0">
      <p:cViewPr varScale="1">
        <p:scale>
          <a:sx n="90" d="100"/>
          <a:sy n="90" d="100"/>
        </p:scale>
        <p:origin x="87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Business continuity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 PROGRAM NOT A POLICY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5841881"/>
            <a:ext cx="2438611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459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should include a plan for all facilities including:</a:t>
            </a:r>
          </a:p>
          <a:p>
            <a:pPr lvl="1"/>
            <a:r>
              <a:rPr lang="en-US" dirty="0"/>
              <a:t>Parking Garages</a:t>
            </a:r>
          </a:p>
          <a:p>
            <a:pPr lvl="1"/>
            <a:r>
              <a:rPr lang="en-US" dirty="0"/>
              <a:t>Park n Rides</a:t>
            </a:r>
          </a:p>
          <a:p>
            <a:pPr lvl="1"/>
            <a:r>
              <a:rPr lang="en-US" dirty="0"/>
              <a:t>Maintenance facilities</a:t>
            </a:r>
          </a:p>
          <a:p>
            <a:pPr lvl="1"/>
            <a:r>
              <a:rPr lang="en-US" dirty="0"/>
              <a:t>Vehicle storage</a:t>
            </a:r>
          </a:p>
          <a:p>
            <a:pPr lvl="1"/>
            <a:r>
              <a:rPr lang="en-US" dirty="0"/>
              <a:t>Buses</a:t>
            </a:r>
          </a:p>
          <a:p>
            <a:pPr lvl="1"/>
            <a:r>
              <a:rPr lang="en-US" dirty="0"/>
              <a:t>Administrative offices</a:t>
            </a:r>
          </a:p>
          <a:p>
            <a:pPr lvl="1"/>
            <a:r>
              <a:rPr lang="en-US" dirty="0"/>
              <a:t>Satellite offices</a:t>
            </a:r>
          </a:p>
          <a:p>
            <a:pPr lvl="1"/>
            <a:r>
              <a:rPr lang="en-US" dirty="0"/>
              <a:t>Real estate holdings (boats, vans, etc)</a:t>
            </a:r>
          </a:p>
        </p:txBody>
      </p:sp>
    </p:spTree>
    <p:extLst>
      <p:ext uri="{BB962C8B-B14F-4D97-AF65-F5344CB8AC3E}">
        <p14:creationId xmlns:p14="http://schemas.microsoft.com/office/powerpoint/2010/main" val="22357703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Suspicious Items, People and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Packages and devices</a:t>
            </a:r>
          </a:p>
          <a:p>
            <a:r>
              <a:rPr lang="en-US" dirty="0"/>
              <a:t>Protocol when a concern arises</a:t>
            </a:r>
          </a:p>
          <a:p>
            <a:r>
              <a:rPr lang="en-US" dirty="0"/>
              <a:t>Training</a:t>
            </a:r>
          </a:p>
          <a:p>
            <a:r>
              <a:rPr lang="en-US" dirty="0"/>
              <a:t>Special event training</a:t>
            </a:r>
          </a:p>
          <a:p>
            <a:r>
              <a:rPr lang="en-US" dirty="0"/>
              <a:t>Children, elderly an special circumstances</a:t>
            </a:r>
          </a:p>
          <a:p>
            <a:r>
              <a:rPr lang="en-US" dirty="0"/>
              <a:t>Suspicious vehicles</a:t>
            </a:r>
          </a:p>
        </p:txBody>
      </p:sp>
    </p:spTree>
    <p:extLst>
      <p:ext uri="{BB962C8B-B14F-4D97-AF65-F5344CB8AC3E}">
        <p14:creationId xmlns:p14="http://schemas.microsoft.com/office/powerpoint/2010/main" val="355766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 Distance disasters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 prepared for an emergency that occurs well beyond your base of operations</a:t>
            </a:r>
          </a:p>
          <a:p>
            <a:r>
              <a:rPr lang="en-US" dirty="0"/>
              <a:t>Long distance disasters are difficult because of unfamiliar media, unfamiliar emergency responders and the inability to perform a quick investigation and/or assessment</a:t>
            </a:r>
          </a:p>
          <a:p>
            <a:r>
              <a:rPr lang="en-US" dirty="0"/>
              <a:t>Plan for a response for various travel distance benchmarks (3 hours away, 5 hours away, etc.)</a:t>
            </a:r>
          </a:p>
        </p:txBody>
      </p:sp>
    </p:spTree>
    <p:extLst>
      <p:ext uri="{BB962C8B-B14F-4D97-AF65-F5344CB8AC3E}">
        <p14:creationId xmlns:p14="http://schemas.microsoft.com/office/powerpoint/2010/main" val="3601257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Claims Management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have a trained accident person on staff or on call?</a:t>
            </a:r>
          </a:p>
          <a:p>
            <a:r>
              <a:rPr lang="en-US" dirty="0"/>
              <a:t>Contact with your counsel?</a:t>
            </a:r>
          </a:p>
          <a:p>
            <a:r>
              <a:rPr lang="en-US" dirty="0"/>
              <a:t>Contact with claims adjusters?</a:t>
            </a:r>
          </a:p>
          <a:p>
            <a:r>
              <a:rPr lang="en-US" dirty="0"/>
              <a:t>Training of key personnel to manage claims including dispatchers, supervisors and drivers?</a:t>
            </a:r>
          </a:p>
          <a:p>
            <a:r>
              <a:rPr lang="en-US" dirty="0"/>
              <a:t>Training of on-site personnel including maintenance staff and administrative personnel</a:t>
            </a:r>
          </a:p>
          <a:p>
            <a:r>
              <a:rPr lang="en-US" dirty="0"/>
              <a:t>Counseling and EAP on call</a:t>
            </a:r>
          </a:p>
        </p:txBody>
      </p:sp>
    </p:spTree>
    <p:extLst>
      <p:ext uri="{BB962C8B-B14F-4D97-AF65-F5344CB8AC3E}">
        <p14:creationId xmlns:p14="http://schemas.microsoft.com/office/powerpoint/2010/main" val="237962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Cyber 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Catastrophic loss can be administrative in addition to physical harm</a:t>
            </a:r>
          </a:p>
          <a:p>
            <a:r>
              <a:rPr lang="en-US" dirty="0"/>
              <a:t>Data breaches can affect employees and the community</a:t>
            </a:r>
          </a:p>
          <a:p>
            <a:r>
              <a:rPr lang="en-US" dirty="0"/>
              <a:t>Virus and data corruption can be critical</a:t>
            </a:r>
          </a:p>
        </p:txBody>
      </p:sp>
    </p:spTree>
    <p:extLst>
      <p:ext uri="{BB962C8B-B14F-4D97-AF65-F5344CB8AC3E}">
        <p14:creationId xmlns:p14="http://schemas.microsoft.com/office/powerpoint/2010/main" val="28819200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Contact information</a:t>
            </a:r>
            <a:br>
              <a:rPr lang="en-US" dirty="0"/>
            </a:br>
            <a:r>
              <a:rPr lang="en-US" cap="none" dirty="0"/>
              <a:t>Jill E. Nagy</a:t>
            </a:r>
            <a:br>
              <a:rPr lang="en-US" cap="none" dirty="0"/>
            </a:br>
            <a:r>
              <a:rPr lang="en-US" cap="none" dirty="0"/>
              <a:t>Summers Nagy Law Offices</a:t>
            </a:r>
            <a:br>
              <a:rPr lang="en-US" cap="none" dirty="0"/>
            </a:br>
            <a:r>
              <a:rPr lang="en-US" cap="none" dirty="0"/>
              <a:t>Jnagy@summersnagy.com</a:t>
            </a:r>
            <a:br>
              <a:rPr lang="en-US" dirty="0"/>
            </a:br>
            <a:r>
              <a:rPr lang="en-US" dirty="0"/>
              <a:t>610-939-9866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5841881"/>
            <a:ext cx="2438611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991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Types of Loss are included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Plan should be broad enough to consider:</a:t>
            </a:r>
          </a:p>
          <a:p>
            <a:pPr lvl="1"/>
            <a:r>
              <a:rPr lang="en-US" dirty="0"/>
              <a:t>Workplace /Passenger Violence </a:t>
            </a:r>
          </a:p>
          <a:p>
            <a:pPr lvl="1"/>
            <a:r>
              <a:rPr lang="en-US" dirty="0"/>
              <a:t>Cyber Attack</a:t>
            </a:r>
          </a:p>
          <a:p>
            <a:pPr lvl="1"/>
            <a:r>
              <a:rPr lang="en-US" dirty="0"/>
              <a:t>Natural Disaster</a:t>
            </a:r>
          </a:p>
          <a:p>
            <a:pPr lvl="1"/>
            <a:r>
              <a:rPr lang="en-US" dirty="0"/>
              <a:t>Fire (fleet, OTR, facility, etc.)</a:t>
            </a:r>
          </a:p>
          <a:p>
            <a:pPr lvl="1"/>
            <a:r>
              <a:rPr lang="en-US" dirty="0"/>
              <a:t>Fleet destruction</a:t>
            </a:r>
          </a:p>
          <a:p>
            <a:pPr lvl="1"/>
            <a:r>
              <a:rPr lang="en-US" dirty="0"/>
              <a:t> Security threat</a:t>
            </a:r>
          </a:p>
          <a:p>
            <a:pPr lvl="1"/>
            <a:r>
              <a:rPr lang="en-US" dirty="0"/>
              <a:t>Fatal Accident</a:t>
            </a:r>
          </a:p>
          <a:p>
            <a:pPr lvl="1"/>
            <a:r>
              <a:rPr lang="en-US" dirty="0"/>
              <a:t>Large scale accident</a:t>
            </a:r>
          </a:p>
          <a:p>
            <a:pPr lvl="1"/>
            <a:r>
              <a:rPr lang="en-US" dirty="0"/>
              <a:t>Entrapment</a:t>
            </a:r>
          </a:p>
          <a:p>
            <a:pPr lvl="1"/>
            <a:r>
              <a:rPr lang="en-US" dirty="0"/>
              <a:t>On site Catastrophe (fire, explosion, fueling loss, maintenance injury, etc.)</a:t>
            </a:r>
          </a:p>
        </p:txBody>
      </p:sp>
    </p:spTree>
    <p:extLst>
      <p:ext uri="{BB962C8B-B14F-4D97-AF65-F5344CB8AC3E}">
        <p14:creationId xmlns:p14="http://schemas.microsoft.com/office/powerpoint/2010/main" val="321013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additional Policies are necessary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Evacuation Policies</a:t>
            </a:r>
          </a:p>
          <a:p>
            <a:r>
              <a:rPr lang="en-US" dirty="0"/>
              <a:t>Communication Policies</a:t>
            </a:r>
          </a:p>
          <a:p>
            <a:r>
              <a:rPr lang="en-US" dirty="0"/>
              <a:t>Emergency and/or Reduced Route Policies</a:t>
            </a:r>
          </a:p>
          <a:p>
            <a:pPr lvl="1"/>
            <a:r>
              <a:rPr lang="en-US" dirty="0"/>
              <a:t>May include community and/or municipal coordination</a:t>
            </a:r>
          </a:p>
          <a:p>
            <a:r>
              <a:rPr lang="en-US" dirty="0"/>
              <a:t>Media Communication Policies</a:t>
            </a:r>
          </a:p>
          <a:p>
            <a:r>
              <a:rPr lang="en-US" dirty="0"/>
              <a:t>Training Policies</a:t>
            </a:r>
          </a:p>
          <a:p>
            <a:r>
              <a:rPr lang="en-US" dirty="0"/>
              <a:t>Investigation Policies</a:t>
            </a:r>
          </a:p>
          <a:p>
            <a:r>
              <a:rPr lang="en-US" dirty="0"/>
              <a:t>Emergency Preparedness Plan </a:t>
            </a:r>
          </a:p>
          <a:p>
            <a:r>
              <a:rPr lang="en-US" dirty="0"/>
              <a:t>Disciplinary policies</a:t>
            </a:r>
          </a:p>
          <a:p>
            <a:r>
              <a:rPr lang="en-US" dirty="0"/>
              <a:t>Safety and security review procedures</a:t>
            </a:r>
          </a:p>
          <a:p>
            <a:r>
              <a:rPr lang="en-US" dirty="0"/>
              <a:t>Surveillance updates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625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Hazardous material storage</a:t>
            </a:r>
          </a:p>
          <a:p>
            <a:r>
              <a:rPr lang="en-US" dirty="0"/>
              <a:t>Fire Prevention</a:t>
            </a:r>
          </a:p>
          <a:p>
            <a:r>
              <a:rPr lang="en-US" dirty="0"/>
              <a:t>PPE updates</a:t>
            </a:r>
          </a:p>
          <a:p>
            <a:r>
              <a:rPr lang="en-US" dirty="0"/>
              <a:t>Vehicle inspections</a:t>
            </a:r>
          </a:p>
          <a:p>
            <a:r>
              <a:rPr lang="en-US" dirty="0"/>
              <a:t>Vehicle Readiness</a:t>
            </a:r>
          </a:p>
          <a:p>
            <a:r>
              <a:rPr lang="en-US" dirty="0"/>
              <a:t>Emergency Readiness</a:t>
            </a:r>
          </a:p>
          <a:p>
            <a:pPr lvl="1"/>
            <a:r>
              <a:rPr lang="en-US" dirty="0"/>
              <a:t>Blankets, first aid kits, flares, etc.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990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AGENCY PARTICIPATION IN STATE OR LOCAL DISASTER PLANS?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have an agreement with any government agencies?</a:t>
            </a:r>
          </a:p>
          <a:p>
            <a:r>
              <a:rPr lang="en-US" dirty="0"/>
              <a:t>Have you trained for your role with the municipal government?</a:t>
            </a:r>
          </a:p>
          <a:p>
            <a:r>
              <a:rPr lang="en-US" dirty="0"/>
              <a:t>Do you have a contingency for providing primary service during an emergency?</a:t>
            </a:r>
          </a:p>
          <a:p>
            <a:r>
              <a:rPr lang="en-US" dirty="0"/>
              <a:t>Are you prepared to house and/or transport disaster victims?</a:t>
            </a:r>
          </a:p>
          <a:p>
            <a:r>
              <a:rPr lang="en-US" dirty="0"/>
              <a:t>Are your drivers trained for  dealing with disaster victims</a:t>
            </a:r>
          </a:p>
          <a:p>
            <a:r>
              <a:rPr lang="en-US" dirty="0"/>
              <a:t>How will you manage your workforce, if called upon?</a:t>
            </a:r>
          </a:p>
        </p:txBody>
      </p:sp>
    </p:spTree>
    <p:extLst>
      <p:ext uri="{BB962C8B-B14F-4D97-AF65-F5344CB8AC3E}">
        <p14:creationId xmlns:p14="http://schemas.microsoft.com/office/powerpoint/2010/main" val="3365488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critical appendix in this plan is the “phone tree”</a:t>
            </a:r>
          </a:p>
          <a:p>
            <a:r>
              <a:rPr lang="en-US" dirty="0"/>
              <a:t>Key personnel must have the communication chain available at all times</a:t>
            </a:r>
          </a:p>
          <a:p>
            <a:r>
              <a:rPr lang="en-US" dirty="0"/>
              <a:t>Employees must have training on what to do if their contact person is not available</a:t>
            </a:r>
          </a:p>
          <a:p>
            <a:r>
              <a:rPr lang="en-US" dirty="0"/>
              <a:t>Contingency plans for communication with third parties and/or board members must be in place during periods of absence</a:t>
            </a:r>
          </a:p>
          <a:p>
            <a:endParaRPr lang="en-US" dirty="0"/>
          </a:p>
          <a:p>
            <a:r>
              <a:rPr lang="en-US" dirty="0"/>
              <a:t>Media relations must be carefully managed!  Many media companies are available- this should be included in your plan</a:t>
            </a:r>
          </a:p>
        </p:txBody>
      </p:sp>
    </p:spTree>
    <p:extLst>
      <p:ext uri="{BB962C8B-B14F-4D97-AF65-F5344CB8AC3E}">
        <p14:creationId xmlns:p14="http://schemas.microsoft.com/office/powerpoint/2010/main" val="1797935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the role of SUPERVISORS, DiSPATCHERS AND MIDDLE MANAGEMENT?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Expectations of personnel must be made clear</a:t>
            </a:r>
          </a:p>
          <a:p>
            <a:r>
              <a:rPr lang="en-US" dirty="0"/>
              <a:t>Certain incidents may trigger staff interaction more than others</a:t>
            </a:r>
          </a:p>
          <a:p>
            <a:endParaRPr lang="en-US" dirty="0"/>
          </a:p>
          <a:p>
            <a:r>
              <a:rPr lang="en-US" dirty="0"/>
              <a:t>Designate a specific person to talk to the media so that you have a concerted statement</a:t>
            </a:r>
          </a:p>
          <a:p>
            <a:r>
              <a:rPr lang="en-US" dirty="0"/>
              <a:t>Understand who is directing staff during all forms of emergencies and ensure those persons have proper training</a:t>
            </a:r>
          </a:p>
          <a:p>
            <a:r>
              <a:rPr lang="en-US" dirty="0"/>
              <a:t>Designate staff who will communicate with police and/or emergency providers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728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Fleet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is your protocol if you lose your fleet?</a:t>
            </a:r>
          </a:p>
          <a:p>
            <a:endParaRPr lang="en-US" dirty="0"/>
          </a:p>
          <a:p>
            <a:r>
              <a:rPr lang="en-US" dirty="0"/>
              <a:t>Do you have an contact list if buses cannot get on the road?</a:t>
            </a:r>
          </a:p>
          <a:p>
            <a:endParaRPr lang="en-US" dirty="0"/>
          </a:p>
          <a:p>
            <a:r>
              <a:rPr lang="en-US" dirty="0"/>
              <a:t>Have you identified priority service?</a:t>
            </a:r>
          </a:p>
          <a:p>
            <a:endParaRPr lang="en-US" dirty="0"/>
          </a:p>
          <a:p>
            <a:r>
              <a:rPr lang="en-US" dirty="0"/>
              <a:t>Is there a network of vehicles you can call upon?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Does your fleet storage anticipate a catastrophic loss?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041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Responders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plan MUST include routine communication with emergency responders</a:t>
            </a:r>
          </a:p>
          <a:p>
            <a:r>
              <a:rPr lang="en-US" dirty="0"/>
              <a:t>Emergency responders should have training on your vehicles and understand your facilities and properties</a:t>
            </a:r>
          </a:p>
          <a:p>
            <a:endParaRPr lang="en-US" dirty="0"/>
          </a:p>
          <a:p>
            <a:r>
              <a:rPr lang="en-US" dirty="0"/>
              <a:t>Emergency responders should have a sense of access to your facilities and dangerous areas at your facilities</a:t>
            </a:r>
          </a:p>
          <a:p>
            <a:endParaRPr lang="en-US" dirty="0"/>
          </a:p>
          <a:p>
            <a:r>
              <a:rPr lang="en-US" dirty="0"/>
              <a:t>Emergency responders should understand your evacuation plan</a:t>
            </a:r>
          </a:p>
        </p:txBody>
      </p:sp>
    </p:spTree>
    <p:extLst>
      <p:ext uri="{BB962C8B-B14F-4D97-AF65-F5344CB8AC3E}">
        <p14:creationId xmlns:p14="http://schemas.microsoft.com/office/powerpoint/2010/main" val="376184778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1022</TotalTime>
  <Words>685</Words>
  <Application>Microsoft Office PowerPoint</Application>
  <PresentationFormat>Widescreen</PresentationFormat>
  <Paragraphs>105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Century Gothic</vt:lpstr>
      <vt:lpstr>Vapor Trail</vt:lpstr>
      <vt:lpstr>Business continuity</vt:lpstr>
      <vt:lpstr>What Types of Loss are included</vt:lpstr>
      <vt:lpstr>What additional Policies are necessary</vt:lpstr>
      <vt:lpstr>PowerPoint Presentation</vt:lpstr>
      <vt:lpstr>AGENCY PARTICIPATION IN STATE OR LOCAL DISASTER PLANS?</vt:lpstr>
      <vt:lpstr>COmmunications</vt:lpstr>
      <vt:lpstr>What is the role of SUPERVISORS, DiSPATCHERS AND MIDDLE MANAGEMENT?</vt:lpstr>
      <vt:lpstr>Fleet Management</vt:lpstr>
      <vt:lpstr>Emergency Responders </vt:lpstr>
      <vt:lpstr>Facilities</vt:lpstr>
      <vt:lpstr>Suspicious Items, People and Activities</vt:lpstr>
      <vt:lpstr>Long Distance disasters</vt:lpstr>
      <vt:lpstr>Claims Management </vt:lpstr>
      <vt:lpstr>Cyber Security</vt:lpstr>
      <vt:lpstr>Contact information Jill E. Nagy Summers Nagy Law Offices Jnagy@summersnagy.com 610-939-9866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Catastrophic Loss</dc:title>
  <dc:creator>Jill Nagy</dc:creator>
  <cp:lastModifiedBy>Jill Nagy</cp:lastModifiedBy>
  <cp:revision>13</cp:revision>
  <dcterms:created xsi:type="dcterms:W3CDTF">2017-04-19T00:23:21Z</dcterms:created>
  <dcterms:modified xsi:type="dcterms:W3CDTF">2024-12-10T13:19:05Z</dcterms:modified>
</cp:coreProperties>
</file>