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comment2.xml" ContentType="application/vnd.openxmlformats-officedocument.presentationml.comments+xml"/>
  <Override PartName="/ppt/notesSlides/notesSlide19.xml" ContentType="application/vnd.openxmlformats-officedocument.presentationml.notesSlide+xml"/>
  <Override PartName="/ppt/comments/comment3.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4.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bookmarkIdSeed="2">
  <p:sldMasterIdLst>
    <p:sldMasterId id="2147483648" r:id="rId4"/>
  </p:sldMasterIdLst>
  <p:notesMasterIdLst>
    <p:notesMasterId r:id="rId34"/>
  </p:notesMasterIdLst>
  <p:handoutMasterIdLst>
    <p:handoutMasterId r:id="rId35"/>
  </p:handoutMasterIdLst>
  <p:sldIdLst>
    <p:sldId id="261" r:id="rId5"/>
    <p:sldId id="308" r:id="rId6"/>
    <p:sldId id="277" r:id="rId7"/>
    <p:sldId id="307" r:id="rId8"/>
    <p:sldId id="280" r:id="rId9"/>
    <p:sldId id="279" r:id="rId10"/>
    <p:sldId id="281" r:id="rId11"/>
    <p:sldId id="282" r:id="rId12"/>
    <p:sldId id="283" r:id="rId13"/>
    <p:sldId id="284" r:id="rId14"/>
    <p:sldId id="286" r:id="rId15"/>
    <p:sldId id="287" r:id="rId16"/>
    <p:sldId id="285" r:id="rId17"/>
    <p:sldId id="289" r:id="rId18"/>
    <p:sldId id="290" r:id="rId19"/>
    <p:sldId id="291" r:id="rId20"/>
    <p:sldId id="306" r:id="rId21"/>
    <p:sldId id="294" r:id="rId22"/>
    <p:sldId id="288" r:id="rId23"/>
    <p:sldId id="293" r:id="rId24"/>
    <p:sldId id="296" r:id="rId25"/>
    <p:sldId id="297" r:id="rId26"/>
    <p:sldId id="299" r:id="rId27"/>
    <p:sldId id="301" r:id="rId28"/>
    <p:sldId id="302" r:id="rId29"/>
    <p:sldId id="274" r:id="rId30"/>
    <p:sldId id="303" r:id="rId31"/>
    <p:sldId id="305" r:id="rId32"/>
    <p:sldId id="300" r:id="rId33"/>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cy Huggins" initials="NH" lastIdx="1" clrIdx="0"/>
  <p:cmAuthor id="2" name="Nancy Hggins" initials="NH" lastIdx="8" clrIdx="1">
    <p:extLst>
      <p:ext uri="{19B8F6BF-5375-455C-9EA6-DF929625EA0E}">
        <p15:presenceInfo xmlns:p15="http://schemas.microsoft.com/office/powerpoint/2012/main" userId="Nancy Hggin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69912" autoAdjust="0"/>
  </p:normalViewPr>
  <p:slideViewPr>
    <p:cSldViewPr snapToGrid="0" snapToObjects="1">
      <p:cViewPr varScale="1">
        <p:scale>
          <a:sx n="74" d="100"/>
          <a:sy n="74" d="100"/>
        </p:scale>
        <p:origin x="2664" y="7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ydney Dickens" userId="937446b3-f674-4323-a1f2-94641b88e5dc" providerId="ADAL" clId="{F64BC64F-1407-43E7-A776-3C625A206C27}"/>
    <pc:docChg chg="custSel modSld">
      <pc:chgData name="Cydney Dickens" userId="937446b3-f674-4323-a1f2-94641b88e5dc" providerId="ADAL" clId="{F64BC64F-1407-43E7-A776-3C625A206C27}" dt="2025-03-02T20:02:50.308" v="23" actId="20577"/>
      <pc:docMkLst>
        <pc:docMk/>
      </pc:docMkLst>
      <pc:sldChg chg="modNotesTx">
        <pc:chgData name="Cydney Dickens" userId="937446b3-f674-4323-a1f2-94641b88e5dc" providerId="ADAL" clId="{F64BC64F-1407-43E7-A776-3C625A206C27}" dt="2025-03-02T20:01:43.154" v="20" actId="20577"/>
        <pc:sldMkLst>
          <pc:docMk/>
          <pc:sldMk cId="1462245626" sldId="261"/>
        </pc:sldMkLst>
      </pc:sldChg>
      <pc:sldChg chg="modSp mod modNotesTx">
        <pc:chgData name="Cydney Dickens" userId="937446b3-f674-4323-a1f2-94641b88e5dc" providerId="ADAL" clId="{F64BC64F-1407-43E7-A776-3C625A206C27}" dt="2025-03-02T20:02:50.308" v="23" actId="20577"/>
        <pc:sldMkLst>
          <pc:docMk/>
          <pc:sldMk cId="1148973338" sldId="307"/>
        </pc:sldMkLst>
        <pc:spChg chg="mod">
          <ac:chgData name="Cydney Dickens" userId="937446b3-f674-4323-a1f2-94641b88e5dc" providerId="ADAL" clId="{F64BC64F-1407-43E7-A776-3C625A206C27}" dt="2025-03-02T20:02:50.308" v="23" actId="20577"/>
          <ac:spMkLst>
            <pc:docMk/>
            <pc:sldMk cId="1148973338" sldId="307"/>
            <ac:spMk id="3" creationId="{F6B0AAE4-7A16-4791-AA21-13ACCE16E3F3}"/>
          </ac:spMkLst>
        </pc:spChg>
      </pc:sldChg>
      <pc:sldChg chg="delSp mod">
        <pc:chgData name="Cydney Dickens" userId="937446b3-f674-4323-a1f2-94641b88e5dc" providerId="ADAL" clId="{F64BC64F-1407-43E7-A776-3C625A206C27}" dt="2025-03-02T20:02:13.066" v="21" actId="478"/>
        <pc:sldMkLst>
          <pc:docMk/>
          <pc:sldMk cId="851382426" sldId="308"/>
        </pc:sldMkLst>
        <pc:picChg chg="del">
          <ac:chgData name="Cydney Dickens" userId="937446b3-f674-4323-a1f2-94641b88e5dc" providerId="ADAL" clId="{F64BC64F-1407-43E7-A776-3C625A206C27}" dt="2025-03-02T20:02:13.066" v="21" actId="478"/>
          <ac:picMkLst>
            <pc:docMk/>
            <pc:sldMk cId="851382426" sldId="308"/>
            <ac:picMk id="4" creationId="{00000000-0000-0000-0000-000000000000}"/>
          </ac:picMkLst>
        </pc:pic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1-01-11T16:39:52.355" idx="1">
    <p:pos x="10" y="10"/>
    <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1-01-11T16:44:21.033" idx="4">
    <p:pos x="3329" y="331"/>
    <p:text>Need to update this page</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1-01-11T16:44:33.355" idx="5">
    <p:pos x="4693" y="707"/>
    <p:text>Need to update this page</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1-01-11T16:45:02.521" idx="7">
    <p:pos x="5513" y="1259"/>
    <p:text>Need to update example</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A0FE47D2-653B-8B4C-815C-F6252DF00364}" type="datetimeFigureOut">
              <a:rPr lang="en-US" smtClean="0"/>
              <a:t>3/2/2025</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7B9556EB-4467-9444-AE72-6E4DE9C138B3}" type="slidenum">
              <a:rPr lang="en-US" smtClean="0"/>
              <a:t>‹#›</a:t>
            </a:fld>
            <a:endParaRPr lang="en-US" dirty="0"/>
          </a:p>
        </p:txBody>
      </p:sp>
    </p:spTree>
    <p:extLst>
      <p:ext uri="{BB962C8B-B14F-4D97-AF65-F5344CB8AC3E}">
        <p14:creationId xmlns:p14="http://schemas.microsoft.com/office/powerpoint/2010/main" val="41439424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C2EE3406-D267-6B4D-A1EB-B743F3A1D314}" type="datetimeFigureOut">
              <a:rPr lang="en-US" smtClean="0"/>
              <a:t>3/2/2025</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4F6517D5-26CE-9C42-A4E2-EB92F1941D49}" type="slidenum">
              <a:rPr lang="en-US" smtClean="0"/>
              <a:t>‹#›</a:t>
            </a:fld>
            <a:endParaRPr lang="en-US" dirty="0"/>
          </a:p>
        </p:txBody>
      </p:sp>
    </p:spTree>
    <p:extLst>
      <p:ext uri="{BB962C8B-B14F-4D97-AF65-F5344CB8AC3E}">
        <p14:creationId xmlns:p14="http://schemas.microsoft.com/office/powerpoint/2010/main" val="365981889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gcc01.safelinks.protection.outlook.com/?url=https://mtaolts.ecopwise.com/&amp;data=02|01|nhuggins@mdot.maryland.gov|3d52cb53dc7f4dbecbaf08d8541899ee|b38cd27c57ca4597be2822df43dd47f1|0|0|637351811933318677&amp;sdata=/9y82MCJv8o0/LmHqY/1gEGKH9%2BWvkfYV6nJdFAlEVk%3D&amp;reserved=0"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FY2026  Maryland Senior Rides Grant Application Briefing</a:t>
            </a:r>
          </a:p>
          <a:p>
            <a:endParaRPr lang="en-US" dirty="0"/>
          </a:p>
          <a:p>
            <a:r>
              <a:rPr lang="en-US" dirty="0"/>
              <a:t>Good morning</a:t>
            </a:r>
            <a:r>
              <a:rPr lang="en-US" baseline="0" dirty="0"/>
              <a:t> and thank you for joining us today.</a:t>
            </a:r>
          </a:p>
          <a:p>
            <a:endParaRPr lang="en-US" baseline="0" dirty="0"/>
          </a:p>
          <a:p>
            <a:r>
              <a:rPr lang="en-US" dirty="0"/>
              <a:t>I am Cydney Dickens, Senior Rides Program Manager at Maryland Department of Transportation, Maryland Transit Administration</a:t>
            </a:r>
            <a:r>
              <a:rPr lang="en-US" baseline="0" dirty="0"/>
              <a:t>.</a:t>
            </a:r>
            <a:endParaRPr lang="en-US" dirty="0"/>
          </a:p>
          <a:p>
            <a:endParaRPr lang="en-US" dirty="0"/>
          </a:p>
          <a:p>
            <a:r>
              <a:rPr lang="en-US" dirty="0"/>
              <a:t>This</a:t>
            </a:r>
            <a:r>
              <a:rPr lang="en-US" baseline="0" dirty="0"/>
              <a:t> session is being recorded.  Should you have any questions during the presentation, </a:t>
            </a:r>
            <a:r>
              <a:rPr lang="en-US" b="1" baseline="0" dirty="0">
                <a:solidFill>
                  <a:srgbClr val="FFFF00"/>
                </a:solidFill>
              </a:rPr>
              <a:t>please type them into the Chat box </a:t>
            </a:r>
            <a:r>
              <a:rPr lang="en-US" baseline="0" dirty="0"/>
              <a:t>and we will address them at the end of the presentation.</a:t>
            </a:r>
            <a:endParaRPr lang="en-US" dirty="0"/>
          </a:p>
        </p:txBody>
      </p:sp>
      <p:sp>
        <p:nvSpPr>
          <p:cNvPr id="4" name="Slide Number Placeholder 3"/>
          <p:cNvSpPr>
            <a:spLocks noGrp="1"/>
          </p:cNvSpPr>
          <p:nvPr>
            <p:ph type="sldNum" sz="quarter" idx="10"/>
          </p:nvPr>
        </p:nvSpPr>
        <p:spPr/>
        <p:txBody>
          <a:bodyPr/>
          <a:lstStyle/>
          <a:p>
            <a:fld id="{4F6517D5-26CE-9C42-A4E2-EB92F1941D49}" type="slidenum">
              <a:rPr lang="en-US" smtClean="0"/>
              <a:t>0</a:t>
            </a:fld>
            <a:endParaRPr lang="en-US" dirty="0"/>
          </a:p>
        </p:txBody>
      </p:sp>
    </p:spTree>
    <p:extLst>
      <p:ext uri="{BB962C8B-B14F-4D97-AF65-F5344CB8AC3E}">
        <p14:creationId xmlns:p14="http://schemas.microsoft.com/office/powerpoint/2010/main" val="1912634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MDOT MTA will award grants each year, based on funding availability, the number of eligible applications received, and the quality of the proposed projects. </a:t>
            </a:r>
          </a:p>
          <a:p>
            <a:endParaRPr lang="en-US" sz="1200" kern="1200" dirty="0">
              <a:solidFill>
                <a:schemeClr val="tx1"/>
              </a:solidFill>
              <a:effectLst/>
              <a:latin typeface="+mn-lt"/>
              <a:ea typeface="+mn-ea"/>
              <a:cs typeface="+mn-cs"/>
            </a:endParaRPr>
          </a:p>
          <a:p>
            <a:pPr lvl="0"/>
            <a:r>
              <a:rPr lang="en-US" sz="1200" b="1" u="sng" kern="1200" dirty="0">
                <a:solidFill>
                  <a:schemeClr val="tx1"/>
                </a:solidFill>
                <a:effectLst/>
                <a:latin typeface="+mn-lt"/>
                <a:ea typeface="+mn-ea"/>
                <a:cs typeface="+mn-cs"/>
              </a:rPr>
              <a:t>The Baltimore Metro Area</a:t>
            </a:r>
            <a:endParaRPr lang="en-US" sz="1200" kern="1200" dirty="0">
              <a:solidFill>
                <a:schemeClr val="tx1"/>
              </a:solidFill>
              <a:effectLst/>
              <a:latin typeface="+mn-lt"/>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City of Annapolis</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City of Baltimore</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Anne Arundel County</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Baltimore County</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Carroll County</a:t>
            </a:r>
          </a:p>
          <a:p>
            <a:pPr lvl="1"/>
            <a:r>
              <a:rPr lang="en-US" sz="1200" kern="1200" dirty="0">
                <a:solidFill>
                  <a:schemeClr val="tx1"/>
                </a:solidFill>
                <a:effectLst/>
                <a:latin typeface="+mn-lt"/>
                <a:ea typeface="+mn-ea"/>
                <a:cs typeface="+mn-cs"/>
              </a:rPr>
              <a:t>Harford County</a:t>
            </a:r>
          </a:p>
          <a:p>
            <a:pPr lvl="1"/>
            <a:r>
              <a:rPr lang="en-US" sz="1200" kern="1200" dirty="0">
                <a:solidFill>
                  <a:schemeClr val="tx1"/>
                </a:solidFill>
                <a:effectLst/>
                <a:latin typeface="+mn-lt"/>
                <a:ea typeface="+mn-ea"/>
                <a:cs typeface="+mn-cs"/>
              </a:rPr>
              <a:t>Howard County</a:t>
            </a:r>
          </a:p>
          <a:p>
            <a:r>
              <a:rPr lang="en-US" sz="1200" kern="1200" dirty="0">
                <a:solidFill>
                  <a:schemeClr val="tx1"/>
                </a:solidFill>
                <a:effectLst/>
                <a:latin typeface="+mn-lt"/>
                <a:ea typeface="+mn-ea"/>
                <a:cs typeface="+mn-cs"/>
              </a:rPr>
              <a:t> </a:t>
            </a:r>
          </a:p>
          <a:p>
            <a:pPr lvl="0"/>
            <a:r>
              <a:rPr lang="en-US" sz="1200" b="1" u="sng" kern="1200" dirty="0">
                <a:solidFill>
                  <a:schemeClr val="tx1"/>
                </a:solidFill>
                <a:effectLst/>
                <a:latin typeface="+mn-lt"/>
                <a:ea typeface="+mn-ea"/>
                <a:cs typeface="+mn-cs"/>
              </a:rPr>
              <a:t>The Washington D.C. Metropolitan Area</a:t>
            </a:r>
            <a:endParaRPr lang="en-US" sz="1200" kern="1200" dirty="0">
              <a:solidFill>
                <a:schemeClr val="tx1"/>
              </a:solidFill>
              <a:effectLst/>
              <a:latin typeface="+mn-lt"/>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Frederick County</a:t>
            </a:r>
          </a:p>
          <a:p>
            <a:pPr lvl="1"/>
            <a:r>
              <a:rPr lang="en-US" sz="1200" kern="1200" dirty="0">
                <a:solidFill>
                  <a:schemeClr val="tx1"/>
                </a:solidFill>
                <a:effectLst/>
                <a:latin typeface="+mn-lt"/>
                <a:ea typeface="+mn-ea"/>
                <a:cs typeface="+mn-cs"/>
              </a:rPr>
              <a:t>Montgomery County</a:t>
            </a:r>
          </a:p>
          <a:p>
            <a:pPr lvl="1"/>
            <a:r>
              <a:rPr lang="en-US" sz="1200" kern="1200" dirty="0">
                <a:solidFill>
                  <a:schemeClr val="tx1"/>
                </a:solidFill>
                <a:effectLst/>
                <a:latin typeface="+mn-lt"/>
                <a:ea typeface="+mn-ea"/>
                <a:cs typeface="+mn-cs"/>
              </a:rPr>
              <a:t>Prince George’s County</a:t>
            </a:r>
          </a:p>
          <a:p>
            <a:r>
              <a:rPr lang="en-US" sz="1200" kern="1200" dirty="0">
                <a:solidFill>
                  <a:schemeClr val="tx1"/>
                </a:solidFill>
                <a:effectLst/>
                <a:latin typeface="+mn-lt"/>
                <a:ea typeface="+mn-ea"/>
                <a:cs typeface="+mn-cs"/>
              </a:rPr>
              <a:t> </a:t>
            </a:r>
          </a:p>
          <a:p>
            <a:pPr lvl="0"/>
            <a:r>
              <a:rPr lang="en-US" sz="1200" b="1" u="sng" kern="1200" dirty="0">
                <a:solidFill>
                  <a:schemeClr val="tx1"/>
                </a:solidFill>
                <a:effectLst/>
                <a:latin typeface="+mn-lt"/>
                <a:ea typeface="+mn-ea"/>
                <a:cs typeface="+mn-cs"/>
              </a:rPr>
              <a:t>Western Maryland</a:t>
            </a:r>
            <a:endParaRPr lang="en-US" sz="1200" kern="1200" dirty="0">
              <a:solidFill>
                <a:schemeClr val="tx1"/>
              </a:solidFill>
              <a:effectLst/>
              <a:latin typeface="+mn-lt"/>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Allegany County</a:t>
            </a:r>
          </a:p>
          <a:p>
            <a:pPr lvl="1"/>
            <a:r>
              <a:rPr lang="en-US" sz="1200" kern="1200" dirty="0">
                <a:solidFill>
                  <a:schemeClr val="tx1"/>
                </a:solidFill>
                <a:effectLst/>
                <a:latin typeface="+mn-lt"/>
                <a:ea typeface="+mn-ea"/>
                <a:cs typeface="+mn-cs"/>
              </a:rPr>
              <a:t>Garrett County</a:t>
            </a:r>
          </a:p>
          <a:p>
            <a:pPr lvl="1"/>
            <a:r>
              <a:rPr lang="en-US" sz="1200" kern="1200" dirty="0">
                <a:solidFill>
                  <a:schemeClr val="tx1"/>
                </a:solidFill>
                <a:effectLst/>
                <a:latin typeface="+mn-lt"/>
                <a:ea typeface="+mn-ea"/>
                <a:cs typeface="+mn-cs"/>
              </a:rPr>
              <a:t>Washington County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r>
              <a:rPr lang="en-US" sz="1200" b="1" u="sng" kern="1200" dirty="0">
                <a:solidFill>
                  <a:schemeClr val="tx1"/>
                </a:solidFill>
                <a:effectLst/>
                <a:latin typeface="+mn-lt"/>
                <a:ea typeface="+mn-ea"/>
                <a:cs typeface="+mn-cs"/>
              </a:rPr>
              <a:t>Southern Maryland</a:t>
            </a: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Calvert County</a:t>
            </a:r>
          </a:p>
          <a:p>
            <a:pPr lvl="1"/>
            <a:r>
              <a:rPr lang="en-US" sz="1200" kern="1200" dirty="0">
                <a:solidFill>
                  <a:schemeClr val="tx1"/>
                </a:solidFill>
                <a:effectLst/>
                <a:latin typeface="+mn-lt"/>
                <a:ea typeface="+mn-ea"/>
                <a:cs typeface="+mn-cs"/>
              </a:rPr>
              <a:t>Charles County</a:t>
            </a:r>
          </a:p>
          <a:p>
            <a:pPr lvl="1"/>
            <a:r>
              <a:rPr lang="en-US" sz="1200" kern="1200" dirty="0">
                <a:solidFill>
                  <a:schemeClr val="tx1"/>
                </a:solidFill>
                <a:effectLst/>
                <a:latin typeface="+mn-lt"/>
                <a:ea typeface="+mn-ea"/>
                <a:cs typeface="+mn-cs"/>
              </a:rPr>
              <a:t>St. Mary’s County</a:t>
            </a:r>
          </a:p>
          <a:p>
            <a:r>
              <a:rPr lang="en-US" sz="1200" kern="1200" dirty="0">
                <a:solidFill>
                  <a:schemeClr val="tx1"/>
                </a:solidFill>
                <a:effectLst/>
                <a:latin typeface="+mn-lt"/>
                <a:ea typeface="+mn-ea"/>
                <a:cs typeface="+mn-cs"/>
              </a:rPr>
              <a:t> </a:t>
            </a:r>
          </a:p>
          <a:p>
            <a:pPr lvl="0"/>
            <a:r>
              <a:rPr lang="en-US" sz="1200" b="1" u="sng" kern="1200" dirty="0">
                <a:solidFill>
                  <a:schemeClr val="tx1"/>
                </a:solidFill>
                <a:effectLst/>
                <a:latin typeface="+mn-lt"/>
                <a:ea typeface="+mn-ea"/>
                <a:cs typeface="+mn-cs"/>
              </a:rPr>
              <a:t>The Eastern Shore</a:t>
            </a: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Caroline County</a:t>
            </a:r>
          </a:p>
          <a:p>
            <a:pPr lvl="1"/>
            <a:r>
              <a:rPr lang="en-US" sz="1200" kern="1200" dirty="0">
                <a:solidFill>
                  <a:schemeClr val="tx1"/>
                </a:solidFill>
                <a:effectLst/>
                <a:latin typeface="+mn-lt"/>
                <a:ea typeface="+mn-ea"/>
                <a:cs typeface="+mn-cs"/>
              </a:rPr>
              <a:t>Cecil County</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Dorchester County</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Kent County</a:t>
            </a:r>
          </a:p>
          <a:p>
            <a:pPr lvl="1"/>
            <a:r>
              <a:rPr lang="en-US" sz="1200" kern="1200" dirty="0">
                <a:solidFill>
                  <a:schemeClr val="tx1"/>
                </a:solidFill>
                <a:effectLst/>
                <a:latin typeface="+mn-lt"/>
                <a:ea typeface="+mn-ea"/>
                <a:cs typeface="+mn-cs"/>
              </a:rPr>
              <a:t>Queen Anne’s County</a:t>
            </a:r>
          </a:p>
          <a:p>
            <a:pPr lvl="1"/>
            <a:r>
              <a:rPr lang="en-US" sz="1200" kern="1200" dirty="0">
                <a:solidFill>
                  <a:schemeClr val="tx1"/>
                </a:solidFill>
                <a:effectLst/>
                <a:latin typeface="+mn-lt"/>
                <a:ea typeface="+mn-ea"/>
                <a:cs typeface="+mn-cs"/>
              </a:rPr>
              <a:t>Somerset County</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Talbot County</a:t>
            </a:r>
          </a:p>
          <a:p>
            <a:pPr lvl="1"/>
            <a:r>
              <a:rPr lang="en-US" sz="1200" kern="1200" dirty="0">
                <a:solidFill>
                  <a:schemeClr val="tx1"/>
                </a:solidFill>
                <a:effectLst/>
                <a:latin typeface="+mn-lt"/>
                <a:ea typeface="+mn-ea"/>
                <a:cs typeface="+mn-cs"/>
              </a:rPr>
              <a:t>Wicomico County</a:t>
            </a:r>
          </a:p>
          <a:p>
            <a:pPr lvl="1"/>
            <a:r>
              <a:rPr lang="en-US" sz="1200" kern="1200" dirty="0">
                <a:solidFill>
                  <a:schemeClr val="tx1"/>
                </a:solidFill>
                <a:effectLst/>
                <a:latin typeface="+mn-lt"/>
                <a:ea typeface="+mn-ea"/>
                <a:cs typeface="+mn-cs"/>
              </a:rPr>
              <a:t>Worchester County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9</a:t>
            </a:fld>
            <a:endParaRPr lang="en-US" dirty="0"/>
          </a:p>
        </p:txBody>
      </p:sp>
    </p:spTree>
    <p:extLst>
      <p:ext uri="{BB962C8B-B14F-4D97-AF65-F5344CB8AC3E}">
        <p14:creationId xmlns:p14="http://schemas.microsoft.com/office/powerpoint/2010/main" val="2705855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There are five criteria that the review committee will be looking at</a:t>
            </a:r>
            <a:r>
              <a:rPr lang="en-US" sz="1400" baseline="0" dirty="0"/>
              <a:t>. </a:t>
            </a:r>
            <a:r>
              <a:rPr lang="en-US" sz="1400" dirty="0"/>
              <a:t>The maximum number of points that the applications will be scored on is 100 points.  When you prepare your marketing and outreach plan, we ask that you submit samples (PDFs are fine) of your marketing materials.</a:t>
            </a:r>
          </a:p>
          <a:p>
            <a:endParaRPr lang="en-US" sz="1400" dirty="0"/>
          </a:p>
          <a:p>
            <a:r>
              <a:rPr lang="en-US" sz="1400" dirty="0"/>
              <a:t>Up to 25 Points:  Ability to reach targeted population of low-income to moderate-income seniors and to provide door-to-door transportation</a:t>
            </a:r>
          </a:p>
          <a:p>
            <a:endParaRPr lang="en-US" sz="1400" dirty="0"/>
          </a:p>
          <a:p>
            <a:r>
              <a:rPr lang="en-US" sz="1400" dirty="0"/>
              <a:t>Up to 20 points: Ability to project volume of ridership and provide the basis for the projection</a:t>
            </a:r>
          </a:p>
          <a:p>
            <a:endParaRPr lang="en-US" sz="1400" dirty="0"/>
          </a:p>
          <a:p>
            <a:r>
              <a:rPr lang="en-US" sz="1400" dirty="0"/>
              <a:t>Up to 20 points:  Provide the plan to market and outreach to attract riders and drivers</a:t>
            </a:r>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10</a:t>
            </a:fld>
            <a:endParaRPr lang="en-US" dirty="0"/>
          </a:p>
        </p:txBody>
      </p:sp>
    </p:spTree>
    <p:extLst>
      <p:ext uri="{BB962C8B-B14F-4D97-AF65-F5344CB8AC3E}">
        <p14:creationId xmlns:p14="http://schemas.microsoft.com/office/powerpoint/2010/main" val="1121941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Up to 10 points:  To demonstrate the ability to sustain the transportation should funding be reduced and/or the grant funding should not be available</a:t>
            </a:r>
          </a:p>
          <a:p>
            <a:endParaRPr lang="en-US" sz="1400" dirty="0"/>
          </a:p>
          <a:p>
            <a:r>
              <a:rPr lang="en-US" sz="1400" dirty="0"/>
              <a:t>Up to 25 points:  To demonstrate the ability to coordinate your dispatcher system with a local central dispatch system; and explain how your agency encourages shared rides, coordination between public and private transportation and finally, your agency’s innovative approach to risk management for drivers and passengers.</a:t>
            </a:r>
          </a:p>
        </p:txBody>
      </p:sp>
      <p:sp>
        <p:nvSpPr>
          <p:cNvPr id="4" name="Slide Number Placeholder 3"/>
          <p:cNvSpPr>
            <a:spLocks noGrp="1"/>
          </p:cNvSpPr>
          <p:nvPr>
            <p:ph type="sldNum" sz="quarter" idx="10"/>
          </p:nvPr>
        </p:nvSpPr>
        <p:spPr/>
        <p:txBody>
          <a:bodyPr/>
          <a:lstStyle/>
          <a:p>
            <a:fld id="{4F6517D5-26CE-9C42-A4E2-EB92F1941D49}" type="slidenum">
              <a:rPr lang="en-US" smtClean="0"/>
              <a:t>11</a:t>
            </a:fld>
            <a:endParaRPr lang="en-US" dirty="0"/>
          </a:p>
        </p:txBody>
      </p:sp>
    </p:spTree>
    <p:extLst>
      <p:ext uri="{BB962C8B-B14F-4D97-AF65-F5344CB8AC3E}">
        <p14:creationId xmlns:p14="http://schemas.microsoft.com/office/powerpoint/2010/main" val="3682421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It is the responsibility of the applicant to develop a risk management policy and procedures document that addresses the following areas:</a:t>
            </a:r>
          </a:p>
          <a:p>
            <a:endParaRPr lang="en-US" sz="1400" dirty="0"/>
          </a:p>
          <a:p>
            <a:pPr marL="285750" indent="-285750">
              <a:buFont typeface="Arial" panose="020B0604020202020204" pitchFamily="34" charset="0"/>
              <a:buChar char="•"/>
            </a:pPr>
            <a:r>
              <a:rPr lang="en-US" sz="1400" dirty="0"/>
              <a:t>Criminal Background and Driving record checks on all drivers to protect your organization and the passengers</a:t>
            </a:r>
          </a:p>
          <a:p>
            <a:pPr marL="285750" indent="-285750">
              <a:buFont typeface="Arial" panose="020B0604020202020204" pitchFamily="34" charset="0"/>
              <a:buChar char="•"/>
            </a:pPr>
            <a:r>
              <a:rPr lang="en-US" sz="1400" dirty="0"/>
              <a:t>Driver and vehicle safety – this could include operating policies that will protect driver and passenger from safety, vehicle safety and maintenance standards, vehicle inspections, and volunteer vehicle insurance</a:t>
            </a:r>
          </a:p>
          <a:p>
            <a:pPr marL="285750" indent="-285750">
              <a:buFont typeface="Arial" panose="020B0604020202020204" pitchFamily="34" charset="0"/>
              <a:buChar char="•"/>
            </a:pPr>
            <a:r>
              <a:rPr lang="en-US" sz="1400" dirty="0"/>
              <a:t>Develop a safety training program which could include driving techniques, defensive driving, passenger assistance and sensitivity, accident or incident procedures, CPR and first aid, communications and recordkeeping procedures.  Programs should be utilized with a new driver and possibly annual</a:t>
            </a:r>
          </a:p>
          <a:p>
            <a:pPr marL="285750" indent="-285750">
              <a:buFont typeface="Arial" panose="020B0604020202020204" pitchFamily="34" charset="0"/>
              <a:buChar char="•"/>
            </a:pPr>
            <a:r>
              <a:rPr lang="en-US" sz="1400" dirty="0"/>
              <a:t>Provide liability for your program beyond the personal vehicle insurance of your volunteers.</a:t>
            </a:r>
          </a:p>
          <a:p>
            <a:r>
              <a:rPr lang="en-US" sz="1400" dirty="0"/>
              <a:t> </a:t>
            </a:r>
          </a:p>
          <a:p>
            <a:endParaRPr lang="en-US" sz="1400" dirty="0"/>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12</a:t>
            </a:fld>
            <a:endParaRPr lang="en-US" dirty="0"/>
          </a:p>
        </p:txBody>
      </p:sp>
    </p:spTree>
    <p:extLst>
      <p:ext uri="{BB962C8B-B14F-4D97-AF65-F5344CB8AC3E}">
        <p14:creationId xmlns:p14="http://schemas.microsoft.com/office/powerpoint/2010/main" val="2352499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SRP recipients must submit quarterly reports as well as an annual report to the MDOT MTA.  The quarterly reports must accompany quarterly requests for payment submitted to MDOT MTA.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MDOT MTA will use the quarterly reports to evaluate how efficiently and effectively the local recipients are using SRP funding.   This information is collected and used</a:t>
            </a:r>
            <a:r>
              <a:rPr lang="en-US" sz="1200" kern="1200" baseline="0" dirty="0">
                <a:solidFill>
                  <a:schemeClr val="tx1"/>
                </a:solidFill>
                <a:effectLst/>
                <a:latin typeface="+mn-lt"/>
                <a:ea typeface="+mn-ea"/>
                <a:cs typeface="+mn-cs"/>
              </a:rPr>
              <a:t> in an annual report to the Governor.</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are some of the information</a:t>
            </a:r>
            <a:r>
              <a:rPr lang="en-US" sz="1200" kern="1200" baseline="0" dirty="0">
                <a:solidFill>
                  <a:schemeClr val="tx1"/>
                </a:solidFill>
                <a:effectLst/>
                <a:latin typeface="+mn-lt"/>
                <a:ea typeface="+mn-ea"/>
                <a:cs typeface="+mn-cs"/>
              </a:rPr>
              <a:t> we look for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Costs</a:t>
            </a:r>
          </a:p>
          <a:p>
            <a:r>
              <a:rPr lang="en-US" sz="1200" kern="1200" baseline="0" dirty="0">
                <a:solidFill>
                  <a:schemeClr val="tx1"/>
                </a:solidFill>
                <a:effectLst/>
                <a:latin typeface="+mn-lt"/>
                <a:ea typeface="+mn-ea"/>
                <a:cs typeface="+mn-cs"/>
              </a:rPr>
              <a:t>Matching funds</a:t>
            </a:r>
          </a:p>
          <a:p>
            <a:r>
              <a:rPr lang="en-US" sz="1200" kern="1200" baseline="0" dirty="0">
                <a:solidFill>
                  <a:schemeClr val="tx1"/>
                </a:solidFill>
                <a:effectLst/>
                <a:latin typeface="+mn-lt"/>
                <a:ea typeface="+mn-ea"/>
                <a:cs typeface="+mn-cs"/>
              </a:rPr>
              <a:t>Statistics of service</a:t>
            </a:r>
          </a:p>
          <a:p>
            <a:r>
              <a:rPr lang="en-US" sz="1200" kern="1200" baseline="0" dirty="0">
                <a:solidFill>
                  <a:schemeClr val="tx1"/>
                </a:solidFill>
                <a:effectLst/>
                <a:latin typeface="+mn-lt"/>
                <a:ea typeface="+mn-ea"/>
                <a:cs typeface="+mn-cs"/>
              </a:rPr>
              <a:t>Cooperative Efforts</a:t>
            </a:r>
          </a:p>
          <a:p>
            <a:r>
              <a:rPr lang="en-US" sz="1200" kern="1200" baseline="0" dirty="0">
                <a:solidFill>
                  <a:schemeClr val="tx1"/>
                </a:solidFill>
                <a:effectLst/>
                <a:latin typeface="+mn-lt"/>
                <a:ea typeface="+mn-ea"/>
                <a:cs typeface="+mn-cs"/>
              </a:rPr>
              <a:t>Risk Management</a:t>
            </a:r>
          </a:p>
          <a:p>
            <a:endParaRPr lang="en-US" sz="1200" kern="1200" dirty="0">
              <a:solidFill>
                <a:schemeClr val="tx1"/>
              </a:solidFill>
              <a:effectLst/>
              <a:latin typeface="+mn-lt"/>
              <a:ea typeface="+mn-ea"/>
              <a:cs typeface="+mn-cs"/>
            </a:endParaRPr>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13</a:t>
            </a:fld>
            <a:endParaRPr lang="en-US" dirty="0"/>
          </a:p>
        </p:txBody>
      </p:sp>
    </p:spTree>
    <p:extLst>
      <p:ext uri="{BB962C8B-B14F-4D97-AF65-F5344CB8AC3E}">
        <p14:creationId xmlns:p14="http://schemas.microsoft.com/office/powerpoint/2010/main" val="377147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information that will be circulated to the selection committee for their review, evaluation, scoring, and selection.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package includes forms and questions, which must be completed in its entirety in order for your application to be considered. </a:t>
            </a:r>
          </a:p>
          <a:p>
            <a:endParaRPr lang="en-US" sz="12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u="none" strike="noStrike" kern="1200" dirty="0">
                <a:solidFill>
                  <a:schemeClr val="tx1"/>
                </a:solidFill>
                <a:effectLst/>
                <a:latin typeface="+mn-lt"/>
                <a:ea typeface="+mn-ea"/>
                <a:cs typeface="+mn-cs"/>
              </a:rPr>
              <a:t>Part I</a:t>
            </a:r>
            <a:r>
              <a:rPr lang="en-US" sz="1200" b="0" u="none" strike="noStrike" kern="1200" dirty="0">
                <a:solidFill>
                  <a:schemeClr val="tx1"/>
                </a:solidFill>
                <a:effectLst/>
                <a:latin typeface="+mn-lt"/>
                <a:ea typeface="+mn-ea"/>
                <a:cs typeface="+mn-cs"/>
              </a:rPr>
              <a:t> must follow the format as structured in this package so that the selection committee can fairly evaluate your application.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0" u="none" strike="noStrike"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New this year – upload</a:t>
            </a:r>
            <a:r>
              <a:rPr lang="en-US" sz="1200" b="0" kern="1200" baseline="0" dirty="0">
                <a:solidFill>
                  <a:schemeClr val="tx1"/>
                </a:solidFill>
                <a:effectLst/>
                <a:latin typeface="+mn-lt"/>
                <a:ea typeface="+mn-ea"/>
                <a:cs typeface="+mn-cs"/>
              </a:rPr>
              <a:t> your grant application to </a:t>
            </a:r>
            <a:r>
              <a:rPr lang="en-US" sz="1200" u="sng" kern="1200" dirty="0">
                <a:solidFill>
                  <a:schemeClr val="tx1"/>
                </a:solidFill>
                <a:effectLst/>
                <a:latin typeface="+mn-lt"/>
                <a:ea typeface="+mn-ea"/>
                <a:cs typeface="+mn-cs"/>
                <a:hlinkClick r:id="rId3" tooltip="Original URL: https://mtaolts.ecopwise.com/. Click or tap if you trust this link."/>
              </a:rPr>
              <a:t>https://mtaolts.ecopwise.com</a:t>
            </a:r>
            <a:r>
              <a:rPr lang="en-US" sz="1200" u="none" kern="1200" dirty="0">
                <a:solidFill>
                  <a:schemeClr val="tx1"/>
                </a:solidFill>
                <a:effectLst/>
                <a:latin typeface="+mn-lt"/>
                <a:ea typeface="+mn-ea"/>
                <a:cs typeface="+mn-cs"/>
              </a:rPr>
              <a:t>.  If you have not registered before,</a:t>
            </a:r>
            <a:r>
              <a:rPr lang="en-US" sz="1200" u="none" kern="1200" baseline="0" dirty="0">
                <a:solidFill>
                  <a:schemeClr val="tx1"/>
                </a:solidFill>
                <a:effectLst/>
                <a:latin typeface="+mn-lt"/>
                <a:ea typeface="+mn-ea"/>
                <a:cs typeface="+mn-cs"/>
              </a:rPr>
              <a:t> you will need to pre-register prior to uploading your grant application.</a:t>
            </a:r>
            <a:endParaRPr lang="en-US" sz="1200" b="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0" u="sng" kern="1200" dirty="0">
              <a:solidFill>
                <a:schemeClr val="tx1"/>
              </a:solidFill>
              <a:effectLst/>
              <a:latin typeface="+mn-lt"/>
              <a:ea typeface="+mn-ea"/>
              <a:cs typeface="+mn-cs"/>
            </a:endParaRPr>
          </a:p>
          <a:p>
            <a:endParaRPr lang="en-US" sz="1400" dirty="0"/>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14</a:t>
            </a:fld>
            <a:endParaRPr lang="en-US" dirty="0"/>
          </a:p>
        </p:txBody>
      </p:sp>
    </p:spTree>
    <p:extLst>
      <p:ext uri="{BB962C8B-B14F-4D97-AF65-F5344CB8AC3E}">
        <p14:creationId xmlns:p14="http://schemas.microsoft.com/office/powerpoint/2010/main" val="3653345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section contains the assurances that must be met in order for your organization’s application to be considered by the selection committee.  </a:t>
            </a:r>
          </a:p>
          <a:p>
            <a:endParaRPr lang="en-US" sz="1200" b="0" i="1" kern="1200" dirty="0">
              <a:solidFill>
                <a:schemeClr val="tx1"/>
              </a:solidFill>
              <a:effectLst/>
              <a:latin typeface="+mn-lt"/>
              <a:ea typeface="+mn-ea"/>
              <a:cs typeface="+mn-cs"/>
            </a:endParaRPr>
          </a:p>
          <a:p>
            <a:r>
              <a:rPr lang="en-US" sz="1200" b="0" i="1" kern="1200" dirty="0">
                <a:solidFill>
                  <a:schemeClr val="tx1"/>
                </a:solidFill>
                <a:effectLst/>
                <a:latin typeface="+mn-lt"/>
                <a:ea typeface="+mn-ea"/>
                <a:cs typeface="+mn-cs"/>
              </a:rPr>
              <a:t>The form must be completed and signed exactly as printed in this package; alterations to the text of the assurances will invalidate your application.</a:t>
            </a:r>
            <a:r>
              <a:rPr lang="en-US" sz="1200" b="0" kern="1200" dirty="0">
                <a:solidFill>
                  <a:schemeClr val="tx1"/>
                </a:solidFill>
                <a:effectLst/>
                <a:latin typeface="+mn-lt"/>
                <a:ea typeface="+mn-ea"/>
                <a:cs typeface="+mn-cs"/>
              </a:rPr>
              <a:t>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Also, if you are a 501c3 organization, attach a copy of the agency’s § 501(c) certification.</a:t>
            </a:r>
          </a:p>
          <a:p>
            <a:r>
              <a:rPr lang="en-US" sz="1200" b="0" kern="1200" dirty="0">
                <a:solidFill>
                  <a:schemeClr val="tx1"/>
                </a:solidFill>
                <a:effectLst/>
                <a:latin typeface="+mn-lt"/>
                <a:ea typeface="+mn-ea"/>
                <a:cs typeface="+mn-cs"/>
              </a:rPr>
              <a:t> </a:t>
            </a:r>
          </a:p>
          <a:p>
            <a:r>
              <a:rPr lang="en-US" sz="1200" b="0" kern="1200" dirty="0">
                <a:solidFill>
                  <a:schemeClr val="tx1"/>
                </a:solidFill>
                <a:effectLst/>
                <a:latin typeface="+mn-lt"/>
                <a:ea typeface="+mn-ea"/>
                <a:cs typeface="+mn-cs"/>
              </a:rPr>
              <a:t>For those agencies on ProjectWise, submit your grant in the appropriate folder but remember to contact the program manager.</a:t>
            </a:r>
            <a:r>
              <a:rPr lang="en-US" sz="1200" b="0" i="1"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For those agencies NOT on ProjectWise and to ensure submission, contact and then email your grant application to the program manager </a:t>
            </a:r>
            <a:endParaRPr lang="en-US" sz="1200" b="0" u="sng" kern="1200" dirty="0">
              <a:solidFill>
                <a:schemeClr val="tx1"/>
              </a:solidFill>
              <a:effectLst/>
              <a:latin typeface="+mn-lt"/>
              <a:ea typeface="+mn-ea"/>
              <a:cs typeface="+mn-cs"/>
            </a:endParaRPr>
          </a:p>
          <a:p>
            <a:endParaRPr lang="en-US" sz="1400" dirty="0"/>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15</a:t>
            </a:fld>
            <a:endParaRPr lang="en-US" dirty="0"/>
          </a:p>
        </p:txBody>
      </p:sp>
    </p:spTree>
    <p:extLst>
      <p:ext uri="{BB962C8B-B14F-4D97-AF65-F5344CB8AC3E}">
        <p14:creationId xmlns:p14="http://schemas.microsoft.com/office/powerpoint/2010/main" val="19366912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400" dirty="0"/>
              <a:t>For your convenience, we have provided a checklist.  I recommend that you include it with your application.</a:t>
            </a:r>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16</a:t>
            </a:fld>
            <a:endParaRPr lang="en-US" dirty="0"/>
          </a:p>
        </p:txBody>
      </p:sp>
    </p:spTree>
    <p:extLst>
      <p:ext uri="{BB962C8B-B14F-4D97-AF65-F5344CB8AC3E}">
        <p14:creationId xmlns:p14="http://schemas.microsoft.com/office/powerpoint/2010/main" val="337316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Please</a:t>
            </a:r>
            <a:r>
              <a:rPr lang="en-US" b="1" baseline="0" dirty="0"/>
              <a:t> NOTE: </a:t>
            </a:r>
            <a:r>
              <a:rPr lang="en-US" dirty="0"/>
              <a:t>The next several pages</a:t>
            </a:r>
            <a:r>
              <a:rPr lang="en-US" baseline="0" dirty="0"/>
              <a:t> are actually from the FY2021 grant application as the information has not changed:  </a:t>
            </a:r>
          </a:p>
          <a:p>
            <a:endParaRPr lang="en-US" baseline="0" dirty="0"/>
          </a:p>
          <a:p>
            <a:r>
              <a:rPr lang="en-US" baseline="0" dirty="0"/>
              <a:t>T</a:t>
            </a:r>
            <a:r>
              <a:rPr lang="en-US" dirty="0"/>
              <a:t>his is the first page of your application – please</a:t>
            </a:r>
            <a:r>
              <a:rPr lang="en-US" baseline="0" dirty="0"/>
              <a:t> note this one is from the 2021 application but this section is the same.</a:t>
            </a:r>
            <a:endParaRPr lang="en-US" dirty="0"/>
          </a:p>
        </p:txBody>
      </p:sp>
      <p:sp>
        <p:nvSpPr>
          <p:cNvPr id="4" name="Slide Number Placeholder 3"/>
          <p:cNvSpPr>
            <a:spLocks noGrp="1"/>
          </p:cNvSpPr>
          <p:nvPr>
            <p:ph type="sldNum" sz="quarter" idx="10"/>
          </p:nvPr>
        </p:nvSpPr>
        <p:spPr/>
        <p:txBody>
          <a:bodyPr/>
          <a:lstStyle/>
          <a:p>
            <a:fld id="{4F6517D5-26CE-9C42-A4E2-EB92F1941D49}" type="slidenum">
              <a:rPr lang="en-US" smtClean="0"/>
              <a:t>17</a:t>
            </a:fld>
            <a:endParaRPr lang="en-US" dirty="0"/>
          </a:p>
        </p:txBody>
      </p:sp>
    </p:spTree>
    <p:extLst>
      <p:ext uri="{BB962C8B-B14F-4D97-AF65-F5344CB8AC3E}">
        <p14:creationId xmlns:p14="http://schemas.microsoft.com/office/powerpoint/2010/main" val="3085888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this as your second page (again this one is from FY 2021 but remains the same)</a:t>
            </a:r>
          </a:p>
        </p:txBody>
      </p:sp>
      <p:sp>
        <p:nvSpPr>
          <p:cNvPr id="4" name="Slide Number Placeholder 3"/>
          <p:cNvSpPr>
            <a:spLocks noGrp="1"/>
          </p:cNvSpPr>
          <p:nvPr>
            <p:ph type="sldNum" sz="quarter" idx="10"/>
          </p:nvPr>
        </p:nvSpPr>
        <p:spPr/>
        <p:txBody>
          <a:bodyPr/>
          <a:lstStyle/>
          <a:p>
            <a:fld id="{4F6517D5-26CE-9C42-A4E2-EB92F1941D49}" type="slidenum">
              <a:rPr lang="en-US" smtClean="0"/>
              <a:t>18</a:t>
            </a:fld>
            <a:endParaRPr lang="en-US" dirty="0"/>
          </a:p>
        </p:txBody>
      </p:sp>
    </p:spTree>
    <p:extLst>
      <p:ext uri="{BB962C8B-B14F-4D97-AF65-F5344CB8AC3E}">
        <p14:creationId xmlns:p14="http://schemas.microsoft.com/office/powerpoint/2010/main" val="1592858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a:t>
            </a:r>
            <a:r>
              <a:rPr lang="en-US" baseline="0" dirty="0"/>
              <a:t> review these Webinar FAQs.</a:t>
            </a:r>
          </a:p>
          <a:p>
            <a:endParaRPr lang="en-US" baseline="0" dirty="0"/>
          </a:p>
          <a:p>
            <a:r>
              <a:rPr lang="en-US" baseline="0" dirty="0"/>
              <a:t>This session is being recorded and will be available on the TAM website.</a:t>
            </a:r>
          </a:p>
        </p:txBody>
      </p:sp>
      <p:sp>
        <p:nvSpPr>
          <p:cNvPr id="4" name="Slide Number Placeholder 3"/>
          <p:cNvSpPr>
            <a:spLocks noGrp="1"/>
          </p:cNvSpPr>
          <p:nvPr>
            <p:ph type="sldNum" sz="quarter" idx="10"/>
          </p:nvPr>
        </p:nvSpPr>
        <p:spPr/>
        <p:txBody>
          <a:bodyPr/>
          <a:lstStyle/>
          <a:p>
            <a:fld id="{4F6517D5-26CE-9C42-A4E2-EB92F1941D49}" type="slidenum">
              <a:rPr lang="en-US" smtClean="0"/>
              <a:t>1</a:t>
            </a:fld>
            <a:endParaRPr lang="en-US" dirty="0"/>
          </a:p>
        </p:txBody>
      </p:sp>
    </p:spTree>
    <p:extLst>
      <p:ext uri="{BB962C8B-B14F-4D97-AF65-F5344CB8AC3E}">
        <p14:creationId xmlns:p14="http://schemas.microsoft.com/office/powerpoint/2010/main" val="38740117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example from the FY2021 application of the funding request – in this request- </a:t>
            </a:r>
          </a:p>
          <a:p>
            <a:r>
              <a:rPr lang="en-US" dirty="0"/>
              <a:t>- Your total project expenses is:  $150,000</a:t>
            </a:r>
          </a:p>
          <a:p>
            <a:r>
              <a:rPr lang="en-US" dirty="0"/>
              <a:t>- Your operating Revenue (which can be fares, fees or user donations) equals $10,000</a:t>
            </a:r>
          </a:p>
          <a:p>
            <a:r>
              <a:rPr lang="en-US" dirty="0"/>
              <a:t>- You then you take A and subtract B to get the Net Project Cost</a:t>
            </a:r>
          </a:p>
          <a:p>
            <a:r>
              <a:rPr lang="en-US" dirty="0"/>
              <a:t>- Then you figure out total funds you would like to request – the example show $20,000</a:t>
            </a:r>
          </a:p>
          <a:p>
            <a:r>
              <a:rPr lang="en-US" dirty="0"/>
              <a:t>- Then you take 75% of that total to get the total State Funds to request</a:t>
            </a:r>
          </a:p>
          <a:p>
            <a:r>
              <a:rPr lang="en-US" dirty="0"/>
              <a:t>- The remaining 25% will be the local share you will be subject to</a:t>
            </a:r>
          </a:p>
          <a:p>
            <a:pPr marL="171450" indent="-171450">
              <a:buFontTx/>
              <a:buChar char="-"/>
            </a:pPr>
            <a:r>
              <a:rPr lang="en-US" dirty="0"/>
              <a:t>Finally, you take the total Net Project Cost and subtract the total funds requested and you will get the Local Overmatch Funds.</a:t>
            </a:r>
          </a:p>
          <a:p>
            <a:pPr marL="171450" indent="-171450">
              <a:buFontTx/>
              <a:buChar char="-"/>
            </a:pPr>
            <a:endParaRPr lang="en-US" dirty="0"/>
          </a:p>
          <a:p>
            <a:pPr marL="171450" indent="-171450">
              <a:buFontTx/>
              <a:buChar char="-"/>
            </a:pPr>
            <a:r>
              <a:rPr lang="en-US" dirty="0"/>
              <a:t>A helpful hint:  You may take a look at the local matching funds (cash) that you can afford and them work from there.  </a:t>
            </a:r>
          </a:p>
          <a:p>
            <a:pPr marL="171450" indent="-171450">
              <a:buFontTx/>
              <a:buChar char="-"/>
            </a:pPr>
            <a:r>
              <a:rPr lang="en-US" dirty="0"/>
              <a:t>Remember, the source of all local funds can be from other grant sources, general funds, etc.   </a:t>
            </a:r>
          </a:p>
          <a:p>
            <a:pPr marL="171450" indent="-171450">
              <a:buFontTx/>
              <a:buChar char="-"/>
            </a:pPr>
            <a:endParaRPr lang="en-US" dirty="0"/>
          </a:p>
          <a:p>
            <a:pPr marL="171450" indent="-171450">
              <a:buFontTx/>
              <a:buChar char="-"/>
            </a:pPr>
            <a:endParaRPr lang="en-US" dirty="0"/>
          </a:p>
          <a:p>
            <a:pPr marL="171450" indent="-171450">
              <a:buFontTx/>
              <a:buChar char="-"/>
            </a:pPr>
            <a:r>
              <a:rPr lang="en-US" dirty="0"/>
              <a:t>Of course, I will be happy to assist if needed.</a:t>
            </a:r>
          </a:p>
        </p:txBody>
      </p:sp>
      <p:sp>
        <p:nvSpPr>
          <p:cNvPr id="4" name="Slide Number Placeholder 3"/>
          <p:cNvSpPr>
            <a:spLocks noGrp="1"/>
          </p:cNvSpPr>
          <p:nvPr>
            <p:ph type="sldNum" sz="quarter" idx="10"/>
          </p:nvPr>
        </p:nvSpPr>
        <p:spPr/>
        <p:txBody>
          <a:bodyPr/>
          <a:lstStyle/>
          <a:p>
            <a:fld id="{4F6517D5-26CE-9C42-A4E2-EB92F1941D49}" type="slidenum">
              <a:rPr lang="en-US" smtClean="0"/>
              <a:t>19</a:t>
            </a:fld>
            <a:endParaRPr lang="en-US" dirty="0"/>
          </a:p>
        </p:txBody>
      </p:sp>
    </p:spTree>
    <p:extLst>
      <p:ext uri="{BB962C8B-B14F-4D97-AF65-F5344CB8AC3E}">
        <p14:creationId xmlns:p14="http://schemas.microsoft.com/office/powerpoint/2010/main" val="41892420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the proposed program narrative:</a:t>
            </a:r>
          </a:p>
        </p:txBody>
      </p:sp>
      <p:sp>
        <p:nvSpPr>
          <p:cNvPr id="4" name="Slide Number Placeholder 3"/>
          <p:cNvSpPr>
            <a:spLocks noGrp="1"/>
          </p:cNvSpPr>
          <p:nvPr>
            <p:ph type="sldNum" sz="quarter" idx="10"/>
          </p:nvPr>
        </p:nvSpPr>
        <p:spPr/>
        <p:txBody>
          <a:bodyPr/>
          <a:lstStyle/>
          <a:p>
            <a:fld id="{4F6517D5-26CE-9C42-A4E2-EB92F1941D49}" type="slidenum">
              <a:rPr lang="en-US" smtClean="0"/>
              <a:t>20</a:t>
            </a:fld>
            <a:endParaRPr lang="en-US" dirty="0"/>
          </a:p>
        </p:txBody>
      </p:sp>
    </p:spTree>
    <p:extLst>
      <p:ext uri="{BB962C8B-B14F-4D97-AF65-F5344CB8AC3E}">
        <p14:creationId xmlns:p14="http://schemas.microsoft.com/office/powerpoint/2010/main" val="1486554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the proposed program narrative:</a:t>
            </a:r>
          </a:p>
        </p:txBody>
      </p:sp>
      <p:sp>
        <p:nvSpPr>
          <p:cNvPr id="4" name="Slide Number Placeholder 3"/>
          <p:cNvSpPr>
            <a:spLocks noGrp="1"/>
          </p:cNvSpPr>
          <p:nvPr>
            <p:ph type="sldNum" sz="quarter" idx="10"/>
          </p:nvPr>
        </p:nvSpPr>
        <p:spPr/>
        <p:txBody>
          <a:bodyPr/>
          <a:lstStyle/>
          <a:p>
            <a:fld id="{4F6517D5-26CE-9C42-A4E2-EB92F1941D49}" type="slidenum">
              <a:rPr lang="en-US" smtClean="0"/>
              <a:t>21</a:t>
            </a:fld>
            <a:endParaRPr lang="en-US" dirty="0"/>
          </a:p>
        </p:txBody>
      </p:sp>
    </p:spTree>
    <p:extLst>
      <p:ext uri="{BB962C8B-B14F-4D97-AF65-F5344CB8AC3E}">
        <p14:creationId xmlns:p14="http://schemas.microsoft.com/office/powerpoint/2010/main" val="37610394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the proposed program narrative:</a:t>
            </a:r>
          </a:p>
        </p:txBody>
      </p:sp>
      <p:sp>
        <p:nvSpPr>
          <p:cNvPr id="4" name="Slide Number Placeholder 3"/>
          <p:cNvSpPr>
            <a:spLocks noGrp="1"/>
          </p:cNvSpPr>
          <p:nvPr>
            <p:ph type="sldNum" sz="quarter" idx="10"/>
          </p:nvPr>
        </p:nvSpPr>
        <p:spPr/>
        <p:txBody>
          <a:bodyPr/>
          <a:lstStyle/>
          <a:p>
            <a:fld id="{4F6517D5-26CE-9C42-A4E2-EB92F1941D49}" type="slidenum">
              <a:rPr lang="en-US" smtClean="0"/>
              <a:t>22</a:t>
            </a:fld>
            <a:endParaRPr lang="en-US" dirty="0"/>
          </a:p>
        </p:txBody>
      </p:sp>
    </p:spTree>
    <p:extLst>
      <p:ext uri="{BB962C8B-B14F-4D97-AF65-F5344CB8AC3E}">
        <p14:creationId xmlns:p14="http://schemas.microsoft.com/office/powerpoint/2010/main" val="10348099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slides shows samples of the components that could make up the budget – your program could use some or all of these items.</a:t>
            </a:r>
          </a:p>
          <a:p>
            <a:endParaRPr lang="en-US" dirty="0"/>
          </a:p>
          <a:p>
            <a:r>
              <a:rPr lang="en-US" dirty="0"/>
              <a:t>Operating Expenses</a:t>
            </a:r>
          </a:p>
          <a:p>
            <a:r>
              <a:rPr lang="en-US" dirty="0"/>
              <a:t>Maintenance Expenses</a:t>
            </a:r>
          </a:p>
        </p:txBody>
      </p:sp>
      <p:sp>
        <p:nvSpPr>
          <p:cNvPr id="4" name="Slide Number Placeholder 3"/>
          <p:cNvSpPr>
            <a:spLocks noGrp="1"/>
          </p:cNvSpPr>
          <p:nvPr>
            <p:ph type="sldNum" sz="quarter" idx="10"/>
          </p:nvPr>
        </p:nvSpPr>
        <p:spPr/>
        <p:txBody>
          <a:bodyPr/>
          <a:lstStyle/>
          <a:p>
            <a:fld id="{4F6517D5-26CE-9C42-A4E2-EB92F1941D49}" type="slidenum">
              <a:rPr lang="en-US" smtClean="0"/>
              <a:t>23</a:t>
            </a:fld>
            <a:endParaRPr lang="en-US" dirty="0"/>
          </a:p>
        </p:txBody>
      </p:sp>
    </p:spTree>
    <p:extLst>
      <p:ext uri="{BB962C8B-B14F-4D97-AF65-F5344CB8AC3E}">
        <p14:creationId xmlns:p14="http://schemas.microsoft.com/office/powerpoint/2010/main" val="9306387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Admin expenses</a:t>
            </a:r>
          </a:p>
          <a:p>
            <a:endParaRPr lang="en-US" dirty="0"/>
          </a:p>
          <a:p>
            <a:r>
              <a:rPr lang="en-US" dirty="0"/>
              <a:t>Then total all project expenses</a:t>
            </a:r>
          </a:p>
          <a:p>
            <a:endParaRPr lang="en-US" dirty="0"/>
          </a:p>
          <a:p>
            <a:r>
              <a:rPr lang="en-US" dirty="0"/>
              <a:t>Take a look at your operating revenue – this could be from passenger fares, fees, passenger donations, etc.</a:t>
            </a:r>
          </a:p>
          <a:p>
            <a:endParaRPr lang="en-US" dirty="0"/>
          </a:p>
          <a:p>
            <a:r>
              <a:rPr lang="en-US" dirty="0"/>
              <a:t>Total your project revenue</a:t>
            </a:r>
          </a:p>
          <a:p>
            <a:endParaRPr lang="en-US" dirty="0"/>
          </a:p>
          <a:p>
            <a:r>
              <a:rPr lang="en-US" dirty="0"/>
              <a:t>The Net Project Cost is your total project Expenses minus the total project Revenue</a:t>
            </a:r>
          </a:p>
          <a:p>
            <a:endParaRPr lang="en-US" dirty="0"/>
          </a:p>
          <a:p>
            <a:r>
              <a:rPr lang="en-US" dirty="0"/>
              <a:t>Example:  My total project expenses is $150,000.  My total project revenue is $10,000.  Then my total Net Project Cost is $140,000.</a:t>
            </a:r>
          </a:p>
          <a:p>
            <a:endParaRPr lang="en-US" dirty="0"/>
          </a:p>
          <a:p>
            <a:endParaRPr lang="en-US" dirty="0"/>
          </a:p>
        </p:txBody>
      </p:sp>
      <p:sp>
        <p:nvSpPr>
          <p:cNvPr id="4" name="Slide Number Placeholder 3"/>
          <p:cNvSpPr>
            <a:spLocks noGrp="1"/>
          </p:cNvSpPr>
          <p:nvPr>
            <p:ph type="sldNum" sz="quarter" idx="10"/>
          </p:nvPr>
        </p:nvSpPr>
        <p:spPr/>
        <p:txBody>
          <a:bodyPr/>
          <a:lstStyle/>
          <a:p>
            <a:fld id="{4F6517D5-26CE-9C42-A4E2-EB92F1941D49}" type="slidenum">
              <a:rPr lang="en-US" smtClean="0"/>
              <a:t>24</a:t>
            </a:fld>
            <a:endParaRPr lang="en-US" dirty="0"/>
          </a:p>
        </p:txBody>
      </p:sp>
    </p:spTree>
    <p:extLst>
      <p:ext uri="{BB962C8B-B14F-4D97-AF65-F5344CB8AC3E}">
        <p14:creationId xmlns:p14="http://schemas.microsoft.com/office/powerpoint/2010/main" val="7888078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talks about the Total Funds Requested and the State Funds Requested – the State Funds Requested is what the recipient will receive from MDOT MTA</a:t>
            </a:r>
          </a:p>
          <a:p>
            <a:endParaRPr lang="en-US" dirty="0"/>
          </a:p>
          <a:p>
            <a:r>
              <a:rPr lang="en-US" dirty="0"/>
              <a:t>Now, knowing the Net Project Costs, we might want to think about what we have in the way of a local cash match for the total Local Funds you have available – remember this must be 25 percent of the total Funds Requested.</a:t>
            </a:r>
          </a:p>
          <a:p>
            <a:endParaRPr lang="en-US" dirty="0"/>
          </a:p>
          <a:p>
            <a:r>
              <a:rPr lang="en-US" dirty="0"/>
              <a:t>Now going back to my example earlier: </a:t>
            </a:r>
          </a:p>
          <a:p>
            <a:endParaRPr lang="en-US" dirty="0"/>
          </a:p>
          <a:p>
            <a:r>
              <a:rPr lang="en-US" dirty="0"/>
              <a:t>So say we have $5,000 dollars that our organization can put up as the 25% cash match.</a:t>
            </a:r>
          </a:p>
          <a:p>
            <a:endParaRPr lang="en-US" dirty="0"/>
          </a:p>
          <a:p>
            <a:r>
              <a:rPr lang="en-US" dirty="0"/>
              <a:t>To find what the 75% for the State Funds requested, we take the 5000 and divide it by point 25 and that will give you $20,000 which will be your total Funds Requested.</a:t>
            </a:r>
          </a:p>
          <a:p>
            <a:endParaRPr lang="en-US" dirty="0"/>
          </a:p>
          <a:p>
            <a:r>
              <a:rPr lang="en-US" dirty="0"/>
              <a:t>Take the Total Funds Requested and multiply it by point 75 to get the State Funds Requested – in this case the State Funds Requested is $15,000.</a:t>
            </a:r>
          </a:p>
          <a:p>
            <a:endParaRPr lang="en-US" dirty="0"/>
          </a:p>
          <a:p>
            <a:r>
              <a:rPr lang="en-US" dirty="0"/>
              <a:t>The Local Overmatch is the total Net Project Cost minus the Total Funds Requested  -- in our example, $140,000 Net Project Cost minus the $20,000 would equal  $120,000 for the local overmatch funds.</a:t>
            </a:r>
          </a:p>
          <a:p>
            <a:endParaRPr lang="en-US" dirty="0"/>
          </a:p>
          <a:p>
            <a:r>
              <a:rPr lang="en-US" dirty="0"/>
              <a:t>Remember, all local matching funds can be from other grants, general funds, etc.  </a:t>
            </a:r>
          </a:p>
          <a:p>
            <a:endParaRPr lang="en-US" dirty="0"/>
          </a:p>
          <a:p>
            <a:r>
              <a:rPr lang="en-US" dirty="0"/>
              <a:t>If you have a question about a match, just give me a call.</a:t>
            </a:r>
          </a:p>
        </p:txBody>
      </p:sp>
      <p:sp>
        <p:nvSpPr>
          <p:cNvPr id="4" name="Slide Number Placeholder 3"/>
          <p:cNvSpPr>
            <a:spLocks noGrp="1"/>
          </p:cNvSpPr>
          <p:nvPr>
            <p:ph type="sldNum" sz="quarter" idx="10"/>
          </p:nvPr>
        </p:nvSpPr>
        <p:spPr/>
        <p:txBody>
          <a:bodyPr/>
          <a:lstStyle/>
          <a:p>
            <a:fld id="{4F6517D5-26CE-9C42-A4E2-EB92F1941D49}" type="slidenum">
              <a:rPr lang="en-US" smtClean="0"/>
              <a:t>25</a:t>
            </a:fld>
            <a:endParaRPr lang="en-US" dirty="0"/>
          </a:p>
        </p:txBody>
      </p:sp>
    </p:spTree>
    <p:extLst>
      <p:ext uri="{BB962C8B-B14F-4D97-AF65-F5344CB8AC3E}">
        <p14:creationId xmlns:p14="http://schemas.microsoft.com/office/powerpoint/2010/main" val="9392186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important document to be signed by an authorized official and submitted with your application.  </a:t>
            </a:r>
          </a:p>
          <a:p>
            <a:endParaRPr lang="en-US" dirty="0"/>
          </a:p>
          <a:p>
            <a:r>
              <a:rPr lang="en-US" dirty="0"/>
              <a:t>The first Part assures that the applicant:</a:t>
            </a:r>
          </a:p>
          <a:p>
            <a:endParaRPr lang="en-US" dirty="0"/>
          </a:p>
          <a:p>
            <a:pPr marL="228600" indent="-228600">
              <a:buAutoNum type="arabicPeriod"/>
            </a:pPr>
            <a:r>
              <a:rPr lang="en-US" sz="1200" kern="1200" dirty="0">
                <a:solidFill>
                  <a:schemeClr val="tx1"/>
                </a:solidFill>
                <a:effectLst/>
                <a:latin typeface="+mn-lt"/>
                <a:ea typeface="+mn-ea"/>
                <a:cs typeface="+mn-cs"/>
              </a:rPr>
              <a:t>Has the requisite fiscal, managerial, and legal capability to carry out the SRP and to receive and disburse state funds.</a:t>
            </a:r>
          </a:p>
          <a:p>
            <a:pPr marL="228600" marR="0" lvl="0" indent="-228600" algn="l" defTabSz="4572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Some combination of local or private funding sources has or will be committed to provide the required local share.</a:t>
            </a:r>
          </a:p>
          <a:p>
            <a:pPr marL="228600" marR="0" lvl="0" indent="-228600" algn="l" defTabSz="4572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applicant has and will comply with the administrative requirements that relate to the applications made to and grants received from the Maryland Department of Transportation for the SRP.</a:t>
            </a:r>
          </a:p>
          <a:p>
            <a:pPr marL="228600" indent="-228600">
              <a:buAutoNum type="arabicPeriod"/>
            </a:pPr>
            <a:endParaRPr lang="en-US" sz="1200" kern="1200" dirty="0">
              <a:solidFill>
                <a:schemeClr val="tx1"/>
              </a:solidFill>
              <a:effectLst/>
              <a:latin typeface="+mn-lt"/>
              <a:ea typeface="+mn-ea"/>
              <a:cs typeface="+mn-cs"/>
            </a:endParaRPr>
          </a:p>
          <a:p>
            <a:r>
              <a:rPr lang="en-US" dirty="0"/>
              <a:t>In the second part the applicant assures that:</a:t>
            </a:r>
          </a:p>
          <a:p>
            <a:endParaRPr lang="en-US" dirty="0"/>
          </a:p>
          <a:p>
            <a:pPr marL="228600" marR="0" lvl="0" indent="-228600" algn="l" defTabSz="4572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No person, on the basis of race, color, national origin, sex or handicap shall be excluded from the participation in, or denied the benefits of, or be subject to discrimination under said project, program, or activity.</a:t>
            </a:r>
          </a:p>
          <a:p>
            <a:pPr marL="228600" marR="0" lvl="0" indent="-228600" algn="l" defTabSz="457200" rtl="0" eaLnBrk="1" fontAlgn="auto" latinLnBrk="0" hangingPunct="1">
              <a:lnSpc>
                <a:spcPct val="100000"/>
              </a:lnSpc>
              <a:spcBef>
                <a:spcPts val="0"/>
              </a:spcBef>
              <a:spcAft>
                <a:spcPts val="0"/>
              </a:spcAft>
              <a:buClrTx/>
              <a:buSzTx/>
              <a:buFontTx/>
              <a:buAutoNum type="arabicPeriod"/>
              <a:tabLst/>
              <a:defRPr/>
            </a:pPr>
            <a:r>
              <a:rPr lang="en-US" sz="1200" kern="1200" dirty="0">
                <a:solidFill>
                  <a:schemeClr val="tx1"/>
                </a:solidFill>
                <a:effectLst/>
                <a:latin typeface="+mn-lt"/>
                <a:ea typeface="+mn-ea"/>
                <a:cs typeface="+mn-cs"/>
              </a:rPr>
              <a:t>The applicant shall not discriminate against any employee or applicant for employment because of race, color, sex, national origin, and shall take affirmative action to ensure that applicants are employed, and that employees are treated during employment, without regard to their race, color, religion, sex or national origin.</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F6517D5-26CE-9C42-A4E2-EB92F1941D49}" type="slidenum">
              <a:rPr lang="en-US" smtClean="0"/>
              <a:t>26</a:t>
            </a:fld>
            <a:endParaRPr lang="en-US" dirty="0"/>
          </a:p>
        </p:txBody>
      </p:sp>
    </p:spTree>
    <p:extLst>
      <p:ext uri="{BB962C8B-B14F-4D97-AF65-F5344CB8AC3E}">
        <p14:creationId xmlns:p14="http://schemas.microsoft.com/office/powerpoint/2010/main" val="31370297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reporting form will be provided with your grant agreement, plus the program manager will send an electronic version.  </a:t>
            </a:r>
          </a:p>
          <a:p>
            <a:endParaRPr lang="en-US" dirty="0"/>
          </a:p>
          <a:p>
            <a:r>
              <a:rPr lang="en-US" dirty="0"/>
              <a:t>We ask things like:</a:t>
            </a:r>
          </a:p>
          <a:p>
            <a:endParaRPr lang="en-US" dirty="0"/>
          </a:p>
          <a:p>
            <a:r>
              <a:rPr lang="en-US" dirty="0"/>
              <a:t>Quarterly and Annually:</a:t>
            </a:r>
          </a:p>
          <a:p>
            <a:r>
              <a:rPr lang="en-US" dirty="0"/>
              <a:t>Total number of seniors transported</a:t>
            </a:r>
          </a:p>
          <a:p>
            <a:r>
              <a:rPr lang="en-US" dirty="0"/>
              <a:t>Total number of drivers – volunteer, paid and the total together</a:t>
            </a:r>
          </a:p>
          <a:p>
            <a:r>
              <a:rPr lang="en-US" dirty="0"/>
              <a:t>Total number of one-way rides during period</a:t>
            </a:r>
          </a:p>
          <a:p>
            <a:r>
              <a:rPr lang="en-US" dirty="0"/>
              <a:t>Total number of senior-ride miles during period</a:t>
            </a:r>
          </a:p>
          <a:p>
            <a:r>
              <a:rPr lang="en-US" dirty="0"/>
              <a:t>Total number of senior-ride hours</a:t>
            </a:r>
          </a:p>
          <a:p>
            <a:r>
              <a:rPr lang="en-US" dirty="0"/>
              <a:t>If seniors are charged a fee</a:t>
            </a:r>
          </a:p>
          <a:p>
            <a:endParaRPr lang="en-US" dirty="0"/>
          </a:p>
          <a:p>
            <a:r>
              <a:rPr lang="en-US" dirty="0"/>
              <a:t>Annually:</a:t>
            </a:r>
          </a:p>
          <a:p>
            <a:r>
              <a:rPr lang="en-US" dirty="0"/>
              <a:t>What cooperative efforts done during period </a:t>
            </a:r>
          </a:p>
          <a:p>
            <a:r>
              <a:rPr lang="en-US" dirty="0"/>
              <a:t>What was the agency’s approach to risk management</a:t>
            </a:r>
          </a:p>
          <a:p>
            <a:endParaRPr lang="en-US" dirty="0"/>
          </a:p>
          <a:p>
            <a:r>
              <a:rPr lang="en-US" dirty="0"/>
              <a:t>ALL Reports and Requests</a:t>
            </a:r>
            <a:r>
              <a:rPr lang="en-US" baseline="0" dirty="0"/>
              <a:t> for Payment are to be submitted via ProjectWise – if you receive a grant and are not on ProjectWise, you will need to work with me to install ProjectWise.</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F6517D5-26CE-9C42-A4E2-EB92F1941D49}" type="slidenum">
              <a:rPr lang="en-US" smtClean="0"/>
              <a:t>27</a:t>
            </a:fld>
            <a:endParaRPr lang="en-US" dirty="0"/>
          </a:p>
        </p:txBody>
      </p:sp>
    </p:spTree>
    <p:extLst>
      <p:ext uri="{BB962C8B-B14F-4D97-AF65-F5344CB8AC3E}">
        <p14:creationId xmlns:p14="http://schemas.microsoft.com/office/powerpoint/2010/main" val="23185983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just about wraps it up –</a:t>
            </a:r>
          </a:p>
          <a:p>
            <a:endParaRPr lang="en-US" dirty="0"/>
          </a:p>
          <a:p>
            <a:r>
              <a:rPr lang="en-US" dirty="0"/>
              <a:t>Any questions?</a:t>
            </a:r>
          </a:p>
          <a:p>
            <a:endParaRPr lang="en-US" dirty="0"/>
          </a:p>
          <a:p>
            <a:r>
              <a:rPr lang="en-US" dirty="0"/>
              <a:t>I am available</a:t>
            </a:r>
            <a:r>
              <a:rPr lang="en-US" baseline="0" dirty="0"/>
              <a:t> to answer any questions as you prepare your application.</a:t>
            </a:r>
            <a:endParaRPr lang="en-US" dirty="0"/>
          </a:p>
          <a:p>
            <a:endParaRPr lang="en-US" dirty="0"/>
          </a:p>
          <a:p>
            <a:r>
              <a:rPr lang="en-US" dirty="0"/>
              <a:t>Thank you again for your time and best wishes for a successful application.</a:t>
            </a:r>
          </a:p>
        </p:txBody>
      </p:sp>
      <p:sp>
        <p:nvSpPr>
          <p:cNvPr id="4" name="Slide Number Placeholder 3"/>
          <p:cNvSpPr>
            <a:spLocks noGrp="1"/>
          </p:cNvSpPr>
          <p:nvPr>
            <p:ph type="sldNum" sz="quarter" idx="10"/>
          </p:nvPr>
        </p:nvSpPr>
        <p:spPr/>
        <p:txBody>
          <a:bodyPr/>
          <a:lstStyle/>
          <a:p>
            <a:fld id="{4F6517D5-26CE-9C42-A4E2-EB92F1941D49}" type="slidenum">
              <a:rPr lang="en-US" smtClean="0"/>
              <a:t>28</a:t>
            </a:fld>
            <a:endParaRPr lang="en-US" dirty="0"/>
          </a:p>
        </p:txBody>
      </p:sp>
    </p:spTree>
    <p:extLst>
      <p:ext uri="{BB962C8B-B14F-4D97-AF65-F5344CB8AC3E}">
        <p14:creationId xmlns:p14="http://schemas.microsoft.com/office/powerpoint/2010/main" val="1539192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100" dirty="0"/>
          </a:p>
          <a:p>
            <a:pPr marL="0" indent="0">
              <a:buNone/>
            </a:pPr>
            <a:r>
              <a:rPr lang="en-US" sz="1100" dirty="0"/>
              <a:t>Today we will cover the following items:</a:t>
            </a:r>
          </a:p>
          <a:p>
            <a:pPr marL="0" indent="0">
              <a:buNone/>
            </a:pPr>
            <a:endParaRPr lang="en-US" sz="1100" dirty="0"/>
          </a:p>
          <a:p>
            <a:pPr marL="171450" indent="-171450">
              <a:buFont typeface="Arial"/>
              <a:buChar char="•"/>
            </a:pPr>
            <a:r>
              <a:rPr lang="en-US" sz="1100" dirty="0"/>
              <a:t>General Info – including definitions</a:t>
            </a:r>
          </a:p>
          <a:p>
            <a:pPr marL="171450" indent="-171450">
              <a:buFont typeface="Arial"/>
              <a:buChar char="•"/>
            </a:pPr>
            <a:r>
              <a:rPr lang="en-US" sz="1100" dirty="0"/>
              <a:t>Application Schedule</a:t>
            </a:r>
          </a:p>
          <a:p>
            <a:pPr marL="171450" indent="-171450">
              <a:buFont typeface="Arial"/>
              <a:buChar char="•"/>
            </a:pPr>
            <a:r>
              <a:rPr lang="en-US" sz="1100" dirty="0"/>
              <a:t>History and Program Focus</a:t>
            </a:r>
          </a:p>
          <a:p>
            <a:pPr marL="171450" indent="-171450">
              <a:buFont typeface="Arial"/>
              <a:buChar char="•"/>
            </a:pPr>
            <a:r>
              <a:rPr lang="en-US" sz="1100" dirty="0"/>
              <a:t>Eligibility</a:t>
            </a:r>
          </a:p>
          <a:p>
            <a:pPr marL="171450" indent="-171450">
              <a:buFont typeface="Arial"/>
              <a:buChar char="•"/>
            </a:pPr>
            <a:r>
              <a:rPr lang="en-US" sz="1100" dirty="0"/>
              <a:t>Funding and Local Match Requirements</a:t>
            </a:r>
          </a:p>
          <a:p>
            <a:pPr marL="171450" indent="-171450">
              <a:buFont typeface="Arial"/>
              <a:buChar char="•"/>
            </a:pPr>
            <a:r>
              <a:rPr lang="en-US" sz="1100" dirty="0"/>
              <a:t>Evaluation Criteria</a:t>
            </a:r>
          </a:p>
          <a:p>
            <a:pPr marL="171450" indent="-171450">
              <a:buFont typeface="Arial"/>
              <a:buChar char="•"/>
            </a:pPr>
            <a:r>
              <a:rPr lang="en-US" sz="1100" dirty="0"/>
              <a:t>Reporting Requirements</a:t>
            </a:r>
          </a:p>
          <a:p>
            <a:pPr marL="171450" indent="-171450">
              <a:buFont typeface="Arial"/>
              <a:buChar char="•"/>
            </a:pPr>
            <a:r>
              <a:rPr lang="en-US" sz="1100" dirty="0"/>
              <a:t>Application Instructions and Budgeting</a:t>
            </a:r>
          </a:p>
          <a:p>
            <a:pPr marL="171450" indent="-171450">
              <a:buFont typeface="Arial"/>
              <a:buChar char="•"/>
            </a:pPr>
            <a:r>
              <a:rPr lang="en-US" sz="1100" dirty="0"/>
              <a:t>Certifications and Assurances</a:t>
            </a:r>
          </a:p>
          <a:p>
            <a:endParaRPr lang="en-US" sz="1100" dirty="0"/>
          </a:p>
        </p:txBody>
      </p:sp>
      <p:sp>
        <p:nvSpPr>
          <p:cNvPr id="4" name="Slide Number Placeholder 3"/>
          <p:cNvSpPr>
            <a:spLocks noGrp="1"/>
          </p:cNvSpPr>
          <p:nvPr>
            <p:ph type="sldNum" sz="quarter" idx="10"/>
          </p:nvPr>
        </p:nvSpPr>
        <p:spPr/>
        <p:txBody>
          <a:bodyPr/>
          <a:lstStyle/>
          <a:p>
            <a:fld id="{4F6517D5-26CE-9C42-A4E2-EB92F1941D49}" type="slidenum">
              <a:rPr lang="en-US" smtClean="0"/>
              <a:t>2</a:t>
            </a:fld>
            <a:endParaRPr lang="en-US" dirty="0"/>
          </a:p>
        </p:txBody>
      </p:sp>
    </p:spTree>
    <p:extLst>
      <p:ext uri="{BB962C8B-B14F-4D97-AF65-F5344CB8AC3E}">
        <p14:creationId xmlns:p14="http://schemas.microsoft.com/office/powerpoint/2010/main" val="2758147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The grant application can be found on the Transportation of Maryland Website, under Resources – Office of Local Transit Support</a:t>
            </a:r>
            <a:r>
              <a:rPr lang="en-US" sz="1100" baseline="0" dirty="0"/>
              <a:t>.  The application was also sent out via email to all those on a mailing list that I maintain within my files. </a:t>
            </a:r>
          </a:p>
          <a:p>
            <a:endParaRPr lang="en-US" sz="1100" baseline="0" dirty="0"/>
          </a:p>
          <a:p>
            <a:pPr marL="0" indent="0">
              <a:buFont typeface="Arial" panose="020B0604020202020204" pitchFamily="34" charset="0"/>
              <a:buNone/>
            </a:pPr>
            <a:r>
              <a:rPr lang="en-US" sz="1100" dirty="0"/>
              <a:t>This is the application webinar for the Maryland Senior Rides Program </a:t>
            </a:r>
            <a:r>
              <a:rPr lang="en-US" sz="1100"/>
              <a:t>for FY2025. </a:t>
            </a:r>
            <a:endParaRPr lang="en-US" sz="1100" dirty="0"/>
          </a:p>
          <a:p>
            <a:pPr marL="285750" indent="-285750">
              <a:buFont typeface="Arial" panose="020B0604020202020204" pitchFamily="34" charset="0"/>
              <a:buChar char="•"/>
            </a:pPr>
            <a:r>
              <a:rPr lang="en-US" sz="1100" dirty="0"/>
              <a:t>As of now, We anticipate</a:t>
            </a:r>
            <a:r>
              <a:rPr lang="en-US" sz="1100" baseline="0" dirty="0"/>
              <a:t> the funding to remain </a:t>
            </a:r>
            <a:r>
              <a:rPr lang="en-US" sz="1100" dirty="0"/>
              <a:t>at</a:t>
            </a:r>
            <a:r>
              <a:rPr lang="en-US" sz="1100" baseline="0" dirty="0"/>
              <a:t> the same level as FY2023 which was $187,000.</a:t>
            </a:r>
            <a:r>
              <a:rPr lang="en-US" sz="1100" dirty="0"/>
              <a:t> This number is subject to change, and if there are any changes you will be notified via email immediately </a:t>
            </a:r>
          </a:p>
          <a:p>
            <a:pPr marL="285750" indent="-285750">
              <a:buFont typeface="Arial" panose="020B0604020202020204" pitchFamily="34" charset="0"/>
              <a:buChar char="•"/>
            </a:pPr>
            <a:r>
              <a:rPr lang="en-US" sz="1100" dirty="0"/>
              <a:t>Applications are due April 25, 2025 by 4 pm by uploading to the MDOT MTA Grant Portal (please note, if you are</a:t>
            </a:r>
            <a:r>
              <a:rPr lang="en-US" sz="1100" baseline="0" dirty="0"/>
              <a:t> not registered already, you will need to do so in advance)</a:t>
            </a:r>
            <a:r>
              <a:rPr lang="en-US" sz="1100" dirty="0"/>
              <a:t>.  Also note, if selected as a recipient and you do not have it already, you will be required to download ProjectWise and the Program Manager will work with you.) </a:t>
            </a:r>
          </a:p>
          <a:p>
            <a:pPr marL="285750" indent="-285750">
              <a:buFont typeface="Arial" panose="020B0604020202020204" pitchFamily="34" charset="0"/>
              <a:buChar char="•"/>
            </a:pPr>
            <a:r>
              <a:rPr lang="en-US" sz="1100" dirty="0"/>
              <a:t>This is an operating grant (to run services) as opposed to capital (to buy tangible goods).</a:t>
            </a:r>
          </a:p>
          <a:p>
            <a:pPr marL="285750" indent="-285750">
              <a:buFont typeface="Arial" panose="020B0604020202020204" pitchFamily="34" charset="0"/>
              <a:buChar char="•"/>
            </a:pPr>
            <a:r>
              <a:rPr lang="en-US" sz="1100" dirty="0"/>
              <a:t>The match is 75% state government and a minimum of 25% from local dollars – no in-kind</a:t>
            </a:r>
            <a:r>
              <a:rPr lang="en-US" sz="1100" baseline="0" dirty="0"/>
              <a:t> match permitted.</a:t>
            </a:r>
            <a:endParaRPr lang="en-US" sz="1100" dirty="0"/>
          </a:p>
          <a:p>
            <a:pPr marL="285750" indent="-285750">
              <a:buFont typeface="Arial" panose="020B0604020202020204" pitchFamily="34" charset="0"/>
              <a:buChar char="•"/>
            </a:pPr>
            <a:r>
              <a:rPr lang="en-US" sz="1100" dirty="0"/>
              <a:t>The selection committee is made up of representatives of MDOT MTA, Dept of Aging, Dept of Disabilities, State Coordinating Committee for Human Services Transportation, and MDOT MTA’s regional coordinating bodies.  </a:t>
            </a:r>
          </a:p>
          <a:p>
            <a:pPr marL="285750" indent="-285750">
              <a:buFont typeface="Arial" panose="020B0604020202020204" pitchFamily="34" charset="0"/>
              <a:buChar char="•"/>
            </a:pPr>
            <a:r>
              <a:rPr lang="en-US" sz="1100" dirty="0"/>
              <a:t>Recommendations will be sent to the Secretary of Transportation</a:t>
            </a:r>
          </a:p>
          <a:p>
            <a:endParaRPr lang="en-US" sz="1100" dirty="0"/>
          </a:p>
          <a:p>
            <a:r>
              <a:rPr lang="en-US" sz="1100" dirty="0"/>
              <a:t>Definitions: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“Door-to-door transportation” means providing, through pre-arranged appointment, safe escort from a departure point, into and out of a transport vehicle and to the door of the destination;</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“Low-income to moderate-income” means the household income of an individual does not exceed 400% of the poverty threshold that is established by the United States Department of Commerce, Bureau of Statistics for a given year;</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“Senior” means an individual age 60 or older;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effectLst/>
              <a:latin typeface="+mn-lt"/>
              <a:ea typeface="+mn-ea"/>
              <a:cs typeface="+mn-cs"/>
            </a:endParaRPr>
          </a:p>
          <a:p>
            <a:endParaRPr lang="en-US" sz="1100" dirty="0"/>
          </a:p>
          <a:p>
            <a:r>
              <a:rPr lang="en-US" sz="1100" dirty="0"/>
              <a:t> </a:t>
            </a:r>
          </a:p>
        </p:txBody>
      </p:sp>
      <p:sp>
        <p:nvSpPr>
          <p:cNvPr id="4" name="Slide Number Placeholder 3"/>
          <p:cNvSpPr>
            <a:spLocks noGrp="1"/>
          </p:cNvSpPr>
          <p:nvPr>
            <p:ph type="sldNum" sz="quarter" idx="10"/>
          </p:nvPr>
        </p:nvSpPr>
        <p:spPr/>
        <p:txBody>
          <a:bodyPr/>
          <a:lstStyle/>
          <a:p>
            <a:fld id="{4F6517D5-26CE-9C42-A4E2-EB92F1941D49}" type="slidenum">
              <a:rPr lang="en-US" smtClean="0"/>
              <a:t>3</a:t>
            </a:fld>
            <a:endParaRPr lang="en-US" dirty="0"/>
          </a:p>
        </p:txBody>
      </p:sp>
    </p:spTree>
    <p:extLst>
      <p:ext uri="{BB962C8B-B14F-4D97-AF65-F5344CB8AC3E}">
        <p14:creationId xmlns:p14="http://schemas.microsoft.com/office/powerpoint/2010/main" val="2758147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A little history of the Maryland Senior Rides Program</a:t>
            </a:r>
          </a:p>
          <a:p>
            <a:endParaRPr lang="en-US" sz="1400" dirty="0"/>
          </a:p>
          <a:p>
            <a:r>
              <a:rPr lang="en-US" sz="1400" dirty="0"/>
              <a:t>Introduced in 2004</a:t>
            </a:r>
          </a:p>
          <a:p>
            <a:r>
              <a:rPr lang="en-US" sz="1400" dirty="0"/>
              <a:t>FY2006 was the first year of funding as the Maryland Senior Rides Demonstration Program</a:t>
            </a:r>
          </a:p>
          <a:p>
            <a:endParaRPr lang="en-US" sz="1400" dirty="0"/>
          </a:p>
          <a:p>
            <a:r>
              <a:rPr lang="en-US" sz="1400" dirty="0"/>
              <a:t>In 2007, dropped the “demonstration” and became Maryland Senior Rides Program or SRP</a:t>
            </a:r>
          </a:p>
        </p:txBody>
      </p:sp>
      <p:sp>
        <p:nvSpPr>
          <p:cNvPr id="4" name="Slide Number Placeholder 3"/>
          <p:cNvSpPr>
            <a:spLocks noGrp="1"/>
          </p:cNvSpPr>
          <p:nvPr>
            <p:ph type="sldNum" sz="quarter" idx="10"/>
          </p:nvPr>
        </p:nvSpPr>
        <p:spPr/>
        <p:txBody>
          <a:bodyPr/>
          <a:lstStyle/>
          <a:p>
            <a:fld id="{4F6517D5-26CE-9C42-A4E2-EB92F1941D49}" type="slidenum">
              <a:rPr lang="en-US" smtClean="0"/>
              <a:t>4</a:t>
            </a:fld>
            <a:endParaRPr lang="en-US" dirty="0"/>
          </a:p>
        </p:txBody>
      </p:sp>
    </p:spTree>
    <p:extLst>
      <p:ext uri="{BB962C8B-B14F-4D97-AF65-F5344CB8AC3E}">
        <p14:creationId xmlns:p14="http://schemas.microsoft.com/office/powerpoint/2010/main" val="2066833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primary focus is to encourage and facilitate the development of a volunteer and/or paid transportation services for low-income to moderate-income seniors.</a:t>
            </a:r>
          </a:p>
          <a:p>
            <a:endParaRPr lang="en-US" sz="1400" dirty="0"/>
          </a:p>
          <a:p>
            <a:r>
              <a:rPr lang="en-US" sz="1400" dirty="0"/>
              <a:t>Eligible entities include:</a:t>
            </a:r>
          </a:p>
          <a:p>
            <a:endParaRPr lang="en-US" sz="1400" dirty="0"/>
          </a:p>
          <a:p>
            <a:r>
              <a:rPr lang="en-US" sz="1400" dirty="0"/>
              <a:t>Local and state government agencies</a:t>
            </a:r>
          </a:p>
          <a:p>
            <a:endParaRPr lang="en-US" sz="1400" dirty="0"/>
          </a:p>
          <a:p>
            <a:r>
              <a:rPr lang="en-US" sz="1400" dirty="0"/>
              <a:t>Non-profit organizations</a:t>
            </a:r>
          </a:p>
          <a:p>
            <a:endParaRPr lang="en-US" sz="1400" dirty="0"/>
          </a:p>
          <a:p>
            <a:r>
              <a:rPr lang="en-US" sz="1400" dirty="0"/>
              <a:t>And faith based entities that provide transportation and are 501c3 organizations</a:t>
            </a:r>
          </a:p>
          <a:p>
            <a:endParaRPr lang="en-US" sz="1400" dirty="0"/>
          </a:p>
          <a:p>
            <a:endParaRPr lang="en-US" sz="1400" dirty="0"/>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5</a:t>
            </a:fld>
            <a:endParaRPr lang="en-US" dirty="0"/>
          </a:p>
        </p:txBody>
      </p:sp>
    </p:spTree>
    <p:extLst>
      <p:ext uri="{BB962C8B-B14F-4D97-AF65-F5344CB8AC3E}">
        <p14:creationId xmlns:p14="http://schemas.microsoft.com/office/powerpoint/2010/main" val="3765757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Lets take a look at the eligibility requirements</a:t>
            </a:r>
          </a:p>
          <a:p>
            <a:endParaRPr lang="en-US" sz="1400" dirty="0"/>
          </a:p>
          <a:p>
            <a:r>
              <a:rPr lang="en-US" sz="1400" dirty="0"/>
              <a:t>Agency must be able to</a:t>
            </a:r>
          </a:p>
          <a:p>
            <a:endParaRPr lang="en-US" sz="1400" dirty="0"/>
          </a:p>
          <a:p>
            <a:r>
              <a:rPr lang="en-US" sz="1400" dirty="0"/>
              <a:t>Provides door-to-door transportation for low income to moderate income seniors who have difficulty accessing or using other existing transportation services</a:t>
            </a:r>
          </a:p>
          <a:p>
            <a:pPr marL="0" indent="0">
              <a:buNone/>
            </a:pPr>
            <a:endParaRPr lang="en-US" sz="1400" dirty="0"/>
          </a:p>
          <a:p>
            <a:r>
              <a:rPr lang="en-US" sz="1400" dirty="0"/>
              <a:t>Uses primarily volunteer drivers who drive their own vehicles;</a:t>
            </a:r>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6</a:t>
            </a:fld>
            <a:endParaRPr lang="en-US" dirty="0"/>
          </a:p>
        </p:txBody>
      </p:sp>
    </p:spTree>
    <p:extLst>
      <p:ext uri="{BB962C8B-B14F-4D97-AF65-F5344CB8AC3E}">
        <p14:creationId xmlns:p14="http://schemas.microsoft.com/office/powerpoint/2010/main" val="3717413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Uses a dispatching system to respond quickly to requests from low-income to moderate-income seniors for door-to-door transportation; and</a:t>
            </a:r>
          </a:p>
          <a:p>
            <a:pPr marL="0" lvl="0" indent="0">
              <a:buNone/>
            </a:pPr>
            <a:endParaRPr lang="en-US" sz="1600" dirty="0"/>
          </a:p>
          <a:p>
            <a:r>
              <a:rPr lang="en-US" sz="1600" dirty="0"/>
              <a:t>Define a geographic area for which door-to-door transportation is provided.  </a:t>
            </a:r>
          </a:p>
          <a:p>
            <a:endParaRPr lang="en-US" sz="1600" i="1" dirty="0"/>
          </a:p>
          <a:p>
            <a:r>
              <a:rPr lang="en-US" sz="1400" i="1" dirty="0"/>
              <a:t>Note: service may be provided to eligible seniors who do not reside in the geographic area as it is defined in the application, so long as service is not diminished to seniors who do reside in the target geographic area.   </a:t>
            </a:r>
          </a:p>
          <a:p>
            <a:endParaRPr lang="en-US" sz="1400" dirty="0"/>
          </a:p>
        </p:txBody>
      </p:sp>
      <p:sp>
        <p:nvSpPr>
          <p:cNvPr id="4" name="Slide Number Placeholder 3"/>
          <p:cNvSpPr>
            <a:spLocks noGrp="1"/>
          </p:cNvSpPr>
          <p:nvPr>
            <p:ph type="sldNum" sz="quarter" idx="10"/>
          </p:nvPr>
        </p:nvSpPr>
        <p:spPr/>
        <p:txBody>
          <a:bodyPr/>
          <a:lstStyle/>
          <a:p>
            <a:fld id="{4F6517D5-26CE-9C42-A4E2-EB92F1941D49}" type="slidenum">
              <a:rPr lang="en-US" smtClean="0"/>
              <a:t>7</a:t>
            </a:fld>
            <a:endParaRPr lang="en-US" dirty="0"/>
          </a:p>
        </p:txBody>
      </p:sp>
    </p:spTree>
    <p:extLst>
      <p:ext uri="{BB962C8B-B14F-4D97-AF65-F5344CB8AC3E}">
        <p14:creationId xmlns:p14="http://schemas.microsoft.com/office/powerpoint/2010/main" val="2333905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600" b="0" dirty="0"/>
              <a:t>Funding is approved annually by the Maryland General Assembly; we anticipate funding levels to remain as last year’s funding level of $187,000.</a:t>
            </a:r>
          </a:p>
          <a:p>
            <a:pPr marL="285750" indent="-285750">
              <a:buFont typeface="Arial" panose="020B0604020202020204" pitchFamily="34" charset="0"/>
              <a:buChar char="•"/>
            </a:pPr>
            <a:r>
              <a:rPr lang="en-US" sz="1600" b="0" dirty="0"/>
              <a:t>The grant is for operating funds no capital</a:t>
            </a:r>
          </a:p>
          <a:p>
            <a:pPr marL="285750" indent="-285750">
              <a:buFont typeface="Arial" panose="020B0604020202020204" pitchFamily="34" charset="0"/>
              <a:buChar char="•"/>
            </a:pPr>
            <a:r>
              <a:rPr lang="en-US" sz="1600" b="0" dirty="0"/>
              <a:t>The local match is 25% of the total Funds Requested of the operating costs associated with providing door-to-door transportation services for low-income to moderate-income seniors – these funds must come through local sources.</a:t>
            </a:r>
          </a:p>
          <a:p>
            <a:pPr marL="285750" indent="-285750">
              <a:buFont typeface="Arial" panose="020B0604020202020204" pitchFamily="34" charset="0"/>
              <a:buChar char="•"/>
            </a:pPr>
            <a:r>
              <a:rPr lang="en-US" sz="1600" b="0" dirty="0"/>
              <a:t>No in-kind services may be used for local match – For example – you may not use volunteer services as match.</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t>Program participants may charge reasonable fees or fares; revenue generated from user fees, fares or donations </a:t>
            </a:r>
            <a:r>
              <a:rPr lang="en-US" sz="1600" b="0" u="sng" dirty="0"/>
              <a:t>may not</a:t>
            </a:r>
            <a:r>
              <a:rPr lang="en-US" sz="1600" b="0" dirty="0"/>
              <a:t> be used as local match.</a:t>
            </a:r>
          </a:p>
          <a:p>
            <a:endParaRPr lang="en-US" sz="1600" b="0" dirty="0"/>
          </a:p>
          <a:p>
            <a:endParaRPr lang="en-US" sz="1400" b="0" dirty="0"/>
          </a:p>
          <a:p>
            <a:r>
              <a:rPr lang="en-US" sz="1400" b="0" dirty="0"/>
              <a:t> </a:t>
            </a:r>
          </a:p>
        </p:txBody>
      </p:sp>
      <p:sp>
        <p:nvSpPr>
          <p:cNvPr id="4" name="Slide Number Placeholder 3"/>
          <p:cNvSpPr>
            <a:spLocks noGrp="1"/>
          </p:cNvSpPr>
          <p:nvPr>
            <p:ph type="sldNum" sz="quarter" idx="10"/>
          </p:nvPr>
        </p:nvSpPr>
        <p:spPr/>
        <p:txBody>
          <a:bodyPr/>
          <a:lstStyle/>
          <a:p>
            <a:fld id="{4F6517D5-26CE-9C42-A4E2-EB92F1941D49}" type="slidenum">
              <a:rPr lang="en-US" smtClean="0"/>
              <a:t>8</a:t>
            </a:fld>
            <a:endParaRPr lang="en-US" dirty="0"/>
          </a:p>
        </p:txBody>
      </p:sp>
    </p:spTree>
    <p:extLst>
      <p:ext uri="{BB962C8B-B14F-4D97-AF65-F5344CB8AC3E}">
        <p14:creationId xmlns:p14="http://schemas.microsoft.com/office/powerpoint/2010/main" val="3373795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1691A8F-9265-49D3-8448-CE0FBDB711FE}" type="datetime1">
              <a:rPr lang="en-US" smtClean="0"/>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3753686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FBDB44-8191-4CAE-B732-F86F0E1A7027}" type="datetime1">
              <a:rPr lang="en-US" smtClean="0"/>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409750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3B1CAB-F37C-4BD8-BBCC-19B8B795A086}" type="datetime1">
              <a:rPr lang="en-US" smtClean="0"/>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429390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8F6849-D371-497E-9B39-5E91A05E46D9}" type="datetime1">
              <a:rPr lang="en-US" smtClean="0"/>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2104043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08B8C9-8884-4FAF-BF0C-2D37C3B0C84F}" type="datetime1">
              <a:rPr lang="en-US" smtClean="0"/>
              <a:t>3/2/2025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1367468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14AB41-88EB-404B-AF97-6AAF94DF7342}" type="datetime1">
              <a:rPr lang="en-US" smtClean="0"/>
              <a:t>3/2/2025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1139321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9B3106-8CBE-4133-84BB-C899B9B6EA3B}" type="datetime1">
              <a:rPr lang="en-US" smtClean="0"/>
              <a:t>3/2/2025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1672059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70FE36-4006-4211-A41E-315EE16F395A}" type="datetime1">
              <a:rPr lang="en-US" smtClean="0"/>
              <a:t>3/2/2025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3862527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F21F31-7ABE-4CDB-B665-89F3F305FCEA}" type="datetime1">
              <a:rPr lang="en-US" smtClean="0"/>
              <a:t>3/2/2025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410708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0AC3F2-47B4-4727-94CE-795DB3CBCAF6}" type="datetime1">
              <a:rPr lang="en-US" smtClean="0"/>
              <a:t>3/2/2025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4103169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CFAA98-C6C6-48A6-98A7-9D69EA7A7F3D}" type="datetime1">
              <a:rPr lang="en-US" smtClean="0"/>
              <a:t>3/2/2025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8C6840-6B22-6448-A33B-658A487A1418}" type="slidenum">
              <a:rPr lang="en-US" smtClean="0"/>
              <a:t>‹#›</a:t>
            </a:fld>
            <a:endParaRPr lang="en-US" dirty="0"/>
          </a:p>
        </p:txBody>
      </p:sp>
    </p:spTree>
    <p:extLst>
      <p:ext uri="{BB962C8B-B14F-4D97-AF65-F5344CB8AC3E}">
        <p14:creationId xmlns:p14="http://schemas.microsoft.com/office/powerpoint/2010/main" val="398856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36445-A8BA-4546-812F-F81884E83F02}" type="datetime1">
              <a:rPr lang="en-US" smtClean="0"/>
              <a:t>3/2/2025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05020" y="6356350"/>
            <a:ext cx="234696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8C6840-6B22-6448-A33B-658A487A1418}" type="slidenum">
              <a:rPr lang="en-US" smtClean="0"/>
              <a:t>‹#›</a:t>
            </a:fld>
            <a:endParaRPr lang="en-US" dirty="0"/>
          </a:p>
        </p:txBody>
      </p:sp>
    </p:spTree>
    <p:extLst>
      <p:ext uri="{BB962C8B-B14F-4D97-AF65-F5344CB8AC3E}">
        <p14:creationId xmlns:p14="http://schemas.microsoft.com/office/powerpoint/2010/main" val="23707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gcc01.safelinks.protection.outlook.com/?url=https://mtaolts.ecopwise.com/&amp;data=02|01|nhuggins@mdot.maryland.gov|3d52cb53dc7f4dbecbaf08d8541899ee|b38cd27c57ca4597be2822df43dd47f1|0|0|637351811933318677&amp;sdata=/9y82MCJv8o0/LmHqY/1gEGKH9%2BWvkfYV6nJdFAlEVk%3D&amp;reserved=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comments" Target="../comments/commen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taminc.org/office-of-local-transit-support"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gcc01.safelinks.protection.outlook.com/?url=https://mtaolts.ecopwise.com/&amp;data=02|01|nhuggins@mdot.maryland.gov|3d52cb53dc7f4dbecbaf08d8541899ee|b38cd27c57ca4597be2822df43dd47f1|0|0|637351811933318677&amp;sdata=/9y82MCJv8o0/LmHqY/1gEGKH9%2BWvkfYV6nJdFAlEVk%3D&amp;reserved=0" TargetMode="External"/><Relationship Id="rId4" Type="http://schemas.openxmlformats.org/officeDocument/2006/relationships/hyperlink" Target="mailto:cdickens@mdot.maryland.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aminc.org/office-of-local-transit-suppor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hyperlink" Target="https://gcc01.safelinks.protection.outlook.com/?url=https://mtaolts.ecopwise.com/&amp;data=02|01|nhuggins@mdot.maryland.gov|3d52cb53dc7f4dbecbaf08d8541899ee|b38cd27c57ca4597be2822df43dd47f1|0|0|637351811933318677&amp;sdata=/9y82MCJv8o0/LmHqY/1gEGKH9%2BWvkfYV6nJdFAlEVk%3D&amp;reserved=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49469" y="319333"/>
            <a:ext cx="7480300" cy="5724644"/>
          </a:xfrm>
          <a:prstGeom prst="rect">
            <a:avLst/>
          </a:prstGeom>
          <a:noFill/>
        </p:spPr>
        <p:txBody>
          <a:bodyPr wrap="square" rtlCol="0">
            <a:spAutoFit/>
          </a:bodyPr>
          <a:lstStyle/>
          <a:p>
            <a:r>
              <a:rPr lang="is-IS" sz="3900" b="1" dirty="0">
                <a:solidFill>
                  <a:srgbClr val="E1AA3A"/>
                </a:solidFill>
                <a:latin typeface="Swiss 721 Heavy BT"/>
                <a:cs typeface="Swiss 721 Heavy BT"/>
              </a:rPr>
              <a:t>FY2026 Maryland Senior Rides</a:t>
            </a:r>
          </a:p>
          <a:p>
            <a:r>
              <a:rPr lang="is-IS" sz="3900" b="1" dirty="0">
                <a:solidFill>
                  <a:srgbClr val="E1AA3A"/>
                </a:solidFill>
                <a:latin typeface="Swiss 721 Heavy BT"/>
                <a:cs typeface="Swiss 721 Heavy BT"/>
              </a:rPr>
              <a:t>Grant Application</a:t>
            </a:r>
          </a:p>
          <a:p>
            <a:endParaRPr lang="is-IS" sz="4800" b="1" dirty="0">
              <a:solidFill>
                <a:srgbClr val="E1AA3A"/>
              </a:solidFill>
              <a:latin typeface="Swiss 721 Heavy BT"/>
              <a:cs typeface="Swiss 721 Heavy BT"/>
            </a:endParaRPr>
          </a:p>
          <a:p>
            <a:r>
              <a:rPr lang="is-IS" sz="4800" b="1" dirty="0">
                <a:solidFill>
                  <a:srgbClr val="E1AA3A"/>
                </a:solidFill>
                <a:latin typeface="Swiss 721 Heavy BT"/>
                <a:cs typeface="Swiss 721 Heavy BT"/>
              </a:rPr>
              <a:t>Briefing</a:t>
            </a:r>
          </a:p>
          <a:p>
            <a:endParaRPr lang="is-IS" sz="4800" b="1" dirty="0">
              <a:solidFill>
                <a:srgbClr val="E1AA3A"/>
              </a:solidFill>
              <a:latin typeface="Swiss 721 Heavy BT"/>
              <a:cs typeface="Swiss 721 Heavy BT"/>
            </a:endParaRPr>
          </a:p>
          <a:p>
            <a:endParaRPr lang="is-IS" sz="2400" b="1" dirty="0">
              <a:solidFill>
                <a:srgbClr val="E1AA3A"/>
              </a:solidFill>
              <a:latin typeface="Swiss 721 Heavy BT"/>
              <a:cs typeface="Swiss 721 Heavy BT"/>
            </a:endParaRPr>
          </a:p>
          <a:p>
            <a:endParaRPr lang="is-IS" sz="2400" b="1" dirty="0">
              <a:solidFill>
                <a:srgbClr val="E1AA3A"/>
              </a:solidFill>
              <a:latin typeface="Swiss 721 Heavy BT"/>
              <a:cs typeface="Swiss 721 Heavy BT"/>
            </a:endParaRPr>
          </a:p>
          <a:p>
            <a:endParaRPr lang="is-IS" sz="2400" b="1" dirty="0">
              <a:solidFill>
                <a:srgbClr val="E1AA3A"/>
              </a:solidFill>
              <a:latin typeface="Swiss 721 Heavy BT"/>
              <a:cs typeface="Swiss 721 Heavy BT"/>
            </a:endParaRPr>
          </a:p>
          <a:p>
            <a:r>
              <a:rPr lang="is-IS" sz="2400" b="1" dirty="0">
                <a:solidFill>
                  <a:srgbClr val="E1AA3A"/>
                </a:solidFill>
                <a:latin typeface="Swiss 721 Heavy BT"/>
                <a:cs typeface="Swiss 721 Heavy BT"/>
              </a:rPr>
              <a:t>Cydney Dickens</a:t>
            </a:r>
          </a:p>
          <a:p>
            <a:r>
              <a:rPr lang="is-IS" sz="2400" b="1" i="0" dirty="0">
                <a:solidFill>
                  <a:srgbClr val="E1AA3A"/>
                </a:solidFill>
                <a:latin typeface="Swiss 721 Heavy BT"/>
                <a:cs typeface="Swiss 721 Heavy BT"/>
              </a:rPr>
              <a:t>MDOT MTA</a:t>
            </a:r>
          </a:p>
          <a:p>
            <a:r>
              <a:rPr lang="is-IS" sz="2400" b="1" dirty="0">
                <a:solidFill>
                  <a:srgbClr val="E1AA3A"/>
                </a:solidFill>
                <a:latin typeface="Swiss 721 Heavy BT"/>
                <a:cs typeface="Swiss 721 Heavy BT"/>
              </a:rPr>
              <a:t>OLTS</a:t>
            </a:r>
            <a:endParaRPr lang="en-US" sz="2400" b="1" i="0" dirty="0">
              <a:solidFill>
                <a:srgbClr val="E1AA3A"/>
              </a:solidFill>
              <a:latin typeface="Swiss 721 Heavy BT"/>
              <a:cs typeface="Swiss 721 Heavy BT"/>
            </a:endParaRPr>
          </a:p>
        </p:txBody>
      </p:sp>
    </p:spTree>
    <p:extLst>
      <p:ext uri="{BB962C8B-B14F-4D97-AF65-F5344CB8AC3E}">
        <p14:creationId xmlns:p14="http://schemas.microsoft.com/office/powerpoint/2010/main" val="1462245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457200" y="1306689"/>
            <a:ext cx="8229600" cy="4525963"/>
          </a:xfrm>
        </p:spPr>
        <p:txBody>
          <a:bodyPr>
            <a:normAutofit/>
          </a:bodyPr>
          <a:lstStyle/>
          <a:p>
            <a:pPr marL="0" indent="0">
              <a:buNone/>
            </a:pPr>
            <a:r>
              <a:rPr lang="en-US" sz="2400" b="1" dirty="0"/>
              <a:t>Geographical Distribution of Awards</a:t>
            </a:r>
          </a:p>
          <a:p>
            <a:pPr marL="0" indent="0">
              <a:buNone/>
            </a:pPr>
            <a:r>
              <a:rPr lang="en-US" sz="2200" dirty="0"/>
              <a:t>The grants will be distributed among five geographic areas, to the extent that qualified applications are received and to the extent practicable, grants will be distributed among rural, urban, and suburban areas:</a:t>
            </a:r>
          </a:p>
          <a:p>
            <a:pPr marL="0" indent="0">
              <a:buNone/>
            </a:pPr>
            <a:endParaRPr lang="en-US" sz="2200" dirty="0"/>
          </a:p>
          <a:p>
            <a:r>
              <a:rPr lang="en-US" sz="2200" dirty="0"/>
              <a:t>The Baltimore Metro Area</a:t>
            </a:r>
          </a:p>
          <a:p>
            <a:r>
              <a:rPr lang="en-US" sz="2200" dirty="0"/>
              <a:t>The Washington DC Metro Area</a:t>
            </a:r>
          </a:p>
          <a:p>
            <a:r>
              <a:rPr lang="en-US" sz="2200" dirty="0"/>
              <a:t>Western Maryland</a:t>
            </a:r>
          </a:p>
          <a:p>
            <a:r>
              <a:rPr lang="en-US" sz="2200" dirty="0"/>
              <a:t>Southern Maryland</a:t>
            </a:r>
          </a:p>
          <a:p>
            <a:r>
              <a:rPr lang="en-US" sz="2200" dirty="0"/>
              <a:t>The Eastern Shore</a:t>
            </a:r>
          </a:p>
          <a:p>
            <a:pPr marL="0" indent="0">
              <a:buNone/>
            </a:pPr>
            <a:endParaRPr lang="en-US" sz="2200"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9</a:t>
            </a:fld>
            <a:endParaRPr lang="en-US" dirty="0"/>
          </a:p>
        </p:txBody>
      </p:sp>
    </p:spTree>
    <p:extLst>
      <p:ext uri="{BB962C8B-B14F-4D97-AF65-F5344CB8AC3E}">
        <p14:creationId xmlns:p14="http://schemas.microsoft.com/office/powerpoint/2010/main" val="1171797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344311" y="1345143"/>
            <a:ext cx="8229600" cy="4525963"/>
          </a:xfrm>
        </p:spPr>
        <p:txBody>
          <a:bodyPr>
            <a:normAutofit fontScale="85000" lnSpcReduction="20000"/>
          </a:bodyPr>
          <a:lstStyle/>
          <a:p>
            <a:pPr marL="0" indent="0">
              <a:buNone/>
            </a:pPr>
            <a:r>
              <a:rPr lang="en-US" sz="2600" b="1" dirty="0"/>
              <a:t>Evaluation Criteria</a:t>
            </a:r>
          </a:p>
          <a:p>
            <a:pPr marL="0" indent="0">
              <a:buNone/>
            </a:pPr>
            <a:endParaRPr lang="en-US" sz="2600" b="1" dirty="0"/>
          </a:p>
          <a:p>
            <a:pPr marL="514350" lvl="0" indent="-514350">
              <a:buFont typeface="+mj-lt"/>
              <a:buAutoNum type="arabicPeriod"/>
            </a:pPr>
            <a:r>
              <a:rPr lang="en-US" sz="2600" dirty="0"/>
              <a:t>Ability to reach the targeted population of low-income to moderate-income seniors and provide door-to-door transportation </a:t>
            </a:r>
            <a:r>
              <a:rPr lang="en-US" sz="2600" b="1" dirty="0"/>
              <a:t>(up to 25 points)</a:t>
            </a:r>
            <a:br>
              <a:rPr lang="en-US" sz="2600" dirty="0"/>
            </a:br>
            <a:endParaRPr lang="en-US" sz="2600" dirty="0"/>
          </a:p>
          <a:p>
            <a:pPr marL="514350" lvl="0" indent="-514350">
              <a:buFont typeface="+mj-lt"/>
              <a:buAutoNum type="arabicPeriod"/>
            </a:pPr>
            <a:r>
              <a:rPr lang="en-US" sz="2600" dirty="0"/>
              <a:t>Projected volume of ridership and basis for projection </a:t>
            </a:r>
            <a:r>
              <a:rPr lang="en-US" sz="2600" b="1" dirty="0"/>
              <a:t>(up to 20 points)</a:t>
            </a:r>
            <a:br>
              <a:rPr lang="en-US" sz="2600" dirty="0"/>
            </a:br>
            <a:endParaRPr lang="en-US" sz="2600" dirty="0"/>
          </a:p>
          <a:p>
            <a:pPr marL="514350" lvl="0" indent="-514350">
              <a:buFont typeface="+mj-lt"/>
              <a:buAutoNum type="arabicPeriod"/>
            </a:pPr>
            <a:r>
              <a:rPr lang="en-US" sz="2600" dirty="0"/>
              <a:t>Marketing and outreach plan to attract riders and drivers </a:t>
            </a:r>
            <a:r>
              <a:rPr lang="en-US" sz="2600" b="1" dirty="0"/>
              <a:t>(up to 20 points)</a:t>
            </a:r>
            <a:r>
              <a:rPr lang="en-US" sz="2600" dirty="0"/>
              <a:t>; </a:t>
            </a:r>
            <a:r>
              <a:rPr lang="en-US" sz="2400" i="1" dirty="0"/>
              <a:t>provide samples of marketing/outreach materials</a:t>
            </a:r>
          </a:p>
          <a:p>
            <a:pPr marL="514350" lvl="0" indent="-514350">
              <a:buFont typeface="+mj-lt"/>
              <a:buAutoNum type="arabicPeriod"/>
            </a:pPr>
            <a:endParaRPr lang="en-US" sz="2400" i="1" dirty="0"/>
          </a:p>
          <a:p>
            <a:pPr marL="514350" lvl="0" indent="-514350">
              <a:buFont typeface="+mj-lt"/>
              <a:buAutoNum type="arabicPeriod"/>
            </a:pPr>
            <a:endParaRPr lang="en-US" sz="2400" dirty="0"/>
          </a:p>
          <a:p>
            <a:pPr marL="0" indent="0">
              <a:buNone/>
            </a:pPr>
            <a:r>
              <a:rPr lang="en-US" dirty="0"/>
              <a:t> </a:t>
            </a:r>
          </a:p>
          <a:p>
            <a:pPr marL="0" indent="0">
              <a:buNone/>
            </a:pPr>
            <a:endParaRPr lang="en-US" sz="2400" b="1"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10</a:t>
            </a:fld>
            <a:endParaRPr lang="en-US" dirty="0"/>
          </a:p>
        </p:txBody>
      </p:sp>
    </p:spTree>
    <p:extLst>
      <p:ext uri="{BB962C8B-B14F-4D97-AF65-F5344CB8AC3E}">
        <p14:creationId xmlns:p14="http://schemas.microsoft.com/office/powerpoint/2010/main" val="69549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460291" y="1417638"/>
            <a:ext cx="8229600" cy="4708525"/>
          </a:xfrm>
        </p:spPr>
        <p:txBody>
          <a:bodyPr>
            <a:normAutofit fontScale="92500" lnSpcReduction="20000"/>
          </a:bodyPr>
          <a:lstStyle/>
          <a:p>
            <a:pPr marL="0" indent="0">
              <a:buNone/>
            </a:pPr>
            <a:r>
              <a:rPr lang="en-US" sz="2400" b="1" dirty="0"/>
              <a:t>Evaluation Criteria – continued</a:t>
            </a:r>
          </a:p>
          <a:p>
            <a:pPr marL="0" indent="0">
              <a:buNone/>
            </a:pPr>
            <a:endParaRPr lang="en-US" sz="2400" b="1" dirty="0"/>
          </a:p>
          <a:p>
            <a:pPr marL="457200" lvl="0" indent="-457200">
              <a:buAutoNum type="arabicPeriod" startAt="4"/>
            </a:pPr>
            <a:r>
              <a:rPr lang="en-US" sz="2400" dirty="0"/>
              <a:t>Ability to sustain door-to-door transportation for low-income to moderate-income seniors should funding be reduced and/or beyond the time when grants may not be available </a:t>
            </a:r>
            <a:r>
              <a:rPr lang="en-US" sz="2400" b="1" dirty="0"/>
              <a:t>(up to 10 points)</a:t>
            </a:r>
          </a:p>
          <a:p>
            <a:pPr marL="0" lvl="0" indent="0">
              <a:buNone/>
            </a:pPr>
            <a:endParaRPr lang="en-US" sz="2400" b="1" dirty="0"/>
          </a:p>
          <a:p>
            <a:pPr marL="0" lvl="0" indent="0">
              <a:buNone/>
            </a:pPr>
            <a:r>
              <a:rPr lang="en-US" sz="2400" dirty="0"/>
              <a:t>5.	Ability to coordinate its dispatcher system with a local central 	dispatch system and the extent to which the program applicant 	encourages  </a:t>
            </a:r>
            <a:r>
              <a:rPr lang="en-US" sz="2400" b="1" dirty="0"/>
              <a:t>(up to 25 points):</a:t>
            </a:r>
            <a:br>
              <a:rPr lang="en-US" sz="2400" dirty="0"/>
            </a:br>
            <a:endParaRPr lang="en-US" sz="2400" dirty="0"/>
          </a:p>
          <a:p>
            <a:pPr lvl="1"/>
            <a:r>
              <a:rPr lang="en-US" sz="2400" dirty="0"/>
              <a:t>shared riding</a:t>
            </a:r>
          </a:p>
          <a:p>
            <a:pPr lvl="1"/>
            <a:r>
              <a:rPr lang="en-US" sz="2400" dirty="0"/>
              <a:t>coordination between public &amp; private sector transportation providers</a:t>
            </a:r>
          </a:p>
          <a:p>
            <a:pPr lvl="1"/>
            <a:r>
              <a:rPr lang="en-US" sz="2400" dirty="0"/>
              <a:t>innovation in risk management for drivers and riders  </a:t>
            </a:r>
          </a:p>
          <a:p>
            <a:pPr marL="0" indent="0">
              <a:buNone/>
            </a:pPr>
            <a:endParaRPr lang="en-US" sz="2400" b="1"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11</a:t>
            </a:fld>
            <a:endParaRPr lang="en-US" dirty="0"/>
          </a:p>
        </p:txBody>
      </p:sp>
    </p:spTree>
    <p:extLst>
      <p:ext uri="{BB962C8B-B14F-4D97-AF65-F5344CB8AC3E}">
        <p14:creationId xmlns:p14="http://schemas.microsoft.com/office/powerpoint/2010/main" val="1025419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299156" y="1437394"/>
            <a:ext cx="8229600" cy="4525963"/>
          </a:xfrm>
        </p:spPr>
        <p:txBody>
          <a:bodyPr>
            <a:normAutofit/>
          </a:bodyPr>
          <a:lstStyle/>
          <a:p>
            <a:pPr marL="0" indent="0">
              <a:buNone/>
            </a:pPr>
            <a:r>
              <a:rPr lang="en-US" sz="2400" dirty="0"/>
              <a:t>Risk Management</a:t>
            </a:r>
          </a:p>
          <a:p>
            <a:pPr marL="0" indent="0">
              <a:buNone/>
            </a:pPr>
            <a:endParaRPr lang="en-US" sz="2200" dirty="0"/>
          </a:p>
          <a:p>
            <a:pPr marL="0" indent="0">
              <a:buNone/>
            </a:pPr>
            <a:r>
              <a:rPr lang="en-US" sz="2200" dirty="0"/>
              <a:t>Responsibility of the local applicant to develop risk management policies and procedures to cover:</a:t>
            </a:r>
          </a:p>
          <a:p>
            <a:pPr marL="0" indent="0">
              <a:buNone/>
            </a:pPr>
            <a:endParaRPr lang="en-US" sz="2200" dirty="0"/>
          </a:p>
          <a:p>
            <a:r>
              <a:rPr lang="en-US" sz="2200" dirty="0"/>
              <a:t>Criminal background and driving records checks</a:t>
            </a:r>
          </a:p>
          <a:p>
            <a:r>
              <a:rPr lang="en-US" sz="2200" dirty="0"/>
              <a:t>Driver and vehicle safety</a:t>
            </a:r>
          </a:p>
          <a:p>
            <a:r>
              <a:rPr lang="en-US" sz="2200" dirty="0"/>
              <a:t>Driver training</a:t>
            </a:r>
          </a:p>
          <a:p>
            <a:r>
              <a:rPr lang="en-US" sz="2200" dirty="0"/>
              <a:t>Liability coverage</a:t>
            </a:r>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12</a:t>
            </a:fld>
            <a:endParaRPr lang="en-US" dirty="0"/>
          </a:p>
        </p:txBody>
      </p:sp>
    </p:spTree>
    <p:extLst>
      <p:ext uri="{BB962C8B-B14F-4D97-AF65-F5344CB8AC3E}">
        <p14:creationId xmlns:p14="http://schemas.microsoft.com/office/powerpoint/2010/main" val="1103022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299156" y="1437394"/>
            <a:ext cx="8229600" cy="4525963"/>
          </a:xfrm>
        </p:spPr>
        <p:txBody>
          <a:bodyPr>
            <a:normAutofit/>
          </a:bodyPr>
          <a:lstStyle/>
          <a:p>
            <a:pPr marL="0" indent="0">
              <a:buNone/>
            </a:pPr>
            <a:r>
              <a:rPr lang="en-US" sz="2200" dirty="0"/>
              <a:t>Quarterly Requests for Payment and Reports</a:t>
            </a:r>
          </a:p>
          <a:p>
            <a:pPr marL="0" indent="0">
              <a:buNone/>
            </a:pPr>
            <a:endParaRPr lang="en-US" sz="2200" dirty="0"/>
          </a:p>
          <a:p>
            <a:r>
              <a:rPr lang="en-US" sz="2200" dirty="0"/>
              <a:t>Program operating costs for reporting period</a:t>
            </a:r>
          </a:p>
          <a:p>
            <a:r>
              <a:rPr lang="en-US" sz="2200" dirty="0"/>
              <a:t>Amount/source of matching funds</a:t>
            </a:r>
          </a:p>
          <a:p>
            <a:r>
              <a:rPr lang="en-US" sz="2200" dirty="0"/>
              <a:t>Total number one-way trips, service miles, hours of service</a:t>
            </a:r>
          </a:p>
          <a:p>
            <a:r>
              <a:rPr lang="en-US" sz="2200" dirty="0"/>
              <a:t>Number of riders and drivers</a:t>
            </a:r>
          </a:p>
          <a:p>
            <a:r>
              <a:rPr lang="en-US" sz="2200" dirty="0"/>
              <a:t>Cooperative efforts</a:t>
            </a:r>
          </a:p>
          <a:p>
            <a:r>
              <a:rPr lang="en-US" sz="2200" dirty="0"/>
              <a:t>Innovations in Risk Management</a:t>
            </a:r>
          </a:p>
          <a:p>
            <a:pPr marL="0" indent="0">
              <a:buNone/>
            </a:pPr>
            <a:endParaRPr lang="en-US" sz="2200"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13</a:t>
            </a:fld>
            <a:endParaRPr lang="en-US" dirty="0"/>
          </a:p>
        </p:txBody>
      </p:sp>
    </p:spTree>
    <p:extLst>
      <p:ext uri="{BB962C8B-B14F-4D97-AF65-F5344CB8AC3E}">
        <p14:creationId xmlns:p14="http://schemas.microsoft.com/office/powerpoint/2010/main" val="1276646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299156" y="1437394"/>
            <a:ext cx="8229600" cy="4525963"/>
          </a:xfrm>
        </p:spPr>
        <p:txBody>
          <a:bodyPr>
            <a:normAutofit/>
          </a:bodyPr>
          <a:lstStyle/>
          <a:p>
            <a:pPr marL="0" indent="0">
              <a:buNone/>
            </a:pPr>
            <a:r>
              <a:rPr lang="en-US" sz="2400" dirty="0"/>
              <a:t>Application Instructions – Part I</a:t>
            </a:r>
          </a:p>
          <a:p>
            <a:pPr>
              <a:buFont typeface="Arial" panose="020B0604020202020204" pitchFamily="34" charset="0"/>
              <a:buChar char="•"/>
            </a:pPr>
            <a:r>
              <a:rPr lang="en-US" sz="2200" dirty="0"/>
              <a:t>The application will include information for the review committee.</a:t>
            </a:r>
            <a:br>
              <a:rPr lang="en-US" sz="2200" dirty="0"/>
            </a:br>
            <a:endParaRPr lang="en-US" sz="2200" dirty="0"/>
          </a:p>
          <a:p>
            <a:r>
              <a:rPr lang="en-US" sz="2200" dirty="0"/>
              <a:t>The application package contains forms and questions that must be completed in its entirety in order to be considered.</a:t>
            </a:r>
            <a:br>
              <a:rPr lang="en-US" sz="2200" dirty="0"/>
            </a:br>
            <a:endParaRPr lang="en-US" sz="2200" dirty="0"/>
          </a:p>
          <a:p>
            <a:r>
              <a:rPr lang="en-US" sz="2200" dirty="0"/>
              <a:t>Part I must follow the format as structured.</a:t>
            </a:r>
            <a:br>
              <a:rPr lang="en-US" sz="2200" dirty="0"/>
            </a:br>
            <a:endParaRPr lang="en-US" sz="2200" dirty="0"/>
          </a:p>
          <a:p>
            <a:r>
              <a:rPr lang="en-US" sz="2200" dirty="0"/>
              <a:t>Register and upload application to </a:t>
            </a:r>
            <a:r>
              <a:rPr lang="en-US" sz="2400" u="sng" dirty="0">
                <a:hlinkClick r:id="rId3" tooltip="Original URL: https://mtaolts.ecopwise.com/. Click or tap if you trust this link."/>
              </a:rPr>
              <a:t>https://mtaolts.ecopwise.com</a:t>
            </a:r>
            <a:br>
              <a:rPr lang="en-US" sz="2200" dirty="0"/>
            </a:br>
            <a:endParaRPr lang="en-US" sz="2200"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14</a:t>
            </a:fld>
            <a:endParaRPr lang="en-US" dirty="0"/>
          </a:p>
        </p:txBody>
      </p:sp>
    </p:spTree>
    <p:extLst>
      <p:ext uri="{BB962C8B-B14F-4D97-AF65-F5344CB8AC3E}">
        <p14:creationId xmlns:p14="http://schemas.microsoft.com/office/powerpoint/2010/main" val="490647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299156" y="1437394"/>
            <a:ext cx="8229600" cy="4525963"/>
          </a:xfrm>
        </p:spPr>
        <p:txBody>
          <a:bodyPr>
            <a:normAutofit/>
          </a:bodyPr>
          <a:lstStyle/>
          <a:p>
            <a:pPr marL="0" indent="0">
              <a:buNone/>
            </a:pPr>
            <a:r>
              <a:rPr lang="en-US" sz="2400" dirty="0"/>
              <a:t>Application Instructions – Part II</a:t>
            </a:r>
          </a:p>
          <a:p>
            <a:r>
              <a:rPr lang="en-US" sz="2200" dirty="0"/>
              <a:t>Contains assurances that must be met in order for your organization’s application to be considered by the selection committee.  </a:t>
            </a:r>
          </a:p>
          <a:p>
            <a:r>
              <a:rPr lang="en-US" sz="2200" dirty="0"/>
              <a:t>The form must be completed and signed exactly as printed</a:t>
            </a:r>
          </a:p>
          <a:p>
            <a:r>
              <a:rPr lang="en-US" sz="2200" dirty="0"/>
              <a:t>Attach a copy of the agency’s § 501(c) certification, if it is not a public entity.  </a:t>
            </a:r>
          </a:p>
          <a:p>
            <a:pPr marL="0" indent="0">
              <a:buNone/>
            </a:pPr>
            <a:endParaRPr lang="en-US" sz="2200"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15</a:t>
            </a:fld>
            <a:endParaRPr lang="en-US" dirty="0"/>
          </a:p>
        </p:txBody>
      </p:sp>
    </p:spTree>
    <p:extLst>
      <p:ext uri="{BB962C8B-B14F-4D97-AF65-F5344CB8AC3E}">
        <p14:creationId xmlns:p14="http://schemas.microsoft.com/office/powerpoint/2010/main" val="1143769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a:xfrm>
            <a:off x="-13855" y="0"/>
            <a:ext cx="8229600" cy="1143000"/>
          </a:xfrm>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299156" y="900954"/>
            <a:ext cx="8229600" cy="5062404"/>
          </a:xfrm>
        </p:spPr>
        <p:txBody>
          <a:bodyPr>
            <a:normAutofit/>
          </a:bodyPr>
          <a:lstStyle/>
          <a:p>
            <a:pPr marL="0" indent="0">
              <a:buNone/>
            </a:pPr>
            <a:r>
              <a:rPr lang="en-US" sz="2400" b="1" dirty="0"/>
              <a:t>Part I: Application Forms and Questions</a:t>
            </a:r>
            <a:endParaRPr lang="en-US" sz="2200" dirty="0"/>
          </a:p>
          <a:p>
            <a:pPr marL="0" indent="0">
              <a:buNone/>
            </a:pPr>
            <a:r>
              <a:rPr lang="en-US" sz="2200" dirty="0"/>
              <a:t>For your convenience, we have provided a checklist.  </a:t>
            </a:r>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16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53014924"/>
              </p:ext>
            </p:extLst>
          </p:nvPr>
        </p:nvGraphicFramePr>
        <p:xfrm>
          <a:off x="2471984" y="1830070"/>
          <a:ext cx="4560250" cy="4526280"/>
        </p:xfrm>
        <a:graphic>
          <a:graphicData uri="http://schemas.openxmlformats.org/drawingml/2006/table">
            <a:tbl>
              <a:tblPr firstRow="1" firstCol="1" bandRow="1"/>
              <a:tblGrid>
                <a:gridCol w="351448">
                  <a:extLst>
                    <a:ext uri="{9D8B030D-6E8A-4147-A177-3AD203B41FA5}">
                      <a16:colId xmlns:a16="http://schemas.microsoft.com/office/drawing/2014/main" val="3766783179"/>
                    </a:ext>
                  </a:extLst>
                </a:gridCol>
                <a:gridCol w="428595">
                  <a:extLst>
                    <a:ext uri="{9D8B030D-6E8A-4147-A177-3AD203B41FA5}">
                      <a16:colId xmlns:a16="http://schemas.microsoft.com/office/drawing/2014/main" val="3314679654"/>
                    </a:ext>
                  </a:extLst>
                </a:gridCol>
                <a:gridCol w="3780207">
                  <a:extLst>
                    <a:ext uri="{9D8B030D-6E8A-4147-A177-3AD203B41FA5}">
                      <a16:colId xmlns:a16="http://schemas.microsoft.com/office/drawing/2014/main" val="3309801592"/>
                    </a:ext>
                  </a:extLst>
                </a:gridCol>
              </a:tblGrid>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1</a:t>
                      </a:r>
                      <a:endParaRPr lang="en-US" sz="90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Cambria" panose="02040503050406030204" pitchFamily="18" charset="0"/>
                          <a:ea typeface="Times New Roman" panose="02020603050405020304" pitchFamily="18" charset="0"/>
                        </a:rPr>
                        <a:t>      Application Summary Page </a:t>
                      </a:r>
                      <a:endParaRPr lang="en-US" sz="900" dirty="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5273835"/>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2</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Proposed FY2022 Funding Request </a:t>
                      </a:r>
                      <a:endParaRPr lang="en-US" sz="900">
                        <a:effectLst/>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8819891"/>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3</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Relevant organizational experience</a:t>
                      </a:r>
                      <a:endParaRPr lang="en-US" sz="90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2402131"/>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4</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Planning and implementation efforts for this project to date</a:t>
                      </a:r>
                      <a:endParaRPr lang="en-US" sz="90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3352599"/>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5</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How funds awarded through this program would be used</a:t>
                      </a:r>
                      <a:endParaRPr lang="en-US" sz="90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8461688"/>
                  </a:ext>
                </a:extLst>
              </a:tr>
              <a:tr h="41145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6</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Operating policies and characteristics of the proposed demonstration project</a:t>
                      </a:r>
                      <a:endParaRPr lang="en-US" sz="90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9098323"/>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7</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dirty="0">
                          <a:effectLst/>
                          <a:latin typeface="Cambria" panose="02040503050406030204" pitchFamily="18" charset="0"/>
                          <a:ea typeface="Times New Roman" panose="02020603050405020304" pitchFamily="18" charset="0"/>
                        </a:rPr>
                        <a:t>Organizational staffing and management for the proposed project</a:t>
                      </a:r>
                      <a:endParaRPr lang="en-US" sz="900" dirty="0">
                        <a:effectLst/>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900" dirty="0">
                          <a:effectLst/>
                          <a:latin typeface="Cambria" panose="02040503050406030204" pitchFamily="18"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2376593"/>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8</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Risk management and safety</a:t>
                      </a:r>
                      <a:endParaRPr lang="en-US" sz="90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5466050"/>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9</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Projected ridership</a:t>
                      </a:r>
                      <a:endParaRPr lang="en-US" sz="90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490346"/>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10</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Marketing and outreach</a:t>
                      </a:r>
                      <a:endParaRPr lang="en-US" sz="900">
                        <a:effectLst/>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2941964"/>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11</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Program sustainability</a:t>
                      </a:r>
                      <a:endParaRPr lang="en-US" sz="900">
                        <a:effectLst/>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764916"/>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12</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Coordination</a:t>
                      </a:r>
                      <a:endParaRPr lang="en-US" sz="900">
                        <a:effectLst/>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747741"/>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13</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Implementation plan</a:t>
                      </a:r>
                      <a:endParaRPr lang="en-US" sz="900">
                        <a:effectLst/>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5993173"/>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14</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FY 2022 Project Budget</a:t>
                      </a:r>
                      <a:endParaRPr lang="en-US" sz="900">
                        <a:effectLst/>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9097862"/>
                  </a:ext>
                </a:extLst>
              </a:tr>
              <a:tr h="274301">
                <a:tc>
                  <a:txBody>
                    <a:bodyPr/>
                    <a:lstStyle/>
                    <a:p>
                      <a:pPr marL="0" marR="0">
                        <a:spcBef>
                          <a:spcPts val="0"/>
                        </a:spcBef>
                        <a:spcAft>
                          <a:spcPts val="0"/>
                        </a:spcAft>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15</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Assurances </a:t>
                      </a:r>
                      <a:endParaRPr lang="en-US" sz="900">
                        <a:effectLst/>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07628"/>
                  </a:ext>
                </a:extLst>
              </a:tr>
              <a:tr h="274301">
                <a:tc>
                  <a:txBody>
                    <a:bodyPr/>
                    <a:lstStyle/>
                    <a:p>
                      <a:pPr marL="0" marR="0">
                        <a:spcBef>
                          <a:spcPts val="0"/>
                        </a:spcBef>
                        <a:spcAft>
                          <a:spcPts val="0"/>
                        </a:spcAft>
                        <a:tabLst>
                          <a:tab pos="2743200" algn="ctr"/>
                          <a:tab pos="5486400" algn="r"/>
                          <a:tab pos="457200" algn="l"/>
                        </a:tabLst>
                      </a:pPr>
                      <a:r>
                        <a:rPr lang="en-US" sz="900" dirty="0">
                          <a:effectLst/>
                          <a:latin typeface="Cambria" panose="02040503050406030204" pitchFamily="18" charset="0"/>
                          <a:ea typeface="Times New Roman" panose="02020603050405020304" pitchFamily="18" charset="0"/>
                        </a:rPr>
                        <a:t>16</a:t>
                      </a:r>
                      <a:endParaRPr lang="en-US" sz="900" dirty="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tabLst>
                          <a:tab pos="2743200" algn="ctr"/>
                          <a:tab pos="5486400" algn="r"/>
                          <a:tab pos="457200" algn="l"/>
                        </a:tabLst>
                      </a:pPr>
                      <a:r>
                        <a:rPr lang="en-US" sz="900">
                          <a:effectLst/>
                          <a:latin typeface="Cambria" panose="02040503050406030204" pitchFamily="18"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spcBef>
                          <a:spcPts val="0"/>
                        </a:spcBef>
                        <a:spcAft>
                          <a:spcPts val="0"/>
                        </a:spcAft>
                      </a:pPr>
                      <a:r>
                        <a:rPr lang="en-US" sz="900" dirty="0">
                          <a:effectLst/>
                          <a:latin typeface="Cambria" panose="02040503050406030204" pitchFamily="18" charset="0"/>
                          <a:ea typeface="Times New Roman" panose="02020603050405020304" pitchFamily="18" charset="0"/>
                        </a:rPr>
                        <a:t>§ 501 (c) certification, if applicable</a:t>
                      </a:r>
                      <a:endParaRPr lang="en-US" sz="900" dirty="0">
                        <a:effectLst/>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sz="900" dirty="0">
                          <a:effectLst/>
                          <a:latin typeface="Cambria" panose="02040503050406030204" pitchFamily="18"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1431" marR="514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933455"/>
                  </a:ext>
                </a:extLst>
              </a:tr>
            </a:tbl>
          </a:graphicData>
        </a:graphic>
      </p:graphicFrame>
    </p:spTree>
    <p:extLst>
      <p:ext uri="{BB962C8B-B14F-4D97-AF65-F5344CB8AC3E}">
        <p14:creationId xmlns:p14="http://schemas.microsoft.com/office/powerpoint/2010/main" val="562254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a:extLst>
              <a:ext uri="{FF2B5EF4-FFF2-40B4-BE49-F238E27FC236}">
                <a16:creationId xmlns:a16="http://schemas.microsoft.com/office/drawing/2014/main" id="{328D60D8-5B0F-4A6A-AF91-2EC8551C7456}"/>
              </a:ext>
            </a:extLst>
          </p:cNvPr>
          <p:cNvPicPr>
            <a:picLocks noGrp="1" noChangeAspect="1"/>
          </p:cNvPicPr>
          <p:nvPr>
            <p:ph idx="1"/>
          </p:nvPr>
        </p:nvPicPr>
        <p:blipFill>
          <a:blip r:embed="rId3"/>
          <a:stretch>
            <a:fillRect/>
          </a:stretch>
        </p:blipFill>
        <p:spPr>
          <a:xfrm>
            <a:off x="1236033" y="457768"/>
            <a:ext cx="4048801" cy="5577840"/>
          </a:xfrm>
          <a:prstGeom prst="rect">
            <a:avLst/>
          </a:prstGeom>
        </p:spPr>
      </p:pic>
      <p:sp>
        <p:nvSpPr>
          <p:cNvPr id="4" name="Slide Number Placeholder 3">
            <a:extLst>
              <a:ext uri="{FF2B5EF4-FFF2-40B4-BE49-F238E27FC236}">
                <a16:creationId xmlns:a16="http://schemas.microsoft.com/office/drawing/2014/main" id="{BEB701B5-3777-4124-B3B8-1A63CA0C5CC3}"/>
              </a:ext>
            </a:extLst>
          </p:cNvPr>
          <p:cNvSpPr>
            <a:spLocks noGrp="1"/>
          </p:cNvSpPr>
          <p:nvPr>
            <p:ph type="sldNum" sz="quarter" idx="12"/>
          </p:nvPr>
        </p:nvSpPr>
        <p:spPr/>
        <p:txBody>
          <a:bodyPr/>
          <a:lstStyle/>
          <a:p>
            <a:fld id="{0D8C6840-6B22-6448-A33B-658A487A1418}" type="slidenum">
              <a:rPr lang="en-US" smtClean="0"/>
              <a:t>17</a:t>
            </a:fld>
            <a:endParaRPr lang="en-US" dirty="0"/>
          </a:p>
        </p:txBody>
      </p:sp>
      <p:sp>
        <p:nvSpPr>
          <p:cNvPr id="3" name="TextBox 2"/>
          <p:cNvSpPr txBox="1"/>
          <p:nvPr/>
        </p:nvSpPr>
        <p:spPr>
          <a:xfrm>
            <a:off x="5987441" y="2046359"/>
            <a:ext cx="2893512" cy="1200329"/>
          </a:xfrm>
          <a:prstGeom prst="rect">
            <a:avLst/>
          </a:prstGeom>
          <a:noFill/>
        </p:spPr>
        <p:txBody>
          <a:bodyPr wrap="square" rtlCol="0">
            <a:spAutoFit/>
          </a:bodyPr>
          <a:lstStyle/>
          <a:p>
            <a:r>
              <a:rPr lang="en-US" i="1" dirty="0"/>
              <a:t>Please note: using the example from the FY2021 grant application as it has not changed.</a:t>
            </a:r>
          </a:p>
        </p:txBody>
      </p:sp>
    </p:spTree>
    <p:extLst>
      <p:ext uri="{BB962C8B-B14F-4D97-AF65-F5344CB8AC3E}">
        <p14:creationId xmlns:p14="http://schemas.microsoft.com/office/powerpoint/2010/main" val="1605471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B701B5-3777-4124-B3B8-1A63CA0C5CC3}"/>
              </a:ext>
            </a:extLst>
          </p:cNvPr>
          <p:cNvSpPr>
            <a:spLocks noGrp="1"/>
          </p:cNvSpPr>
          <p:nvPr>
            <p:ph type="sldNum" sz="quarter" idx="12"/>
          </p:nvPr>
        </p:nvSpPr>
        <p:spPr/>
        <p:txBody>
          <a:bodyPr/>
          <a:lstStyle/>
          <a:p>
            <a:fld id="{0D8C6840-6B22-6448-A33B-658A487A1418}" type="slidenum">
              <a:rPr lang="en-US" smtClean="0"/>
              <a:t>18</a:t>
            </a:fld>
            <a:endParaRPr lang="en-US" dirty="0"/>
          </a:p>
        </p:txBody>
      </p:sp>
      <p:pic>
        <p:nvPicPr>
          <p:cNvPr id="6" name="Picture 5">
            <a:extLst>
              <a:ext uri="{FF2B5EF4-FFF2-40B4-BE49-F238E27FC236}">
                <a16:creationId xmlns:a16="http://schemas.microsoft.com/office/drawing/2014/main" id="{7FF7FB8C-57B2-416E-8962-FD0B3185A13F}"/>
              </a:ext>
            </a:extLst>
          </p:cNvPr>
          <p:cNvPicPr>
            <a:picLocks noChangeAspect="1"/>
          </p:cNvPicPr>
          <p:nvPr/>
        </p:nvPicPr>
        <p:blipFill>
          <a:blip r:embed="rId3"/>
          <a:stretch>
            <a:fillRect/>
          </a:stretch>
        </p:blipFill>
        <p:spPr>
          <a:xfrm>
            <a:off x="891087" y="589123"/>
            <a:ext cx="6843734" cy="4114800"/>
          </a:xfrm>
          <a:prstGeom prst="rect">
            <a:avLst/>
          </a:prstGeom>
        </p:spPr>
      </p:pic>
      <p:sp>
        <p:nvSpPr>
          <p:cNvPr id="5" name="TextBox 4"/>
          <p:cNvSpPr txBox="1"/>
          <p:nvPr/>
        </p:nvSpPr>
        <p:spPr>
          <a:xfrm>
            <a:off x="1064711" y="5481117"/>
            <a:ext cx="6914367" cy="646331"/>
          </a:xfrm>
          <a:prstGeom prst="rect">
            <a:avLst/>
          </a:prstGeom>
          <a:noFill/>
        </p:spPr>
        <p:txBody>
          <a:bodyPr wrap="square" rtlCol="0">
            <a:spAutoFit/>
          </a:bodyPr>
          <a:lstStyle/>
          <a:p>
            <a:r>
              <a:rPr lang="en-US" i="1" dirty="0"/>
              <a:t>Please note: using the example from the FY2021 grant application as it has not changed.</a:t>
            </a:r>
          </a:p>
        </p:txBody>
      </p:sp>
    </p:spTree>
    <p:extLst>
      <p:ext uri="{BB962C8B-B14F-4D97-AF65-F5344CB8AC3E}">
        <p14:creationId xmlns:p14="http://schemas.microsoft.com/office/powerpoint/2010/main" val="422324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D8C6840-6B22-6448-A33B-658A487A1418}" type="slidenum">
              <a:rPr lang="en-US" smtClean="0"/>
              <a:t>1</a:t>
            </a:fld>
            <a:endParaRPr lang="en-US" dirty="0"/>
          </a:p>
        </p:txBody>
      </p:sp>
      <p:sp>
        <p:nvSpPr>
          <p:cNvPr id="3" name="Rectangle 2"/>
          <p:cNvSpPr/>
          <p:nvPr/>
        </p:nvSpPr>
        <p:spPr>
          <a:xfrm>
            <a:off x="2720573" y="648909"/>
            <a:ext cx="4406367" cy="1323439"/>
          </a:xfrm>
          <a:prstGeom prst="rect">
            <a:avLst/>
          </a:prstGeom>
        </p:spPr>
        <p:txBody>
          <a:bodyPr wrap="square">
            <a:spAutoFit/>
          </a:bodyPr>
          <a:lstStyle/>
          <a:p>
            <a:pPr lvl="1" algn="ctr"/>
            <a:r>
              <a:rPr lang="en-US" sz="4000" dirty="0"/>
              <a:t>Webinar FAQs </a:t>
            </a:r>
            <a:br>
              <a:rPr lang="en-US" sz="4000" dirty="0"/>
            </a:br>
            <a:r>
              <a:rPr lang="en-US" sz="4000" dirty="0"/>
              <a:t>“As-needed”</a:t>
            </a:r>
          </a:p>
        </p:txBody>
      </p:sp>
      <p:sp>
        <p:nvSpPr>
          <p:cNvPr id="5" name="Content Placeholder 6">
            <a:extLst>
              <a:ext uri="{FF2B5EF4-FFF2-40B4-BE49-F238E27FC236}">
                <a16:creationId xmlns:a16="http://schemas.microsoft.com/office/drawing/2014/main" id="{7E1A830B-757C-4FC6-A963-31CAA6DC55A4}"/>
              </a:ext>
            </a:extLst>
          </p:cNvPr>
          <p:cNvSpPr txBox="1">
            <a:spLocks/>
          </p:cNvSpPr>
          <p:nvPr/>
        </p:nvSpPr>
        <p:spPr>
          <a:xfrm>
            <a:off x="3724834" y="2107459"/>
            <a:ext cx="5123330" cy="3551583"/>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600" dirty="0"/>
              <a:t>Select Computer or Phone Audio</a:t>
            </a:r>
          </a:p>
          <a:p>
            <a:r>
              <a:rPr lang="en-US" sz="2600" dirty="0"/>
              <a:t>The Chat window can be used for both technical issues and Q &amp; A</a:t>
            </a:r>
          </a:p>
          <a:p>
            <a:r>
              <a:rPr lang="en-US" sz="2600" dirty="0"/>
              <a:t>All sessions will be recorded and will be available post-webinar at </a:t>
            </a:r>
            <a:r>
              <a:rPr lang="en-US" sz="2200" dirty="0"/>
              <a:t>https://www.taminc.org/office-of-local-transit-support</a:t>
            </a:r>
          </a:p>
        </p:txBody>
      </p:sp>
    </p:spTree>
    <p:extLst>
      <p:ext uri="{BB962C8B-B14F-4D97-AF65-F5344CB8AC3E}">
        <p14:creationId xmlns:p14="http://schemas.microsoft.com/office/powerpoint/2010/main" val="851382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B701B5-3777-4124-B3B8-1A63CA0C5CC3}"/>
              </a:ext>
            </a:extLst>
          </p:cNvPr>
          <p:cNvSpPr>
            <a:spLocks noGrp="1"/>
          </p:cNvSpPr>
          <p:nvPr>
            <p:ph type="sldNum" sz="quarter" idx="12"/>
          </p:nvPr>
        </p:nvSpPr>
        <p:spPr/>
        <p:txBody>
          <a:bodyPr/>
          <a:lstStyle/>
          <a:p>
            <a:fld id="{0D8C6840-6B22-6448-A33B-658A487A1418}" type="slidenum">
              <a:rPr lang="en-US" smtClean="0"/>
              <a:t>19</a:t>
            </a:fld>
            <a:endParaRPr lang="en-US" dirty="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4633"/>
          <a:stretch/>
        </p:blipFill>
        <p:spPr>
          <a:xfrm>
            <a:off x="732082" y="453156"/>
            <a:ext cx="6980556" cy="4970594"/>
          </a:xfrm>
          <a:prstGeom prst="rect">
            <a:avLst/>
          </a:prstGeom>
        </p:spPr>
      </p:pic>
      <p:sp>
        <p:nvSpPr>
          <p:cNvPr id="6" name="TextBox 5"/>
          <p:cNvSpPr txBox="1"/>
          <p:nvPr/>
        </p:nvSpPr>
        <p:spPr>
          <a:xfrm>
            <a:off x="932500" y="5566884"/>
            <a:ext cx="7284574" cy="646331"/>
          </a:xfrm>
          <a:prstGeom prst="rect">
            <a:avLst/>
          </a:prstGeom>
          <a:noFill/>
        </p:spPr>
        <p:txBody>
          <a:bodyPr wrap="square" rtlCol="0">
            <a:spAutoFit/>
          </a:bodyPr>
          <a:lstStyle/>
          <a:p>
            <a:r>
              <a:rPr lang="en-US" i="1" dirty="0"/>
              <a:t>Please note: using the example from the FY2021 grant application as it has not changed.</a:t>
            </a:r>
          </a:p>
        </p:txBody>
      </p:sp>
    </p:spTree>
    <p:extLst>
      <p:ext uri="{BB962C8B-B14F-4D97-AF65-F5344CB8AC3E}">
        <p14:creationId xmlns:p14="http://schemas.microsoft.com/office/powerpoint/2010/main" val="1338630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B701B5-3777-4124-B3B8-1A63CA0C5CC3}"/>
              </a:ext>
            </a:extLst>
          </p:cNvPr>
          <p:cNvSpPr>
            <a:spLocks noGrp="1"/>
          </p:cNvSpPr>
          <p:nvPr>
            <p:ph type="sldNum" sz="quarter" idx="12"/>
          </p:nvPr>
        </p:nvSpPr>
        <p:spPr/>
        <p:txBody>
          <a:bodyPr/>
          <a:lstStyle/>
          <a:p>
            <a:fld id="{0D8C6840-6B22-6448-A33B-658A487A1418}" type="slidenum">
              <a:rPr lang="en-US" smtClean="0"/>
              <a:t>20</a:t>
            </a:fld>
            <a:endParaRPr lang="en-US" dirty="0"/>
          </a:p>
        </p:txBody>
      </p:sp>
      <p:sp>
        <p:nvSpPr>
          <p:cNvPr id="8" name="Rectangle 7">
            <a:extLst>
              <a:ext uri="{FF2B5EF4-FFF2-40B4-BE49-F238E27FC236}">
                <a16:creationId xmlns:a16="http://schemas.microsoft.com/office/drawing/2014/main" id="{5E2BDE16-2672-4C17-8A31-B69C58BD8660}"/>
              </a:ext>
            </a:extLst>
          </p:cNvPr>
          <p:cNvSpPr/>
          <p:nvPr/>
        </p:nvSpPr>
        <p:spPr>
          <a:xfrm>
            <a:off x="630236" y="764908"/>
            <a:ext cx="5602287" cy="2123658"/>
          </a:xfrm>
          <a:prstGeom prst="rect">
            <a:avLst/>
          </a:prstGeom>
        </p:spPr>
        <p:txBody>
          <a:bodyPr wrap="square">
            <a:spAutoFit/>
          </a:bodyPr>
          <a:lstStyle/>
          <a:p>
            <a:pPr marL="342900" marR="0" lvl="0" indent="-342900">
              <a:spcBef>
                <a:spcPts val="0"/>
              </a:spcBef>
              <a:spcAft>
                <a:spcPts val="0"/>
              </a:spcAft>
              <a:buFont typeface="+mj-lt"/>
              <a:buAutoNum type="alphaLcPeriod"/>
            </a:pPr>
            <a:r>
              <a:rPr lang="en-US" sz="1200" b="1" u="sng" dirty="0">
                <a:latin typeface="Cambria" panose="02040503050406030204" pitchFamily="18" charset="0"/>
                <a:ea typeface="Cambria" panose="02040503050406030204" pitchFamily="18" charset="0"/>
              </a:rPr>
              <a:t>Describe your relevant organizational experience, including:</a:t>
            </a:r>
            <a:endParaRPr lang="en-US" sz="1200" dirty="0">
              <a:latin typeface="Cambria" panose="02040503050406030204" pitchFamily="18" charset="0"/>
              <a:ea typeface="Cambria" panose="02040503050406030204" pitchFamily="18" charset="0"/>
            </a:endParaRPr>
          </a:p>
          <a:p>
            <a:r>
              <a:rPr lang="en-US" sz="1200" dirty="0">
                <a:latin typeface="Cambria" panose="02040503050406030204" pitchFamily="18" charset="0"/>
                <a:ea typeface="Cambria" panose="02040503050406030204" pitchFamily="18" charset="0"/>
              </a:rPr>
              <a:t> </a:t>
            </a:r>
          </a:p>
          <a:p>
            <a:pPr marL="342900" marR="0" lvl="0" indent="-342900">
              <a:spcBef>
                <a:spcPts val="0"/>
              </a:spcBef>
              <a:spcAft>
                <a:spcPts val="0"/>
              </a:spcAft>
              <a:buFont typeface="Wingdings" panose="05000000000000000000" pitchFamily="2" charset="2"/>
              <a:buChar char=""/>
              <a:tabLst>
                <a:tab pos="685800" algn="l"/>
              </a:tabLst>
            </a:pPr>
            <a:r>
              <a:rPr lang="en-US" sz="1200" dirty="0">
                <a:latin typeface="Cambria" panose="02040503050406030204" pitchFamily="18" charset="0"/>
                <a:ea typeface="Cambria" panose="02040503050406030204" pitchFamily="18" charset="0"/>
              </a:rPr>
              <a:t>Providing door-to-door transportation</a:t>
            </a:r>
          </a:p>
          <a:p>
            <a:pPr marL="342900" marR="0" lvl="0" indent="-342900">
              <a:spcBef>
                <a:spcPts val="0"/>
              </a:spcBef>
              <a:spcAft>
                <a:spcPts val="0"/>
              </a:spcAft>
              <a:buFont typeface="Wingdings" panose="05000000000000000000" pitchFamily="2" charset="2"/>
              <a:buChar char=""/>
              <a:tabLst>
                <a:tab pos="685800" algn="l"/>
              </a:tabLst>
            </a:pPr>
            <a:r>
              <a:rPr lang="en-US" sz="1200" dirty="0">
                <a:latin typeface="Cambria" panose="02040503050406030204" pitchFamily="18" charset="0"/>
                <a:ea typeface="Cambria" panose="02040503050406030204" pitchFamily="18" charset="0"/>
              </a:rPr>
              <a:t>Working with senior and individuals with a disability </a:t>
            </a:r>
          </a:p>
          <a:p>
            <a:pPr marL="342900" marR="0" lvl="0" indent="-342900">
              <a:spcBef>
                <a:spcPts val="0"/>
              </a:spcBef>
              <a:spcAft>
                <a:spcPts val="0"/>
              </a:spcAft>
              <a:buFont typeface="Wingdings" panose="05000000000000000000" pitchFamily="2" charset="2"/>
              <a:buChar char=""/>
              <a:tabLst>
                <a:tab pos="685800" algn="l"/>
              </a:tabLst>
            </a:pPr>
            <a:r>
              <a:rPr lang="en-US" sz="1200" dirty="0">
                <a:latin typeface="Cambria" panose="02040503050406030204" pitchFamily="18" charset="0"/>
                <a:ea typeface="Cambria" panose="02040503050406030204" pitchFamily="18" charset="0"/>
              </a:rPr>
              <a:t>Working with volunteers</a:t>
            </a:r>
          </a:p>
          <a:p>
            <a:pPr marR="0" lvl="0">
              <a:spcBef>
                <a:spcPts val="0"/>
              </a:spcBef>
              <a:spcAft>
                <a:spcPts val="0"/>
              </a:spcAft>
              <a:tabLst>
                <a:tab pos="685800" algn="l"/>
              </a:tabLst>
            </a:pPr>
            <a:endParaRPr lang="en-US" sz="1200" dirty="0">
              <a:latin typeface="Cambria" panose="02040503050406030204" pitchFamily="18" charset="0"/>
              <a:ea typeface="Cambria" panose="02040503050406030204" pitchFamily="18" charset="0"/>
            </a:endParaRPr>
          </a:p>
          <a:p>
            <a:pPr marL="342900" marR="0" lvl="0" indent="-342900">
              <a:spcBef>
                <a:spcPts val="0"/>
              </a:spcBef>
              <a:spcAft>
                <a:spcPts val="0"/>
              </a:spcAft>
              <a:buFont typeface="Wingdings" panose="05000000000000000000" pitchFamily="2" charset="2"/>
              <a:buChar char=""/>
              <a:tabLst>
                <a:tab pos="685800" algn="l"/>
              </a:tabLst>
            </a:pPr>
            <a:endParaRPr lang="en-US" sz="1200" dirty="0">
              <a:latin typeface="Cambria" panose="02040503050406030204" pitchFamily="18" charset="0"/>
              <a:ea typeface="Cambria" panose="02040503050406030204" pitchFamily="18" charset="0"/>
            </a:endParaRPr>
          </a:p>
          <a:p>
            <a:pPr marL="228600" marR="0" lvl="0" indent="-228600">
              <a:spcBef>
                <a:spcPts val="0"/>
              </a:spcBef>
              <a:spcAft>
                <a:spcPts val="0"/>
              </a:spcAft>
              <a:buAutoNum type="alphaLcPeriod" startAt="2"/>
              <a:tabLst>
                <a:tab pos="685800" algn="l"/>
              </a:tabLst>
            </a:pPr>
            <a:r>
              <a:rPr lang="en-US" sz="1200" b="1" u="sng" dirty="0">
                <a:latin typeface="Cambria" panose="02040503050406030204" pitchFamily="18" charset="0"/>
                <a:ea typeface="Cambria" panose="02040503050406030204" pitchFamily="18" charset="0"/>
              </a:rPr>
              <a:t>Describe planning and implementation efforts for this project to date.  If this project is currently funded by the SRP, describe your accomplishments and/or barriers from previous year’s funding that was received:</a:t>
            </a:r>
          </a:p>
        </p:txBody>
      </p:sp>
      <p:grpSp>
        <p:nvGrpSpPr>
          <p:cNvPr id="32" name="Group 25">
            <a:extLst>
              <a:ext uri="{FF2B5EF4-FFF2-40B4-BE49-F238E27FC236}">
                <a16:creationId xmlns:a16="http://schemas.microsoft.com/office/drawing/2014/main" id="{45F9620D-304F-44C8-B3A3-4FF83C198EA0}"/>
              </a:ext>
            </a:extLst>
          </p:cNvPr>
          <p:cNvGrpSpPr>
            <a:grpSpLocks noChangeAspect="1"/>
          </p:cNvGrpSpPr>
          <p:nvPr/>
        </p:nvGrpSpPr>
        <p:grpSpPr bwMode="auto">
          <a:xfrm>
            <a:off x="461964" y="2768216"/>
            <a:ext cx="5946775" cy="928688"/>
            <a:chOff x="1007" y="1878"/>
            <a:chExt cx="3746" cy="585"/>
          </a:xfrm>
        </p:grpSpPr>
        <p:sp>
          <p:nvSpPr>
            <p:cNvPr id="33" name="AutoShape 24">
              <a:extLst>
                <a:ext uri="{FF2B5EF4-FFF2-40B4-BE49-F238E27FC236}">
                  <a16:creationId xmlns:a16="http://schemas.microsoft.com/office/drawing/2014/main" id="{844F8056-DFA7-43BD-8D98-DD22C9819F39}"/>
                </a:ext>
              </a:extLst>
            </p:cNvPr>
            <p:cNvSpPr>
              <a:spLocks noChangeAspect="1" noChangeArrowheads="1" noTextEdit="1"/>
            </p:cNvSpPr>
            <p:nvPr/>
          </p:nvSpPr>
          <p:spPr bwMode="auto">
            <a:xfrm>
              <a:off x="1007" y="1878"/>
              <a:ext cx="3746" cy="5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Rectangle 26">
              <a:extLst>
                <a:ext uri="{FF2B5EF4-FFF2-40B4-BE49-F238E27FC236}">
                  <a16:creationId xmlns:a16="http://schemas.microsoft.com/office/drawing/2014/main" id="{F93E62EF-F80E-43BC-AF61-EC7A8324E204}"/>
                </a:ext>
              </a:extLst>
            </p:cNvPr>
            <p:cNvSpPr>
              <a:spLocks noChangeArrowheads="1"/>
            </p:cNvSpPr>
            <p:nvPr/>
          </p:nvSpPr>
          <p:spPr bwMode="auto">
            <a:xfrm>
              <a:off x="1007" y="1878"/>
              <a:ext cx="81"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27">
              <a:extLst>
                <a:ext uri="{FF2B5EF4-FFF2-40B4-BE49-F238E27FC236}">
                  <a16:creationId xmlns:a16="http://schemas.microsoft.com/office/drawing/2014/main" id="{DB8887FD-E4A5-4FB5-8832-914466FA80DC}"/>
                </a:ext>
              </a:extLst>
            </p:cNvPr>
            <p:cNvSpPr>
              <a:spLocks noChangeArrowheads="1"/>
            </p:cNvSpPr>
            <p:nvPr/>
          </p:nvSpPr>
          <p:spPr bwMode="auto">
            <a:xfrm>
              <a:off x="1007" y="1991"/>
              <a:ext cx="81"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 name="Rectangle 28">
              <a:extLst>
                <a:ext uri="{FF2B5EF4-FFF2-40B4-BE49-F238E27FC236}">
                  <a16:creationId xmlns:a16="http://schemas.microsoft.com/office/drawing/2014/main" id="{7C533312-7F6E-43BA-8F21-D8CA296A3277}"/>
                </a:ext>
              </a:extLst>
            </p:cNvPr>
            <p:cNvSpPr>
              <a:spLocks noChangeArrowheads="1"/>
            </p:cNvSpPr>
            <p:nvPr/>
          </p:nvSpPr>
          <p:spPr bwMode="auto">
            <a:xfrm>
              <a:off x="1151" y="2103"/>
              <a:ext cx="9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solidFill>
                    <a:srgbClr val="000000"/>
                  </a:solidFill>
                  <a:latin typeface="Cambria" panose="02040503050406030204" pitchFamily="18" charset="0"/>
                </a:rPr>
                <a:t>c.</a:t>
              </a:r>
              <a:r>
                <a:rPr kumimoji="0" lang="en-US" altLang="en-US" sz="1200" b="1" i="0" u="none" strike="noStrike" cap="none" normalizeH="0" baseline="0" dirty="0">
                  <a:ln>
                    <a:noFill/>
                  </a:ln>
                  <a:solidFill>
                    <a:srgbClr val="000000"/>
                  </a:solidFill>
                  <a:effectLst/>
                  <a:latin typeface="Cambria" panose="020405030504060302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 name="Rectangle 29">
              <a:extLst>
                <a:ext uri="{FF2B5EF4-FFF2-40B4-BE49-F238E27FC236}">
                  <a16:creationId xmlns:a16="http://schemas.microsoft.com/office/drawing/2014/main" id="{9A8EBAFF-DCCF-48A4-8AF0-FD192835D8DD}"/>
                </a:ext>
              </a:extLst>
            </p:cNvPr>
            <p:cNvSpPr>
              <a:spLocks noChangeArrowheads="1"/>
            </p:cNvSpPr>
            <p:nvPr/>
          </p:nvSpPr>
          <p:spPr bwMode="auto">
            <a:xfrm>
              <a:off x="1225" y="2105"/>
              <a:ext cx="73"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8" name="Rectangle 30">
              <a:extLst>
                <a:ext uri="{FF2B5EF4-FFF2-40B4-BE49-F238E27FC236}">
                  <a16:creationId xmlns:a16="http://schemas.microsoft.com/office/drawing/2014/main" id="{4BCB9891-628E-4ED2-A865-1CB425CB404C}"/>
                </a:ext>
              </a:extLst>
            </p:cNvPr>
            <p:cNvSpPr>
              <a:spLocks noChangeArrowheads="1"/>
            </p:cNvSpPr>
            <p:nvPr/>
          </p:nvSpPr>
          <p:spPr bwMode="auto">
            <a:xfrm>
              <a:off x="1295" y="2103"/>
              <a:ext cx="917"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Indicate how funds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 name="Rectangle 31">
              <a:extLst>
                <a:ext uri="{FF2B5EF4-FFF2-40B4-BE49-F238E27FC236}">
                  <a16:creationId xmlns:a16="http://schemas.microsoft.com/office/drawing/2014/main" id="{CC7ABB29-D795-495A-A142-1457043F9E10}"/>
                </a:ext>
              </a:extLst>
            </p:cNvPr>
            <p:cNvSpPr>
              <a:spLocks noChangeArrowheads="1"/>
            </p:cNvSpPr>
            <p:nvPr/>
          </p:nvSpPr>
          <p:spPr bwMode="auto">
            <a:xfrm>
              <a:off x="2159" y="2103"/>
              <a:ext cx="2284"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awarded through this program would be used (for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 name="Rectangle 32">
              <a:extLst>
                <a:ext uri="{FF2B5EF4-FFF2-40B4-BE49-F238E27FC236}">
                  <a16:creationId xmlns:a16="http://schemas.microsoft.com/office/drawing/2014/main" id="{92955264-51E7-42D6-A9B9-BF1D847EBA96}"/>
                </a:ext>
              </a:extLst>
            </p:cNvPr>
            <p:cNvSpPr>
              <a:spLocks noChangeArrowheads="1"/>
            </p:cNvSpPr>
            <p:nvPr/>
          </p:nvSpPr>
          <p:spPr bwMode="auto">
            <a:xfrm>
              <a:off x="1295" y="2199"/>
              <a:ext cx="3077"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Rectangle 33">
              <a:extLst>
                <a:ext uri="{FF2B5EF4-FFF2-40B4-BE49-F238E27FC236}">
                  <a16:creationId xmlns:a16="http://schemas.microsoft.com/office/drawing/2014/main" id="{3C099BEB-E929-4350-B810-6A88CF0C11EF}"/>
                </a:ext>
              </a:extLst>
            </p:cNvPr>
            <p:cNvSpPr>
              <a:spLocks noChangeArrowheads="1"/>
            </p:cNvSpPr>
            <p:nvPr/>
          </p:nvSpPr>
          <p:spPr bwMode="auto">
            <a:xfrm>
              <a:off x="1295" y="2217"/>
              <a:ext cx="2330"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example, to operate new or expanded services, etc.)</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2" name="Rectangle 34">
              <a:extLst>
                <a:ext uri="{FF2B5EF4-FFF2-40B4-BE49-F238E27FC236}">
                  <a16:creationId xmlns:a16="http://schemas.microsoft.com/office/drawing/2014/main" id="{3AFB0987-73E8-43B0-B747-A9FF5B410443}"/>
                </a:ext>
              </a:extLst>
            </p:cNvPr>
            <p:cNvSpPr>
              <a:spLocks noChangeArrowheads="1"/>
            </p:cNvSpPr>
            <p:nvPr/>
          </p:nvSpPr>
          <p:spPr bwMode="auto">
            <a:xfrm>
              <a:off x="3573" y="2217"/>
              <a:ext cx="79"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Rectangle 35">
              <a:extLst>
                <a:ext uri="{FF2B5EF4-FFF2-40B4-BE49-F238E27FC236}">
                  <a16:creationId xmlns:a16="http://schemas.microsoft.com/office/drawing/2014/main" id="{7D60644F-4BA2-4F38-A796-4872555264C3}"/>
                </a:ext>
              </a:extLst>
            </p:cNvPr>
            <p:cNvSpPr>
              <a:spLocks noChangeArrowheads="1"/>
            </p:cNvSpPr>
            <p:nvPr/>
          </p:nvSpPr>
          <p:spPr bwMode="auto">
            <a:xfrm>
              <a:off x="1295" y="2312"/>
              <a:ext cx="2278"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Rectangle 36">
              <a:extLst>
                <a:ext uri="{FF2B5EF4-FFF2-40B4-BE49-F238E27FC236}">
                  <a16:creationId xmlns:a16="http://schemas.microsoft.com/office/drawing/2014/main" id="{3518B7B0-3EC7-4781-94A6-8E31A9C89777}"/>
                </a:ext>
              </a:extLst>
            </p:cNvPr>
            <p:cNvSpPr>
              <a:spLocks noChangeArrowheads="1"/>
            </p:cNvSpPr>
            <p:nvPr/>
          </p:nvSpPr>
          <p:spPr bwMode="auto">
            <a:xfrm>
              <a:off x="1007" y="2329"/>
              <a:ext cx="81" cy="1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46" name="Group 39">
            <a:extLst>
              <a:ext uri="{FF2B5EF4-FFF2-40B4-BE49-F238E27FC236}">
                <a16:creationId xmlns:a16="http://schemas.microsoft.com/office/drawing/2014/main" id="{BB5A37D1-DF32-46DE-8BF8-B12AE1BED81D}"/>
              </a:ext>
            </a:extLst>
          </p:cNvPr>
          <p:cNvGrpSpPr>
            <a:grpSpLocks noChangeAspect="1"/>
          </p:cNvGrpSpPr>
          <p:nvPr/>
        </p:nvGrpSpPr>
        <p:grpSpPr bwMode="auto">
          <a:xfrm>
            <a:off x="435197" y="3695317"/>
            <a:ext cx="6032499" cy="2354263"/>
            <a:chOff x="277" y="2483"/>
            <a:chExt cx="3800" cy="1483"/>
          </a:xfrm>
        </p:grpSpPr>
        <p:sp>
          <p:nvSpPr>
            <p:cNvPr id="47" name="AutoShape 38">
              <a:extLst>
                <a:ext uri="{FF2B5EF4-FFF2-40B4-BE49-F238E27FC236}">
                  <a16:creationId xmlns:a16="http://schemas.microsoft.com/office/drawing/2014/main" id="{FCD360A0-C789-4486-9F6A-96ACD2B8A753}"/>
                </a:ext>
              </a:extLst>
            </p:cNvPr>
            <p:cNvSpPr>
              <a:spLocks noChangeAspect="1" noChangeArrowheads="1" noTextEdit="1"/>
            </p:cNvSpPr>
            <p:nvPr/>
          </p:nvSpPr>
          <p:spPr bwMode="auto">
            <a:xfrm>
              <a:off x="332" y="2483"/>
              <a:ext cx="3745" cy="14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Rectangle 40">
              <a:extLst>
                <a:ext uri="{FF2B5EF4-FFF2-40B4-BE49-F238E27FC236}">
                  <a16:creationId xmlns:a16="http://schemas.microsoft.com/office/drawing/2014/main" id="{2517CF17-08B1-495C-A286-1841A12F934A}"/>
                </a:ext>
              </a:extLst>
            </p:cNvPr>
            <p:cNvSpPr>
              <a:spLocks noChangeArrowheads="1"/>
            </p:cNvSpPr>
            <p:nvPr/>
          </p:nvSpPr>
          <p:spPr bwMode="auto">
            <a:xfrm>
              <a:off x="277" y="2483"/>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41">
              <a:extLst>
                <a:ext uri="{FF2B5EF4-FFF2-40B4-BE49-F238E27FC236}">
                  <a16:creationId xmlns:a16="http://schemas.microsoft.com/office/drawing/2014/main" id="{82AD8827-8D35-4747-AE45-F64BC5A77D59}"/>
                </a:ext>
              </a:extLst>
            </p:cNvPr>
            <p:cNvSpPr>
              <a:spLocks noChangeArrowheads="1"/>
            </p:cNvSpPr>
            <p:nvPr/>
          </p:nvSpPr>
          <p:spPr bwMode="auto">
            <a:xfrm>
              <a:off x="378" y="2595"/>
              <a:ext cx="8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0" name="Rectangle 42">
              <a:extLst>
                <a:ext uri="{FF2B5EF4-FFF2-40B4-BE49-F238E27FC236}">
                  <a16:creationId xmlns:a16="http://schemas.microsoft.com/office/drawing/2014/main" id="{AA2E97D8-EB45-49AF-9A64-76EEFA2AF235}"/>
                </a:ext>
              </a:extLst>
            </p:cNvPr>
            <p:cNvSpPr>
              <a:spLocks noChangeArrowheads="1"/>
            </p:cNvSpPr>
            <p:nvPr/>
          </p:nvSpPr>
          <p:spPr bwMode="auto">
            <a:xfrm>
              <a:off x="495" y="2597"/>
              <a:ext cx="73"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43">
              <a:extLst>
                <a:ext uri="{FF2B5EF4-FFF2-40B4-BE49-F238E27FC236}">
                  <a16:creationId xmlns:a16="http://schemas.microsoft.com/office/drawing/2014/main" id="{BA7DE290-E03B-424C-8344-BBA4CD18DED2}"/>
                </a:ext>
              </a:extLst>
            </p:cNvPr>
            <p:cNvSpPr>
              <a:spLocks noChangeArrowheads="1"/>
            </p:cNvSpPr>
            <p:nvPr/>
          </p:nvSpPr>
          <p:spPr bwMode="auto">
            <a:xfrm>
              <a:off x="565" y="2595"/>
              <a:ext cx="2032"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Describe operating policies and characteristi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 name="Rectangle 44">
              <a:extLst>
                <a:ext uri="{FF2B5EF4-FFF2-40B4-BE49-F238E27FC236}">
                  <a16:creationId xmlns:a16="http://schemas.microsoft.com/office/drawing/2014/main" id="{E7B1CB7F-A62D-4AA9-90D9-37DC47382FF3}"/>
                </a:ext>
              </a:extLst>
            </p:cNvPr>
            <p:cNvSpPr>
              <a:spLocks noChangeArrowheads="1"/>
            </p:cNvSpPr>
            <p:nvPr/>
          </p:nvSpPr>
          <p:spPr bwMode="auto">
            <a:xfrm>
              <a:off x="2547" y="2595"/>
              <a:ext cx="858"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cs of the proposed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3" name="Rectangle 45">
              <a:extLst>
                <a:ext uri="{FF2B5EF4-FFF2-40B4-BE49-F238E27FC236}">
                  <a16:creationId xmlns:a16="http://schemas.microsoft.com/office/drawing/2014/main" id="{BE10E781-E873-4688-8FFF-1B6A1A685564}"/>
                </a:ext>
              </a:extLst>
            </p:cNvPr>
            <p:cNvSpPr>
              <a:spLocks noChangeArrowheads="1"/>
            </p:cNvSpPr>
            <p:nvPr/>
          </p:nvSpPr>
          <p:spPr bwMode="auto">
            <a:xfrm>
              <a:off x="3351" y="2595"/>
              <a:ext cx="79"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 name="Rectangle 46">
              <a:extLst>
                <a:ext uri="{FF2B5EF4-FFF2-40B4-BE49-F238E27FC236}">
                  <a16:creationId xmlns:a16="http://schemas.microsoft.com/office/drawing/2014/main" id="{90A6BD48-37C7-4DCF-9BEC-9D73498EDEBD}"/>
                </a:ext>
              </a:extLst>
            </p:cNvPr>
            <p:cNvSpPr>
              <a:spLocks noChangeArrowheads="1"/>
            </p:cNvSpPr>
            <p:nvPr/>
          </p:nvSpPr>
          <p:spPr bwMode="auto">
            <a:xfrm>
              <a:off x="3372" y="2595"/>
              <a:ext cx="416"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project,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5" name="Rectangle 47">
              <a:extLst>
                <a:ext uri="{FF2B5EF4-FFF2-40B4-BE49-F238E27FC236}">
                  <a16:creationId xmlns:a16="http://schemas.microsoft.com/office/drawing/2014/main" id="{92F18630-12CA-4A34-86DF-F8770D9BA910}"/>
                </a:ext>
              </a:extLst>
            </p:cNvPr>
            <p:cNvSpPr>
              <a:spLocks noChangeArrowheads="1"/>
            </p:cNvSpPr>
            <p:nvPr/>
          </p:nvSpPr>
          <p:spPr bwMode="auto">
            <a:xfrm>
              <a:off x="565" y="2691"/>
              <a:ext cx="3146"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Rectangle 48">
              <a:extLst>
                <a:ext uri="{FF2B5EF4-FFF2-40B4-BE49-F238E27FC236}">
                  <a16:creationId xmlns:a16="http://schemas.microsoft.com/office/drawing/2014/main" id="{CB8E105A-5F3A-4ECF-A26F-A5408AA4EF7C}"/>
                </a:ext>
              </a:extLst>
            </p:cNvPr>
            <p:cNvSpPr>
              <a:spLocks noChangeArrowheads="1"/>
            </p:cNvSpPr>
            <p:nvPr/>
          </p:nvSpPr>
          <p:spPr bwMode="auto">
            <a:xfrm>
              <a:off x="565" y="2708"/>
              <a:ext cx="500"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including: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7" name="Rectangle 49">
              <a:extLst>
                <a:ext uri="{FF2B5EF4-FFF2-40B4-BE49-F238E27FC236}">
                  <a16:creationId xmlns:a16="http://schemas.microsoft.com/office/drawing/2014/main" id="{C8AD6213-B8B6-4C36-842E-04BC03E00A4F}"/>
                </a:ext>
              </a:extLst>
            </p:cNvPr>
            <p:cNvSpPr>
              <a:spLocks noChangeArrowheads="1"/>
            </p:cNvSpPr>
            <p:nvPr/>
          </p:nvSpPr>
          <p:spPr bwMode="auto">
            <a:xfrm>
              <a:off x="1009" y="2708"/>
              <a:ext cx="79"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 name="Rectangle 50">
              <a:extLst>
                <a:ext uri="{FF2B5EF4-FFF2-40B4-BE49-F238E27FC236}">
                  <a16:creationId xmlns:a16="http://schemas.microsoft.com/office/drawing/2014/main" id="{7185DD83-82BF-4C81-A22E-873CD59C8D29}"/>
                </a:ext>
              </a:extLst>
            </p:cNvPr>
            <p:cNvSpPr>
              <a:spLocks noChangeArrowheads="1"/>
            </p:cNvSpPr>
            <p:nvPr/>
          </p:nvSpPr>
          <p:spPr bwMode="auto">
            <a:xfrm>
              <a:off x="565" y="2804"/>
              <a:ext cx="444" cy="7"/>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Rectangle 51">
              <a:extLst>
                <a:ext uri="{FF2B5EF4-FFF2-40B4-BE49-F238E27FC236}">
                  <a16:creationId xmlns:a16="http://schemas.microsoft.com/office/drawing/2014/main" id="{C59A6E82-FA27-4722-BF1B-459750143163}"/>
                </a:ext>
              </a:extLst>
            </p:cNvPr>
            <p:cNvSpPr>
              <a:spLocks noChangeArrowheads="1"/>
            </p:cNvSpPr>
            <p:nvPr/>
          </p:nvSpPr>
          <p:spPr bwMode="auto">
            <a:xfrm>
              <a:off x="277" y="2821"/>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 name="Rectangle 52">
              <a:extLst>
                <a:ext uri="{FF2B5EF4-FFF2-40B4-BE49-F238E27FC236}">
                  <a16:creationId xmlns:a16="http://schemas.microsoft.com/office/drawing/2014/main" id="{C99AEEE8-7494-4EB1-AED3-A1EE3BE4F335}"/>
                </a:ext>
              </a:extLst>
            </p:cNvPr>
            <p:cNvSpPr>
              <a:spLocks noChangeArrowheads="1"/>
            </p:cNvSpPr>
            <p:nvPr/>
          </p:nvSpPr>
          <p:spPr bwMode="auto">
            <a:xfrm>
              <a:off x="565" y="2938"/>
              <a:ext cx="130" cy="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Wingdings" panose="05000000000000000000" pitchFamily="2" charset="2"/>
                </a:rPr>
                <a:t>Ÿ</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1" name="Rectangle 53">
              <a:extLst>
                <a:ext uri="{FF2B5EF4-FFF2-40B4-BE49-F238E27FC236}">
                  <a16:creationId xmlns:a16="http://schemas.microsoft.com/office/drawing/2014/main" id="{353FE74D-8045-412D-80FB-23A9B1643EAC}"/>
                </a:ext>
              </a:extLst>
            </p:cNvPr>
            <p:cNvSpPr>
              <a:spLocks noChangeArrowheads="1"/>
            </p:cNvSpPr>
            <p:nvPr/>
          </p:nvSpPr>
          <p:spPr bwMode="auto">
            <a:xfrm>
              <a:off x="610" y="2938"/>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2" name="Rectangle 54">
              <a:extLst>
                <a:ext uri="{FF2B5EF4-FFF2-40B4-BE49-F238E27FC236}">
                  <a16:creationId xmlns:a16="http://schemas.microsoft.com/office/drawing/2014/main" id="{D994E477-27AB-476D-81A6-654E929F57C2}"/>
                </a:ext>
              </a:extLst>
            </p:cNvPr>
            <p:cNvSpPr>
              <a:spLocks noChangeArrowheads="1"/>
            </p:cNvSpPr>
            <p:nvPr/>
          </p:nvSpPr>
          <p:spPr bwMode="auto">
            <a:xfrm>
              <a:off x="710" y="2933"/>
              <a:ext cx="800"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Target population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Rectangle 55">
              <a:extLst>
                <a:ext uri="{FF2B5EF4-FFF2-40B4-BE49-F238E27FC236}">
                  <a16:creationId xmlns:a16="http://schemas.microsoft.com/office/drawing/2014/main" id="{18E96060-9B38-4425-A72F-7F94EB381937}"/>
                </a:ext>
              </a:extLst>
            </p:cNvPr>
            <p:cNvSpPr>
              <a:spLocks noChangeArrowheads="1"/>
            </p:cNvSpPr>
            <p:nvPr/>
          </p:nvSpPr>
          <p:spPr bwMode="auto">
            <a:xfrm>
              <a:off x="1450" y="2933"/>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4" name="Rectangle 56">
              <a:extLst>
                <a:ext uri="{FF2B5EF4-FFF2-40B4-BE49-F238E27FC236}">
                  <a16:creationId xmlns:a16="http://schemas.microsoft.com/office/drawing/2014/main" id="{84E63AF4-0C3E-4204-85DA-9C276BC191D8}"/>
                </a:ext>
              </a:extLst>
            </p:cNvPr>
            <p:cNvSpPr>
              <a:spLocks noChangeArrowheads="1"/>
            </p:cNvSpPr>
            <p:nvPr/>
          </p:nvSpPr>
          <p:spPr bwMode="auto">
            <a:xfrm>
              <a:off x="1471" y="2933"/>
              <a:ext cx="31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of low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5" name="Rectangle 57">
              <a:extLst>
                <a:ext uri="{FF2B5EF4-FFF2-40B4-BE49-F238E27FC236}">
                  <a16:creationId xmlns:a16="http://schemas.microsoft.com/office/drawing/2014/main" id="{FC5E8CC8-8440-4B0E-9597-44716992501A}"/>
                </a:ext>
              </a:extLst>
            </p:cNvPr>
            <p:cNvSpPr>
              <a:spLocks noChangeArrowheads="1"/>
            </p:cNvSpPr>
            <p:nvPr/>
          </p:nvSpPr>
          <p:spPr bwMode="auto">
            <a:xfrm>
              <a:off x="1723" y="2933"/>
              <a:ext cx="9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6" name="Rectangle 58">
              <a:extLst>
                <a:ext uri="{FF2B5EF4-FFF2-40B4-BE49-F238E27FC236}">
                  <a16:creationId xmlns:a16="http://schemas.microsoft.com/office/drawing/2014/main" id="{F2488348-3146-46C5-8B33-B92E7F4FB942}"/>
                </a:ext>
              </a:extLst>
            </p:cNvPr>
            <p:cNvSpPr>
              <a:spLocks noChangeArrowheads="1"/>
            </p:cNvSpPr>
            <p:nvPr/>
          </p:nvSpPr>
          <p:spPr bwMode="auto">
            <a:xfrm>
              <a:off x="1755" y="2933"/>
              <a:ext cx="884"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income to moderate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7" name="Rectangle 59">
              <a:extLst>
                <a:ext uri="{FF2B5EF4-FFF2-40B4-BE49-F238E27FC236}">
                  <a16:creationId xmlns:a16="http://schemas.microsoft.com/office/drawing/2014/main" id="{5017B0B4-324C-4BAB-A8AF-05AD99FAB0BB}"/>
                </a:ext>
              </a:extLst>
            </p:cNvPr>
            <p:cNvSpPr>
              <a:spLocks noChangeArrowheads="1"/>
            </p:cNvSpPr>
            <p:nvPr/>
          </p:nvSpPr>
          <p:spPr bwMode="auto">
            <a:xfrm>
              <a:off x="2578" y="2933"/>
              <a:ext cx="9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8" name="Rectangle 60">
              <a:extLst>
                <a:ext uri="{FF2B5EF4-FFF2-40B4-BE49-F238E27FC236}">
                  <a16:creationId xmlns:a16="http://schemas.microsoft.com/office/drawing/2014/main" id="{192F8C16-66BD-4AA2-8C7A-2147FCF1A852}"/>
                </a:ext>
              </a:extLst>
            </p:cNvPr>
            <p:cNvSpPr>
              <a:spLocks noChangeArrowheads="1"/>
            </p:cNvSpPr>
            <p:nvPr/>
          </p:nvSpPr>
          <p:spPr bwMode="auto">
            <a:xfrm>
              <a:off x="2611" y="2933"/>
              <a:ext cx="683"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income seniors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9" name="Rectangle 61">
              <a:extLst>
                <a:ext uri="{FF2B5EF4-FFF2-40B4-BE49-F238E27FC236}">
                  <a16:creationId xmlns:a16="http://schemas.microsoft.com/office/drawing/2014/main" id="{2BC24FED-22F8-4489-87E2-F82B39699BA1}"/>
                </a:ext>
              </a:extLst>
            </p:cNvPr>
            <p:cNvSpPr>
              <a:spLocks noChangeArrowheads="1"/>
            </p:cNvSpPr>
            <p:nvPr/>
          </p:nvSpPr>
          <p:spPr bwMode="auto">
            <a:xfrm>
              <a:off x="3234" y="2933"/>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0" name="Rectangle 62">
              <a:extLst>
                <a:ext uri="{FF2B5EF4-FFF2-40B4-BE49-F238E27FC236}">
                  <a16:creationId xmlns:a16="http://schemas.microsoft.com/office/drawing/2014/main" id="{84A46D07-D197-4579-9823-0197D3AF4683}"/>
                </a:ext>
              </a:extLst>
            </p:cNvPr>
            <p:cNvSpPr>
              <a:spLocks noChangeArrowheads="1"/>
            </p:cNvSpPr>
            <p:nvPr/>
          </p:nvSpPr>
          <p:spPr bwMode="auto">
            <a:xfrm>
              <a:off x="3255" y="2933"/>
              <a:ext cx="636"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000000"/>
                  </a:solidFill>
                  <a:effectLst/>
                  <a:latin typeface="Cambria" panose="02040503050406030204" pitchFamily="18" charset="0"/>
                </a:rPr>
                <a:t>(explain how 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1" name="Rectangle 63">
              <a:extLst>
                <a:ext uri="{FF2B5EF4-FFF2-40B4-BE49-F238E27FC236}">
                  <a16:creationId xmlns:a16="http://schemas.microsoft.com/office/drawing/2014/main" id="{37912C06-4EC1-41F8-B2D5-205D17B7F784}"/>
                </a:ext>
              </a:extLst>
            </p:cNvPr>
            <p:cNvSpPr>
              <a:spLocks noChangeArrowheads="1"/>
            </p:cNvSpPr>
            <p:nvPr/>
          </p:nvSpPr>
          <p:spPr bwMode="auto">
            <a:xfrm>
              <a:off x="3839" y="2933"/>
              <a:ext cx="173"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000000"/>
                  </a:solidFill>
                  <a:effectLst/>
                  <a:latin typeface="Cambria" panose="02040503050406030204" pitchFamily="18" charset="0"/>
                </a:rPr>
                <a:t>ou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2" name="Rectangle 64">
              <a:extLst>
                <a:ext uri="{FF2B5EF4-FFF2-40B4-BE49-F238E27FC236}">
                  <a16:creationId xmlns:a16="http://schemas.microsoft.com/office/drawing/2014/main" id="{90D8E65F-E4AB-413D-8130-9F4AE930D292}"/>
                </a:ext>
              </a:extLst>
            </p:cNvPr>
            <p:cNvSpPr>
              <a:spLocks noChangeArrowheads="1"/>
            </p:cNvSpPr>
            <p:nvPr/>
          </p:nvSpPr>
          <p:spPr bwMode="auto">
            <a:xfrm>
              <a:off x="710" y="3045"/>
              <a:ext cx="3133"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000000"/>
                  </a:solidFill>
                  <a:effectLst/>
                  <a:latin typeface="Cambria" panose="02040503050406030204" pitchFamily="18" charset="0"/>
                </a:rPr>
                <a:t>reached this number; what is the percentage of the population you will serve)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3" name="Rectangle 65">
              <a:extLst>
                <a:ext uri="{FF2B5EF4-FFF2-40B4-BE49-F238E27FC236}">
                  <a16:creationId xmlns:a16="http://schemas.microsoft.com/office/drawing/2014/main" id="{D4A17860-8861-436A-A258-4CA8A4C4B3FA}"/>
                </a:ext>
              </a:extLst>
            </p:cNvPr>
            <p:cNvSpPr>
              <a:spLocks noChangeArrowheads="1"/>
            </p:cNvSpPr>
            <p:nvPr/>
          </p:nvSpPr>
          <p:spPr bwMode="auto">
            <a:xfrm>
              <a:off x="3790" y="3045"/>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4" name="Rectangle 66">
              <a:extLst>
                <a:ext uri="{FF2B5EF4-FFF2-40B4-BE49-F238E27FC236}">
                  <a16:creationId xmlns:a16="http://schemas.microsoft.com/office/drawing/2014/main" id="{14E22EB9-E975-47CB-82B0-EC2D9FD6553C}"/>
                </a:ext>
              </a:extLst>
            </p:cNvPr>
            <p:cNvSpPr>
              <a:spLocks noChangeArrowheads="1"/>
            </p:cNvSpPr>
            <p:nvPr/>
          </p:nvSpPr>
          <p:spPr bwMode="auto">
            <a:xfrm>
              <a:off x="565" y="3163"/>
              <a:ext cx="130" cy="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Wingdings" panose="05000000000000000000" pitchFamily="2" charset="2"/>
                </a:rPr>
                <a:t>Ÿ</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5" name="Rectangle 67">
              <a:extLst>
                <a:ext uri="{FF2B5EF4-FFF2-40B4-BE49-F238E27FC236}">
                  <a16:creationId xmlns:a16="http://schemas.microsoft.com/office/drawing/2014/main" id="{68AA4EFA-34BE-4646-A4A4-8F5032EE67E0}"/>
                </a:ext>
              </a:extLst>
            </p:cNvPr>
            <p:cNvSpPr>
              <a:spLocks noChangeArrowheads="1"/>
            </p:cNvSpPr>
            <p:nvPr/>
          </p:nvSpPr>
          <p:spPr bwMode="auto">
            <a:xfrm>
              <a:off x="610" y="3163"/>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6" name="Rectangle 68">
              <a:extLst>
                <a:ext uri="{FF2B5EF4-FFF2-40B4-BE49-F238E27FC236}">
                  <a16:creationId xmlns:a16="http://schemas.microsoft.com/office/drawing/2014/main" id="{2DCC6737-0FC6-4C63-A4C8-10CBD81E11F9}"/>
                </a:ext>
              </a:extLst>
            </p:cNvPr>
            <p:cNvSpPr>
              <a:spLocks noChangeArrowheads="1"/>
            </p:cNvSpPr>
            <p:nvPr/>
          </p:nvSpPr>
          <p:spPr bwMode="auto">
            <a:xfrm>
              <a:off x="710" y="3158"/>
              <a:ext cx="1142"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Geographic area of service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7" name="Rectangle 69">
              <a:extLst>
                <a:ext uri="{FF2B5EF4-FFF2-40B4-BE49-F238E27FC236}">
                  <a16:creationId xmlns:a16="http://schemas.microsoft.com/office/drawing/2014/main" id="{57271490-7D83-407F-91C4-B9BF836192DD}"/>
                </a:ext>
              </a:extLst>
            </p:cNvPr>
            <p:cNvSpPr>
              <a:spLocks noChangeArrowheads="1"/>
            </p:cNvSpPr>
            <p:nvPr/>
          </p:nvSpPr>
          <p:spPr bwMode="auto">
            <a:xfrm>
              <a:off x="1793" y="3158"/>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8" name="Rectangle 70">
              <a:extLst>
                <a:ext uri="{FF2B5EF4-FFF2-40B4-BE49-F238E27FC236}">
                  <a16:creationId xmlns:a16="http://schemas.microsoft.com/office/drawing/2014/main" id="{4F655C47-1463-42BF-B740-8C31D8863327}"/>
                </a:ext>
              </a:extLst>
            </p:cNvPr>
            <p:cNvSpPr>
              <a:spLocks noChangeArrowheads="1"/>
            </p:cNvSpPr>
            <p:nvPr/>
          </p:nvSpPr>
          <p:spPr bwMode="auto">
            <a:xfrm>
              <a:off x="1814" y="3158"/>
              <a:ext cx="1776"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000000"/>
                  </a:solidFill>
                  <a:effectLst/>
                  <a:latin typeface="Cambria" panose="02040503050406030204" pitchFamily="18" charset="0"/>
                </a:rPr>
                <a:t>(map of service area is encouraged as well)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9" name="Rectangle 71">
              <a:extLst>
                <a:ext uri="{FF2B5EF4-FFF2-40B4-BE49-F238E27FC236}">
                  <a16:creationId xmlns:a16="http://schemas.microsoft.com/office/drawing/2014/main" id="{D4A276F2-D124-4382-91A5-22E080EC6D4F}"/>
                </a:ext>
              </a:extLst>
            </p:cNvPr>
            <p:cNvSpPr>
              <a:spLocks noChangeArrowheads="1"/>
            </p:cNvSpPr>
            <p:nvPr/>
          </p:nvSpPr>
          <p:spPr bwMode="auto">
            <a:xfrm>
              <a:off x="3535" y="3158"/>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0" name="Rectangle 72">
              <a:extLst>
                <a:ext uri="{FF2B5EF4-FFF2-40B4-BE49-F238E27FC236}">
                  <a16:creationId xmlns:a16="http://schemas.microsoft.com/office/drawing/2014/main" id="{E4D45911-8D46-43BA-97A2-016ACCD0512A}"/>
                </a:ext>
              </a:extLst>
            </p:cNvPr>
            <p:cNvSpPr>
              <a:spLocks noChangeArrowheads="1"/>
            </p:cNvSpPr>
            <p:nvPr/>
          </p:nvSpPr>
          <p:spPr bwMode="auto">
            <a:xfrm>
              <a:off x="565" y="3276"/>
              <a:ext cx="130" cy="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Wingdings" panose="05000000000000000000" pitchFamily="2" charset="2"/>
                </a:rPr>
                <a:t>Ÿ</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1" name="Rectangle 73">
              <a:extLst>
                <a:ext uri="{FF2B5EF4-FFF2-40B4-BE49-F238E27FC236}">
                  <a16:creationId xmlns:a16="http://schemas.microsoft.com/office/drawing/2014/main" id="{B6324D77-4AD3-4E4F-B56E-23B2BA840B95}"/>
                </a:ext>
              </a:extLst>
            </p:cNvPr>
            <p:cNvSpPr>
              <a:spLocks noChangeArrowheads="1"/>
            </p:cNvSpPr>
            <p:nvPr/>
          </p:nvSpPr>
          <p:spPr bwMode="auto">
            <a:xfrm>
              <a:off x="610" y="3276"/>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2" name="Rectangle 74">
              <a:extLst>
                <a:ext uri="{FF2B5EF4-FFF2-40B4-BE49-F238E27FC236}">
                  <a16:creationId xmlns:a16="http://schemas.microsoft.com/office/drawing/2014/main" id="{02C273C7-4122-4F18-9A8E-DD60E56368CE}"/>
                </a:ext>
              </a:extLst>
            </p:cNvPr>
            <p:cNvSpPr>
              <a:spLocks noChangeArrowheads="1"/>
            </p:cNvSpPr>
            <p:nvPr/>
          </p:nvSpPr>
          <p:spPr bwMode="auto">
            <a:xfrm>
              <a:off x="710" y="3271"/>
              <a:ext cx="1522"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User eligibility screening guidelines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3" name="Rectangle 75">
              <a:extLst>
                <a:ext uri="{FF2B5EF4-FFF2-40B4-BE49-F238E27FC236}">
                  <a16:creationId xmlns:a16="http://schemas.microsoft.com/office/drawing/2014/main" id="{49FB9A86-4F51-42E8-ADAC-A7E317995DE6}"/>
                </a:ext>
              </a:extLst>
            </p:cNvPr>
            <p:cNvSpPr>
              <a:spLocks noChangeArrowheads="1"/>
            </p:cNvSpPr>
            <p:nvPr/>
          </p:nvSpPr>
          <p:spPr bwMode="auto">
            <a:xfrm>
              <a:off x="2172" y="3271"/>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4" name="Rectangle 76">
              <a:extLst>
                <a:ext uri="{FF2B5EF4-FFF2-40B4-BE49-F238E27FC236}">
                  <a16:creationId xmlns:a16="http://schemas.microsoft.com/office/drawing/2014/main" id="{96ADC763-D831-46AE-A504-77D490AE164C}"/>
                </a:ext>
              </a:extLst>
            </p:cNvPr>
            <p:cNvSpPr>
              <a:spLocks noChangeArrowheads="1"/>
            </p:cNvSpPr>
            <p:nvPr/>
          </p:nvSpPr>
          <p:spPr bwMode="auto">
            <a:xfrm>
              <a:off x="565" y="3388"/>
              <a:ext cx="130" cy="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Wingdings" panose="05000000000000000000" pitchFamily="2" charset="2"/>
                </a:rPr>
                <a:t>Ÿ</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5" name="Rectangle 77">
              <a:extLst>
                <a:ext uri="{FF2B5EF4-FFF2-40B4-BE49-F238E27FC236}">
                  <a16:creationId xmlns:a16="http://schemas.microsoft.com/office/drawing/2014/main" id="{B4C080E0-242F-4860-8363-1B7ED7DF8CED}"/>
                </a:ext>
              </a:extLst>
            </p:cNvPr>
            <p:cNvSpPr>
              <a:spLocks noChangeArrowheads="1"/>
            </p:cNvSpPr>
            <p:nvPr/>
          </p:nvSpPr>
          <p:spPr bwMode="auto">
            <a:xfrm>
              <a:off x="610" y="3388"/>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6" name="Rectangle 78">
              <a:extLst>
                <a:ext uri="{FF2B5EF4-FFF2-40B4-BE49-F238E27FC236}">
                  <a16:creationId xmlns:a16="http://schemas.microsoft.com/office/drawing/2014/main" id="{EFF675EF-A48A-40F0-B794-EC2DDFDD0634}"/>
                </a:ext>
              </a:extLst>
            </p:cNvPr>
            <p:cNvSpPr>
              <a:spLocks noChangeArrowheads="1"/>
            </p:cNvSpPr>
            <p:nvPr/>
          </p:nvSpPr>
          <p:spPr bwMode="auto">
            <a:xfrm>
              <a:off x="710" y="3383"/>
              <a:ext cx="1744"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Scheduling and dispatching methodology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7" name="Rectangle 79">
              <a:extLst>
                <a:ext uri="{FF2B5EF4-FFF2-40B4-BE49-F238E27FC236}">
                  <a16:creationId xmlns:a16="http://schemas.microsoft.com/office/drawing/2014/main" id="{DBD18A36-2647-4FAE-A6B0-A8FBEF822058}"/>
                </a:ext>
              </a:extLst>
            </p:cNvPr>
            <p:cNvSpPr>
              <a:spLocks noChangeArrowheads="1"/>
            </p:cNvSpPr>
            <p:nvPr/>
          </p:nvSpPr>
          <p:spPr bwMode="auto">
            <a:xfrm>
              <a:off x="2396" y="3383"/>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8" name="Rectangle 80">
              <a:extLst>
                <a:ext uri="{FF2B5EF4-FFF2-40B4-BE49-F238E27FC236}">
                  <a16:creationId xmlns:a16="http://schemas.microsoft.com/office/drawing/2014/main" id="{6233DF71-9C4E-4DDD-842F-80EE20BCCE11}"/>
                </a:ext>
              </a:extLst>
            </p:cNvPr>
            <p:cNvSpPr>
              <a:spLocks noChangeArrowheads="1"/>
            </p:cNvSpPr>
            <p:nvPr/>
          </p:nvSpPr>
          <p:spPr bwMode="auto">
            <a:xfrm>
              <a:off x="565" y="3501"/>
              <a:ext cx="130" cy="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Wingdings" panose="05000000000000000000" pitchFamily="2" charset="2"/>
                </a:rPr>
                <a:t>Ÿ</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9" name="Rectangle 81">
              <a:extLst>
                <a:ext uri="{FF2B5EF4-FFF2-40B4-BE49-F238E27FC236}">
                  <a16:creationId xmlns:a16="http://schemas.microsoft.com/office/drawing/2014/main" id="{E5F9FE24-A4FD-4B4B-A9DD-9E4ABCC61EBE}"/>
                </a:ext>
              </a:extLst>
            </p:cNvPr>
            <p:cNvSpPr>
              <a:spLocks noChangeArrowheads="1"/>
            </p:cNvSpPr>
            <p:nvPr/>
          </p:nvSpPr>
          <p:spPr bwMode="auto">
            <a:xfrm>
              <a:off x="610" y="3501"/>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0" name="Rectangle 82">
              <a:extLst>
                <a:ext uri="{FF2B5EF4-FFF2-40B4-BE49-F238E27FC236}">
                  <a16:creationId xmlns:a16="http://schemas.microsoft.com/office/drawing/2014/main" id="{D9B28C37-B6C7-4A1C-A7FE-44DFB2919515}"/>
                </a:ext>
              </a:extLst>
            </p:cNvPr>
            <p:cNvSpPr>
              <a:spLocks noChangeArrowheads="1"/>
            </p:cNvSpPr>
            <p:nvPr/>
          </p:nvSpPr>
          <p:spPr bwMode="auto">
            <a:xfrm>
              <a:off x="710" y="3496"/>
              <a:ext cx="736"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Service delivery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1" name="Rectangle 83">
              <a:extLst>
                <a:ext uri="{FF2B5EF4-FFF2-40B4-BE49-F238E27FC236}">
                  <a16:creationId xmlns:a16="http://schemas.microsoft.com/office/drawing/2014/main" id="{96D14BAD-5790-4281-B698-F2ABC5DE3C00}"/>
                </a:ext>
              </a:extLst>
            </p:cNvPr>
            <p:cNvSpPr>
              <a:spLocks noChangeArrowheads="1"/>
            </p:cNvSpPr>
            <p:nvPr/>
          </p:nvSpPr>
          <p:spPr bwMode="auto">
            <a:xfrm>
              <a:off x="1386" y="3496"/>
              <a:ext cx="600"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methodology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2" name="Rectangle 84">
              <a:extLst>
                <a:ext uri="{FF2B5EF4-FFF2-40B4-BE49-F238E27FC236}">
                  <a16:creationId xmlns:a16="http://schemas.microsoft.com/office/drawing/2014/main" id="{246D66AB-777E-4DC1-876C-CFF19787F680}"/>
                </a:ext>
              </a:extLst>
            </p:cNvPr>
            <p:cNvSpPr>
              <a:spLocks noChangeArrowheads="1"/>
            </p:cNvSpPr>
            <p:nvPr/>
          </p:nvSpPr>
          <p:spPr bwMode="auto">
            <a:xfrm>
              <a:off x="1929" y="3496"/>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3" name="Rectangle 85">
              <a:extLst>
                <a:ext uri="{FF2B5EF4-FFF2-40B4-BE49-F238E27FC236}">
                  <a16:creationId xmlns:a16="http://schemas.microsoft.com/office/drawing/2014/main" id="{B48A91E4-AF45-45E9-BD37-6D3C614328C3}"/>
                </a:ext>
              </a:extLst>
            </p:cNvPr>
            <p:cNvSpPr>
              <a:spLocks noChangeArrowheads="1"/>
            </p:cNvSpPr>
            <p:nvPr/>
          </p:nvSpPr>
          <p:spPr bwMode="auto">
            <a:xfrm>
              <a:off x="565" y="3613"/>
              <a:ext cx="130" cy="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Wingdings" panose="05000000000000000000" pitchFamily="2" charset="2"/>
                </a:rPr>
                <a:t>Ÿ</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4" name="Rectangle 86">
              <a:extLst>
                <a:ext uri="{FF2B5EF4-FFF2-40B4-BE49-F238E27FC236}">
                  <a16:creationId xmlns:a16="http://schemas.microsoft.com/office/drawing/2014/main" id="{4D2637BD-7FF9-4C2C-9A14-5373734FBA0D}"/>
                </a:ext>
              </a:extLst>
            </p:cNvPr>
            <p:cNvSpPr>
              <a:spLocks noChangeArrowheads="1"/>
            </p:cNvSpPr>
            <p:nvPr/>
          </p:nvSpPr>
          <p:spPr bwMode="auto">
            <a:xfrm>
              <a:off x="610" y="3613"/>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5" name="Rectangle 87">
              <a:extLst>
                <a:ext uri="{FF2B5EF4-FFF2-40B4-BE49-F238E27FC236}">
                  <a16:creationId xmlns:a16="http://schemas.microsoft.com/office/drawing/2014/main" id="{20E38980-A52C-48C9-BC61-67BCB769CBD2}"/>
                </a:ext>
              </a:extLst>
            </p:cNvPr>
            <p:cNvSpPr>
              <a:spLocks noChangeArrowheads="1"/>
            </p:cNvSpPr>
            <p:nvPr/>
          </p:nvSpPr>
          <p:spPr bwMode="auto">
            <a:xfrm>
              <a:off x="710" y="3608"/>
              <a:ext cx="1118"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User fee structure (if any)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6" name="Rectangle 88">
              <a:extLst>
                <a:ext uri="{FF2B5EF4-FFF2-40B4-BE49-F238E27FC236}">
                  <a16:creationId xmlns:a16="http://schemas.microsoft.com/office/drawing/2014/main" id="{954CB83A-D98F-4727-A494-8F633CBE3161}"/>
                </a:ext>
              </a:extLst>
            </p:cNvPr>
            <p:cNvSpPr>
              <a:spLocks noChangeArrowheads="1"/>
            </p:cNvSpPr>
            <p:nvPr/>
          </p:nvSpPr>
          <p:spPr bwMode="auto">
            <a:xfrm>
              <a:off x="1767" y="3608"/>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7" name="Rectangle 89">
              <a:extLst>
                <a:ext uri="{FF2B5EF4-FFF2-40B4-BE49-F238E27FC236}">
                  <a16:creationId xmlns:a16="http://schemas.microsoft.com/office/drawing/2014/main" id="{706A69DC-9F2B-45E1-961D-A114CBE2BEEE}"/>
                </a:ext>
              </a:extLst>
            </p:cNvPr>
            <p:cNvSpPr>
              <a:spLocks noChangeArrowheads="1"/>
            </p:cNvSpPr>
            <p:nvPr/>
          </p:nvSpPr>
          <p:spPr bwMode="auto">
            <a:xfrm>
              <a:off x="565" y="3726"/>
              <a:ext cx="130" cy="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Wingdings" panose="05000000000000000000" pitchFamily="2" charset="2"/>
                </a:rPr>
                <a:t>Ÿ</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8" name="Rectangle 90">
              <a:extLst>
                <a:ext uri="{FF2B5EF4-FFF2-40B4-BE49-F238E27FC236}">
                  <a16:creationId xmlns:a16="http://schemas.microsoft.com/office/drawing/2014/main" id="{58287D83-4D2D-45C0-8EFD-FAB08A7F8772}"/>
                </a:ext>
              </a:extLst>
            </p:cNvPr>
            <p:cNvSpPr>
              <a:spLocks noChangeArrowheads="1"/>
            </p:cNvSpPr>
            <p:nvPr/>
          </p:nvSpPr>
          <p:spPr bwMode="auto">
            <a:xfrm>
              <a:off x="610" y="3726"/>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9" name="Rectangle 91">
              <a:extLst>
                <a:ext uri="{FF2B5EF4-FFF2-40B4-BE49-F238E27FC236}">
                  <a16:creationId xmlns:a16="http://schemas.microsoft.com/office/drawing/2014/main" id="{697C4883-9731-4019-8D3E-69D3D6514E81}"/>
                </a:ext>
              </a:extLst>
            </p:cNvPr>
            <p:cNvSpPr>
              <a:spLocks noChangeArrowheads="1"/>
            </p:cNvSpPr>
            <p:nvPr/>
          </p:nvSpPr>
          <p:spPr bwMode="auto">
            <a:xfrm>
              <a:off x="710" y="3721"/>
              <a:ext cx="1316"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Data collection/recordkeeping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Rectangle 92">
              <a:extLst>
                <a:ext uri="{FF2B5EF4-FFF2-40B4-BE49-F238E27FC236}">
                  <a16:creationId xmlns:a16="http://schemas.microsoft.com/office/drawing/2014/main" id="{E3B9149E-E560-4F7A-97A8-E7D3A2822927}"/>
                </a:ext>
              </a:extLst>
            </p:cNvPr>
            <p:cNvSpPr>
              <a:spLocks noChangeArrowheads="1"/>
            </p:cNvSpPr>
            <p:nvPr/>
          </p:nvSpPr>
          <p:spPr bwMode="auto">
            <a:xfrm>
              <a:off x="1965" y="3721"/>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1" name="Rectangle 93">
              <a:extLst>
                <a:ext uri="{FF2B5EF4-FFF2-40B4-BE49-F238E27FC236}">
                  <a16:creationId xmlns:a16="http://schemas.microsoft.com/office/drawing/2014/main" id="{EF95F92C-98C1-4B9A-AF13-7135C3D56AA0}"/>
                </a:ext>
              </a:extLst>
            </p:cNvPr>
            <p:cNvSpPr>
              <a:spLocks noChangeArrowheads="1"/>
            </p:cNvSpPr>
            <p:nvPr/>
          </p:nvSpPr>
          <p:spPr bwMode="auto">
            <a:xfrm>
              <a:off x="277" y="3833"/>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205451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B701B5-3777-4124-B3B8-1A63CA0C5CC3}"/>
              </a:ext>
            </a:extLst>
          </p:cNvPr>
          <p:cNvSpPr>
            <a:spLocks noGrp="1"/>
          </p:cNvSpPr>
          <p:nvPr>
            <p:ph type="sldNum" sz="quarter" idx="12"/>
          </p:nvPr>
        </p:nvSpPr>
        <p:spPr/>
        <p:txBody>
          <a:bodyPr/>
          <a:lstStyle/>
          <a:p>
            <a:fld id="{0D8C6840-6B22-6448-A33B-658A487A1418}" type="slidenum">
              <a:rPr lang="en-US" smtClean="0"/>
              <a:t>21</a:t>
            </a:fld>
            <a:endParaRPr lang="en-US" dirty="0"/>
          </a:p>
        </p:txBody>
      </p:sp>
      <p:grpSp>
        <p:nvGrpSpPr>
          <p:cNvPr id="111" name="Group 109">
            <a:extLst>
              <a:ext uri="{FF2B5EF4-FFF2-40B4-BE49-F238E27FC236}">
                <a16:creationId xmlns:a16="http://schemas.microsoft.com/office/drawing/2014/main" id="{B823AB67-1F15-4224-8C92-748885231C4A}"/>
              </a:ext>
            </a:extLst>
          </p:cNvPr>
          <p:cNvGrpSpPr>
            <a:grpSpLocks noChangeAspect="1"/>
          </p:cNvGrpSpPr>
          <p:nvPr/>
        </p:nvGrpSpPr>
        <p:grpSpPr bwMode="auto">
          <a:xfrm>
            <a:off x="458788" y="541338"/>
            <a:ext cx="5521325" cy="2532063"/>
            <a:chOff x="289" y="341"/>
            <a:chExt cx="3478" cy="1595"/>
          </a:xfrm>
        </p:grpSpPr>
        <p:sp>
          <p:nvSpPr>
            <p:cNvPr id="113" name="Rectangle 110">
              <a:extLst>
                <a:ext uri="{FF2B5EF4-FFF2-40B4-BE49-F238E27FC236}">
                  <a16:creationId xmlns:a16="http://schemas.microsoft.com/office/drawing/2014/main" id="{91755E9B-25DD-4CEE-A959-16CF1F872691}"/>
                </a:ext>
              </a:extLst>
            </p:cNvPr>
            <p:cNvSpPr>
              <a:spLocks noChangeArrowheads="1"/>
            </p:cNvSpPr>
            <p:nvPr/>
          </p:nvSpPr>
          <p:spPr bwMode="auto">
            <a:xfrm>
              <a:off x="289" y="341"/>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4" name="Rectangle 111">
              <a:extLst>
                <a:ext uri="{FF2B5EF4-FFF2-40B4-BE49-F238E27FC236}">
                  <a16:creationId xmlns:a16="http://schemas.microsoft.com/office/drawing/2014/main" id="{909EDAC2-81D0-4C05-AF1E-C6E2B566BD04}"/>
                </a:ext>
              </a:extLst>
            </p:cNvPr>
            <p:cNvSpPr>
              <a:spLocks noChangeArrowheads="1"/>
            </p:cNvSpPr>
            <p:nvPr/>
          </p:nvSpPr>
          <p:spPr bwMode="auto">
            <a:xfrm>
              <a:off x="433" y="453"/>
              <a:ext cx="73"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5" name="Rectangle 112">
              <a:extLst>
                <a:ext uri="{FF2B5EF4-FFF2-40B4-BE49-F238E27FC236}">
                  <a16:creationId xmlns:a16="http://schemas.microsoft.com/office/drawing/2014/main" id="{58FA0A67-E3E4-460D-BF01-D011812EDBCE}"/>
                </a:ext>
              </a:extLst>
            </p:cNvPr>
            <p:cNvSpPr>
              <a:spLocks noChangeArrowheads="1"/>
            </p:cNvSpPr>
            <p:nvPr/>
          </p:nvSpPr>
          <p:spPr bwMode="auto">
            <a:xfrm>
              <a:off x="507" y="455"/>
              <a:ext cx="73"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6" name="Rectangle 113">
              <a:extLst>
                <a:ext uri="{FF2B5EF4-FFF2-40B4-BE49-F238E27FC236}">
                  <a16:creationId xmlns:a16="http://schemas.microsoft.com/office/drawing/2014/main" id="{2DFE10FB-B3CA-479F-8901-F64E8BB35D18}"/>
                </a:ext>
              </a:extLst>
            </p:cNvPr>
            <p:cNvSpPr>
              <a:spLocks noChangeArrowheads="1"/>
            </p:cNvSpPr>
            <p:nvPr/>
          </p:nvSpPr>
          <p:spPr bwMode="auto">
            <a:xfrm>
              <a:off x="577" y="453"/>
              <a:ext cx="3190"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Describe the organizational staffing and management for the proposed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7" name="Rectangle 114">
              <a:extLst>
                <a:ext uri="{FF2B5EF4-FFF2-40B4-BE49-F238E27FC236}">
                  <a16:creationId xmlns:a16="http://schemas.microsoft.com/office/drawing/2014/main" id="{3CFF2B45-FAAA-4F71-957F-A393E64C2AAA}"/>
                </a:ext>
              </a:extLst>
            </p:cNvPr>
            <p:cNvSpPr>
              <a:spLocks noChangeArrowheads="1"/>
            </p:cNvSpPr>
            <p:nvPr/>
          </p:nvSpPr>
          <p:spPr bwMode="auto">
            <a:xfrm>
              <a:off x="577" y="549"/>
              <a:ext cx="3122"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15">
              <a:extLst>
                <a:ext uri="{FF2B5EF4-FFF2-40B4-BE49-F238E27FC236}">
                  <a16:creationId xmlns:a16="http://schemas.microsoft.com/office/drawing/2014/main" id="{2D73B360-52B7-4607-8FEE-B936DFE7664C}"/>
                </a:ext>
              </a:extLst>
            </p:cNvPr>
            <p:cNvSpPr>
              <a:spLocks noChangeArrowheads="1"/>
            </p:cNvSpPr>
            <p:nvPr/>
          </p:nvSpPr>
          <p:spPr bwMode="auto">
            <a:xfrm>
              <a:off x="577" y="566"/>
              <a:ext cx="396"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project,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116">
              <a:extLst>
                <a:ext uri="{FF2B5EF4-FFF2-40B4-BE49-F238E27FC236}">
                  <a16:creationId xmlns:a16="http://schemas.microsoft.com/office/drawing/2014/main" id="{4CD6CAC0-88A6-482C-8EFF-8121FCF169A8}"/>
                </a:ext>
              </a:extLst>
            </p:cNvPr>
            <p:cNvSpPr>
              <a:spLocks noChangeArrowheads="1"/>
            </p:cNvSpPr>
            <p:nvPr/>
          </p:nvSpPr>
          <p:spPr bwMode="auto">
            <a:xfrm>
              <a:off x="917" y="566"/>
              <a:ext cx="79"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117">
              <a:extLst>
                <a:ext uri="{FF2B5EF4-FFF2-40B4-BE49-F238E27FC236}">
                  <a16:creationId xmlns:a16="http://schemas.microsoft.com/office/drawing/2014/main" id="{E09FC078-2828-4FCD-8E53-57EA9FFD5193}"/>
                </a:ext>
              </a:extLst>
            </p:cNvPr>
            <p:cNvSpPr>
              <a:spLocks noChangeArrowheads="1"/>
            </p:cNvSpPr>
            <p:nvPr/>
          </p:nvSpPr>
          <p:spPr bwMode="auto">
            <a:xfrm>
              <a:off x="938" y="566"/>
              <a:ext cx="500"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including: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118">
              <a:extLst>
                <a:ext uri="{FF2B5EF4-FFF2-40B4-BE49-F238E27FC236}">
                  <a16:creationId xmlns:a16="http://schemas.microsoft.com/office/drawing/2014/main" id="{951FA9A6-0259-4262-9420-E83B93084508}"/>
                </a:ext>
              </a:extLst>
            </p:cNvPr>
            <p:cNvSpPr>
              <a:spLocks noChangeArrowheads="1"/>
            </p:cNvSpPr>
            <p:nvPr/>
          </p:nvSpPr>
          <p:spPr bwMode="auto">
            <a:xfrm>
              <a:off x="1380" y="566"/>
              <a:ext cx="79"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119">
              <a:extLst>
                <a:ext uri="{FF2B5EF4-FFF2-40B4-BE49-F238E27FC236}">
                  <a16:creationId xmlns:a16="http://schemas.microsoft.com/office/drawing/2014/main" id="{97E8925D-1E5E-4F17-91B5-A9EF1196DAEF}"/>
                </a:ext>
              </a:extLst>
            </p:cNvPr>
            <p:cNvSpPr>
              <a:spLocks noChangeArrowheads="1"/>
            </p:cNvSpPr>
            <p:nvPr/>
          </p:nvSpPr>
          <p:spPr bwMode="auto">
            <a:xfrm>
              <a:off x="577" y="661"/>
              <a:ext cx="803"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3" name="Rectangle 120">
              <a:extLst>
                <a:ext uri="{FF2B5EF4-FFF2-40B4-BE49-F238E27FC236}">
                  <a16:creationId xmlns:a16="http://schemas.microsoft.com/office/drawing/2014/main" id="{A02FF7CA-BADC-4816-9242-300D45D991C9}"/>
                </a:ext>
              </a:extLst>
            </p:cNvPr>
            <p:cNvSpPr>
              <a:spLocks noChangeArrowheads="1"/>
            </p:cNvSpPr>
            <p:nvPr/>
          </p:nvSpPr>
          <p:spPr bwMode="auto">
            <a:xfrm>
              <a:off x="577" y="679"/>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4" name="Rectangle 121">
              <a:extLst>
                <a:ext uri="{FF2B5EF4-FFF2-40B4-BE49-F238E27FC236}">
                  <a16:creationId xmlns:a16="http://schemas.microsoft.com/office/drawing/2014/main" id="{69E51072-6EDE-480B-A5B7-1153B02EAD40}"/>
                </a:ext>
              </a:extLst>
            </p:cNvPr>
            <p:cNvSpPr>
              <a:spLocks noChangeArrowheads="1"/>
            </p:cNvSpPr>
            <p:nvPr/>
          </p:nvSpPr>
          <p:spPr bwMode="auto">
            <a:xfrm>
              <a:off x="577" y="796"/>
              <a:ext cx="52" cy="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5" name="Rectangle 122">
              <a:extLst>
                <a:ext uri="{FF2B5EF4-FFF2-40B4-BE49-F238E27FC236}">
                  <a16:creationId xmlns:a16="http://schemas.microsoft.com/office/drawing/2014/main" id="{2B3B456B-BE4D-4B56-B326-C83B2D0A9B41}"/>
                </a:ext>
              </a:extLst>
            </p:cNvPr>
            <p:cNvSpPr>
              <a:spLocks noChangeArrowheads="1"/>
            </p:cNvSpPr>
            <p:nvPr/>
          </p:nvSpPr>
          <p:spPr bwMode="auto">
            <a:xfrm>
              <a:off x="622" y="796"/>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6" name="Rectangle 123">
              <a:extLst>
                <a:ext uri="{FF2B5EF4-FFF2-40B4-BE49-F238E27FC236}">
                  <a16:creationId xmlns:a16="http://schemas.microsoft.com/office/drawing/2014/main" id="{18083CEC-B758-4502-B80F-70249DECDD40}"/>
                </a:ext>
              </a:extLst>
            </p:cNvPr>
            <p:cNvSpPr>
              <a:spLocks noChangeArrowheads="1"/>
            </p:cNvSpPr>
            <p:nvPr/>
          </p:nvSpPr>
          <p:spPr bwMode="auto">
            <a:xfrm>
              <a:off x="722" y="791"/>
              <a:ext cx="565"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Lead agency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124">
              <a:extLst>
                <a:ext uri="{FF2B5EF4-FFF2-40B4-BE49-F238E27FC236}">
                  <a16:creationId xmlns:a16="http://schemas.microsoft.com/office/drawing/2014/main" id="{88DE83AC-1DBD-421C-BDB2-203FB958B21B}"/>
                </a:ext>
              </a:extLst>
            </p:cNvPr>
            <p:cNvSpPr>
              <a:spLocks noChangeArrowheads="1"/>
            </p:cNvSpPr>
            <p:nvPr/>
          </p:nvSpPr>
          <p:spPr bwMode="auto">
            <a:xfrm>
              <a:off x="1227" y="791"/>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9" name="Rectangle 126">
              <a:extLst>
                <a:ext uri="{FF2B5EF4-FFF2-40B4-BE49-F238E27FC236}">
                  <a16:creationId xmlns:a16="http://schemas.microsoft.com/office/drawing/2014/main" id="{4C7C0748-A61A-4E0C-9FFE-39AB9A757D50}"/>
                </a:ext>
              </a:extLst>
            </p:cNvPr>
            <p:cNvSpPr>
              <a:spLocks noChangeArrowheads="1"/>
            </p:cNvSpPr>
            <p:nvPr/>
          </p:nvSpPr>
          <p:spPr bwMode="auto">
            <a:xfrm>
              <a:off x="622" y="908"/>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0" name="Rectangle 127">
              <a:extLst>
                <a:ext uri="{FF2B5EF4-FFF2-40B4-BE49-F238E27FC236}">
                  <a16:creationId xmlns:a16="http://schemas.microsoft.com/office/drawing/2014/main" id="{6546D942-0490-4E2F-82D1-1BB0A7EFA6FB}"/>
                </a:ext>
              </a:extLst>
            </p:cNvPr>
            <p:cNvSpPr>
              <a:spLocks noChangeArrowheads="1"/>
            </p:cNvSpPr>
            <p:nvPr/>
          </p:nvSpPr>
          <p:spPr bwMode="auto">
            <a:xfrm>
              <a:off x="722" y="903"/>
              <a:ext cx="1652"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How this project fits into larger agency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1" name="Rectangle 128">
              <a:extLst>
                <a:ext uri="{FF2B5EF4-FFF2-40B4-BE49-F238E27FC236}">
                  <a16:creationId xmlns:a16="http://schemas.microsoft.com/office/drawing/2014/main" id="{3BCFE78F-886C-4F5A-9746-E2C404641024}"/>
                </a:ext>
              </a:extLst>
            </p:cNvPr>
            <p:cNvSpPr>
              <a:spLocks noChangeArrowheads="1"/>
            </p:cNvSpPr>
            <p:nvPr/>
          </p:nvSpPr>
          <p:spPr bwMode="auto">
            <a:xfrm>
              <a:off x="2312" y="903"/>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2" name="Rectangle 129">
              <a:extLst>
                <a:ext uri="{FF2B5EF4-FFF2-40B4-BE49-F238E27FC236}">
                  <a16:creationId xmlns:a16="http://schemas.microsoft.com/office/drawing/2014/main" id="{30070D62-4BF4-4FD8-901A-68E7BF5487CF}"/>
                </a:ext>
              </a:extLst>
            </p:cNvPr>
            <p:cNvSpPr>
              <a:spLocks noChangeArrowheads="1"/>
            </p:cNvSpPr>
            <p:nvPr/>
          </p:nvSpPr>
          <p:spPr bwMode="auto">
            <a:xfrm>
              <a:off x="577" y="1021"/>
              <a:ext cx="0"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3" name="Rectangle 130">
              <a:extLst>
                <a:ext uri="{FF2B5EF4-FFF2-40B4-BE49-F238E27FC236}">
                  <a16:creationId xmlns:a16="http://schemas.microsoft.com/office/drawing/2014/main" id="{50D39945-2F48-40BC-B258-6D8DA5E3987B}"/>
                </a:ext>
              </a:extLst>
            </p:cNvPr>
            <p:cNvSpPr>
              <a:spLocks noChangeArrowheads="1"/>
            </p:cNvSpPr>
            <p:nvPr/>
          </p:nvSpPr>
          <p:spPr bwMode="auto">
            <a:xfrm>
              <a:off x="622" y="1021"/>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4" name="Rectangle 131">
              <a:extLst>
                <a:ext uri="{FF2B5EF4-FFF2-40B4-BE49-F238E27FC236}">
                  <a16:creationId xmlns:a16="http://schemas.microsoft.com/office/drawing/2014/main" id="{72EDFC5D-722E-457A-976B-F5F3CD45BC04}"/>
                </a:ext>
              </a:extLst>
            </p:cNvPr>
            <p:cNvSpPr>
              <a:spLocks noChangeArrowheads="1"/>
            </p:cNvSpPr>
            <p:nvPr/>
          </p:nvSpPr>
          <p:spPr bwMode="auto">
            <a:xfrm>
              <a:off x="722" y="1016"/>
              <a:ext cx="879"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Partnering agencies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5" name="Rectangle 132">
              <a:extLst>
                <a:ext uri="{FF2B5EF4-FFF2-40B4-BE49-F238E27FC236}">
                  <a16:creationId xmlns:a16="http://schemas.microsoft.com/office/drawing/2014/main" id="{6AE19B3A-669F-4CF0-BC55-74AC4B28767F}"/>
                </a:ext>
              </a:extLst>
            </p:cNvPr>
            <p:cNvSpPr>
              <a:spLocks noChangeArrowheads="1"/>
            </p:cNvSpPr>
            <p:nvPr/>
          </p:nvSpPr>
          <p:spPr bwMode="auto">
            <a:xfrm>
              <a:off x="1537" y="1016"/>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133">
              <a:extLst>
                <a:ext uri="{FF2B5EF4-FFF2-40B4-BE49-F238E27FC236}">
                  <a16:creationId xmlns:a16="http://schemas.microsoft.com/office/drawing/2014/main" id="{DA8F507C-A41D-474C-82C0-1E6EA1AB5FA7}"/>
                </a:ext>
              </a:extLst>
            </p:cNvPr>
            <p:cNvSpPr>
              <a:spLocks noChangeArrowheads="1"/>
            </p:cNvSpPr>
            <p:nvPr/>
          </p:nvSpPr>
          <p:spPr bwMode="auto">
            <a:xfrm>
              <a:off x="577" y="1134"/>
              <a:ext cx="0"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7" name="Rectangle 134">
              <a:extLst>
                <a:ext uri="{FF2B5EF4-FFF2-40B4-BE49-F238E27FC236}">
                  <a16:creationId xmlns:a16="http://schemas.microsoft.com/office/drawing/2014/main" id="{9F22BF0F-5C21-4084-950A-D9F73B21BA9E}"/>
                </a:ext>
              </a:extLst>
            </p:cNvPr>
            <p:cNvSpPr>
              <a:spLocks noChangeArrowheads="1"/>
            </p:cNvSpPr>
            <p:nvPr/>
          </p:nvSpPr>
          <p:spPr bwMode="auto">
            <a:xfrm>
              <a:off x="622" y="1134"/>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8" name="Rectangle 135">
              <a:extLst>
                <a:ext uri="{FF2B5EF4-FFF2-40B4-BE49-F238E27FC236}">
                  <a16:creationId xmlns:a16="http://schemas.microsoft.com/office/drawing/2014/main" id="{1883740B-40C6-40C3-98E1-FA2F6EEE958F}"/>
                </a:ext>
              </a:extLst>
            </p:cNvPr>
            <p:cNvSpPr>
              <a:spLocks noChangeArrowheads="1"/>
            </p:cNvSpPr>
            <p:nvPr/>
          </p:nvSpPr>
          <p:spPr bwMode="auto">
            <a:xfrm>
              <a:off x="722" y="1129"/>
              <a:ext cx="545"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Contractors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9" name="Rectangle 136">
              <a:extLst>
                <a:ext uri="{FF2B5EF4-FFF2-40B4-BE49-F238E27FC236}">
                  <a16:creationId xmlns:a16="http://schemas.microsoft.com/office/drawing/2014/main" id="{ED58A904-F2B8-45BC-8D45-444724C272B0}"/>
                </a:ext>
              </a:extLst>
            </p:cNvPr>
            <p:cNvSpPr>
              <a:spLocks noChangeArrowheads="1"/>
            </p:cNvSpPr>
            <p:nvPr/>
          </p:nvSpPr>
          <p:spPr bwMode="auto">
            <a:xfrm>
              <a:off x="1207" y="1129"/>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1" name="Rectangle 138">
              <a:extLst>
                <a:ext uri="{FF2B5EF4-FFF2-40B4-BE49-F238E27FC236}">
                  <a16:creationId xmlns:a16="http://schemas.microsoft.com/office/drawing/2014/main" id="{610578CF-38CB-467B-9571-334ACAD54846}"/>
                </a:ext>
              </a:extLst>
            </p:cNvPr>
            <p:cNvSpPr>
              <a:spLocks noChangeArrowheads="1"/>
            </p:cNvSpPr>
            <p:nvPr/>
          </p:nvSpPr>
          <p:spPr bwMode="auto">
            <a:xfrm>
              <a:off x="622" y="1246"/>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2" name="Rectangle 139">
              <a:extLst>
                <a:ext uri="{FF2B5EF4-FFF2-40B4-BE49-F238E27FC236}">
                  <a16:creationId xmlns:a16="http://schemas.microsoft.com/office/drawing/2014/main" id="{BC982964-100D-4F66-A8F9-039D2D0EF772}"/>
                </a:ext>
              </a:extLst>
            </p:cNvPr>
            <p:cNvSpPr>
              <a:spLocks noChangeArrowheads="1"/>
            </p:cNvSpPr>
            <p:nvPr/>
          </p:nvSpPr>
          <p:spPr bwMode="auto">
            <a:xfrm>
              <a:off x="722" y="1241"/>
              <a:ext cx="453"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Project M</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140">
              <a:extLst>
                <a:ext uri="{FF2B5EF4-FFF2-40B4-BE49-F238E27FC236}">
                  <a16:creationId xmlns:a16="http://schemas.microsoft.com/office/drawing/2014/main" id="{FA67C43D-38E9-4861-B205-641264D8CAF7}"/>
                </a:ext>
              </a:extLst>
            </p:cNvPr>
            <p:cNvSpPr>
              <a:spLocks noChangeArrowheads="1"/>
            </p:cNvSpPr>
            <p:nvPr/>
          </p:nvSpPr>
          <p:spPr bwMode="auto">
            <a:xfrm>
              <a:off x="1115" y="1241"/>
              <a:ext cx="342"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anager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4" name="Rectangle 141">
              <a:extLst>
                <a:ext uri="{FF2B5EF4-FFF2-40B4-BE49-F238E27FC236}">
                  <a16:creationId xmlns:a16="http://schemas.microsoft.com/office/drawing/2014/main" id="{80DE50A8-D568-45FA-8626-C371B04F5EEB}"/>
                </a:ext>
              </a:extLst>
            </p:cNvPr>
            <p:cNvSpPr>
              <a:spLocks noChangeArrowheads="1"/>
            </p:cNvSpPr>
            <p:nvPr/>
          </p:nvSpPr>
          <p:spPr bwMode="auto">
            <a:xfrm>
              <a:off x="1396" y="1241"/>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7" name="Rectangle 144">
              <a:extLst>
                <a:ext uri="{FF2B5EF4-FFF2-40B4-BE49-F238E27FC236}">
                  <a16:creationId xmlns:a16="http://schemas.microsoft.com/office/drawing/2014/main" id="{41D5A903-58E3-473F-A755-2388C7AE8CEA}"/>
                </a:ext>
              </a:extLst>
            </p:cNvPr>
            <p:cNvSpPr>
              <a:spLocks noChangeArrowheads="1"/>
            </p:cNvSpPr>
            <p:nvPr/>
          </p:nvSpPr>
          <p:spPr bwMode="auto">
            <a:xfrm>
              <a:off x="722" y="1353"/>
              <a:ext cx="1296"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Administrative and other staff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8" name="Rectangle 145">
              <a:extLst>
                <a:ext uri="{FF2B5EF4-FFF2-40B4-BE49-F238E27FC236}">
                  <a16:creationId xmlns:a16="http://schemas.microsoft.com/office/drawing/2014/main" id="{7A07448B-4EA8-4F90-B545-C867971B8B40}"/>
                </a:ext>
              </a:extLst>
            </p:cNvPr>
            <p:cNvSpPr>
              <a:spLocks noChangeArrowheads="1"/>
            </p:cNvSpPr>
            <p:nvPr/>
          </p:nvSpPr>
          <p:spPr bwMode="auto">
            <a:xfrm>
              <a:off x="1956" y="1353"/>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146">
              <a:extLst>
                <a:ext uri="{FF2B5EF4-FFF2-40B4-BE49-F238E27FC236}">
                  <a16:creationId xmlns:a16="http://schemas.microsoft.com/office/drawing/2014/main" id="{07111895-E83A-4E72-BEE4-671DE06F48D7}"/>
                </a:ext>
              </a:extLst>
            </p:cNvPr>
            <p:cNvSpPr>
              <a:spLocks noChangeArrowheads="1"/>
            </p:cNvSpPr>
            <p:nvPr/>
          </p:nvSpPr>
          <p:spPr bwMode="auto">
            <a:xfrm>
              <a:off x="577" y="1470"/>
              <a:ext cx="0"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147">
              <a:extLst>
                <a:ext uri="{FF2B5EF4-FFF2-40B4-BE49-F238E27FC236}">
                  <a16:creationId xmlns:a16="http://schemas.microsoft.com/office/drawing/2014/main" id="{FD70984D-E4E4-4F78-9E28-3F4AEF8888B3}"/>
                </a:ext>
              </a:extLst>
            </p:cNvPr>
            <p:cNvSpPr>
              <a:spLocks noChangeArrowheads="1"/>
            </p:cNvSpPr>
            <p:nvPr/>
          </p:nvSpPr>
          <p:spPr bwMode="auto">
            <a:xfrm>
              <a:off x="622" y="1470"/>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1" name="Rectangle 148">
              <a:extLst>
                <a:ext uri="{FF2B5EF4-FFF2-40B4-BE49-F238E27FC236}">
                  <a16:creationId xmlns:a16="http://schemas.microsoft.com/office/drawing/2014/main" id="{F28FDCE4-2D02-47B0-8AEF-E5DCBF271476}"/>
                </a:ext>
              </a:extLst>
            </p:cNvPr>
            <p:cNvSpPr>
              <a:spLocks noChangeArrowheads="1"/>
            </p:cNvSpPr>
            <p:nvPr/>
          </p:nvSpPr>
          <p:spPr bwMode="auto">
            <a:xfrm>
              <a:off x="722" y="1465"/>
              <a:ext cx="1259"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Volunteer and/or paid driver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2" name="Rectangle 149">
              <a:extLst>
                <a:ext uri="{FF2B5EF4-FFF2-40B4-BE49-F238E27FC236}">
                  <a16:creationId xmlns:a16="http://schemas.microsoft.com/office/drawing/2014/main" id="{6143373F-EF0C-468D-9C06-CA5BB60EBEB2}"/>
                </a:ext>
              </a:extLst>
            </p:cNvPr>
            <p:cNvSpPr>
              <a:spLocks noChangeArrowheads="1"/>
            </p:cNvSpPr>
            <p:nvPr/>
          </p:nvSpPr>
          <p:spPr bwMode="auto">
            <a:xfrm>
              <a:off x="1921" y="1465"/>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3" name="Rectangle 150">
              <a:extLst>
                <a:ext uri="{FF2B5EF4-FFF2-40B4-BE49-F238E27FC236}">
                  <a16:creationId xmlns:a16="http://schemas.microsoft.com/office/drawing/2014/main" id="{2DE524FC-9F45-4897-AA42-04E396EB1FF4}"/>
                </a:ext>
              </a:extLst>
            </p:cNvPr>
            <p:cNvSpPr>
              <a:spLocks noChangeArrowheads="1"/>
            </p:cNvSpPr>
            <p:nvPr/>
          </p:nvSpPr>
          <p:spPr bwMode="auto">
            <a:xfrm>
              <a:off x="577" y="1584"/>
              <a:ext cx="0"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4" name="Rectangle 151">
              <a:extLst>
                <a:ext uri="{FF2B5EF4-FFF2-40B4-BE49-F238E27FC236}">
                  <a16:creationId xmlns:a16="http://schemas.microsoft.com/office/drawing/2014/main" id="{11363D42-22E2-4078-AE31-B8C2127DE74E}"/>
                </a:ext>
              </a:extLst>
            </p:cNvPr>
            <p:cNvSpPr>
              <a:spLocks noChangeArrowheads="1"/>
            </p:cNvSpPr>
            <p:nvPr/>
          </p:nvSpPr>
          <p:spPr bwMode="auto">
            <a:xfrm>
              <a:off x="622" y="1584"/>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5" name="Rectangle 152">
              <a:extLst>
                <a:ext uri="{FF2B5EF4-FFF2-40B4-BE49-F238E27FC236}">
                  <a16:creationId xmlns:a16="http://schemas.microsoft.com/office/drawing/2014/main" id="{E049C5E4-7D15-490E-A411-4B304891E1DD}"/>
                </a:ext>
              </a:extLst>
            </p:cNvPr>
            <p:cNvSpPr>
              <a:spLocks noChangeArrowheads="1"/>
            </p:cNvSpPr>
            <p:nvPr/>
          </p:nvSpPr>
          <p:spPr bwMode="auto">
            <a:xfrm>
              <a:off x="722" y="1579"/>
              <a:ext cx="904"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Driver qualifications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6" name="Rectangle 153">
              <a:extLst>
                <a:ext uri="{FF2B5EF4-FFF2-40B4-BE49-F238E27FC236}">
                  <a16:creationId xmlns:a16="http://schemas.microsoft.com/office/drawing/2014/main" id="{1C07C8B7-DD10-43E6-9CEC-2E3BCB423E1B}"/>
                </a:ext>
              </a:extLst>
            </p:cNvPr>
            <p:cNvSpPr>
              <a:spLocks noChangeArrowheads="1"/>
            </p:cNvSpPr>
            <p:nvPr/>
          </p:nvSpPr>
          <p:spPr bwMode="auto">
            <a:xfrm>
              <a:off x="1564" y="1579"/>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Rectangle 154">
              <a:extLst>
                <a:ext uri="{FF2B5EF4-FFF2-40B4-BE49-F238E27FC236}">
                  <a16:creationId xmlns:a16="http://schemas.microsoft.com/office/drawing/2014/main" id="{D467D0B8-9C0A-43C1-B0BF-190CB42877D6}"/>
                </a:ext>
              </a:extLst>
            </p:cNvPr>
            <p:cNvSpPr>
              <a:spLocks noChangeArrowheads="1"/>
            </p:cNvSpPr>
            <p:nvPr/>
          </p:nvSpPr>
          <p:spPr bwMode="auto">
            <a:xfrm>
              <a:off x="577" y="1696"/>
              <a:ext cx="0"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8" name="Rectangle 155">
              <a:extLst>
                <a:ext uri="{FF2B5EF4-FFF2-40B4-BE49-F238E27FC236}">
                  <a16:creationId xmlns:a16="http://schemas.microsoft.com/office/drawing/2014/main" id="{537FADAA-8728-4A43-8043-A7DF9B99E75C}"/>
                </a:ext>
              </a:extLst>
            </p:cNvPr>
            <p:cNvSpPr>
              <a:spLocks noChangeArrowheads="1"/>
            </p:cNvSpPr>
            <p:nvPr/>
          </p:nvSpPr>
          <p:spPr bwMode="auto">
            <a:xfrm>
              <a:off x="622" y="1696"/>
              <a:ext cx="69" cy="1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9" name="Rectangle 156">
              <a:extLst>
                <a:ext uri="{FF2B5EF4-FFF2-40B4-BE49-F238E27FC236}">
                  <a16:creationId xmlns:a16="http://schemas.microsoft.com/office/drawing/2014/main" id="{69E86A90-C917-49D7-833E-4537563CC5AD}"/>
                </a:ext>
              </a:extLst>
            </p:cNvPr>
            <p:cNvSpPr>
              <a:spLocks noChangeArrowheads="1"/>
            </p:cNvSpPr>
            <p:nvPr/>
          </p:nvSpPr>
          <p:spPr bwMode="auto">
            <a:xfrm>
              <a:off x="722" y="1691"/>
              <a:ext cx="988"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Driver reimbursement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0" name="Rectangle 157">
              <a:extLst>
                <a:ext uri="{FF2B5EF4-FFF2-40B4-BE49-F238E27FC236}">
                  <a16:creationId xmlns:a16="http://schemas.microsoft.com/office/drawing/2014/main" id="{F4D7CB7F-2108-4E45-843F-5DA44BEDFFAE}"/>
                </a:ext>
              </a:extLst>
            </p:cNvPr>
            <p:cNvSpPr>
              <a:spLocks noChangeArrowheads="1"/>
            </p:cNvSpPr>
            <p:nvPr/>
          </p:nvSpPr>
          <p:spPr bwMode="auto">
            <a:xfrm>
              <a:off x="1649" y="1691"/>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1" name="Rectangle 158">
              <a:extLst>
                <a:ext uri="{FF2B5EF4-FFF2-40B4-BE49-F238E27FC236}">
                  <a16:creationId xmlns:a16="http://schemas.microsoft.com/office/drawing/2014/main" id="{EBDBF547-AE10-4129-B30E-3C3D17F5A5AF}"/>
                </a:ext>
              </a:extLst>
            </p:cNvPr>
            <p:cNvSpPr>
              <a:spLocks noChangeArrowheads="1"/>
            </p:cNvSpPr>
            <p:nvPr/>
          </p:nvSpPr>
          <p:spPr bwMode="auto">
            <a:xfrm>
              <a:off x="722" y="1803"/>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163" name="Group 161">
            <a:extLst>
              <a:ext uri="{FF2B5EF4-FFF2-40B4-BE49-F238E27FC236}">
                <a16:creationId xmlns:a16="http://schemas.microsoft.com/office/drawing/2014/main" id="{FADA7418-EF00-4380-B133-CD6236AB5608}"/>
              </a:ext>
            </a:extLst>
          </p:cNvPr>
          <p:cNvGrpSpPr>
            <a:grpSpLocks noChangeAspect="1"/>
          </p:cNvGrpSpPr>
          <p:nvPr/>
        </p:nvGrpSpPr>
        <p:grpSpPr bwMode="auto">
          <a:xfrm>
            <a:off x="541338" y="3217864"/>
            <a:ext cx="6049962" cy="1435100"/>
            <a:chOff x="341" y="2027"/>
            <a:chExt cx="3811" cy="904"/>
          </a:xfrm>
        </p:grpSpPr>
        <p:sp>
          <p:nvSpPr>
            <p:cNvPr id="164" name="AutoShape 160">
              <a:extLst>
                <a:ext uri="{FF2B5EF4-FFF2-40B4-BE49-F238E27FC236}">
                  <a16:creationId xmlns:a16="http://schemas.microsoft.com/office/drawing/2014/main" id="{794F35C3-1A9A-49B5-B820-600367CA8E7F}"/>
                </a:ext>
              </a:extLst>
            </p:cNvPr>
            <p:cNvSpPr>
              <a:spLocks noChangeAspect="1" noChangeArrowheads="1" noTextEdit="1"/>
            </p:cNvSpPr>
            <p:nvPr/>
          </p:nvSpPr>
          <p:spPr bwMode="auto">
            <a:xfrm>
              <a:off x="341" y="2027"/>
              <a:ext cx="3745" cy="9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165" name="Rectangle 162">
              <a:extLst>
                <a:ext uri="{FF2B5EF4-FFF2-40B4-BE49-F238E27FC236}">
                  <a16:creationId xmlns:a16="http://schemas.microsoft.com/office/drawing/2014/main" id="{1AA8D9A0-FF43-46BC-95EF-A1AE3E5277AE}"/>
                </a:ext>
              </a:extLst>
            </p:cNvPr>
            <p:cNvSpPr>
              <a:spLocks noChangeArrowheads="1"/>
            </p:cNvSpPr>
            <p:nvPr/>
          </p:nvSpPr>
          <p:spPr bwMode="auto">
            <a:xfrm>
              <a:off x="774" y="2027"/>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66" name="Rectangle 163">
              <a:extLst>
                <a:ext uri="{FF2B5EF4-FFF2-40B4-BE49-F238E27FC236}">
                  <a16:creationId xmlns:a16="http://schemas.microsoft.com/office/drawing/2014/main" id="{04102B4A-9CF5-4AA2-8D0A-57FE52070AA5}"/>
                </a:ext>
              </a:extLst>
            </p:cNvPr>
            <p:cNvSpPr>
              <a:spLocks noChangeArrowheads="1"/>
            </p:cNvSpPr>
            <p:nvPr/>
          </p:nvSpPr>
          <p:spPr bwMode="auto">
            <a:xfrm>
              <a:off x="470" y="2139"/>
              <a:ext cx="49"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solidFill>
                    <a:srgbClr val="000000"/>
                  </a:solidFill>
                  <a:latin typeface="Cambria" panose="02040503050406030204" pitchFamily="18" charset="0"/>
                  <a:ea typeface="Cambria" panose="02040503050406030204" pitchFamily="18" charset="0"/>
                </a:rPr>
                <a:t>f.</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67" name="Rectangle 164">
              <a:extLst>
                <a:ext uri="{FF2B5EF4-FFF2-40B4-BE49-F238E27FC236}">
                  <a16:creationId xmlns:a16="http://schemas.microsoft.com/office/drawing/2014/main" id="{EF9EBFB4-4BEB-4980-8CF1-1091F913940F}"/>
                </a:ext>
              </a:extLst>
            </p:cNvPr>
            <p:cNvSpPr>
              <a:spLocks noChangeArrowheads="1"/>
            </p:cNvSpPr>
            <p:nvPr/>
          </p:nvSpPr>
          <p:spPr bwMode="auto">
            <a:xfrm>
              <a:off x="552" y="2144"/>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68" name="Rectangle 165">
              <a:extLst>
                <a:ext uri="{FF2B5EF4-FFF2-40B4-BE49-F238E27FC236}">
                  <a16:creationId xmlns:a16="http://schemas.microsoft.com/office/drawing/2014/main" id="{A33CB929-6DB2-4A42-AC17-F1D79C8CDB44}"/>
                </a:ext>
              </a:extLst>
            </p:cNvPr>
            <p:cNvSpPr>
              <a:spLocks noChangeArrowheads="1"/>
            </p:cNvSpPr>
            <p:nvPr/>
          </p:nvSpPr>
          <p:spPr bwMode="auto">
            <a:xfrm>
              <a:off x="629" y="2139"/>
              <a:ext cx="3523"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What is the current (if any) and projected ridership to be provided to the target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69" name="Rectangle 166">
              <a:extLst>
                <a:ext uri="{FF2B5EF4-FFF2-40B4-BE49-F238E27FC236}">
                  <a16:creationId xmlns:a16="http://schemas.microsoft.com/office/drawing/2014/main" id="{B9769D13-A0B3-4AB5-B047-9B59CD0F9125}"/>
                </a:ext>
              </a:extLst>
            </p:cNvPr>
            <p:cNvSpPr>
              <a:spLocks noChangeArrowheads="1"/>
            </p:cNvSpPr>
            <p:nvPr/>
          </p:nvSpPr>
          <p:spPr bwMode="auto">
            <a:xfrm>
              <a:off x="629" y="2235"/>
              <a:ext cx="3461"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170" name="Rectangle 167">
              <a:extLst>
                <a:ext uri="{FF2B5EF4-FFF2-40B4-BE49-F238E27FC236}">
                  <a16:creationId xmlns:a16="http://schemas.microsoft.com/office/drawing/2014/main" id="{1191018C-756D-4946-9C2F-65D30CB3FB31}"/>
                </a:ext>
              </a:extLst>
            </p:cNvPr>
            <p:cNvSpPr>
              <a:spLocks noChangeArrowheads="1"/>
            </p:cNvSpPr>
            <p:nvPr/>
          </p:nvSpPr>
          <p:spPr bwMode="auto">
            <a:xfrm>
              <a:off x="629" y="2252"/>
              <a:ext cx="805"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population by the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71" name="Rectangle 168">
              <a:extLst>
                <a:ext uri="{FF2B5EF4-FFF2-40B4-BE49-F238E27FC236}">
                  <a16:creationId xmlns:a16="http://schemas.microsoft.com/office/drawing/2014/main" id="{22B9DE6E-8F28-4B81-8A15-28E4C2B00BC6}"/>
                </a:ext>
              </a:extLst>
            </p:cNvPr>
            <p:cNvSpPr>
              <a:spLocks noChangeArrowheads="1"/>
            </p:cNvSpPr>
            <p:nvPr/>
          </p:nvSpPr>
          <p:spPr bwMode="auto">
            <a:xfrm>
              <a:off x="1431" y="2252"/>
              <a:ext cx="36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project?</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72" name="Rectangle 169">
              <a:extLst>
                <a:ext uri="{FF2B5EF4-FFF2-40B4-BE49-F238E27FC236}">
                  <a16:creationId xmlns:a16="http://schemas.microsoft.com/office/drawing/2014/main" id="{2AC4431F-9322-43D7-85F4-B42FA78A5567}"/>
                </a:ext>
              </a:extLst>
            </p:cNvPr>
            <p:cNvSpPr>
              <a:spLocks noChangeArrowheads="1"/>
            </p:cNvSpPr>
            <p:nvPr/>
          </p:nvSpPr>
          <p:spPr bwMode="auto">
            <a:xfrm>
              <a:off x="1791" y="2252"/>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73" name="Rectangle 170">
              <a:extLst>
                <a:ext uri="{FF2B5EF4-FFF2-40B4-BE49-F238E27FC236}">
                  <a16:creationId xmlns:a16="http://schemas.microsoft.com/office/drawing/2014/main" id="{5F605634-4291-44EE-83CE-B7FEFE1FBAB4}"/>
                </a:ext>
              </a:extLst>
            </p:cNvPr>
            <p:cNvSpPr>
              <a:spLocks noChangeArrowheads="1"/>
            </p:cNvSpPr>
            <p:nvPr/>
          </p:nvSpPr>
          <p:spPr bwMode="auto">
            <a:xfrm>
              <a:off x="629" y="2348"/>
              <a:ext cx="1162" cy="7"/>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174" name="Rectangle 171">
              <a:extLst>
                <a:ext uri="{FF2B5EF4-FFF2-40B4-BE49-F238E27FC236}">
                  <a16:creationId xmlns:a16="http://schemas.microsoft.com/office/drawing/2014/main" id="{52CA7817-B04D-4F89-B92F-6CDC1D530FBB}"/>
                </a:ext>
              </a:extLst>
            </p:cNvPr>
            <p:cNvSpPr>
              <a:spLocks noChangeArrowheads="1"/>
            </p:cNvSpPr>
            <p:nvPr/>
          </p:nvSpPr>
          <p:spPr bwMode="auto">
            <a:xfrm>
              <a:off x="341" y="2365"/>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75" name="Rectangle 172">
              <a:extLst>
                <a:ext uri="{FF2B5EF4-FFF2-40B4-BE49-F238E27FC236}">
                  <a16:creationId xmlns:a16="http://schemas.microsoft.com/office/drawing/2014/main" id="{AB0C0C0A-EB1B-4C45-880C-19999716094B}"/>
                </a:ext>
              </a:extLst>
            </p:cNvPr>
            <p:cNvSpPr>
              <a:spLocks noChangeArrowheads="1"/>
            </p:cNvSpPr>
            <p:nvPr/>
          </p:nvSpPr>
          <p:spPr bwMode="auto">
            <a:xfrm>
              <a:off x="629" y="2482"/>
              <a:ext cx="242" cy="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76" name="Rectangle 173">
              <a:extLst>
                <a:ext uri="{FF2B5EF4-FFF2-40B4-BE49-F238E27FC236}">
                  <a16:creationId xmlns:a16="http://schemas.microsoft.com/office/drawing/2014/main" id="{5137EAF4-025A-4798-B017-8F4B5DE8C70A}"/>
                </a:ext>
              </a:extLst>
            </p:cNvPr>
            <p:cNvSpPr>
              <a:spLocks noChangeArrowheads="1"/>
            </p:cNvSpPr>
            <p:nvPr/>
          </p:nvSpPr>
          <p:spPr bwMode="auto">
            <a:xfrm>
              <a:off x="674" y="2482"/>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77" name="Rectangle 174">
              <a:extLst>
                <a:ext uri="{FF2B5EF4-FFF2-40B4-BE49-F238E27FC236}">
                  <a16:creationId xmlns:a16="http://schemas.microsoft.com/office/drawing/2014/main" id="{AFC62D7A-5481-45C6-BFBF-72A590E4837C}"/>
                </a:ext>
              </a:extLst>
            </p:cNvPr>
            <p:cNvSpPr>
              <a:spLocks noChangeArrowheads="1"/>
            </p:cNvSpPr>
            <p:nvPr/>
          </p:nvSpPr>
          <p:spPr bwMode="auto">
            <a:xfrm>
              <a:off x="774" y="2477"/>
              <a:ext cx="852"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Current (per month)</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78" name="Rectangle 175">
              <a:extLst>
                <a:ext uri="{FF2B5EF4-FFF2-40B4-BE49-F238E27FC236}">
                  <a16:creationId xmlns:a16="http://schemas.microsoft.com/office/drawing/2014/main" id="{81ED1037-FEB8-49E8-A6DF-A7FB8E2339D8}"/>
                </a:ext>
              </a:extLst>
            </p:cNvPr>
            <p:cNvSpPr>
              <a:spLocks noChangeArrowheads="1"/>
            </p:cNvSpPr>
            <p:nvPr/>
          </p:nvSpPr>
          <p:spPr bwMode="auto">
            <a:xfrm>
              <a:off x="1620" y="2477"/>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0" name="Rectangle 177">
              <a:extLst>
                <a:ext uri="{FF2B5EF4-FFF2-40B4-BE49-F238E27FC236}">
                  <a16:creationId xmlns:a16="http://schemas.microsoft.com/office/drawing/2014/main" id="{F072616C-113F-42F0-A909-791A2D9436FA}"/>
                </a:ext>
              </a:extLst>
            </p:cNvPr>
            <p:cNvSpPr>
              <a:spLocks noChangeArrowheads="1"/>
            </p:cNvSpPr>
            <p:nvPr/>
          </p:nvSpPr>
          <p:spPr bwMode="auto">
            <a:xfrm>
              <a:off x="674" y="2595"/>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1" name="Rectangle 178">
              <a:extLst>
                <a:ext uri="{FF2B5EF4-FFF2-40B4-BE49-F238E27FC236}">
                  <a16:creationId xmlns:a16="http://schemas.microsoft.com/office/drawing/2014/main" id="{56C0522F-043B-4AA6-9F47-FF227B38996A}"/>
                </a:ext>
              </a:extLst>
            </p:cNvPr>
            <p:cNvSpPr>
              <a:spLocks noChangeArrowheads="1"/>
            </p:cNvSpPr>
            <p:nvPr/>
          </p:nvSpPr>
          <p:spPr bwMode="auto">
            <a:xfrm>
              <a:off x="774" y="2590"/>
              <a:ext cx="557"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Projected for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2" name="Rectangle 179">
              <a:extLst>
                <a:ext uri="{FF2B5EF4-FFF2-40B4-BE49-F238E27FC236}">
                  <a16:creationId xmlns:a16="http://schemas.microsoft.com/office/drawing/2014/main" id="{06808577-69E1-42BE-ABD9-8448E332DCB1}"/>
                </a:ext>
              </a:extLst>
            </p:cNvPr>
            <p:cNvSpPr>
              <a:spLocks noChangeArrowheads="1"/>
            </p:cNvSpPr>
            <p:nvPr/>
          </p:nvSpPr>
          <p:spPr bwMode="auto">
            <a:xfrm>
              <a:off x="1328" y="2590"/>
              <a:ext cx="214"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2021</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3" name="Rectangle 180">
              <a:extLst>
                <a:ext uri="{FF2B5EF4-FFF2-40B4-BE49-F238E27FC236}">
                  <a16:creationId xmlns:a16="http://schemas.microsoft.com/office/drawing/2014/main" id="{E6DCEFF4-17F8-4C95-A183-72A8D5BD9392}"/>
                </a:ext>
              </a:extLst>
            </p:cNvPr>
            <p:cNvSpPr>
              <a:spLocks noChangeArrowheads="1"/>
            </p:cNvSpPr>
            <p:nvPr/>
          </p:nvSpPr>
          <p:spPr bwMode="auto">
            <a:xfrm>
              <a:off x="1541" y="2590"/>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4" name="Rectangle 181">
              <a:extLst>
                <a:ext uri="{FF2B5EF4-FFF2-40B4-BE49-F238E27FC236}">
                  <a16:creationId xmlns:a16="http://schemas.microsoft.com/office/drawing/2014/main" id="{B6EA36AF-8D8D-4D9D-9CAE-D7E806A51F66}"/>
                </a:ext>
              </a:extLst>
            </p:cNvPr>
            <p:cNvSpPr>
              <a:spLocks noChangeArrowheads="1"/>
            </p:cNvSpPr>
            <p:nvPr/>
          </p:nvSpPr>
          <p:spPr bwMode="auto">
            <a:xfrm>
              <a:off x="1562" y="2590"/>
              <a:ext cx="138"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(pe</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5" name="Rectangle 182">
              <a:extLst>
                <a:ext uri="{FF2B5EF4-FFF2-40B4-BE49-F238E27FC236}">
                  <a16:creationId xmlns:a16="http://schemas.microsoft.com/office/drawing/2014/main" id="{1221105C-6586-47E9-88F8-7604C30CEEB7}"/>
                </a:ext>
              </a:extLst>
            </p:cNvPr>
            <p:cNvSpPr>
              <a:spLocks noChangeArrowheads="1"/>
            </p:cNvSpPr>
            <p:nvPr/>
          </p:nvSpPr>
          <p:spPr bwMode="auto">
            <a:xfrm>
              <a:off x="1699" y="2590"/>
              <a:ext cx="62"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r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6" name="Rectangle 183">
              <a:extLst>
                <a:ext uri="{FF2B5EF4-FFF2-40B4-BE49-F238E27FC236}">
                  <a16:creationId xmlns:a16="http://schemas.microsoft.com/office/drawing/2014/main" id="{B9948FA6-13E7-4817-8C50-CB4F80964760}"/>
                </a:ext>
              </a:extLst>
            </p:cNvPr>
            <p:cNvSpPr>
              <a:spLocks noChangeArrowheads="1"/>
            </p:cNvSpPr>
            <p:nvPr/>
          </p:nvSpPr>
          <p:spPr bwMode="auto">
            <a:xfrm>
              <a:off x="1761" y="2590"/>
              <a:ext cx="1172"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month goal by the end of FY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7" name="Rectangle 184">
              <a:extLst>
                <a:ext uri="{FF2B5EF4-FFF2-40B4-BE49-F238E27FC236}">
                  <a16:creationId xmlns:a16="http://schemas.microsoft.com/office/drawing/2014/main" id="{2A3CBFFB-CFA1-42B6-BDC2-DE1AEFE316E2}"/>
                </a:ext>
              </a:extLst>
            </p:cNvPr>
            <p:cNvSpPr>
              <a:spLocks noChangeArrowheads="1"/>
            </p:cNvSpPr>
            <p:nvPr/>
          </p:nvSpPr>
          <p:spPr bwMode="auto">
            <a:xfrm>
              <a:off x="2925" y="2590"/>
              <a:ext cx="214"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2021</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8" name="Rectangle 185">
              <a:extLst>
                <a:ext uri="{FF2B5EF4-FFF2-40B4-BE49-F238E27FC236}">
                  <a16:creationId xmlns:a16="http://schemas.microsoft.com/office/drawing/2014/main" id="{AA8FA434-60A0-4DEE-8E05-909976CF3047}"/>
                </a:ext>
              </a:extLst>
            </p:cNvPr>
            <p:cNvSpPr>
              <a:spLocks noChangeArrowheads="1"/>
            </p:cNvSpPr>
            <p:nvPr/>
          </p:nvSpPr>
          <p:spPr bwMode="auto">
            <a:xfrm>
              <a:off x="3137" y="2590"/>
              <a:ext cx="37"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9" name="Rectangle 186">
              <a:extLst>
                <a:ext uri="{FF2B5EF4-FFF2-40B4-BE49-F238E27FC236}">
                  <a16:creationId xmlns:a16="http://schemas.microsoft.com/office/drawing/2014/main" id="{AC2ABEF0-C539-4EE2-810A-CB967970DED4}"/>
                </a:ext>
              </a:extLst>
            </p:cNvPr>
            <p:cNvSpPr>
              <a:spLocks noChangeArrowheads="1"/>
            </p:cNvSpPr>
            <p:nvPr/>
          </p:nvSpPr>
          <p:spPr bwMode="auto">
            <a:xfrm>
              <a:off x="3175" y="2590"/>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90" name="Rectangle 187">
              <a:extLst>
                <a:ext uri="{FF2B5EF4-FFF2-40B4-BE49-F238E27FC236}">
                  <a16:creationId xmlns:a16="http://schemas.microsoft.com/office/drawing/2014/main" id="{9D268C04-F4BF-401F-B32F-36A2B6D435B1}"/>
                </a:ext>
              </a:extLst>
            </p:cNvPr>
            <p:cNvSpPr>
              <a:spLocks noChangeArrowheads="1"/>
            </p:cNvSpPr>
            <p:nvPr/>
          </p:nvSpPr>
          <p:spPr bwMode="auto">
            <a:xfrm>
              <a:off x="629" y="2707"/>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91" name="Rectangle 188">
              <a:extLst>
                <a:ext uri="{FF2B5EF4-FFF2-40B4-BE49-F238E27FC236}">
                  <a16:creationId xmlns:a16="http://schemas.microsoft.com/office/drawing/2014/main" id="{461EEBD3-F63C-40CD-921E-A0B52C633CE6}"/>
                </a:ext>
              </a:extLst>
            </p:cNvPr>
            <p:cNvSpPr>
              <a:spLocks noChangeArrowheads="1"/>
            </p:cNvSpPr>
            <p:nvPr/>
          </p:nvSpPr>
          <p:spPr bwMode="auto">
            <a:xfrm>
              <a:off x="674" y="2707"/>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92" name="Rectangle 189">
              <a:extLst>
                <a:ext uri="{FF2B5EF4-FFF2-40B4-BE49-F238E27FC236}">
                  <a16:creationId xmlns:a16="http://schemas.microsoft.com/office/drawing/2014/main" id="{2573D2EF-A09C-4CB0-BE64-896789B38D7E}"/>
                </a:ext>
              </a:extLst>
            </p:cNvPr>
            <p:cNvSpPr>
              <a:spLocks noChangeArrowheads="1"/>
            </p:cNvSpPr>
            <p:nvPr/>
          </p:nvSpPr>
          <p:spPr bwMode="auto">
            <a:xfrm>
              <a:off x="774" y="2702"/>
              <a:ext cx="1483"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What is the basis for the projection?</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93" name="Rectangle 190">
              <a:extLst>
                <a:ext uri="{FF2B5EF4-FFF2-40B4-BE49-F238E27FC236}">
                  <a16:creationId xmlns:a16="http://schemas.microsoft.com/office/drawing/2014/main" id="{1BE34166-52D3-4745-9D3E-0B68005B6909}"/>
                </a:ext>
              </a:extLst>
            </p:cNvPr>
            <p:cNvSpPr>
              <a:spLocks noChangeArrowheads="1"/>
            </p:cNvSpPr>
            <p:nvPr/>
          </p:nvSpPr>
          <p:spPr bwMode="auto">
            <a:xfrm>
              <a:off x="2247" y="2702"/>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94" name="Rectangle 191">
              <a:extLst>
                <a:ext uri="{FF2B5EF4-FFF2-40B4-BE49-F238E27FC236}">
                  <a16:creationId xmlns:a16="http://schemas.microsoft.com/office/drawing/2014/main" id="{56B9477F-F355-4E60-B04D-7C9C1C703FB4}"/>
                </a:ext>
              </a:extLst>
            </p:cNvPr>
            <p:cNvSpPr>
              <a:spLocks noChangeArrowheads="1"/>
            </p:cNvSpPr>
            <p:nvPr/>
          </p:nvSpPr>
          <p:spPr bwMode="auto">
            <a:xfrm>
              <a:off x="341" y="2815"/>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grpSp>
      <p:grpSp>
        <p:nvGrpSpPr>
          <p:cNvPr id="196" name="Group 194">
            <a:extLst>
              <a:ext uri="{FF2B5EF4-FFF2-40B4-BE49-F238E27FC236}">
                <a16:creationId xmlns:a16="http://schemas.microsoft.com/office/drawing/2014/main" id="{098364F2-BB2B-46FF-9760-6D7FEC0AA57C}"/>
              </a:ext>
            </a:extLst>
          </p:cNvPr>
          <p:cNvGrpSpPr>
            <a:grpSpLocks noChangeAspect="1"/>
          </p:cNvGrpSpPr>
          <p:nvPr/>
        </p:nvGrpSpPr>
        <p:grpSpPr bwMode="auto">
          <a:xfrm>
            <a:off x="420688" y="4573588"/>
            <a:ext cx="6172200" cy="1462087"/>
            <a:chOff x="265" y="2881"/>
            <a:chExt cx="3888" cy="921"/>
          </a:xfrm>
        </p:grpSpPr>
        <p:sp>
          <p:nvSpPr>
            <p:cNvPr id="197" name="AutoShape 193">
              <a:extLst>
                <a:ext uri="{FF2B5EF4-FFF2-40B4-BE49-F238E27FC236}">
                  <a16:creationId xmlns:a16="http://schemas.microsoft.com/office/drawing/2014/main" id="{00FF9EE1-EA71-4A36-B53D-90E4181EDCE2}"/>
                </a:ext>
              </a:extLst>
            </p:cNvPr>
            <p:cNvSpPr>
              <a:spLocks noChangeAspect="1" noChangeArrowheads="1" noTextEdit="1"/>
            </p:cNvSpPr>
            <p:nvPr/>
          </p:nvSpPr>
          <p:spPr bwMode="auto">
            <a:xfrm>
              <a:off x="407" y="2881"/>
              <a:ext cx="3746" cy="9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Rectangle 195">
              <a:extLst>
                <a:ext uri="{FF2B5EF4-FFF2-40B4-BE49-F238E27FC236}">
                  <a16:creationId xmlns:a16="http://schemas.microsoft.com/office/drawing/2014/main" id="{6FD40D3F-EEDC-4210-8040-866E5467AAC7}"/>
                </a:ext>
              </a:extLst>
            </p:cNvPr>
            <p:cNvSpPr>
              <a:spLocks noChangeArrowheads="1"/>
            </p:cNvSpPr>
            <p:nvPr/>
          </p:nvSpPr>
          <p:spPr bwMode="auto">
            <a:xfrm>
              <a:off x="265" y="2881"/>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9" name="Rectangle 196">
              <a:extLst>
                <a:ext uri="{FF2B5EF4-FFF2-40B4-BE49-F238E27FC236}">
                  <a16:creationId xmlns:a16="http://schemas.microsoft.com/office/drawing/2014/main" id="{1FE362D4-924D-41C5-B2E9-A42918E4458D}"/>
                </a:ext>
              </a:extLst>
            </p:cNvPr>
            <p:cNvSpPr>
              <a:spLocks noChangeArrowheads="1"/>
            </p:cNvSpPr>
            <p:nvPr/>
          </p:nvSpPr>
          <p:spPr bwMode="auto">
            <a:xfrm>
              <a:off x="409" y="2993"/>
              <a:ext cx="95"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u="none" strike="noStrike" cap="none" normalizeH="0" baseline="0" dirty="0">
                  <a:ln>
                    <a:noFill/>
                  </a:ln>
                  <a:solidFill>
                    <a:srgbClr val="000000"/>
                  </a:solidFill>
                  <a:effectLst/>
                  <a:latin typeface="Cambria" panose="02040503050406030204" pitchFamily="18" charset="0"/>
                </a:rPr>
                <a:t>g</a:t>
              </a:r>
              <a:r>
                <a:rPr kumimoji="0" lang="en-US" altLang="en-US" sz="1200" b="1" i="1" u="none" strike="noStrike" cap="none" normalizeH="0" baseline="0" dirty="0">
                  <a:ln>
                    <a:noFill/>
                  </a:ln>
                  <a:solidFill>
                    <a:srgbClr val="000000"/>
                  </a:solidFill>
                  <a:effectLst/>
                  <a:latin typeface="Cambria" panose="020405030504060302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0" name="Rectangle 197">
              <a:extLst>
                <a:ext uri="{FF2B5EF4-FFF2-40B4-BE49-F238E27FC236}">
                  <a16:creationId xmlns:a16="http://schemas.microsoft.com/office/drawing/2014/main" id="{4569A768-CA3C-42BD-B028-374B4722792C}"/>
                </a:ext>
              </a:extLst>
            </p:cNvPr>
            <p:cNvSpPr>
              <a:spLocks noChangeArrowheads="1"/>
            </p:cNvSpPr>
            <p:nvPr/>
          </p:nvSpPr>
          <p:spPr bwMode="auto">
            <a:xfrm>
              <a:off x="485" y="2996"/>
              <a:ext cx="73" cy="1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1" name="Rectangle 198">
              <a:extLst>
                <a:ext uri="{FF2B5EF4-FFF2-40B4-BE49-F238E27FC236}">
                  <a16:creationId xmlns:a16="http://schemas.microsoft.com/office/drawing/2014/main" id="{8375B4ED-F671-47F9-95EF-B2064E9B6048}"/>
                </a:ext>
              </a:extLst>
            </p:cNvPr>
            <p:cNvSpPr>
              <a:spLocks noChangeArrowheads="1"/>
            </p:cNvSpPr>
            <p:nvPr/>
          </p:nvSpPr>
          <p:spPr bwMode="auto">
            <a:xfrm>
              <a:off x="553" y="2993"/>
              <a:ext cx="3359"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What marketing and outreach methods and strategies will be used to build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2" name="Rectangle 199">
              <a:extLst>
                <a:ext uri="{FF2B5EF4-FFF2-40B4-BE49-F238E27FC236}">
                  <a16:creationId xmlns:a16="http://schemas.microsoft.com/office/drawing/2014/main" id="{AFAB0129-10D6-4871-AF6E-7776B0650F95}"/>
                </a:ext>
              </a:extLst>
            </p:cNvPr>
            <p:cNvSpPr>
              <a:spLocks noChangeArrowheads="1"/>
            </p:cNvSpPr>
            <p:nvPr/>
          </p:nvSpPr>
          <p:spPr bwMode="auto">
            <a:xfrm>
              <a:off x="553" y="3089"/>
              <a:ext cx="3292"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Rectangle 200">
              <a:extLst>
                <a:ext uri="{FF2B5EF4-FFF2-40B4-BE49-F238E27FC236}">
                  <a16:creationId xmlns:a16="http://schemas.microsoft.com/office/drawing/2014/main" id="{A21D5723-9C2D-4E4C-AA83-C3F7FAB43E91}"/>
                </a:ext>
              </a:extLst>
            </p:cNvPr>
            <p:cNvSpPr>
              <a:spLocks noChangeArrowheads="1"/>
            </p:cNvSpPr>
            <p:nvPr/>
          </p:nvSpPr>
          <p:spPr bwMode="auto">
            <a:xfrm>
              <a:off x="553" y="3106"/>
              <a:ext cx="1613"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rPr>
                <a:t>and promote the proposed project?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4" name="Rectangle 201">
              <a:extLst>
                <a:ext uri="{FF2B5EF4-FFF2-40B4-BE49-F238E27FC236}">
                  <a16:creationId xmlns:a16="http://schemas.microsoft.com/office/drawing/2014/main" id="{2E7C4E0D-6101-4C8F-8582-C6F9348031DD}"/>
                </a:ext>
              </a:extLst>
            </p:cNvPr>
            <p:cNvSpPr>
              <a:spLocks noChangeArrowheads="1"/>
            </p:cNvSpPr>
            <p:nvPr/>
          </p:nvSpPr>
          <p:spPr bwMode="auto">
            <a:xfrm>
              <a:off x="2114" y="3106"/>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5" name="Rectangle 202">
              <a:extLst>
                <a:ext uri="{FF2B5EF4-FFF2-40B4-BE49-F238E27FC236}">
                  <a16:creationId xmlns:a16="http://schemas.microsoft.com/office/drawing/2014/main" id="{800515CD-D09C-4D93-BDA0-ACACA2373685}"/>
                </a:ext>
              </a:extLst>
            </p:cNvPr>
            <p:cNvSpPr>
              <a:spLocks noChangeArrowheads="1"/>
            </p:cNvSpPr>
            <p:nvPr/>
          </p:nvSpPr>
          <p:spPr bwMode="auto">
            <a:xfrm>
              <a:off x="2135" y="3106"/>
              <a:ext cx="88"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000000"/>
                  </a:solidFill>
                  <a:effectLst/>
                  <a:latin typeface="Cambria" panose="020405030504060302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6" name="Rectangle 203">
              <a:extLst>
                <a:ext uri="{FF2B5EF4-FFF2-40B4-BE49-F238E27FC236}">
                  <a16:creationId xmlns:a16="http://schemas.microsoft.com/office/drawing/2014/main" id="{80EEE3CC-1318-4D99-BB17-65D4EF3446FB}"/>
                </a:ext>
              </a:extLst>
            </p:cNvPr>
            <p:cNvSpPr>
              <a:spLocks noChangeArrowheads="1"/>
            </p:cNvSpPr>
            <p:nvPr/>
          </p:nvSpPr>
          <p:spPr bwMode="auto">
            <a:xfrm>
              <a:off x="2171" y="3106"/>
              <a:ext cx="1664"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000000"/>
                  </a:solidFill>
                  <a:effectLst/>
                  <a:latin typeface="Cambria" panose="02040503050406030204" pitchFamily="18" charset="0"/>
                </a:rPr>
                <a:t>Provide samples of marketing/outreach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7" name="Rectangle 204">
              <a:extLst>
                <a:ext uri="{FF2B5EF4-FFF2-40B4-BE49-F238E27FC236}">
                  <a16:creationId xmlns:a16="http://schemas.microsoft.com/office/drawing/2014/main" id="{97F4FB0B-1F4D-4656-8F07-E0B3B350514B}"/>
                </a:ext>
              </a:extLst>
            </p:cNvPr>
            <p:cNvSpPr>
              <a:spLocks noChangeArrowheads="1"/>
            </p:cNvSpPr>
            <p:nvPr/>
          </p:nvSpPr>
          <p:spPr bwMode="auto">
            <a:xfrm>
              <a:off x="553" y="3202"/>
              <a:ext cx="1561" cy="7"/>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8" name="Rectangle 205">
              <a:extLst>
                <a:ext uri="{FF2B5EF4-FFF2-40B4-BE49-F238E27FC236}">
                  <a16:creationId xmlns:a16="http://schemas.microsoft.com/office/drawing/2014/main" id="{767A68FA-23A9-4BD1-B017-27FEBFE3ED40}"/>
                </a:ext>
              </a:extLst>
            </p:cNvPr>
            <p:cNvSpPr>
              <a:spLocks noChangeArrowheads="1"/>
            </p:cNvSpPr>
            <p:nvPr/>
          </p:nvSpPr>
          <p:spPr bwMode="auto">
            <a:xfrm>
              <a:off x="553" y="3219"/>
              <a:ext cx="455"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000000"/>
                  </a:solidFill>
                  <a:effectLst/>
                  <a:latin typeface="Cambria" panose="02040503050406030204" pitchFamily="18" charset="0"/>
                </a:rPr>
                <a:t>materials.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9" name="Rectangle 206">
              <a:extLst>
                <a:ext uri="{FF2B5EF4-FFF2-40B4-BE49-F238E27FC236}">
                  <a16:creationId xmlns:a16="http://schemas.microsoft.com/office/drawing/2014/main" id="{BD367C6D-4581-4C0C-B873-8686AE407752}"/>
                </a:ext>
              </a:extLst>
            </p:cNvPr>
            <p:cNvSpPr>
              <a:spLocks noChangeArrowheads="1"/>
            </p:cNvSpPr>
            <p:nvPr/>
          </p:nvSpPr>
          <p:spPr bwMode="auto">
            <a:xfrm>
              <a:off x="956" y="3219"/>
              <a:ext cx="88"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000000"/>
                  </a:solidFill>
                  <a:effectLst/>
                  <a:latin typeface="Cambria" panose="020405030504060302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0" name="Rectangle 207">
              <a:extLst>
                <a:ext uri="{FF2B5EF4-FFF2-40B4-BE49-F238E27FC236}">
                  <a16:creationId xmlns:a16="http://schemas.microsoft.com/office/drawing/2014/main" id="{8B04C5CE-8054-4078-96B4-9787A72C0E22}"/>
                </a:ext>
              </a:extLst>
            </p:cNvPr>
            <p:cNvSpPr>
              <a:spLocks noChangeArrowheads="1"/>
            </p:cNvSpPr>
            <p:nvPr/>
          </p:nvSpPr>
          <p:spPr bwMode="auto">
            <a:xfrm>
              <a:off x="991" y="3219"/>
              <a:ext cx="77"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1" name="Rectangle 208">
              <a:extLst>
                <a:ext uri="{FF2B5EF4-FFF2-40B4-BE49-F238E27FC236}">
                  <a16:creationId xmlns:a16="http://schemas.microsoft.com/office/drawing/2014/main" id="{8098D89C-9079-43EF-923B-4FDFC7FFE9A1}"/>
                </a:ext>
              </a:extLst>
            </p:cNvPr>
            <p:cNvSpPr>
              <a:spLocks noChangeArrowheads="1"/>
            </p:cNvSpPr>
            <p:nvPr/>
          </p:nvSpPr>
          <p:spPr bwMode="auto">
            <a:xfrm>
              <a:off x="265" y="3331"/>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2" name="Rectangle 209">
              <a:extLst>
                <a:ext uri="{FF2B5EF4-FFF2-40B4-BE49-F238E27FC236}">
                  <a16:creationId xmlns:a16="http://schemas.microsoft.com/office/drawing/2014/main" id="{AFBE463C-8645-4DFE-B8B2-379EC2A7726B}"/>
                </a:ext>
              </a:extLst>
            </p:cNvPr>
            <p:cNvSpPr>
              <a:spLocks noChangeArrowheads="1"/>
            </p:cNvSpPr>
            <p:nvPr/>
          </p:nvSpPr>
          <p:spPr bwMode="auto">
            <a:xfrm>
              <a:off x="553" y="3449"/>
              <a:ext cx="0" cy="1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3" name="Rectangle 210">
              <a:extLst>
                <a:ext uri="{FF2B5EF4-FFF2-40B4-BE49-F238E27FC236}">
                  <a16:creationId xmlns:a16="http://schemas.microsoft.com/office/drawing/2014/main" id="{52927031-C319-425F-8F5E-1F84BE8642A6}"/>
                </a:ext>
              </a:extLst>
            </p:cNvPr>
            <p:cNvSpPr>
              <a:spLocks noChangeArrowheads="1"/>
            </p:cNvSpPr>
            <p:nvPr/>
          </p:nvSpPr>
          <p:spPr bwMode="auto">
            <a:xfrm>
              <a:off x="598" y="3449"/>
              <a:ext cx="69" cy="1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4" name="Rectangle 211">
              <a:extLst>
                <a:ext uri="{FF2B5EF4-FFF2-40B4-BE49-F238E27FC236}">
                  <a16:creationId xmlns:a16="http://schemas.microsoft.com/office/drawing/2014/main" id="{0CD4C69A-F38D-46F9-9C5C-C54A9D5732C8}"/>
                </a:ext>
              </a:extLst>
            </p:cNvPr>
            <p:cNvSpPr>
              <a:spLocks noChangeArrowheads="1"/>
            </p:cNvSpPr>
            <p:nvPr/>
          </p:nvSpPr>
          <p:spPr bwMode="auto">
            <a:xfrm>
              <a:off x="698" y="3444"/>
              <a:ext cx="119"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5" name="Rectangle 212">
              <a:extLst>
                <a:ext uri="{FF2B5EF4-FFF2-40B4-BE49-F238E27FC236}">
                  <a16:creationId xmlns:a16="http://schemas.microsoft.com/office/drawing/2014/main" id="{65D3E274-E9D2-4403-A5E1-360B9B269CA3}"/>
                </a:ext>
              </a:extLst>
            </p:cNvPr>
            <p:cNvSpPr>
              <a:spLocks noChangeArrowheads="1"/>
            </p:cNvSpPr>
            <p:nvPr/>
          </p:nvSpPr>
          <p:spPr bwMode="auto">
            <a:xfrm>
              <a:off x="757" y="3444"/>
              <a:ext cx="893"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ecruiting drivers/vo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6" name="Rectangle 213">
              <a:extLst>
                <a:ext uri="{FF2B5EF4-FFF2-40B4-BE49-F238E27FC236}">
                  <a16:creationId xmlns:a16="http://schemas.microsoft.com/office/drawing/2014/main" id="{5897CD23-A53A-4637-BD16-691FA698EB3B}"/>
                </a:ext>
              </a:extLst>
            </p:cNvPr>
            <p:cNvSpPr>
              <a:spLocks noChangeArrowheads="1"/>
            </p:cNvSpPr>
            <p:nvPr/>
          </p:nvSpPr>
          <p:spPr bwMode="auto">
            <a:xfrm>
              <a:off x="1590" y="3444"/>
              <a:ext cx="40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lunteers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7" name="Rectangle 214">
              <a:extLst>
                <a:ext uri="{FF2B5EF4-FFF2-40B4-BE49-F238E27FC236}">
                  <a16:creationId xmlns:a16="http://schemas.microsoft.com/office/drawing/2014/main" id="{55CC4B11-410C-43F3-8340-C9FD0F0D465A}"/>
                </a:ext>
              </a:extLst>
            </p:cNvPr>
            <p:cNvSpPr>
              <a:spLocks noChangeArrowheads="1"/>
            </p:cNvSpPr>
            <p:nvPr/>
          </p:nvSpPr>
          <p:spPr bwMode="auto">
            <a:xfrm>
              <a:off x="1931" y="3444"/>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9" name="Rectangle 216">
              <a:extLst>
                <a:ext uri="{FF2B5EF4-FFF2-40B4-BE49-F238E27FC236}">
                  <a16:creationId xmlns:a16="http://schemas.microsoft.com/office/drawing/2014/main" id="{6BB3993E-2147-465B-BB1B-958FBF2D230E}"/>
                </a:ext>
              </a:extLst>
            </p:cNvPr>
            <p:cNvSpPr>
              <a:spLocks noChangeArrowheads="1"/>
            </p:cNvSpPr>
            <p:nvPr/>
          </p:nvSpPr>
          <p:spPr bwMode="auto">
            <a:xfrm>
              <a:off x="598" y="3561"/>
              <a:ext cx="69" cy="1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0" name="Rectangle 217">
              <a:extLst>
                <a:ext uri="{FF2B5EF4-FFF2-40B4-BE49-F238E27FC236}">
                  <a16:creationId xmlns:a16="http://schemas.microsoft.com/office/drawing/2014/main" id="{02873D3E-6D96-42EE-90FB-7AC6BF9C294A}"/>
                </a:ext>
              </a:extLst>
            </p:cNvPr>
            <p:cNvSpPr>
              <a:spLocks noChangeArrowheads="1"/>
            </p:cNvSpPr>
            <p:nvPr/>
          </p:nvSpPr>
          <p:spPr bwMode="auto">
            <a:xfrm>
              <a:off x="698" y="3556"/>
              <a:ext cx="138"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M</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1" name="Rectangle 218">
              <a:extLst>
                <a:ext uri="{FF2B5EF4-FFF2-40B4-BE49-F238E27FC236}">
                  <a16:creationId xmlns:a16="http://schemas.microsoft.com/office/drawing/2014/main" id="{53F93A23-EA97-40B9-966D-BD0654FF0203}"/>
                </a:ext>
              </a:extLst>
            </p:cNvPr>
            <p:cNvSpPr>
              <a:spLocks noChangeArrowheads="1"/>
            </p:cNvSpPr>
            <p:nvPr/>
          </p:nvSpPr>
          <p:spPr bwMode="auto">
            <a:xfrm>
              <a:off x="777" y="3556"/>
              <a:ext cx="1229"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arketing/outreach for riders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2" name="Rectangle 219">
              <a:extLst>
                <a:ext uri="{FF2B5EF4-FFF2-40B4-BE49-F238E27FC236}">
                  <a16:creationId xmlns:a16="http://schemas.microsoft.com/office/drawing/2014/main" id="{9A964EB5-D63C-4309-9D18-41FEDF2DB91D}"/>
                </a:ext>
              </a:extLst>
            </p:cNvPr>
            <p:cNvSpPr>
              <a:spLocks noChangeArrowheads="1"/>
            </p:cNvSpPr>
            <p:nvPr/>
          </p:nvSpPr>
          <p:spPr bwMode="auto">
            <a:xfrm>
              <a:off x="1944" y="3556"/>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3" name="Rectangle 220">
              <a:extLst>
                <a:ext uri="{FF2B5EF4-FFF2-40B4-BE49-F238E27FC236}">
                  <a16:creationId xmlns:a16="http://schemas.microsoft.com/office/drawing/2014/main" id="{9F9BDA92-538A-4425-85F4-34D616A2EBC8}"/>
                </a:ext>
              </a:extLst>
            </p:cNvPr>
            <p:cNvSpPr>
              <a:spLocks noChangeArrowheads="1"/>
            </p:cNvSpPr>
            <p:nvPr/>
          </p:nvSpPr>
          <p:spPr bwMode="auto">
            <a:xfrm>
              <a:off x="265" y="3669"/>
              <a:ext cx="81" cy="1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3738706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B701B5-3777-4124-B3B8-1A63CA0C5CC3}"/>
              </a:ext>
            </a:extLst>
          </p:cNvPr>
          <p:cNvSpPr>
            <a:spLocks noGrp="1"/>
          </p:cNvSpPr>
          <p:nvPr>
            <p:ph type="sldNum" sz="quarter" idx="12"/>
          </p:nvPr>
        </p:nvSpPr>
        <p:spPr/>
        <p:txBody>
          <a:bodyPr/>
          <a:lstStyle/>
          <a:p>
            <a:fld id="{0D8C6840-6B22-6448-A33B-658A487A1418}" type="slidenum">
              <a:rPr lang="en-US" smtClean="0"/>
              <a:t>22</a:t>
            </a:fld>
            <a:endParaRPr lang="en-US" dirty="0"/>
          </a:p>
        </p:txBody>
      </p:sp>
      <p:grpSp>
        <p:nvGrpSpPr>
          <p:cNvPr id="3" name="Group 4">
            <a:extLst>
              <a:ext uri="{FF2B5EF4-FFF2-40B4-BE49-F238E27FC236}">
                <a16:creationId xmlns:a16="http://schemas.microsoft.com/office/drawing/2014/main" id="{D50811EC-E273-40B7-9E9A-6D614493C3CA}"/>
              </a:ext>
            </a:extLst>
          </p:cNvPr>
          <p:cNvGrpSpPr>
            <a:grpSpLocks noChangeAspect="1"/>
          </p:cNvGrpSpPr>
          <p:nvPr/>
        </p:nvGrpSpPr>
        <p:grpSpPr bwMode="auto">
          <a:xfrm>
            <a:off x="458788" y="414338"/>
            <a:ext cx="5992813" cy="2151063"/>
            <a:chOff x="289" y="261"/>
            <a:chExt cx="3775" cy="1355"/>
          </a:xfrm>
        </p:grpSpPr>
        <p:sp>
          <p:nvSpPr>
            <p:cNvPr id="5" name="AutoShape 3">
              <a:extLst>
                <a:ext uri="{FF2B5EF4-FFF2-40B4-BE49-F238E27FC236}">
                  <a16:creationId xmlns:a16="http://schemas.microsoft.com/office/drawing/2014/main" id="{6FD6AF9D-B067-487B-BA4E-A4826578D584}"/>
                </a:ext>
              </a:extLst>
            </p:cNvPr>
            <p:cNvSpPr>
              <a:spLocks noChangeAspect="1" noChangeArrowheads="1" noTextEdit="1"/>
            </p:cNvSpPr>
            <p:nvPr/>
          </p:nvSpPr>
          <p:spPr bwMode="auto">
            <a:xfrm>
              <a:off x="289" y="261"/>
              <a:ext cx="3746" cy="13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7" name="Rectangle 5">
              <a:extLst>
                <a:ext uri="{FF2B5EF4-FFF2-40B4-BE49-F238E27FC236}">
                  <a16:creationId xmlns:a16="http://schemas.microsoft.com/office/drawing/2014/main" id="{468DA884-0E77-427A-A20F-C8B4529DF0DC}"/>
                </a:ext>
              </a:extLst>
            </p:cNvPr>
            <p:cNvSpPr>
              <a:spLocks noChangeArrowheads="1"/>
            </p:cNvSpPr>
            <p:nvPr/>
          </p:nvSpPr>
          <p:spPr bwMode="auto">
            <a:xfrm>
              <a:off x="289" y="261"/>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 name="Rectangle 6">
              <a:extLst>
                <a:ext uri="{FF2B5EF4-FFF2-40B4-BE49-F238E27FC236}">
                  <a16:creationId xmlns:a16="http://schemas.microsoft.com/office/drawing/2014/main" id="{7F2E80F3-A3A0-4F32-8C08-9E3697F6271A}"/>
                </a:ext>
              </a:extLst>
            </p:cNvPr>
            <p:cNvSpPr>
              <a:spLocks noChangeArrowheads="1"/>
            </p:cNvSpPr>
            <p:nvPr/>
          </p:nvSpPr>
          <p:spPr bwMode="auto">
            <a:xfrm>
              <a:off x="433" y="374"/>
              <a:ext cx="8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solidFill>
                    <a:srgbClr val="000000"/>
                  </a:solidFill>
                  <a:latin typeface="Cambria" panose="02040503050406030204" pitchFamily="18" charset="0"/>
                  <a:ea typeface="Cambria" panose="02040503050406030204" pitchFamily="18" charset="0"/>
                </a:rPr>
                <a:t>h.</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 name="Rectangle 7">
              <a:extLst>
                <a:ext uri="{FF2B5EF4-FFF2-40B4-BE49-F238E27FC236}">
                  <a16:creationId xmlns:a16="http://schemas.microsoft.com/office/drawing/2014/main" id="{9900A508-E2E2-44CB-B6F8-C7953E9AE21D}"/>
                </a:ext>
              </a:extLst>
            </p:cNvPr>
            <p:cNvSpPr>
              <a:spLocks noChangeArrowheads="1"/>
            </p:cNvSpPr>
            <p:nvPr/>
          </p:nvSpPr>
          <p:spPr bwMode="auto">
            <a:xfrm>
              <a:off x="507" y="376"/>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0" name="Rectangle 8">
              <a:extLst>
                <a:ext uri="{FF2B5EF4-FFF2-40B4-BE49-F238E27FC236}">
                  <a16:creationId xmlns:a16="http://schemas.microsoft.com/office/drawing/2014/main" id="{62685FE9-103E-4926-B2A0-7D2852E8C76F}"/>
                </a:ext>
              </a:extLst>
            </p:cNvPr>
            <p:cNvSpPr>
              <a:spLocks noChangeArrowheads="1"/>
            </p:cNvSpPr>
            <p:nvPr/>
          </p:nvSpPr>
          <p:spPr bwMode="auto">
            <a:xfrm>
              <a:off x="577" y="374"/>
              <a:ext cx="3487"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Provide a brief implementation plan for the project, including major tasks and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1" name="Rectangle 9">
              <a:extLst>
                <a:ext uri="{FF2B5EF4-FFF2-40B4-BE49-F238E27FC236}">
                  <a16:creationId xmlns:a16="http://schemas.microsoft.com/office/drawing/2014/main" id="{408C7A5B-072B-4F45-9A87-488EC8765B58}"/>
                </a:ext>
              </a:extLst>
            </p:cNvPr>
            <p:cNvSpPr>
              <a:spLocks noChangeArrowheads="1"/>
            </p:cNvSpPr>
            <p:nvPr/>
          </p:nvSpPr>
          <p:spPr bwMode="auto">
            <a:xfrm>
              <a:off x="577" y="469"/>
              <a:ext cx="3462"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12" name="Rectangle 10">
              <a:extLst>
                <a:ext uri="{FF2B5EF4-FFF2-40B4-BE49-F238E27FC236}">
                  <a16:creationId xmlns:a16="http://schemas.microsoft.com/office/drawing/2014/main" id="{AF9ACAF5-FECC-42EF-8C78-AE14AFECE67A}"/>
                </a:ext>
              </a:extLst>
            </p:cNvPr>
            <p:cNvSpPr>
              <a:spLocks noChangeArrowheads="1"/>
            </p:cNvSpPr>
            <p:nvPr/>
          </p:nvSpPr>
          <p:spPr bwMode="auto">
            <a:xfrm>
              <a:off x="577" y="486"/>
              <a:ext cx="20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milestones with target dates for achievement.</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3" name="Rectangle 11">
              <a:extLst>
                <a:ext uri="{FF2B5EF4-FFF2-40B4-BE49-F238E27FC236}">
                  <a16:creationId xmlns:a16="http://schemas.microsoft.com/office/drawing/2014/main" id="{56B3B7F2-5722-4BED-B679-3495A0D032A5}"/>
                </a:ext>
              </a:extLst>
            </p:cNvPr>
            <p:cNvSpPr>
              <a:spLocks noChangeArrowheads="1"/>
            </p:cNvSpPr>
            <p:nvPr/>
          </p:nvSpPr>
          <p:spPr bwMode="auto">
            <a:xfrm>
              <a:off x="2593" y="486"/>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4" name="Rectangle 12">
              <a:extLst>
                <a:ext uri="{FF2B5EF4-FFF2-40B4-BE49-F238E27FC236}">
                  <a16:creationId xmlns:a16="http://schemas.microsoft.com/office/drawing/2014/main" id="{334E1D22-8E7B-4430-9EDD-9EB7958EAF84}"/>
                </a:ext>
              </a:extLst>
            </p:cNvPr>
            <p:cNvSpPr>
              <a:spLocks noChangeArrowheads="1"/>
            </p:cNvSpPr>
            <p:nvPr/>
          </p:nvSpPr>
          <p:spPr bwMode="auto">
            <a:xfrm>
              <a:off x="577" y="582"/>
              <a:ext cx="2016" cy="7"/>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15" name="Rectangle 13">
              <a:extLst>
                <a:ext uri="{FF2B5EF4-FFF2-40B4-BE49-F238E27FC236}">
                  <a16:creationId xmlns:a16="http://schemas.microsoft.com/office/drawing/2014/main" id="{709B7E4A-E181-4E36-B423-EBF70960BD7A}"/>
                </a:ext>
              </a:extLst>
            </p:cNvPr>
            <p:cNvSpPr>
              <a:spLocks noChangeArrowheads="1"/>
            </p:cNvSpPr>
            <p:nvPr/>
          </p:nvSpPr>
          <p:spPr bwMode="auto">
            <a:xfrm>
              <a:off x="577" y="599"/>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6" name="Rectangle 14">
              <a:extLst>
                <a:ext uri="{FF2B5EF4-FFF2-40B4-BE49-F238E27FC236}">
                  <a16:creationId xmlns:a16="http://schemas.microsoft.com/office/drawing/2014/main" id="{C101CADC-6D83-45E0-82ED-F1B506B6E97F}"/>
                </a:ext>
              </a:extLst>
            </p:cNvPr>
            <p:cNvSpPr>
              <a:spLocks noChangeArrowheads="1"/>
            </p:cNvSpPr>
            <p:nvPr/>
          </p:nvSpPr>
          <p:spPr bwMode="auto">
            <a:xfrm>
              <a:off x="289" y="711"/>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7" name="Rectangle 15">
              <a:extLst>
                <a:ext uri="{FF2B5EF4-FFF2-40B4-BE49-F238E27FC236}">
                  <a16:creationId xmlns:a16="http://schemas.microsoft.com/office/drawing/2014/main" id="{A6AEB14D-19CF-4E4C-A4EE-53793AC23D83}"/>
                </a:ext>
              </a:extLst>
            </p:cNvPr>
            <p:cNvSpPr>
              <a:spLocks noChangeArrowheads="1"/>
            </p:cNvSpPr>
            <p:nvPr/>
          </p:nvSpPr>
          <p:spPr bwMode="auto">
            <a:xfrm>
              <a:off x="433" y="824"/>
              <a:ext cx="53"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i.</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8" name="Rectangle 16">
              <a:extLst>
                <a:ext uri="{FF2B5EF4-FFF2-40B4-BE49-F238E27FC236}">
                  <a16:creationId xmlns:a16="http://schemas.microsoft.com/office/drawing/2014/main" id="{46247905-B5AA-44F3-9E21-A68920350775}"/>
                </a:ext>
              </a:extLst>
            </p:cNvPr>
            <p:cNvSpPr>
              <a:spLocks noChangeArrowheads="1"/>
            </p:cNvSpPr>
            <p:nvPr/>
          </p:nvSpPr>
          <p:spPr bwMode="auto">
            <a:xfrm>
              <a:off x="512" y="826"/>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9" name="Rectangle 17">
              <a:extLst>
                <a:ext uri="{FF2B5EF4-FFF2-40B4-BE49-F238E27FC236}">
                  <a16:creationId xmlns:a16="http://schemas.microsoft.com/office/drawing/2014/main" id="{6F1025A5-E98D-43E1-B95B-AFC3DE1EB0AE}"/>
                </a:ext>
              </a:extLst>
            </p:cNvPr>
            <p:cNvSpPr>
              <a:spLocks noChangeArrowheads="1"/>
            </p:cNvSpPr>
            <p:nvPr/>
          </p:nvSpPr>
          <p:spPr bwMode="auto">
            <a:xfrm>
              <a:off x="577" y="824"/>
              <a:ext cx="1499"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How will the project be sustained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20" name="Rectangle 18">
              <a:extLst>
                <a:ext uri="{FF2B5EF4-FFF2-40B4-BE49-F238E27FC236}">
                  <a16:creationId xmlns:a16="http://schemas.microsoft.com/office/drawing/2014/main" id="{8A1728CA-D8B5-4928-8796-A6634676784E}"/>
                </a:ext>
              </a:extLst>
            </p:cNvPr>
            <p:cNvSpPr>
              <a:spLocks noChangeArrowheads="1"/>
            </p:cNvSpPr>
            <p:nvPr/>
          </p:nvSpPr>
          <p:spPr bwMode="auto">
            <a:xfrm>
              <a:off x="2128" y="824"/>
              <a:ext cx="1543"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should funding be reduced and/or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21" name="Rectangle 19">
              <a:extLst>
                <a:ext uri="{FF2B5EF4-FFF2-40B4-BE49-F238E27FC236}">
                  <a16:creationId xmlns:a16="http://schemas.microsoft.com/office/drawing/2014/main" id="{6B01D1E7-1864-462A-90D7-4E3433FAF0F4}"/>
                </a:ext>
              </a:extLst>
            </p:cNvPr>
            <p:cNvSpPr>
              <a:spLocks noChangeArrowheads="1"/>
            </p:cNvSpPr>
            <p:nvPr/>
          </p:nvSpPr>
          <p:spPr bwMode="auto">
            <a:xfrm>
              <a:off x="3711" y="824"/>
              <a:ext cx="349"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beyond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22" name="Rectangle 20">
              <a:extLst>
                <a:ext uri="{FF2B5EF4-FFF2-40B4-BE49-F238E27FC236}">
                  <a16:creationId xmlns:a16="http://schemas.microsoft.com/office/drawing/2014/main" id="{612AD235-39F5-43DD-A0F7-E0255D4ED5C7}"/>
                </a:ext>
              </a:extLst>
            </p:cNvPr>
            <p:cNvSpPr>
              <a:spLocks noChangeArrowheads="1"/>
            </p:cNvSpPr>
            <p:nvPr/>
          </p:nvSpPr>
          <p:spPr bwMode="auto">
            <a:xfrm>
              <a:off x="577" y="920"/>
              <a:ext cx="3462" cy="7"/>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23" name="Rectangle 21">
              <a:extLst>
                <a:ext uri="{FF2B5EF4-FFF2-40B4-BE49-F238E27FC236}">
                  <a16:creationId xmlns:a16="http://schemas.microsoft.com/office/drawing/2014/main" id="{00E33E82-9850-4C07-8C07-2BE9FA6D3038}"/>
                </a:ext>
              </a:extLst>
            </p:cNvPr>
            <p:cNvSpPr>
              <a:spLocks noChangeArrowheads="1"/>
            </p:cNvSpPr>
            <p:nvPr/>
          </p:nvSpPr>
          <p:spPr bwMode="auto">
            <a:xfrm>
              <a:off x="577" y="936"/>
              <a:ext cx="655"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the time when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24" name="Rectangle 22">
              <a:extLst>
                <a:ext uri="{FF2B5EF4-FFF2-40B4-BE49-F238E27FC236}">
                  <a16:creationId xmlns:a16="http://schemas.microsoft.com/office/drawing/2014/main" id="{4C2493CD-1772-4AEC-8FB3-DF992C58FE64}"/>
                </a:ext>
              </a:extLst>
            </p:cNvPr>
            <p:cNvSpPr>
              <a:spLocks noChangeArrowheads="1"/>
            </p:cNvSpPr>
            <p:nvPr/>
          </p:nvSpPr>
          <p:spPr bwMode="auto">
            <a:xfrm>
              <a:off x="1230" y="936"/>
              <a:ext cx="1256"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grants may not be available?</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25" name="Rectangle 23">
              <a:extLst>
                <a:ext uri="{FF2B5EF4-FFF2-40B4-BE49-F238E27FC236}">
                  <a16:creationId xmlns:a16="http://schemas.microsoft.com/office/drawing/2014/main" id="{E9EB0034-5497-4C76-8974-666F94ED4657}"/>
                </a:ext>
              </a:extLst>
            </p:cNvPr>
            <p:cNvSpPr>
              <a:spLocks noChangeArrowheads="1"/>
            </p:cNvSpPr>
            <p:nvPr/>
          </p:nvSpPr>
          <p:spPr bwMode="auto">
            <a:xfrm>
              <a:off x="2488" y="936"/>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26" name="Rectangle 24">
              <a:extLst>
                <a:ext uri="{FF2B5EF4-FFF2-40B4-BE49-F238E27FC236}">
                  <a16:creationId xmlns:a16="http://schemas.microsoft.com/office/drawing/2014/main" id="{AA4B0110-95CF-46E5-9BBC-3DAA16E8B38A}"/>
                </a:ext>
              </a:extLst>
            </p:cNvPr>
            <p:cNvSpPr>
              <a:spLocks noChangeArrowheads="1"/>
            </p:cNvSpPr>
            <p:nvPr/>
          </p:nvSpPr>
          <p:spPr bwMode="auto">
            <a:xfrm>
              <a:off x="577" y="1032"/>
              <a:ext cx="1911"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27" name="Rectangle 25">
              <a:extLst>
                <a:ext uri="{FF2B5EF4-FFF2-40B4-BE49-F238E27FC236}">
                  <a16:creationId xmlns:a16="http://schemas.microsoft.com/office/drawing/2014/main" id="{3B3C589F-E9A4-4F28-82C9-346B1CB6A1BB}"/>
                </a:ext>
              </a:extLst>
            </p:cNvPr>
            <p:cNvSpPr>
              <a:spLocks noChangeArrowheads="1"/>
            </p:cNvSpPr>
            <p:nvPr/>
          </p:nvSpPr>
          <p:spPr bwMode="auto">
            <a:xfrm>
              <a:off x="289" y="1049"/>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29" name="Rectangle 27">
              <a:extLst>
                <a:ext uri="{FF2B5EF4-FFF2-40B4-BE49-F238E27FC236}">
                  <a16:creationId xmlns:a16="http://schemas.microsoft.com/office/drawing/2014/main" id="{5EF8338C-A870-49B3-80E9-912DDA534FC9}"/>
                </a:ext>
              </a:extLst>
            </p:cNvPr>
            <p:cNvSpPr>
              <a:spLocks noChangeArrowheads="1"/>
            </p:cNvSpPr>
            <p:nvPr/>
          </p:nvSpPr>
          <p:spPr bwMode="auto">
            <a:xfrm>
              <a:off x="622" y="1167"/>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0" name="Rectangle 28">
              <a:extLst>
                <a:ext uri="{FF2B5EF4-FFF2-40B4-BE49-F238E27FC236}">
                  <a16:creationId xmlns:a16="http://schemas.microsoft.com/office/drawing/2014/main" id="{BC9E1429-5044-43B8-AB01-26A54CFABD11}"/>
                </a:ext>
              </a:extLst>
            </p:cNvPr>
            <p:cNvSpPr>
              <a:spLocks noChangeArrowheads="1"/>
            </p:cNvSpPr>
            <p:nvPr/>
          </p:nvSpPr>
          <p:spPr bwMode="auto">
            <a:xfrm>
              <a:off x="722" y="1162"/>
              <a:ext cx="2528"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Provide a plan should funding be reduced and/or withdrawn.</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1" name="Rectangle 29">
              <a:extLst>
                <a:ext uri="{FF2B5EF4-FFF2-40B4-BE49-F238E27FC236}">
                  <a16:creationId xmlns:a16="http://schemas.microsoft.com/office/drawing/2014/main" id="{104533CC-8829-4102-AAEB-400064446E84}"/>
                </a:ext>
              </a:extLst>
            </p:cNvPr>
            <p:cNvSpPr>
              <a:spLocks noChangeArrowheads="1"/>
            </p:cNvSpPr>
            <p:nvPr/>
          </p:nvSpPr>
          <p:spPr bwMode="auto">
            <a:xfrm>
              <a:off x="3235" y="1162"/>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2" name="Rectangle 30">
              <a:extLst>
                <a:ext uri="{FF2B5EF4-FFF2-40B4-BE49-F238E27FC236}">
                  <a16:creationId xmlns:a16="http://schemas.microsoft.com/office/drawing/2014/main" id="{7BAFFB9B-1145-4260-B6FF-A1191686BA60}"/>
                </a:ext>
              </a:extLst>
            </p:cNvPr>
            <p:cNvSpPr>
              <a:spLocks noChangeArrowheads="1"/>
            </p:cNvSpPr>
            <p:nvPr/>
          </p:nvSpPr>
          <p:spPr bwMode="auto">
            <a:xfrm>
              <a:off x="577" y="1279"/>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3" name="Rectangle 31">
              <a:extLst>
                <a:ext uri="{FF2B5EF4-FFF2-40B4-BE49-F238E27FC236}">
                  <a16:creationId xmlns:a16="http://schemas.microsoft.com/office/drawing/2014/main" id="{77FC6242-0C5A-40B4-BDCC-647F8B98D6B8}"/>
                </a:ext>
              </a:extLst>
            </p:cNvPr>
            <p:cNvSpPr>
              <a:spLocks noChangeArrowheads="1"/>
            </p:cNvSpPr>
            <p:nvPr/>
          </p:nvSpPr>
          <p:spPr bwMode="auto">
            <a:xfrm>
              <a:off x="622" y="1279"/>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4" name="Rectangle 32">
              <a:extLst>
                <a:ext uri="{FF2B5EF4-FFF2-40B4-BE49-F238E27FC236}">
                  <a16:creationId xmlns:a16="http://schemas.microsoft.com/office/drawing/2014/main" id="{F43BA8DB-A6F4-4A21-ABF9-3FBEA638E326}"/>
                </a:ext>
              </a:extLst>
            </p:cNvPr>
            <p:cNvSpPr>
              <a:spLocks noChangeArrowheads="1"/>
            </p:cNvSpPr>
            <p:nvPr/>
          </p:nvSpPr>
          <p:spPr bwMode="auto">
            <a:xfrm>
              <a:off x="722" y="1274"/>
              <a:ext cx="357"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Indicate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5" name="Rectangle 33">
              <a:extLst>
                <a:ext uri="{FF2B5EF4-FFF2-40B4-BE49-F238E27FC236}">
                  <a16:creationId xmlns:a16="http://schemas.microsoft.com/office/drawing/2014/main" id="{2AC3F070-AA39-4C33-A29D-6DEA34CE2054}"/>
                </a:ext>
              </a:extLst>
            </p:cNvPr>
            <p:cNvSpPr>
              <a:spLocks noChangeArrowheads="1"/>
            </p:cNvSpPr>
            <p:nvPr/>
          </p:nvSpPr>
          <p:spPr bwMode="auto">
            <a:xfrm>
              <a:off x="1077" y="1274"/>
              <a:ext cx="364"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possible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6" name="Rectangle 34">
              <a:extLst>
                <a:ext uri="{FF2B5EF4-FFF2-40B4-BE49-F238E27FC236}">
                  <a16:creationId xmlns:a16="http://schemas.microsoft.com/office/drawing/2014/main" id="{D517AACC-EA0F-4BAE-B359-DC1F716A6B0D}"/>
                </a:ext>
              </a:extLst>
            </p:cNvPr>
            <p:cNvSpPr>
              <a:spLocks noChangeArrowheads="1"/>
            </p:cNvSpPr>
            <p:nvPr/>
          </p:nvSpPr>
          <p:spPr bwMode="auto">
            <a:xfrm>
              <a:off x="1438" y="1274"/>
              <a:ext cx="934"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future funding sources</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7" name="Rectangle 35">
              <a:extLst>
                <a:ext uri="{FF2B5EF4-FFF2-40B4-BE49-F238E27FC236}">
                  <a16:creationId xmlns:a16="http://schemas.microsoft.com/office/drawing/2014/main" id="{BC98DB0E-D228-4ECE-8B75-EE4C1ADD4B36}"/>
                </a:ext>
              </a:extLst>
            </p:cNvPr>
            <p:cNvSpPr>
              <a:spLocks noChangeArrowheads="1"/>
            </p:cNvSpPr>
            <p:nvPr/>
          </p:nvSpPr>
          <p:spPr bwMode="auto">
            <a:xfrm>
              <a:off x="2367" y="1274"/>
              <a:ext cx="2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8" name="Rectangle 36">
              <a:extLst>
                <a:ext uri="{FF2B5EF4-FFF2-40B4-BE49-F238E27FC236}">
                  <a16:creationId xmlns:a16="http://schemas.microsoft.com/office/drawing/2014/main" id="{CACF6088-D5D4-4FD6-9877-D353ADAE5353}"/>
                </a:ext>
              </a:extLst>
            </p:cNvPr>
            <p:cNvSpPr>
              <a:spLocks noChangeArrowheads="1"/>
            </p:cNvSpPr>
            <p:nvPr/>
          </p:nvSpPr>
          <p:spPr bwMode="auto">
            <a:xfrm>
              <a:off x="2387" y="1274"/>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39" name="Rectangle 37">
              <a:extLst>
                <a:ext uri="{FF2B5EF4-FFF2-40B4-BE49-F238E27FC236}">
                  <a16:creationId xmlns:a16="http://schemas.microsoft.com/office/drawing/2014/main" id="{9255FAE8-5F78-4F76-960D-AF6B7EA6EDF3}"/>
                </a:ext>
              </a:extLst>
            </p:cNvPr>
            <p:cNvSpPr>
              <a:spLocks noChangeArrowheads="1"/>
            </p:cNvSpPr>
            <p:nvPr/>
          </p:nvSpPr>
          <p:spPr bwMode="auto">
            <a:xfrm>
              <a:off x="577" y="1391"/>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40" name="Rectangle 38">
              <a:extLst>
                <a:ext uri="{FF2B5EF4-FFF2-40B4-BE49-F238E27FC236}">
                  <a16:creationId xmlns:a16="http://schemas.microsoft.com/office/drawing/2014/main" id="{724C8F71-F0FE-4FEB-8F30-AE2FE34962FB}"/>
                </a:ext>
              </a:extLst>
            </p:cNvPr>
            <p:cNvSpPr>
              <a:spLocks noChangeArrowheads="1"/>
            </p:cNvSpPr>
            <p:nvPr/>
          </p:nvSpPr>
          <p:spPr bwMode="auto">
            <a:xfrm>
              <a:off x="622" y="1391"/>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41" name="Rectangle 39">
              <a:extLst>
                <a:ext uri="{FF2B5EF4-FFF2-40B4-BE49-F238E27FC236}">
                  <a16:creationId xmlns:a16="http://schemas.microsoft.com/office/drawing/2014/main" id="{38FF2F4A-AEE9-4A48-AA11-AC3A41F9E715}"/>
                </a:ext>
              </a:extLst>
            </p:cNvPr>
            <p:cNvSpPr>
              <a:spLocks noChangeArrowheads="1"/>
            </p:cNvSpPr>
            <p:nvPr/>
          </p:nvSpPr>
          <p:spPr bwMode="auto">
            <a:xfrm>
              <a:off x="722" y="1386"/>
              <a:ext cx="2019"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How will you monitor and evaluate the program?</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42" name="Rectangle 40">
              <a:extLst>
                <a:ext uri="{FF2B5EF4-FFF2-40B4-BE49-F238E27FC236}">
                  <a16:creationId xmlns:a16="http://schemas.microsoft.com/office/drawing/2014/main" id="{5ECAF205-24AD-4F93-9610-7B21E502E517}"/>
                </a:ext>
              </a:extLst>
            </p:cNvPr>
            <p:cNvSpPr>
              <a:spLocks noChangeArrowheads="1"/>
            </p:cNvSpPr>
            <p:nvPr/>
          </p:nvSpPr>
          <p:spPr bwMode="auto">
            <a:xfrm>
              <a:off x="2736" y="1386"/>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43" name="Rectangle 41">
              <a:extLst>
                <a:ext uri="{FF2B5EF4-FFF2-40B4-BE49-F238E27FC236}">
                  <a16:creationId xmlns:a16="http://schemas.microsoft.com/office/drawing/2014/main" id="{D50CA7A8-6DF0-495B-ACF7-D595C542C27A}"/>
                </a:ext>
              </a:extLst>
            </p:cNvPr>
            <p:cNvSpPr>
              <a:spLocks noChangeArrowheads="1"/>
            </p:cNvSpPr>
            <p:nvPr/>
          </p:nvSpPr>
          <p:spPr bwMode="auto">
            <a:xfrm>
              <a:off x="289" y="1500"/>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grpSp>
      <p:grpSp>
        <p:nvGrpSpPr>
          <p:cNvPr id="45" name="Group 44">
            <a:extLst>
              <a:ext uri="{FF2B5EF4-FFF2-40B4-BE49-F238E27FC236}">
                <a16:creationId xmlns:a16="http://schemas.microsoft.com/office/drawing/2014/main" id="{62E850E3-634D-4C18-AE43-DA99B5988A55}"/>
              </a:ext>
            </a:extLst>
          </p:cNvPr>
          <p:cNvGrpSpPr>
            <a:grpSpLocks noChangeAspect="1"/>
          </p:cNvGrpSpPr>
          <p:nvPr/>
        </p:nvGrpSpPr>
        <p:grpSpPr bwMode="auto">
          <a:xfrm>
            <a:off x="447675" y="2457450"/>
            <a:ext cx="5986463" cy="3219450"/>
            <a:chOff x="282" y="1548"/>
            <a:chExt cx="3771" cy="2028"/>
          </a:xfrm>
        </p:grpSpPr>
        <p:sp>
          <p:nvSpPr>
            <p:cNvPr id="46" name="AutoShape 43">
              <a:extLst>
                <a:ext uri="{FF2B5EF4-FFF2-40B4-BE49-F238E27FC236}">
                  <a16:creationId xmlns:a16="http://schemas.microsoft.com/office/drawing/2014/main" id="{6B37E671-1856-449B-B0D4-AADD25BB0755}"/>
                </a:ext>
              </a:extLst>
            </p:cNvPr>
            <p:cNvSpPr>
              <a:spLocks noChangeAspect="1" noChangeArrowheads="1" noTextEdit="1"/>
            </p:cNvSpPr>
            <p:nvPr/>
          </p:nvSpPr>
          <p:spPr bwMode="auto">
            <a:xfrm>
              <a:off x="282" y="1548"/>
              <a:ext cx="3746" cy="20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47" name="Rectangle 45">
              <a:extLst>
                <a:ext uri="{FF2B5EF4-FFF2-40B4-BE49-F238E27FC236}">
                  <a16:creationId xmlns:a16="http://schemas.microsoft.com/office/drawing/2014/main" id="{F4E7BCCA-3505-46CE-A39C-1A1F3CCC115D}"/>
                </a:ext>
              </a:extLst>
            </p:cNvPr>
            <p:cNvSpPr>
              <a:spLocks noChangeArrowheads="1"/>
            </p:cNvSpPr>
            <p:nvPr/>
          </p:nvSpPr>
          <p:spPr bwMode="auto">
            <a:xfrm>
              <a:off x="282" y="1548"/>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48" name="Rectangle 46">
              <a:extLst>
                <a:ext uri="{FF2B5EF4-FFF2-40B4-BE49-F238E27FC236}">
                  <a16:creationId xmlns:a16="http://schemas.microsoft.com/office/drawing/2014/main" id="{679F16ED-DD83-44E7-BFBA-2649C69DDFF3}"/>
                </a:ext>
              </a:extLst>
            </p:cNvPr>
            <p:cNvSpPr>
              <a:spLocks noChangeArrowheads="1"/>
            </p:cNvSpPr>
            <p:nvPr/>
          </p:nvSpPr>
          <p:spPr bwMode="auto">
            <a:xfrm>
              <a:off x="426" y="1660"/>
              <a:ext cx="29"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j</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49" name="Rectangle 47">
              <a:extLst>
                <a:ext uri="{FF2B5EF4-FFF2-40B4-BE49-F238E27FC236}">
                  <a16:creationId xmlns:a16="http://schemas.microsoft.com/office/drawing/2014/main" id="{2EF5ECEB-BAF6-43CC-859E-2A0FD4AA9EE0}"/>
                </a:ext>
              </a:extLst>
            </p:cNvPr>
            <p:cNvSpPr>
              <a:spLocks noChangeArrowheads="1"/>
            </p:cNvSpPr>
            <p:nvPr/>
          </p:nvSpPr>
          <p:spPr bwMode="auto">
            <a:xfrm>
              <a:off x="500" y="1662"/>
              <a:ext cx="43"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50" name="Rectangle 48">
              <a:extLst>
                <a:ext uri="{FF2B5EF4-FFF2-40B4-BE49-F238E27FC236}">
                  <a16:creationId xmlns:a16="http://schemas.microsoft.com/office/drawing/2014/main" id="{A0DFCCB7-E87D-4805-B5E1-656000319450}"/>
                </a:ext>
              </a:extLst>
            </p:cNvPr>
            <p:cNvSpPr>
              <a:spLocks noChangeArrowheads="1"/>
            </p:cNvSpPr>
            <p:nvPr/>
          </p:nvSpPr>
          <p:spPr bwMode="auto">
            <a:xfrm>
              <a:off x="570" y="1660"/>
              <a:ext cx="339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How will the project be coordinated with other organizations and services in</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51" name="Rectangle 49">
              <a:extLst>
                <a:ext uri="{FF2B5EF4-FFF2-40B4-BE49-F238E27FC236}">
                  <a16:creationId xmlns:a16="http://schemas.microsoft.com/office/drawing/2014/main" id="{ACD7A409-91F9-48A1-8B77-D147FD51E2DE}"/>
                </a:ext>
              </a:extLst>
            </p:cNvPr>
            <p:cNvSpPr>
              <a:spLocks noChangeArrowheads="1"/>
            </p:cNvSpPr>
            <p:nvPr/>
          </p:nvSpPr>
          <p:spPr bwMode="auto">
            <a:xfrm>
              <a:off x="4032" y="1660"/>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52" name="Rectangle 50">
              <a:extLst>
                <a:ext uri="{FF2B5EF4-FFF2-40B4-BE49-F238E27FC236}">
                  <a16:creationId xmlns:a16="http://schemas.microsoft.com/office/drawing/2014/main" id="{A6706E6D-5F61-4292-9DD7-0D3DFD056BB2}"/>
                </a:ext>
              </a:extLst>
            </p:cNvPr>
            <p:cNvSpPr>
              <a:spLocks noChangeArrowheads="1"/>
            </p:cNvSpPr>
            <p:nvPr/>
          </p:nvSpPr>
          <p:spPr bwMode="auto">
            <a:xfrm>
              <a:off x="570" y="1756"/>
              <a:ext cx="3462"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53" name="Rectangle 51">
              <a:extLst>
                <a:ext uri="{FF2B5EF4-FFF2-40B4-BE49-F238E27FC236}">
                  <a16:creationId xmlns:a16="http://schemas.microsoft.com/office/drawing/2014/main" id="{1C478EB4-133F-4BD7-80E4-63812F62431C}"/>
                </a:ext>
              </a:extLst>
            </p:cNvPr>
            <p:cNvSpPr>
              <a:spLocks noChangeArrowheads="1"/>
            </p:cNvSpPr>
            <p:nvPr/>
          </p:nvSpPr>
          <p:spPr bwMode="auto">
            <a:xfrm>
              <a:off x="570" y="1773"/>
              <a:ext cx="1696"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your community?  Among passengers?</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54" name="Rectangle 52">
              <a:extLst>
                <a:ext uri="{FF2B5EF4-FFF2-40B4-BE49-F238E27FC236}">
                  <a16:creationId xmlns:a16="http://schemas.microsoft.com/office/drawing/2014/main" id="{DF7184BA-27C2-4383-89E4-2EB87D73D7A8}"/>
                </a:ext>
              </a:extLst>
            </p:cNvPr>
            <p:cNvSpPr>
              <a:spLocks noChangeArrowheads="1"/>
            </p:cNvSpPr>
            <p:nvPr/>
          </p:nvSpPr>
          <p:spPr bwMode="auto">
            <a:xfrm>
              <a:off x="2259" y="1773"/>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55" name="Rectangle 53">
              <a:extLst>
                <a:ext uri="{FF2B5EF4-FFF2-40B4-BE49-F238E27FC236}">
                  <a16:creationId xmlns:a16="http://schemas.microsoft.com/office/drawing/2014/main" id="{406C7AF7-1225-44C0-93A8-329D9BEC1E88}"/>
                </a:ext>
              </a:extLst>
            </p:cNvPr>
            <p:cNvSpPr>
              <a:spLocks noChangeArrowheads="1"/>
            </p:cNvSpPr>
            <p:nvPr/>
          </p:nvSpPr>
          <p:spPr bwMode="auto">
            <a:xfrm>
              <a:off x="570" y="1868"/>
              <a:ext cx="1689"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56" name="Rectangle 54">
              <a:extLst>
                <a:ext uri="{FF2B5EF4-FFF2-40B4-BE49-F238E27FC236}">
                  <a16:creationId xmlns:a16="http://schemas.microsoft.com/office/drawing/2014/main" id="{5E5F5047-BCDE-4C99-8955-8A68033C9D3B}"/>
                </a:ext>
              </a:extLst>
            </p:cNvPr>
            <p:cNvSpPr>
              <a:spLocks noChangeArrowheads="1"/>
            </p:cNvSpPr>
            <p:nvPr/>
          </p:nvSpPr>
          <p:spPr bwMode="auto">
            <a:xfrm>
              <a:off x="282" y="1886"/>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57" name="Rectangle 55">
              <a:extLst>
                <a:ext uri="{FF2B5EF4-FFF2-40B4-BE49-F238E27FC236}">
                  <a16:creationId xmlns:a16="http://schemas.microsoft.com/office/drawing/2014/main" id="{82D69858-2934-44DF-8F03-4A9BD5775788}"/>
                </a:ext>
              </a:extLst>
            </p:cNvPr>
            <p:cNvSpPr>
              <a:spLocks noChangeArrowheads="1"/>
            </p:cNvSpPr>
            <p:nvPr/>
          </p:nvSpPr>
          <p:spPr bwMode="auto">
            <a:xfrm>
              <a:off x="570" y="2003"/>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58" name="Rectangle 56">
              <a:extLst>
                <a:ext uri="{FF2B5EF4-FFF2-40B4-BE49-F238E27FC236}">
                  <a16:creationId xmlns:a16="http://schemas.microsoft.com/office/drawing/2014/main" id="{56081752-241C-44C7-A88F-CD692AE7C09A}"/>
                </a:ext>
              </a:extLst>
            </p:cNvPr>
            <p:cNvSpPr>
              <a:spLocks noChangeArrowheads="1"/>
            </p:cNvSpPr>
            <p:nvPr/>
          </p:nvSpPr>
          <p:spPr bwMode="auto">
            <a:xfrm>
              <a:off x="615" y="2003"/>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59" name="Rectangle 57">
              <a:extLst>
                <a:ext uri="{FF2B5EF4-FFF2-40B4-BE49-F238E27FC236}">
                  <a16:creationId xmlns:a16="http://schemas.microsoft.com/office/drawing/2014/main" id="{EEA9BE41-3FB6-4942-84AB-71A651F05AB9}"/>
                </a:ext>
              </a:extLst>
            </p:cNvPr>
            <p:cNvSpPr>
              <a:spLocks noChangeArrowheads="1"/>
            </p:cNvSpPr>
            <p:nvPr/>
          </p:nvSpPr>
          <p:spPr bwMode="auto">
            <a:xfrm>
              <a:off x="715" y="1998"/>
              <a:ext cx="1553"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How will dispatching be coordinated?</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0" name="Rectangle 58">
              <a:extLst>
                <a:ext uri="{FF2B5EF4-FFF2-40B4-BE49-F238E27FC236}">
                  <a16:creationId xmlns:a16="http://schemas.microsoft.com/office/drawing/2014/main" id="{0E0DDA2E-F364-4274-B280-684099D010F2}"/>
                </a:ext>
              </a:extLst>
            </p:cNvPr>
            <p:cNvSpPr>
              <a:spLocks noChangeArrowheads="1"/>
            </p:cNvSpPr>
            <p:nvPr/>
          </p:nvSpPr>
          <p:spPr bwMode="auto">
            <a:xfrm>
              <a:off x="2260" y="1998"/>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1" name="Rectangle 59">
              <a:extLst>
                <a:ext uri="{FF2B5EF4-FFF2-40B4-BE49-F238E27FC236}">
                  <a16:creationId xmlns:a16="http://schemas.microsoft.com/office/drawing/2014/main" id="{325528D3-FC9D-40F2-A487-0419A9618CAC}"/>
                </a:ext>
              </a:extLst>
            </p:cNvPr>
            <p:cNvSpPr>
              <a:spLocks noChangeArrowheads="1"/>
            </p:cNvSpPr>
            <p:nvPr/>
          </p:nvSpPr>
          <p:spPr bwMode="auto">
            <a:xfrm>
              <a:off x="570" y="2115"/>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2" name="Rectangle 60">
              <a:extLst>
                <a:ext uri="{FF2B5EF4-FFF2-40B4-BE49-F238E27FC236}">
                  <a16:creationId xmlns:a16="http://schemas.microsoft.com/office/drawing/2014/main" id="{15ECFCC4-E4D2-4AA6-A525-DC3E0D2C0AFE}"/>
                </a:ext>
              </a:extLst>
            </p:cNvPr>
            <p:cNvSpPr>
              <a:spLocks noChangeArrowheads="1"/>
            </p:cNvSpPr>
            <p:nvPr/>
          </p:nvSpPr>
          <p:spPr bwMode="auto">
            <a:xfrm>
              <a:off x="615" y="2115"/>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3" name="Rectangle 61">
              <a:extLst>
                <a:ext uri="{FF2B5EF4-FFF2-40B4-BE49-F238E27FC236}">
                  <a16:creationId xmlns:a16="http://schemas.microsoft.com/office/drawing/2014/main" id="{9CD9F1F7-A180-4C70-B57C-A7A5B7F35D58}"/>
                </a:ext>
              </a:extLst>
            </p:cNvPr>
            <p:cNvSpPr>
              <a:spLocks noChangeArrowheads="1"/>
            </p:cNvSpPr>
            <p:nvPr/>
          </p:nvSpPr>
          <p:spPr bwMode="auto">
            <a:xfrm>
              <a:off x="715" y="2110"/>
              <a:ext cx="2924"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How will the service be coordinated between public and private sector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4" name="Rectangle 62">
              <a:extLst>
                <a:ext uri="{FF2B5EF4-FFF2-40B4-BE49-F238E27FC236}">
                  <a16:creationId xmlns:a16="http://schemas.microsoft.com/office/drawing/2014/main" id="{28B187EC-70FC-41BE-B4E1-C05CB33FDC49}"/>
                </a:ext>
              </a:extLst>
            </p:cNvPr>
            <p:cNvSpPr>
              <a:spLocks noChangeArrowheads="1"/>
            </p:cNvSpPr>
            <p:nvPr/>
          </p:nvSpPr>
          <p:spPr bwMode="auto">
            <a:xfrm>
              <a:off x="715" y="2222"/>
              <a:ext cx="1069"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transportation providers?</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5" name="Rectangle 63">
              <a:extLst>
                <a:ext uri="{FF2B5EF4-FFF2-40B4-BE49-F238E27FC236}">
                  <a16:creationId xmlns:a16="http://schemas.microsoft.com/office/drawing/2014/main" id="{559C3426-BDBA-41F3-90F4-491E0C4BC8ED}"/>
                </a:ext>
              </a:extLst>
            </p:cNvPr>
            <p:cNvSpPr>
              <a:spLocks noChangeArrowheads="1"/>
            </p:cNvSpPr>
            <p:nvPr/>
          </p:nvSpPr>
          <p:spPr bwMode="auto">
            <a:xfrm>
              <a:off x="1779" y="2222"/>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6" name="Rectangle 64">
              <a:extLst>
                <a:ext uri="{FF2B5EF4-FFF2-40B4-BE49-F238E27FC236}">
                  <a16:creationId xmlns:a16="http://schemas.microsoft.com/office/drawing/2014/main" id="{952C5968-997E-4903-B281-4D210D70FFAB}"/>
                </a:ext>
              </a:extLst>
            </p:cNvPr>
            <p:cNvSpPr>
              <a:spLocks noChangeArrowheads="1"/>
            </p:cNvSpPr>
            <p:nvPr/>
          </p:nvSpPr>
          <p:spPr bwMode="auto">
            <a:xfrm>
              <a:off x="570" y="2341"/>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7" name="Rectangle 65">
              <a:extLst>
                <a:ext uri="{FF2B5EF4-FFF2-40B4-BE49-F238E27FC236}">
                  <a16:creationId xmlns:a16="http://schemas.microsoft.com/office/drawing/2014/main" id="{C9BC1A70-4EE9-44B4-9480-7982BC5FB89E}"/>
                </a:ext>
              </a:extLst>
            </p:cNvPr>
            <p:cNvSpPr>
              <a:spLocks noChangeArrowheads="1"/>
            </p:cNvSpPr>
            <p:nvPr/>
          </p:nvSpPr>
          <p:spPr bwMode="auto">
            <a:xfrm>
              <a:off x="615" y="2341"/>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8" name="Rectangle 66">
              <a:extLst>
                <a:ext uri="{FF2B5EF4-FFF2-40B4-BE49-F238E27FC236}">
                  <a16:creationId xmlns:a16="http://schemas.microsoft.com/office/drawing/2014/main" id="{F3EB155D-4AB7-4637-A659-5E620B6A6288}"/>
                </a:ext>
              </a:extLst>
            </p:cNvPr>
            <p:cNvSpPr>
              <a:spLocks noChangeArrowheads="1"/>
            </p:cNvSpPr>
            <p:nvPr/>
          </p:nvSpPr>
          <p:spPr bwMode="auto">
            <a:xfrm>
              <a:off x="715" y="2336"/>
              <a:ext cx="2939"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Will passenger trips be shared with others?  How will this be arranged?</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69" name="Rectangle 67">
              <a:extLst>
                <a:ext uri="{FF2B5EF4-FFF2-40B4-BE49-F238E27FC236}">
                  <a16:creationId xmlns:a16="http://schemas.microsoft.com/office/drawing/2014/main" id="{DD397823-2824-4F7E-B7BC-06BC91E5C059}"/>
                </a:ext>
              </a:extLst>
            </p:cNvPr>
            <p:cNvSpPr>
              <a:spLocks noChangeArrowheads="1"/>
            </p:cNvSpPr>
            <p:nvPr/>
          </p:nvSpPr>
          <p:spPr bwMode="auto">
            <a:xfrm>
              <a:off x="3634" y="2336"/>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70" name="Rectangle 68">
              <a:extLst>
                <a:ext uri="{FF2B5EF4-FFF2-40B4-BE49-F238E27FC236}">
                  <a16:creationId xmlns:a16="http://schemas.microsoft.com/office/drawing/2014/main" id="{F129DD85-F1D9-4065-B7F6-D4C94E888105}"/>
                </a:ext>
              </a:extLst>
            </p:cNvPr>
            <p:cNvSpPr>
              <a:spLocks noChangeArrowheads="1"/>
            </p:cNvSpPr>
            <p:nvPr/>
          </p:nvSpPr>
          <p:spPr bwMode="auto">
            <a:xfrm>
              <a:off x="282" y="2448"/>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71" name="Rectangle 69">
              <a:extLst>
                <a:ext uri="{FF2B5EF4-FFF2-40B4-BE49-F238E27FC236}">
                  <a16:creationId xmlns:a16="http://schemas.microsoft.com/office/drawing/2014/main" id="{5896C6F9-1D6F-4308-811E-FC72AE634325}"/>
                </a:ext>
              </a:extLst>
            </p:cNvPr>
            <p:cNvSpPr>
              <a:spLocks noChangeArrowheads="1"/>
            </p:cNvSpPr>
            <p:nvPr/>
          </p:nvSpPr>
          <p:spPr bwMode="auto">
            <a:xfrm>
              <a:off x="282" y="2560"/>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72" name="Rectangle 70">
              <a:extLst>
                <a:ext uri="{FF2B5EF4-FFF2-40B4-BE49-F238E27FC236}">
                  <a16:creationId xmlns:a16="http://schemas.microsoft.com/office/drawing/2014/main" id="{9DA30042-D48E-471B-B2B1-2A6FD704A521}"/>
                </a:ext>
              </a:extLst>
            </p:cNvPr>
            <p:cNvSpPr>
              <a:spLocks noChangeArrowheads="1"/>
            </p:cNvSpPr>
            <p:nvPr/>
          </p:nvSpPr>
          <p:spPr bwMode="auto">
            <a:xfrm>
              <a:off x="426" y="2672"/>
              <a:ext cx="8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solidFill>
                    <a:srgbClr val="000000"/>
                  </a:solidFill>
                  <a:latin typeface="Cambria" panose="02040503050406030204" pitchFamily="18" charset="0"/>
                  <a:ea typeface="Cambria" panose="02040503050406030204" pitchFamily="18" charset="0"/>
                </a:rPr>
                <a:t>h</a:t>
              </a: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73" name="Rectangle 71">
              <a:extLst>
                <a:ext uri="{FF2B5EF4-FFF2-40B4-BE49-F238E27FC236}">
                  <a16:creationId xmlns:a16="http://schemas.microsoft.com/office/drawing/2014/main" id="{A34E6DCF-8D82-4460-A506-1842588C3D61}"/>
                </a:ext>
              </a:extLst>
            </p:cNvPr>
            <p:cNvSpPr>
              <a:spLocks noChangeArrowheads="1"/>
            </p:cNvSpPr>
            <p:nvPr/>
          </p:nvSpPr>
          <p:spPr bwMode="auto">
            <a:xfrm>
              <a:off x="505" y="2674"/>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74" name="Rectangle 72">
              <a:extLst>
                <a:ext uri="{FF2B5EF4-FFF2-40B4-BE49-F238E27FC236}">
                  <a16:creationId xmlns:a16="http://schemas.microsoft.com/office/drawing/2014/main" id="{CF5DCB99-E1C9-4FAE-A769-52453B43022B}"/>
                </a:ext>
              </a:extLst>
            </p:cNvPr>
            <p:cNvSpPr>
              <a:spLocks noChangeArrowheads="1"/>
            </p:cNvSpPr>
            <p:nvPr/>
          </p:nvSpPr>
          <p:spPr bwMode="auto">
            <a:xfrm>
              <a:off x="570" y="2672"/>
              <a:ext cx="604"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Describe how</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75" name="Rectangle 73">
              <a:extLst>
                <a:ext uri="{FF2B5EF4-FFF2-40B4-BE49-F238E27FC236}">
                  <a16:creationId xmlns:a16="http://schemas.microsoft.com/office/drawing/2014/main" id="{721E0052-6BC1-4BDE-8E9F-F51EDB0E32E1}"/>
                </a:ext>
              </a:extLst>
            </p:cNvPr>
            <p:cNvSpPr>
              <a:spLocks noChangeArrowheads="1"/>
            </p:cNvSpPr>
            <p:nvPr/>
          </p:nvSpPr>
          <p:spPr bwMode="auto">
            <a:xfrm>
              <a:off x="1170" y="2672"/>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76" name="Rectangle 74">
              <a:extLst>
                <a:ext uri="{FF2B5EF4-FFF2-40B4-BE49-F238E27FC236}">
                  <a16:creationId xmlns:a16="http://schemas.microsoft.com/office/drawing/2014/main" id="{E2788D10-76F4-439D-9D66-D202ED6575DB}"/>
                </a:ext>
              </a:extLst>
            </p:cNvPr>
            <p:cNvSpPr>
              <a:spLocks noChangeArrowheads="1"/>
            </p:cNvSpPr>
            <p:nvPr/>
          </p:nvSpPr>
          <p:spPr bwMode="auto">
            <a:xfrm>
              <a:off x="1192" y="2672"/>
              <a:ext cx="2845"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your organization will manage risk and provide for safe delivery</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77" name="Rectangle 75">
              <a:extLst>
                <a:ext uri="{FF2B5EF4-FFF2-40B4-BE49-F238E27FC236}">
                  <a16:creationId xmlns:a16="http://schemas.microsoft.com/office/drawing/2014/main" id="{4B3B7B03-AFCE-402F-9F9A-6E558686F755}"/>
                </a:ext>
              </a:extLst>
            </p:cNvPr>
            <p:cNvSpPr>
              <a:spLocks noChangeArrowheads="1"/>
            </p:cNvSpPr>
            <p:nvPr/>
          </p:nvSpPr>
          <p:spPr bwMode="auto">
            <a:xfrm>
              <a:off x="4032" y="2672"/>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78" name="Rectangle 76">
              <a:extLst>
                <a:ext uri="{FF2B5EF4-FFF2-40B4-BE49-F238E27FC236}">
                  <a16:creationId xmlns:a16="http://schemas.microsoft.com/office/drawing/2014/main" id="{BE262B5C-1D32-455E-9424-47FCC5997E0B}"/>
                </a:ext>
              </a:extLst>
            </p:cNvPr>
            <p:cNvSpPr>
              <a:spLocks noChangeArrowheads="1"/>
            </p:cNvSpPr>
            <p:nvPr/>
          </p:nvSpPr>
          <p:spPr bwMode="auto">
            <a:xfrm>
              <a:off x="570" y="2768"/>
              <a:ext cx="3462"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79" name="Rectangle 77">
              <a:extLst>
                <a:ext uri="{FF2B5EF4-FFF2-40B4-BE49-F238E27FC236}">
                  <a16:creationId xmlns:a16="http://schemas.microsoft.com/office/drawing/2014/main" id="{2B873B46-E5EB-4688-B76F-BA3E2DA17565}"/>
                </a:ext>
              </a:extLst>
            </p:cNvPr>
            <p:cNvSpPr>
              <a:spLocks noChangeArrowheads="1"/>
            </p:cNvSpPr>
            <p:nvPr/>
          </p:nvSpPr>
          <p:spPr bwMode="auto">
            <a:xfrm>
              <a:off x="570" y="2785"/>
              <a:ext cx="933"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of services, including</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0" name="Rectangle 78">
              <a:extLst>
                <a:ext uri="{FF2B5EF4-FFF2-40B4-BE49-F238E27FC236}">
                  <a16:creationId xmlns:a16="http://schemas.microsoft.com/office/drawing/2014/main" id="{7A69184C-AB22-4A4E-B246-E05A697E7361}"/>
                </a:ext>
              </a:extLst>
            </p:cNvPr>
            <p:cNvSpPr>
              <a:spLocks noChangeArrowheads="1"/>
            </p:cNvSpPr>
            <p:nvPr/>
          </p:nvSpPr>
          <p:spPr bwMode="auto">
            <a:xfrm>
              <a:off x="1497" y="2785"/>
              <a:ext cx="27"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1" name="Rectangle 79">
              <a:extLst>
                <a:ext uri="{FF2B5EF4-FFF2-40B4-BE49-F238E27FC236}">
                  <a16:creationId xmlns:a16="http://schemas.microsoft.com/office/drawing/2014/main" id="{0CD6401D-4700-452F-8924-3B3918619079}"/>
                </a:ext>
              </a:extLst>
            </p:cNvPr>
            <p:cNvSpPr>
              <a:spLocks noChangeArrowheads="1"/>
            </p:cNvSpPr>
            <p:nvPr/>
          </p:nvSpPr>
          <p:spPr bwMode="auto">
            <a:xfrm>
              <a:off x="1525" y="2785"/>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2" name="Rectangle 80">
              <a:extLst>
                <a:ext uri="{FF2B5EF4-FFF2-40B4-BE49-F238E27FC236}">
                  <a16:creationId xmlns:a16="http://schemas.microsoft.com/office/drawing/2014/main" id="{E154A31C-EE67-43D6-84A3-6569CD6DCB4F}"/>
                </a:ext>
              </a:extLst>
            </p:cNvPr>
            <p:cNvSpPr>
              <a:spLocks noChangeArrowheads="1"/>
            </p:cNvSpPr>
            <p:nvPr/>
          </p:nvSpPr>
          <p:spPr bwMode="auto">
            <a:xfrm>
              <a:off x="570" y="2881"/>
              <a:ext cx="927" cy="8"/>
            </a:xfrm>
            <a:prstGeom prst="rect">
              <a:avLst/>
            </a:prstGeom>
            <a:solidFill>
              <a:srgbClr val="0000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latin typeface="Cambria" panose="02040503050406030204" pitchFamily="18" charset="0"/>
                <a:ea typeface="Cambria" panose="02040503050406030204" pitchFamily="18" charset="0"/>
              </a:endParaRPr>
            </a:p>
          </p:txBody>
        </p:sp>
        <p:sp>
          <p:nvSpPr>
            <p:cNvPr id="83" name="Rectangle 81">
              <a:extLst>
                <a:ext uri="{FF2B5EF4-FFF2-40B4-BE49-F238E27FC236}">
                  <a16:creationId xmlns:a16="http://schemas.microsoft.com/office/drawing/2014/main" id="{DA32576B-8B94-4A4B-B013-910902F2ECD5}"/>
                </a:ext>
              </a:extLst>
            </p:cNvPr>
            <p:cNvSpPr>
              <a:spLocks noChangeArrowheads="1"/>
            </p:cNvSpPr>
            <p:nvPr/>
          </p:nvSpPr>
          <p:spPr bwMode="auto">
            <a:xfrm>
              <a:off x="282" y="2898"/>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4" name="Rectangle 82">
              <a:extLst>
                <a:ext uri="{FF2B5EF4-FFF2-40B4-BE49-F238E27FC236}">
                  <a16:creationId xmlns:a16="http://schemas.microsoft.com/office/drawing/2014/main" id="{E07AE086-65BB-4DD4-986E-B0640425683A}"/>
                </a:ext>
              </a:extLst>
            </p:cNvPr>
            <p:cNvSpPr>
              <a:spLocks noChangeArrowheads="1"/>
            </p:cNvSpPr>
            <p:nvPr/>
          </p:nvSpPr>
          <p:spPr bwMode="auto">
            <a:xfrm>
              <a:off x="570" y="3015"/>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5" name="Rectangle 83">
              <a:extLst>
                <a:ext uri="{FF2B5EF4-FFF2-40B4-BE49-F238E27FC236}">
                  <a16:creationId xmlns:a16="http://schemas.microsoft.com/office/drawing/2014/main" id="{CC734909-0B5D-489E-8638-53A960681E30}"/>
                </a:ext>
              </a:extLst>
            </p:cNvPr>
            <p:cNvSpPr>
              <a:spLocks noChangeArrowheads="1"/>
            </p:cNvSpPr>
            <p:nvPr/>
          </p:nvSpPr>
          <p:spPr bwMode="auto">
            <a:xfrm>
              <a:off x="615" y="3015"/>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6" name="Rectangle 84">
              <a:extLst>
                <a:ext uri="{FF2B5EF4-FFF2-40B4-BE49-F238E27FC236}">
                  <a16:creationId xmlns:a16="http://schemas.microsoft.com/office/drawing/2014/main" id="{958823A5-3A5F-4F57-A336-ECA370AC6EAC}"/>
                </a:ext>
              </a:extLst>
            </p:cNvPr>
            <p:cNvSpPr>
              <a:spLocks noChangeArrowheads="1"/>
            </p:cNvSpPr>
            <p:nvPr/>
          </p:nvSpPr>
          <p:spPr bwMode="auto">
            <a:xfrm>
              <a:off x="715" y="3010"/>
              <a:ext cx="1059"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Driver training and safety</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7" name="Rectangle 85">
              <a:extLst>
                <a:ext uri="{FF2B5EF4-FFF2-40B4-BE49-F238E27FC236}">
                  <a16:creationId xmlns:a16="http://schemas.microsoft.com/office/drawing/2014/main" id="{872A8695-710A-4D03-BE97-F25C838E7C3D}"/>
                </a:ext>
              </a:extLst>
            </p:cNvPr>
            <p:cNvSpPr>
              <a:spLocks noChangeArrowheads="1"/>
            </p:cNvSpPr>
            <p:nvPr/>
          </p:nvSpPr>
          <p:spPr bwMode="auto">
            <a:xfrm>
              <a:off x="1771" y="3010"/>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8" name="Rectangle 86">
              <a:extLst>
                <a:ext uri="{FF2B5EF4-FFF2-40B4-BE49-F238E27FC236}">
                  <a16:creationId xmlns:a16="http://schemas.microsoft.com/office/drawing/2014/main" id="{D4BD3A49-3140-4753-9ADC-8A67A265B39E}"/>
                </a:ext>
              </a:extLst>
            </p:cNvPr>
            <p:cNvSpPr>
              <a:spLocks noChangeArrowheads="1"/>
            </p:cNvSpPr>
            <p:nvPr/>
          </p:nvSpPr>
          <p:spPr bwMode="auto">
            <a:xfrm>
              <a:off x="570" y="3127"/>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89" name="Rectangle 87">
              <a:extLst>
                <a:ext uri="{FF2B5EF4-FFF2-40B4-BE49-F238E27FC236}">
                  <a16:creationId xmlns:a16="http://schemas.microsoft.com/office/drawing/2014/main" id="{BC19DF31-D14B-474C-B7FD-C2EF39BE9355}"/>
                </a:ext>
              </a:extLst>
            </p:cNvPr>
            <p:cNvSpPr>
              <a:spLocks noChangeArrowheads="1"/>
            </p:cNvSpPr>
            <p:nvPr/>
          </p:nvSpPr>
          <p:spPr bwMode="auto">
            <a:xfrm>
              <a:off x="615" y="3127"/>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0" name="Rectangle 88">
              <a:extLst>
                <a:ext uri="{FF2B5EF4-FFF2-40B4-BE49-F238E27FC236}">
                  <a16:creationId xmlns:a16="http://schemas.microsoft.com/office/drawing/2014/main" id="{5BA82946-DB16-48EA-8468-8B4D240485C8}"/>
                </a:ext>
              </a:extLst>
            </p:cNvPr>
            <p:cNvSpPr>
              <a:spLocks noChangeArrowheads="1"/>
            </p:cNvSpPr>
            <p:nvPr/>
          </p:nvSpPr>
          <p:spPr bwMode="auto">
            <a:xfrm>
              <a:off x="715" y="3122"/>
              <a:ext cx="213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Vehicles used (including organizational fleet, if any)</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1" name="Rectangle 89">
              <a:extLst>
                <a:ext uri="{FF2B5EF4-FFF2-40B4-BE49-F238E27FC236}">
                  <a16:creationId xmlns:a16="http://schemas.microsoft.com/office/drawing/2014/main" id="{899084B3-8DC9-4950-9406-B1B0CB0978A2}"/>
                </a:ext>
              </a:extLst>
            </p:cNvPr>
            <p:cNvSpPr>
              <a:spLocks noChangeArrowheads="1"/>
            </p:cNvSpPr>
            <p:nvPr/>
          </p:nvSpPr>
          <p:spPr bwMode="auto">
            <a:xfrm>
              <a:off x="2834" y="3122"/>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2" name="Rectangle 90">
              <a:extLst>
                <a:ext uri="{FF2B5EF4-FFF2-40B4-BE49-F238E27FC236}">
                  <a16:creationId xmlns:a16="http://schemas.microsoft.com/office/drawing/2014/main" id="{775BB016-A2AB-4284-816A-1FFAFE92DCD3}"/>
                </a:ext>
              </a:extLst>
            </p:cNvPr>
            <p:cNvSpPr>
              <a:spLocks noChangeArrowheads="1"/>
            </p:cNvSpPr>
            <p:nvPr/>
          </p:nvSpPr>
          <p:spPr bwMode="auto">
            <a:xfrm>
              <a:off x="570" y="3240"/>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3" name="Rectangle 91">
              <a:extLst>
                <a:ext uri="{FF2B5EF4-FFF2-40B4-BE49-F238E27FC236}">
                  <a16:creationId xmlns:a16="http://schemas.microsoft.com/office/drawing/2014/main" id="{5386932B-A896-4302-B343-A6CA8DA78CA8}"/>
                </a:ext>
              </a:extLst>
            </p:cNvPr>
            <p:cNvSpPr>
              <a:spLocks noChangeArrowheads="1"/>
            </p:cNvSpPr>
            <p:nvPr/>
          </p:nvSpPr>
          <p:spPr bwMode="auto">
            <a:xfrm>
              <a:off x="615" y="3240"/>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4" name="Rectangle 92">
              <a:extLst>
                <a:ext uri="{FF2B5EF4-FFF2-40B4-BE49-F238E27FC236}">
                  <a16:creationId xmlns:a16="http://schemas.microsoft.com/office/drawing/2014/main" id="{C09411AE-6A08-4EED-8E61-55B8BC7B7C09}"/>
                </a:ext>
              </a:extLst>
            </p:cNvPr>
            <p:cNvSpPr>
              <a:spLocks noChangeArrowheads="1"/>
            </p:cNvSpPr>
            <p:nvPr/>
          </p:nvSpPr>
          <p:spPr bwMode="auto">
            <a:xfrm>
              <a:off x="715" y="3235"/>
              <a:ext cx="563"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Vehicle safety</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5" name="Rectangle 93">
              <a:extLst>
                <a:ext uri="{FF2B5EF4-FFF2-40B4-BE49-F238E27FC236}">
                  <a16:creationId xmlns:a16="http://schemas.microsoft.com/office/drawing/2014/main" id="{9ECBF7EB-1193-4A55-BEC8-A0FB340B52B5}"/>
                </a:ext>
              </a:extLst>
            </p:cNvPr>
            <p:cNvSpPr>
              <a:spLocks noChangeArrowheads="1"/>
            </p:cNvSpPr>
            <p:nvPr/>
          </p:nvSpPr>
          <p:spPr bwMode="auto">
            <a:xfrm>
              <a:off x="1281" y="3235"/>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6" name="Rectangle 94">
              <a:extLst>
                <a:ext uri="{FF2B5EF4-FFF2-40B4-BE49-F238E27FC236}">
                  <a16:creationId xmlns:a16="http://schemas.microsoft.com/office/drawing/2014/main" id="{D6959602-737C-4F09-BBF6-F6A82EA8C504}"/>
                </a:ext>
              </a:extLst>
            </p:cNvPr>
            <p:cNvSpPr>
              <a:spLocks noChangeArrowheads="1"/>
            </p:cNvSpPr>
            <p:nvPr/>
          </p:nvSpPr>
          <p:spPr bwMode="auto">
            <a:xfrm>
              <a:off x="570" y="3352"/>
              <a:ext cx="0"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7" name="Rectangle 95">
              <a:extLst>
                <a:ext uri="{FF2B5EF4-FFF2-40B4-BE49-F238E27FC236}">
                  <a16:creationId xmlns:a16="http://schemas.microsoft.com/office/drawing/2014/main" id="{F91D668E-0324-4812-822F-7BB8F4109B8D}"/>
                </a:ext>
              </a:extLst>
            </p:cNvPr>
            <p:cNvSpPr>
              <a:spLocks noChangeArrowheads="1"/>
            </p:cNvSpPr>
            <p:nvPr/>
          </p:nvSpPr>
          <p:spPr bwMode="auto">
            <a:xfrm>
              <a:off x="615" y="3352"/>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8" name="Rectangle 96">
              <a:extLst>
                <a:ext uri="{FF2B5EF4-FFF2-40B4-BE49-F238E27FC236}">
                  <a16:creationId xmlns:a16="http://schemas.microsoft.com/office/drawing/2014/main" id="{07024838-D577-4C30-A936-FB3881DA750A}"/>
                </a:ext>
              </a:extLst>
            </p:cNvPr>
            <p:cNvSpPr>
              <a:spLocks noChangeArrowheads="1"/>
            </p:cNvSpPr>
            <p:nvPr/>
          </p:nvSpPr>
          <p:spPr bwMode="auto">
            <a:xfrm>
              <a:off x="715" y="3347"/>
              <a:ext cx="73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Liability coverage</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99" name="Rectangle 97">
              <a:extLst>
                <a:ext uri="{FF2B5EF4-FFF2-40B4-BE49-F238E27FC236}">
                  <a16:creationId xmlns:a16="http://schemas.microsoft.com/office/drawing/2014/main" id="{DCAC5DDC-85BA-40A1-9959-A6768125F9A2}"/>
                </a:ext>
              </a:extLst>
            </p:cNvPr>
            <p:cNvSpPr>
              <a:spLocks noChangeArrowheads="1"/>
            </p:cNvSpPr>
            <p:nvPr/>
          </p:nvSpPr>
          <p:spPr bwMode="auto">
            <a:xfrm>
              <a:off x="1445" y="3347"/>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100" name="Rectangle 98">
              <a:extLst>
                <a:ext uri="{FF2B5EF4-FFF2-40B4-BE49-F238E27FC236}">
                  <a16:creationId xmlns:a16="http://schemas.microsoft.com/office/drawing/2014/main" id="{5F1B294D-4E08-4668-8745-D8D523283F89}"/>
                </a:ext>
              </a:extLst>
            </p:cNvPr>
            <p:cNvSpPr>
              <a:spLocks noChangeArrowheads="1"/>
            </p:cNvSpPr>
            <p:nvPr/>
          </p:nvSpPr>
          <p:spPr bwMode="auto">
            <a:xfrm>
              <a:off x="282" y="3460"/>
              <a:ext cx="21" cy="1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mbria" panose="02040503050406030204" pitchFamily="18" charset="0"/>
                  <a:ea typeface="Cambria" panose="02040503050406030204" pitchFamily="18" charset="0"/>
                </a:rPr>
                <a:t> </a:t>
              </a:r>
              <a:endParaRPr kumimoji="0" lang="en-US" altLang="en-US" sz="12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grpSp>
    </p:spTree>
    <p:extLst>
      <p:ext uri="{BB962C8B-B14F-4D97-AF65-F5344CB8AC3E}">
        <p14:creationId xmlns:p14="http://schemas.microsoft.com/office/powerpoint/2010/main" val="2981995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CD8E72D-402E-4419-9F0B-50E7728C229A}"/>
              </a:ext>
            </a:extLst>
          </p:cNvPr>
          <p:cNvSpPr>
            <a:spLocks noGrp="1"/>
          </p:cNvSpPr>
          <p:nvPr>
            <p:ph type="ctrTitle"/>
          </p:nvPr>
        </p:nvSpPr>
        <p:spPr>
          <a:xfrm>
            <a:off x="166511" y="136526"/>
            <a:ext cx="7772400" cy="664986"/>
          </a:xfrm>
        </p:spPr>
        <p:txBody>
          <a:bodyPr>
            <a:normAutofit/>
          </a:bodyPr>
          <a:lstStyle/>
          <a:p>
            <a:pPr algn="l"/>
            <a:r>
              <a:rPr lang="en-US" sz="2400" dirty="0"/>
              <a:t>Budget Components</a:t>
            </a:r>
          </a:p>
        </p:txBody>
      </p:sp>
      <p:sp>
        <p:nvSpPr>
          <p:cNvPr id="7" name="Subtitle 6">
            <a:extLst>
              <a:ext uri="{FF2B5EF4-FFF2-40B4-BE49-F238E27FC236}">
                <a16:creationId xmlns:a16="http://schemas.microsoft.com/office/drawing/2014/main" id="{6E7995BF-7282-4658-A38F-FB1355F1FDAF}"/>
              </a:ext>
            </a:extLst>
          </p:cNvPr>
          <p:cNvSpPr>
            <a:spLocks noGrp="1"/>
          </p:cNvSpPr>
          <p:nvPr>
            <p:ph type="subTitle" idx="1"/>
          </p:nvPr>
        </p:nvSpPr>
        <p:spPr>
          <a:xfrm>
            <a:off x="395111" y="1083733"/>
            <a:ext cx="3081867" cy="4555067"/>
          </a:xfrm>
        </p:spPr>
        <p:txBody>
          <a:bodyPr>
            <a:normAutofit fontScale="77500" lnSpcReduction="20000"/>
          </a:bodyPr>
          <a:lstStyle/>
          <a:p>
            <a:pPr algn="l"/>
            <a:r>
              <a:rPr lang="en-US" sz="2600" b="1" dirty="0">
                <a:solidFill>
                  <a:schemeClr val="tx1"/>
                </a:solidFill>
              </a:rPr>
              <a:t>OPERATING EXPENSES</a:t>
            </a:r>
          </a:p>
          <a:p>
            <a:pPr algn="l"/>
            <a:endParaRPr lang="en-US" sz="2600" dirty="0">
              <a:solidFill>
                <a:schemeClr val="tx1"/>
              </a:solidFill>
            </a:endParaRPr>
          </a:p>
          <a:p>
            <a:pPr algn="l"/>
            <a:r>
              <a:rPr lang="en-US" sz="2600" dirty="0">
                <a:solidFill>
                  <a:schemeClr val="tx1"/>
                </a:solidFill>
              </a:rPr>
              <a:t>Dispatcher Salaries		</a:t>
            </a:r>
          </a:p>
          <a:p>
            <a:pPr algn="l"/>
            <a:r>
              <a:rPr lang="en-US" sz="2600" dirty="0">
                <a:solidFill>
                  <a:schemeClr val="tx1"/>
                </a:solidFill>
              </a:rPr>
              <a:t>Fringe Benefits	</a:t>
            </a:r>
          </a:p>
          <a:p>
            <a:pPr algn="l"/>
            <a:r>
              <a:rPr lang="en-US" sz="2600" dirty="0">
                <a:solidFill>
                  <a:schemeClr val="tx1"/>
                </a:solidFill>
              </a:rPr>
              <a:t>Fuel </a:t>
            </a:r>
            <a:r>
              <a:rPr lang="en-US" sz="2600" dirty="0">
                <a:solidFill>
                  <a:schemeClr val="tx1"/>
                </a:solidFill>
                <a:latin typeface="Cambria" panose="02040503050406030204" pitchFamily="18" charset="0"/>
                <a:ea typeface="Cambria" panose="02040503050406030204" pitchFamily="18" charset="0"/>
              </a:rPr>
              <a:t>and</a:t>
            </a:r>
            <a:r>
              <a:rPr lang="en-US" sz="2600" dirty="0">
                <a:solidFill>
                  <a:schemeClr val="tx1"/>
                </a:solidFill>
              </a:rPr>
              <a:t> Oil		</a:t>
            </a:r>
          </a:p>
          <a:p>
            <a:pPr algn="l"/>
            <a:r>
              <a:rPr lang="en-US" sz="2600" dirty="0">
                <a:solidFill>
                  <a:schemeClr val="tx1"/>
                </a:solidFill>
              </a:rPr>
              <a:t>Mileage Reimbursement	</a:t>
            </a:r>
          </a:p>
          <a:p>
            <a:pPr algn="l"/>
            <a:r>
              <a:rPr lang="en-US" sz="2600" dirty="0">
                <a:solidFill>
                  <a:schemeClr val="tx1"/>
                </a:solidFill>
              </a:rPr>
              <a:t>Vehicle Insurance	</a:t>
            </a:r>
          </a:p>
          <a:p>
            <a:pPr algn="l"/>
            <a:r>
              <a:rPr lang="en-US" sz="2600" dirty="0">
                <a:solidFill>
                  <a:schemeClr val="tx1"/>
                </a:solidFill>
              </a:rPr>
              <a:t>Vehicle Depreciation 	</a:t>
            </a:r>
          </a:p>
          <a:p>
            <a:pPr algn="l"/>
            <a:r>
              <a:rPr lang="en-US" sz="2600" dirty="0">
                <a:solidFill>
                  <a:schemeClr val="tx1"/>
                </a:solidFill>
              </a:rPr>
              <a:t>Vehicle Lease	</a:t>
            </a:r>
          </a:p>
          <a:p>
            <a:pPr algn="l"/>
            <a:r>
              <a:rPr lang="en-US" sz="2600" dirty="0">
                <a:solidFill>
                  <a:schemeClr val="tx1"/>
                </a:solidFill>
              </a:rPr>
              <a:t>Vehicle Storage	</a:t>
            </a:r>
          </a:p>
          <a:p>
            <a:pPr algn="l"/>
            <a:r>
              <a:rPr lang="en-US" sz="2600" dirty="0">
                <a:solidFill>
                  <a:schemeClr val="tx1"/>
                </a:solidFill>
              </a:rPr>
              <a:t>Operation Training	</a:t>
            </a:r>
          </a:p>
          <a:p>
            <a:pPr algn="l"/>
            <a:r>
              <a:rPr lang="en-US" sz="2600" dirty="0">
                <a:solidFill>
                  <a:schemeClr val="tx1"/>
                </a:solidFill>
              </a:rPr>
              <a:t>Other</a:t>
            </a:r>
          </a:p>
          <a:p>
            <a:pPr algn="l"/>
            <a:r>
              <a:rPr lang="en-US" sz="2600" dirty="0">
                <a:solidFill>
                  <a:schemeClr val="tx1"/>
                </a:solidFill>
              </a:rPr>
              <a:t>	</a:t>
            </a:r>
          </a:p>
          <a:p>
            <a:pPr algn="l"/>
            <a:r>
              <a:rPr lang="en-US" sz="2600" b="1" dirty="0">
                <a:solidFill>
                  <a:schemeClr val="tx1"/>
                </a:solidFill>
              </a:rPr>
              <a:t>Operations Subtotal</a:t>
            </a:r>
            <a:r>
              <a:rPr lang="en-US" sz="2600" dirty="0"/>
              <a:t>	</a:t>
            </a:r>
          </a:p>
          <a:p>
            <a:endParaRPr lang="en-US" dirty="0"/>
          </a:p>
        </p:txBody>
      </p:sp>
      <p:sp>
        <p:nvSpPr>
          <p:cNvPr id="4" name="Slide Number Placeholder 3">
            <a:extLst>
              <a:ext uri="{FF2B5EF4-FFF2-40B4-BE49-F238E27FC236}">
                <a16:creationId xmlns:a16="http://schemas.microsoft.com/office/drawing/2014/main" id="{B0433337-6CCA-4264-A5E7-0DD1C5EDD191}"/>
              </a:ext>
            </a:extLst>
          </p:cNvPr>
          <p:cNvSpPr>
            <a:spLocks noGrp="1"/>
          </p:cNvSpPr>
          <p:nvPr>
            <p:ph type="sldNum" sz="quarter" idx="12"/>
          </p:nvPr>
        </p:nvSpPr>
        <p:spPr/>
        <p:txBody>
          <a:bodyPr/>
          <a:lstStyle/>
          <a:p>
            <a:fld id="{0D8C6840-6B22-6448-A33B-658A487A1418}" type="slidenum">
              <a:rPr lang="en-US" smtClean="0"/>
              <a:t>23</a:t>
            </a:fld>
            <a:endParaRPr lang="en-US" dirty="0"/>
          </a:p>
        </p:txBody>
      </p:sp>
      <p:sp>
        <p:nvSpPr>
          <p:cNvPr id="8" name="Subtitle 6">
            <a:extLst>
              <a:ext uri="{FF2B5EF4-FFF2-40B4-BE49-F238E27FC236}">
                <a16:creationId xmlns:a16="http://schemas.microsoft.com/office/drawing/2014/main" id="{DACDDDAD-5858-441A-B427-91510E8AE647}"/>
              </a:ext>
            </a:extLst>
          </p:cNvPr>
          <p:cNvSpPr txBox="1">
            <a:spLocks/>
          </p:cNvSpPr>
          <p:nvPr/>
        </p:nvSpPr>
        <p:spPr>
          <a:xfrm>
            <a:off x="3815645" y="778934"/>
            <a:ext cx="3488267" cy="4859866"/>
          </a:xfrm>
          <a:prstGeom prst="rect">
            <a:avLst/>
          </a:prstGeom>
        </p:spPr>
        <p:txBody>
          <a:bodyPr vert="horz" lIns="91440" tIns="45720" rIns="91440" bIns="45720" rtlCol="0">
            <a:normAutofit fontScale="6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a:p>
            <a:pPr algn="l"/>
            <a:r>
              <a:rPr lang="en-US" b="1" dirty="0">
                <a:solidFill>
                  <a:schemeClr val="tx1"/>
                </a:solidFill>
              </a:rPr>
              <a:t>MAINTENANCE EXPENSES</a:t>
            </a:r>
          </a:p>
          <a:p>
            <a:pPr algn="l"/>
            <a:endParaRPr lang="en-US" dirty="0">
              <a:solidFill>
                <a:schemeClr val="tx1"/>
              </a:solidFill>
            </a:endParaRPr>
          </a:p>
          <a:p>
            <a:pPr algn="l"/>
            <a:r>
              <a:rPr lang="en-US" dirty="0">
                <a:solidFill>
                  <a:schemeClr val="tx1"/>
                </a:solidFill>
              </a:rPr>
              <a:t>Mechanic Salaries	</a:t>
            </a:r>
          </a:p>
          <a:p>
            <a:pPr algn="l"/>
            <a:r>
              <a:rPr lang="en-US" dirty="0">
                <a:solidFill>
                  <a:schemeClr val="tx1"/>
                </a:solidFill>
              </a:rPr>
              <a:t>Fringe Benefits	</a:t>
            </a:r>
          </a:p>
          <a:p>
            <a:pPr algn="l"/>
            <a:r>
              <a:rPr lang="en-US" dirty="0">
                <a:solidFill>
                  <a:schemeClr val="tx1"/>
                </a:solidFill>
              </a:rPr>
              <a:t>Maintenance Contracts	</a:t>
            </a:r>
          </a:p>
          <a:p>
            <a:pPr algn="l"/>
            <a:r>
              <a:rPr lang="en-US" dirty="0">
                <a:solidFill>
                  <a:schemeClr val="tx1"/>
                </a:solidFill>
              </a:rPr>
              <a:t>Materials and Supplies (parts)	</a:t>
            </a:r>
          </a:p>
          <a:p>
            <a:pPr algn="l"/>
            <a:r>
              <a:rPr lang="en-US" dirty="0">
                <a:solidFill>
                  <a:schemeClr val="tx1"/>
                </a:solidFill>
              </a:rPr>
              <a:t>Maintenance Facility Rental	</a:t>
            </a:r>
          </a:p>
          <a:p>
            <a:pPr algn="l"/>
            <a:r>
              <a:rPr lang="en-US" dirty="0">
                <a:solidFill>
                  <a:schemeClr val="tx1"/>
                </a:solidFill>
              </a:rPr>
              <a:t>Equipment Rental	</a:t>
            </a:r>
          </a:p>
          <a:p>
            <a:pPr algn="l"/>
            <a:r>
              <a:rPr lang="en-US" dirty="0">
                <a:solidFill>
                  <a:schemeClr val="tx1"/>
                </a:solidFill>
              </a:rPr>
              <a:t>Utilities	</a:t>
            </a:r>
          </a:p>
          <a:p>
            <a:pPr algn="l"/>
            <a:r>
              <a:rPr lang="en-US" dirty="0">
                <a:solidFill>
                  <a:schemeClr val="tx1"/>
                </a:solidFill>
              </a:rPr>
              <a:t>Vehicle Storage	</a:t>
            </a:r>
          </a:p>
          <a:p>
            <a:pPr algn="l"/>
            <a:r>
              <a:rPr lang="en-US" dirty="0">
                <a:solidFill>
                  <a:schemeClr val="tx1"/>
                </a:solidFill>
              </a:rPr>
              <a:t>Maintenance Training	</a:t>
            </a:r>
          </a:p>
          <a:p>
            <a:pPr algn="l"/>
            <a:r>
              <a:rPr lang="en-US" dirty="0">
                <a:solidFill>
                  <a:schemeClr val="tx1"/>
                </a:solidFill>
              </a:rPr>
              <a:t>Other	</a:t>
            </a:r>
          </a:p>
          <a:p>
            <a:pPr algn="l"/>
            <a:endParaRPr lang="en-US" dirty="0">
              <a:solidFill>
                <a:schemeClr val="tx1"/>
              </a:solidFill>
            </a:endParaRPr>
          </a:p>
          <a:p>
            <a:pPr algn="l"/>
            <a:r>
              <a:rPr lang="en-US" b="1" dirty="0">
                <a:solidFill>
                  <a:schemeClr val="tx1"/>
                </a:solidFill>
              </a:rPr>
              <a:t>Maintenance Subtotal	</a:t>
            </a:r>
          </a:p>
          <a:p>
            <a:pPr algn="l"/>
            <a:endParaRPr lang="en-US" dirty="0"/>
          </a:p>
        </p:txBody>
      </p:sp>
    </p:spTree>
    <p:extLst>
      <p:ext uri="{BB962C8B-B14F-4D97-AF65-F5344CB8AC3E}">
        <p14:creationId xmlns:p14="http://schemas.microsoft.com/office/powerpoint/2010/main" val="3600247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433337-6CCA-4264-A5E7-0DD1C5EDD191}"/>
              </a:ext>
            </a:extLst>
          </p:cNvPr>
          <p:cNvSpPr>
            <a:spLocks noGrp="1"/>
          </p:cNvSpPr>
          <p:nvPr>
            <p:ph type="sldNum" sz="quarter" idx="12"/>
          </p:nvPr>
        </p:nvSpPr>
        <p:spPr/>
        <p:txBody>
          <a:bodyPr/>
          <a:lstStyle/>
          <a:p>
            <a:fld id="{0D8C6840-6B22-6448-A33B-658A487A1418}" type="slidenum">
              <a:rPr lang="en-US" smtClean="0"/>
              <a:t>24</a:t>
            </a:fld>
            <a:endParaRPr lang="en-US" dirty="0"/>
          </a:p>
        </p:txBody>
      </p:sp>
      <p:sp>
        <p:nvSpPr>
          <p:cNvPr id="10" name="Rectangle 9">
            <a:extLst>
              <a:ext uri="{FF2B5EF4-FFF2-40B4-BE49-F238E27FC236}">
                <a16:creationId xmlns:a16="http://schemas.microsoft.com/office/drawing/2014/main" id="{F1F5D4B9-EF77-43C3-B417-6D6D0DFF1028}"/>
              </a:ext>
            </a:extLst>
          </p:cNvPr>
          <p:cNvSpPr/>
          <p:nvPr/>
        </p:nvSpPr>
        <p:spPr>
          <a:xfrm>
            <a:off x="620890" y="1230489"/>
            <a:ext cx="3296354" cy="4247317"/>
          </a:xfrm>
          <a:prstGeom prst="rect">
            <a:avLst/>
          </a:prstGeom>
        </p:spPr>
        <p:txBody>
          <a:bodyPr wrap="square">
            <a:spAutoFit/>
          </a:bodyPr>
          <a:lstStyle/>
          <a:p>
            <a:r>
              <a:rPr lang="en-US" b="1" dirty="0"/>
              <a:t>ADMINISTRATIVE EXPENSES</a:t>
            </a:r>
          </a:p>
          <a:p>
            <a:endParaRPr lang="en-US" dirty="0"/>
          </a:p>
          <a:p>
            <a:r>
              <a:rPr lang="en-US" dirty="0"/>
              <a:t>Administrator Salary		</a:t>
            </a:r>
          </a:p>
          <a:p>
            <a:r>
              <a:rPr lang="en-US" dirty="0"/>
              <a:t>Manager Salary	</a:t>
            </a:r>
          </a:p>
          <a:p>
            <a:r>
              <a:rPr lang="en-US" dirty="0"/>
              <a:t>Support Staff Salary		</a:t>
            </a:r>
          </a:p>
          <a:p>
            <a:r>
              <a:rPr lang="en-US" dirty="0"/>
              <a:t>Fringe Benefits	</a:t>
            </a:r>
          </a:p>
          <a:p>
            <a:r>
              <a:rPr lang="en-US" dirty="0"/>
              <a:t>Materials and Supplies	</a:t>
            </a:r>
          </a:p>
          <a:p>
            <a:r>
              <a:rPr lang="en-US" dirty="0"/>
              <a:t>Telephone	</a:t>
            </a:r>
          </a:p>
          <a:p>
            <a:r>
              <a:rPr lang="en-US" dirty="0"/>
              <a:t>Office Rental		</a:t>
            </a:r>
          </a:p>
          <a:p>
            <a:r>
              <a:rPr lang="en-US" dirty="0"/>
              <a:t>Utilities	</a:t>
            </a:r>
          </a:p>
          <a:p>
            <a:r>
              <a:rPr lang="en-US" dirty="0"/>
              <a:t>Advertising		</a:t>
            </a:r>
          </a:p>
          <a:p>
            <a:r>
              <a:rPr lang="en-US" dirty="0"/>
              <a:t>Printing	</a:t>
            </a:r>
          </a:p>
          <a:p>
            <a:r>
              <a:rPr lang="en-US" dirty="0"/>
              <a:t>Administration Training	</a:t>
            </a:r>
          </a:p>
          <a:p>
            <a:r>
              <a:rPr lang="en-US" dirty="0"/>
              <a:t>Other	</a:t>
            </a:r>
          </a:p>
          <a:p>
            <a:r>
              <a:rPr lang="en-US" dirty="0"/>
              <a:t>Administration Subtotal	</a:t>
            </a:r>
          </a:p>
        </p:txBody>
      </p:sp>
      <p:sp>
        <p:nvSpPr>
          <p:cNvPr id="11" name="Rectangle 10">
            <a:extLst>
              <a:ext uri="{FF2B5EF4-FFF2-40B4-BE49-F238E27FC236}">
                <a16:creationId xmlns:a16="http://schemas.microsoft.com/office/drawing/2014/main" id="{ADE953D3-FA0B-403A-85F5-7F46407E4E93}"/>
              </a:ext>
            </a:extLst>
          </p:cNvPr>
          <p:cNvSpPr/>
          <p:nvPr/>
        </p:nvSpPr>
        <p:spPr>
          <a:xfrm>
            <a:off x="4163852" y="3309785"/>
            <a:ext cx="2383538" cy="369332"/>
          </a:xfrm>
          <a:prstGeom prst="rect">
            <a:avLst/>
          </a:prstGeom>
        </p:spPr>
        <p:txBody>
          <a:bodyPr wrap="none">
            <a:spAutoFit/>
          </a:bodyPr>
          <a:lstStyle/>
          <a:p>
            <a:r>
              <a:rPr lang="en-US" b="1" dirty="0">
                <a:latin typeface="Calibri" panose="020F0502020204030204" pitchFamily="34" charset="0"/>
                <a:ea typeface="Times New Roman" panose="02020603050405020304" pitchFamily="18" charset="0"/>
                <a:cs typeface="Calibri" panose="020F0502020204030204" pitchFamily="34" charset="0"/>
              </a:rPr>
              <a:t>TOTAL Project Revenue</a:t>
            </a:r>
            <a:endParaRPr lang="en-US" dirty="0">
              <a:latin typeface="Calibri" panose="020F0502020204030204" pitchFamily="34" charset="0"/>
              <a:cs typeface="Calibri" panose="020F0502020204030204" pitchFamily="34" charset="0"/>
            </a:endParaRPr>
          </a:p>
        </p:txBody>
      </p:sp>
      <p:sp>
        <p:nvSpPr>
          <p:cNvPr id="12" name="Title 5">
            <a:extLst>
              <a:ext uri="{FF2B5EF4-FFF2-40B4-BE49-F238E27FC236}">
                <a16:creationId xmlns:a16="http://schemas.microsoft.com/office/drawing/2014/main" id="{197774D3-FFE5-4D73-9E0B-F3AD7B83C268}"/>
              </a:ext>
            </a:extLst>
          </p:cNvPr>
          <p:cNvSpPr txBox="1">
            <a:spLocks/>
          </p:cNvSpPr>
          <p:nvPr/>
        </p:nvSpPr>
        <p:spPr>
          <a:xfrm>
            <a:off x="344311" y="253069"/>
            <a:ext cx="7772400" cy="66498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dirty="0"/>
              <a:t>Budget Components</a:t>
            </a:r>
          </a:p>
        </p:txBody>
      </p:sp>
      <p:pic>
        <p:nvPicPr>
          <p:cNvPr id="2" name="Picture 1">
            <a:extLst>
              <a:ext uri="{FF2B5EF4-FFF2-40B4-BE49-F238E27FC236}">
                <a16:creationId xmlns:a16="http://schemas.microsoft.com/office/drawing/2014/main" id="{B84516BA-C8CA-4535-9EF6-70294A8F77AF}"/>
              </a:ext>
            </a:extLst>
          </p:cNvPr>
          <p:cNvPicPr>
            <a:picLocks noChangeAspect="1"/>
          </p:cNvPicPr>
          <p:nvPr/>
        </p:nvPicPr>
        <p:blipFill>
          <a:blip r:embed="rId3"/>
          <a:stretch>
            <a:fillRect/>
          </a:stretch>
        </p:blipFill>
        <p:spPr>
          <a:xfrm>
            <a:off x="4021060" y="1230489"/>
            <a:ext cx="2908044" cy="1865538"/>
          </a:xfrm>
          <a:prstGeom prst="rect">
            <a:avLst/>
          </a:prstGeom>
        </p:spPr>
      </p:pic>
      <p:pic>
        <p:nvPicPr>
          <p:cNvPr id="3" name="Picture 2">
            <a:extLst>
              <a:ext uri="{FF2B5EF4-FFF2-40B4-BE49-F238E27FC236}">
                <a16:creationId xmlns:a16="http://schemas.microsoft.com/office/drawing/2014/main" id="{8C1764CF-42D9-4670-8D53-D59BCB77D068}"/>
              </a:ext>
            </a:extLst>
          </p:cNvPr>
          <p:cNvPicPr>
            <a:picLocks noChangeAspect="1"/>
          </p:cNvPicPr>
          <p:nvPr/>
        </p:nvPicPr>
        <p:blipFill>
          <a:blip r:embed="rId4"/>
          <a:stretch>
            <a:fillRect/>
          </a:stretch>
        </p:blipFill>
        <p:spPr>
          <a:xfrm>
            <a:off x="3880807" y="4143745"/>
            <a:ext cx="4813463" cy="768163"/>
          </a:xfrm>
          <a:prstGeom prst="rect">
            <a:avLst/>
          </a:prstGeom>
        </p:spPr>
      </p:pic>
      <p:sp>
        <p:nvSpPr>
          <p:cNvPr id="8" name="Rectangle 7">
            <a:extLst>
              <a:ext uri="{FF2B5EF4-FFF2-40B4-BE49-F238E27FC236}">
                <a16:creationId xmlns:a16="http://schemas.microsoft.com/office/drawing/2014/main" id="{88198B75-D221-4038-AD88-85E757197A4E}"/>
              </a:ext>
            </a:extLst>
          </p:cNvPr>
          <p:cNvSpPr/>
          <p:nvPr/>
        </p:nvSpPr>
        <p:spPr>
          <a:xfrm>
            <a:off x="457201" y="5555734"/>
            <a:ext cx="2997744" cy="369332"/>
          </a:xfrm>
          <a:prstGeom prst="rect">
            <a:avLst/>
          </a:prstGeom>
        </p:spPr>
        <p:txBody>
          <a:bodyPr wrap="none">
            <a:spAutoFit/>
          </a:bodyPr>
          <a:lstStyle/>
          <a:p>
            <a:r>
              <a:rPr lang="en-US" b="1" dirty="0">
                <a:latin typeface="Cambria" panose="02040503050406030204" pitchFamily="18" charset="0"/>
                <a:ea typeface="Times New Roman" panose="02020603050405020304" pitchFamily="18" charset="0"/>
                <a:cs typeface="Times New Roman" panose="02020603050405020304" pitchFamily="18" charset="0"/>
              </a:rPr>
              <a:t>TOTAL PROJECT EXPENSES</a:t>
            </a:r>
            <a:endParaRPr lang="en-US" dirty="0"/>
          </a:p>
        </p:txBody>
      </p:sp>
    </p:spTree>
    <p:extLst>
      <p:ext uri="{BB962C8B-B14F-4D97-AF65-F5344CB8AC3E}">
        <p14:creationId xmlns:p14="http://schemas.microsoft.com/office/powerpoint/2010/main" val="690988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433337-6CCA-4264-A5E7-0DD1C5EDD191}"/>
              </a:ext>
            </a:extLst>
          </p:cNvPr>
          <p:cNvSpPr>
            <a:spLocks noGrp="1"/>
          </p:cNvSpPr>
          <p:nvPr>
            <p:ph type="sldNum" sz="quarter" idx="12"/>
          </p:nvPr>
        </p:nvSpPr>
        <p:spPr/>
        <p:txBody>
          <a:bodyPr/>
          <a:lstStyle/>
          <a:p>
            <a:fld id="{0D8C6840-6B22-6448-A33B-658A487A1418}" type="slidenum">
              <a:rPr lang="en-US" smtClean="0"/>
              <a:t>25</a:t>
            </a:fld>
            <a:endParaRPr lang="en-US" dirty="0"/>
          </a:p>
        </p:txBody>
      </p:sp>
      <p:sp>
        <p:nvSpPr>
          <p:cNvPr id="5" name="Rectangle 4">
            <a:extLst>
              <a:ext uri="{FF2B5EF4-FFF2-40B4-BE49-F238E27FC236}">
                <a16:creationId xmlns:a16="http://schemas.microsoft.com/office/drawing/2014/main" id="{F0E4EBAA-838E-4C15-BA14-4DA706BE9951}"/>
              </a:ext>
            </a:extLst>
          </p:cNvPr>
          <p:cNvSpPr/>
          <p:nvPr/>
        </p:nvSpPr>
        <p:spPr>
          <a:xfrm>
            <a:off x="299826" y="1629254"/>
            <a:ext cx="3712619" cy="1754326"/>
          </a:xfrm>
          <a:prstGeom prst="rect">
            <a:avLst/>
          </a:prstGeom>
        </p:spPr>
        <p:txBody>
          <a:bodyPr wrap="square">
            <a:spAutoFit/>
          </a:bodyPr>
          <a:lstStyle/>
          <a:p>
            <a:r>
              <a:rPr lang="en-US" b="1" dirty="0"/>
              <a:t>TOTAL Funds Requested</a:t>
            </a:r>
            <a:r>
              <a:rPr lang="en-US" dirty="0"/>
              <a:t>	</a:t>
            </a:r>
          </a:p>
          <a:p>
            <a:endParaRPr lang="en-US" dirty="0"/>
          </a:p>
          <a:p>
            <a:r>
              <a:rPr lang="en-US" b="1" dirty="0"/>
              <a:t>STATE Funds Requested**</a:t>
            </a:r>
            <a:r>
              <a:rPr lang="en-US" dirty="0"/>
              <a:t>		</a:t>
            </a:r>
          </a:p>
          <a:p>
            <a:r>
              <a:rPr lang="en-US" dirty="0"/>
              <a:t>**(75% of Total Funds Requested)</a:t>
            </a:r>
          </a:p>
          <a:p>
            <a:endParaRPr lang="en-US" dirty="0"/>
          </a:p>
          <a:p>
            <a:endParaRPr lang="en-US" dirty="0"/>
          </a:p>
        </p:txBody>
      </p:sp>
      <p:sp>
        <p:nvSpPr>
          <p:cNvPr id="10" name="Rectangle 9">
            <a:extLst>
              <a:ext uri="{FF2B5EF4-FFF2-40B4-BE49-F238E27FC236}">
                <a16:creationId xmlns:a16="http://schemas.microsoft.com/office/drawing/2014/main" id="{028361F8-11EC-43C2-9B4F-FB57FD9B7F6A}"/>
              </a:ext>
            </a:extLst>
          </p:cNvPr>
          <p:cNvSpPr/>
          <p:nvPr/>
        </p:nvSpPr>
        <p:spPr>
          <a:xfrm>
            <a:off x="206335" y="2862958"/>
            <a:ext cx="3899600" cy="3139321"/>
          </a:xfrm>
          <a:prstGeom prst="rect">
            <a:avLst/>
          </a:prstGeom>
        </p:spPr>
        <p:txBody>
          <a:bodyPr wrap="square">
            <a:spAutoFit/>
          </a:bodyPr>
          <a:lstStyle/>
          <a:p>
            <a:r>
              <a:rPr lang="en-US" b="1" dirty="0"/>
              <a:t>LOCAL/LOCAL OVERMATCH FUNDING </a:t>
            </a:r>
          </a:p>
          <a:p>
            <a:endParaRPr lang="en-US" dirty="0"/>
          </a:p>
          <a:p>
            <a:r>
              <a:rPr lang="en-US" dirty="0"/>
              <a:t>Donations		</a:t>
            </a:r>
          </a:p>
          <a:p>
            <a:r>
              <a:rPr lang="en-US" dirty="0"/>
              <a:t>Agency General Funds	</a:t>
            </a:r>
          </a:p>
          <a:p>
            <a:r>
              <a:rPr lang="en-US" dirty="0"/>
              <a:t>Other (specify)</a:t>
            </a:r>
          </a:p>
          <a:p>
            <a:r>
              <a:rPr lang="en-US" dirty="0"/>
              <a:t>	</a:t>
            </a:r>
          </a:p>
          <a:p>
            <a:r>
              <a:rPr lang="en-US" b="1" dirty="0"/>
              <a:t>TOTAL Local Funds**</a:t>
            </a:r>
            <a:r>
              <a:rPr lang="en-US" dirty="0"/>
              <a:t>		</a:t>
            </a:r>
          </a:p>
          <a:p>
            <a:r>
              <a:rPr lang="en-US" dirty="0"/>
              <a:t>TOTAL Local Overmatch Funds</a:t>
            </a:r>
          </a:p>
          <a:p>
            <a:r>
              <a:rPr lang="en-US" dirty="0"/>
              <a:t>**(Must be 25% of Total Funds Requested)</a:t>
            </a:r>
          </a:p>
          <a:p>
            <a:endParaRPr lang="en-US" dirty="0"/>
          </a:p>
        </p:txBody>
      </p:sp>
      <p:sp>
        <p:nvSpPr>
          <p:cNvPr id="11" name="Title 5">
            <a:extLst>
              <a:ext uri="{FF2B5EF4-FFF2-40B4-BE49-F238E27FC236}">
                <a16:creationId xmlns:a16="http://schemas.microsoft.com/office/drawing/2014/main" id="{8AC25B8F-523D-41D3-80B9-5AE0F37DDD02}"/>
              </a:ext>
            </a:extLst>
          </p:cNvPr>
          <p:cNvSpPr txBox="1">
            <a:spLocks/>
          </p:cNvSpPr>
          <p:nvPr/>
        </p:nvSpPr>
        <p:spPr>
          <a:xfrm>
            <a:off x="166511" y="136526"/>
            <a:ext cx="7772400" cy="66498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dirty="0"/>
              <a:t>Budget Components</a:t>
            </a:r>
          </a:p>
        </p:txBody>
      </p:sp>
      <p:sp>
        <p:nvSpPr>
          <p:cNvPr id="7" name="Title 5">
            <a:extLst>
              <a:ext uri="{FF2B5EF4-FFF2-40B4-BE49-F238E27FC236}">
                <a16:creationId xmlns:a16="http://schemas.microsoft.com/office/drawing/2014/main" id="{3873F6FC-BB30-4EEC-9CFE-D8DA099F37AA}"/>
              </a:ext>
            </a:extLst>
          </p:cNvPr>
          <p:cNvSpPr txBox="1">
            <a:spLocks/>
          </p:cNvSpPr>
          <p:nvPr/>
        </p:nvSpPr>
        <p:spPr>
          <a:xfrm>
            <a:off x="4019249" y="1122060"/>
            <a:ext cx="3200053" cy="66498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dirty="0"/>
              <a:t>Example</a:t>
            </a: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b="5198"/>
          <a:stretch/>
        </p:blipFill>
        <p:spPr>
          <a:xfrm>
            <a:off x="4012445" y="1787046"/>
            <a:ext cx="4898634" cy="3467470"/>
          </a:xfrm>
          <a:prstGeom prst="rect">
            <a:avLst/>
          </a:prstGeom>
        </p:spPr>
      </p:pic>
      <p:sp>
        <p:nvSpPr>
          <p:cNvPr id="8" name="TextBox 7"/>
          <p:cNvSpPr txBox="1"/>
          <p:nvPr/>
        </p:nvSpPr>
        <p:spPr>
          <a:xfrm>
            <a:off x="4012445" y="5482267"/>
            <a:ext cx="5025774" cy="646331"/>
          </a:xfrm>
          <a:prstGeom prst="rect">
            <a:avLst/>
          </a:prstGeom>
          <a:noFill/>
        </p:spPr>
        <p:txBody>
          <a:bodyPr wrap="square" rtlCol="0">
            <a:spAutoFit/>
          </a:bodyPr>
          <a:lstStyle/>
          <a:p>
            <a:r>
              <a:rPr lang="en-US" i="1" dirty="0"/>
              <a:t>Please note: using the example from the FY2021 grant application as it has not changed.</a:t>
            </a:r>
          </a:p>
        </p:txBody>
      </p:sp>
    </p:spTree>
    <p:extLst>
      <p:ext uri="{BB962C8B-B14F-4D97-AF65-F5344CB8AC3E}">
        <p14:creationId xmlns:p14="http://schemas.microsoft.com/office/powerpoint/2010/main" val="32313228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AA1CF-3FC3-4FFA-A656-DB524DF8EBE3}"/>
              </a:ext>
            </a:extLst>
          </p:cNvPr>
          <p:cNvSpPr>
            <a:spLocks noGrp="1"/>
          </p:cNvSpPr>
          <p:nvPr>
            <p:ph type="title"/>
          </p:nvPr>
        </p:nvSpPr>
        <p:spPr/>
        <p:txBody>
          <a:bodyPr/>
          <a:lstStyle/>
          <a:p>
            <a:pPr algn="l"/>
            <a:r>
              <a:rPr lang="en-US" dirty="0"/>
              <a:t>Part II </a:t>
            </a:r>
          </a:p>
        </p:txBody>
      </p:sp>
      <p:sp>
        <p:nvSpPr>
          <p:cNvPr id="3" name="Content Placeholder 2">
            <a:extLst>
              <a:ext uri="{FF2B5EF4-FFF2-40B4-BE49-F238E27FC236}">
                <a16:creationId xmlns:a16="http://schemas.microsoft.com/office/drawing/2014/main" id="{621B55AB-976A-4BDC-A5CE-F684CDE17B64}"/>
              </a:ext>
            </a:extLst>
          </p:cNvPr>
          <p:cNvSpPr>
            <a:spLocks noGrp="1"/>
          </p:cNvSpPr>
          <p:nvPr>
            <p:ph idx="1"/>
          </p:nvPr>
        </p:nvSpPr>
        <p:spPr/>
        <p:txBody>
          <a:bodyPr/>
          <a:lstStyle/>
          <a:p>
            <a:pPr marL="0" indent="0">
              <a:buNone/>
            </a:pPr>
            <a:r>
              <a:rPr lang="en-US" dirty="0"/>
              <a:t>Certifications and Assurances</a:t>
            </a:r>
          </a:p>
          <a:p>
            <a:pPr marL="0" indent="0">
              <a:buNone/>
            </a:pPr>
            <a:endParaRPr lang="en-US" dirty="0"/>
          </a:p>
          <a:p>
            <a:pPr marL="571500" indent="-571500">
              <a:buAutoNum type="romanUcPeriod"/>
            </a:pPr>
            <a:r>
              <a:rPr lang="en-US" dirty="0"/>
              <a:t>Program Assurances</a:t>
            </a:r>
          </a:p>
          <a:p>
            <a:pPr marL="0" indent="0">
              <a:buNone/>
            </a:pPr>
            <a:endParaRPr lang="en-US" dirty="0"/>
          </a:p>
          <a:p>
            <a:pPr marL="0" indent="0">
              <a:buNone/>
            </a:pPr>
            <a:r>
              <a:rPr lang="en-US" dirty="0"/>
              <a:t>II. Equal Rights Assurances</a:t>
            </a:r>
          </a:p>
        </p:txBody>
      </p:sp>
      <p:sp>
        <p:nvSpPr>
          <p:cNvPr id="4" name="Slide Number Placeholder 3">
            <a:extLst>
              <a:ext uri="{FF2B5EF4-FFF2-40B4-BE49-F238E27FC236}">
                <a16:creationId xmlns:a16="http://schemas.microsoft.com/office/drawing/2014/main" id="{074899BB-9004-4423-9433-0006EDA2B5C7}"/>
              </a:ext>
            </a:extLst>
          </p:cNvPr>
          <p:cNvSpPr>
            <a:spLocks noGrp="1"/>
          </p:cNvSpPr>
          <p:nvPr>
            <p:ph type="sldNum" sz="quarter" idx="12"/>
          </p:nvPr>
        </p:nvSpPr>
        <p:spPr/>
        <p:txBody>
          <a:bodyPr/>
          <a:lstStyle/>
          <a:p>
            <a:fld id="{0D8C6840-6B22-6448-A33B-658A487A1418}" type="slidenum">
              <a:rPr lang="en-US" smtClean="0"/>
              <a:t>26</a:t>
            </a:fld>
            <a:endParaRPr lang="en-US" dirty="0"/>
          </a:p>
        </p:txBody>
      </p:sp>
    </p:spTree>
    <p:extLst>
      <p:ext uri="{BB962C8B-B14F-4D97-AF65-F5344CB8AC3E}">
        <p14:creationId xmlns:p14="http://schemas.microsoft.com/office/powerpoint/2010/main" val="3031612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AA1CF-3FC3-4FFA-A656-DB524DF8EBE3}"/>
              </a:ext>
            </a:extLst>
          </p:cNvPr>
          <p:cNvSpPr>
            <a:spLocks noGrp="1"/>
          </p:cNvSpPr>
          <p:nvPr>
            <p:ph type="title"/>
          </p:nvPr>
        </p:nvSpPr>
        <p:spPr/>
        <p:txBody>
          <a:bodyPr>
            <a:normAutofit/>
          </a:bodyPr>
          <a:lstStyle/>
          <a:p>
            <a:pPr algn="l"/>
            <a:r>
              <a:rPr lang="en-US" sz="3200" b="1" dirty="0"/>
              <a:t>Operations Reporting Form</a:t>
            </a:r>
          </a:p>
        </p:txBody>
      </p:sp>
      <p:sp>
        <p:nvSpPr>
          <p:cNvPr id="3" name="Content Placeholder 2">
            <a:extLst>
              <a:ext uri="{FF2B5EF4-FFF2-40B4-BE49-F238E27FC236}">
                <a16:creationId xmlns:a16="http://schemas.microsoft.com/office/drawing/2014/main" id="{621B55AB-976A-4BDC-A5CE-F684CDE17B64}"/>
              </a:ext>
            </a:extLst>
          </p:cNvPr>
          <p:cNvSpPr>
            <a:spLocks noGrp="1"/>
          </p:cNvSpPr>
          <p:nvPr>
            <p:ph idx="1"/>
          </p:nvPr>
        </p:nvSpPr>
        <p:spPr/>
        <p:txBody>
          <a:bodyPr>
            <a:normAutofit lnSpcReduction="10000"/>
          </a:bodyPr>
          <a:lstStyle/>
          <a:p>
            <a:pPr marL="0" indent="0">
              <a:buNone/>
            </a:pPr>
            <a:r>
              <a:rPr lang="en-US" sz="2800" dirty="0"/>
              <a:t>For agencies awarded a Maryland Senior Rides Program grant must complete a Report Form for each quarter and a Final Report at the conclusion of the program year.</a:t>
            </a:r>
          </a:p>
          <a:p>
            <a:pPr marL="0" indent="0">
              <a:buNone/>
            </a:pPr>
            <a:endParaRPr lang="en-US" sz="2800" dirty="0"/>
          </a:p>
          <a:p>
            <a:pPr marL="0" indent="0">
              <a:buNone/>
            </a:pPr>
            <a:r>
              <a:rPr lang="en-US" sz="2800" dirty="0"/>
              <a:t>We will us the data collected to make a report to the Governor each September.</a:t>
            </a:r>
          </a:p>
          <a:p>
            <a:pPr marL="0" indent="0">
              <a:buNone/>
            </a:pPr>
            <a:endParaRPr lang="en-US" sz="2800" dirty="0"/>
          </a:p>
          <a:p>
            <a:pPr marL="0" indent="0">
              <a:buNone/>
            </a:pPr>
            <a:r>
              <a:rPr lang="en-US" sz="2800" dirty="0"/>
              <a:t>All reports and requests for payment are to be uploaded to ProjectWise</a:t>
            </a:r>
          </a:p>
        </p:txBody>
      </p:sp>
      <p:sp>
        <p:nvSpPr>
          <p:cNvPr id="4" name="Slide Number Placeholder 3">
            <a:extLst>
              <a:ext uri="{FF2B5EF4-FFF2-40B4-BE49-F238E27FC236}">
                <a16:creationId xmlns:a16="http://schemas.microsoft.com/office/drawing/2014/main" id="{074899BB-9004-4423-9433-0006EDA2B5C7}"/>
              </a:ext>
            </a:extLst>
          </p:cNvPr>
          <p:cNvSpPr>
            <a:spLocks noGrp="1"/>
          </p:cNvSpPr>
          <p:nvPr>
            <p:ph type="sldNum" sz="quarter" idx="12"/>
          </p:nvPr>
        </p:nvSpPr>
        <p:spPr/>
        <p:txBody>
          <a:bodyPr/>
          <a:lstStyle/>
          <a:p>
            <a:fld id="{0D8C6840-6B22-6448-A33B-658A487A1418}" type="slidenum">
              <a:rPr lang="en-US" smtClean="0"/>
              <a:t>27</a:t>
            </a:fld>
            <a:endParaRPr lang="en-US" dirty="0"/>
          </a:p>
        </p:txBody>
      </p:sp>
    </p:spTree>
    <p:extLst>
      <p:ext uri="{BB962C8B-B14F-4D97-AF65-F5344CB8AC3E}">
        <p14:creationId xmlns:p14="http://schemas.microsoft.com/office/powerpoint/2010/main" val="3470563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433337-6CCA-4264-A5E7-0DD1C5EDD191}"/>
              </a:ext>
            </a:extLst>
          </p:cNvPr>
          <p:cNvSpPr>
            <a:spLocks noGrp="1"/>
          </p:cNvSpPr>
          <p:nvPr>
            <p:ph type="sldNum" sz="quarter" idx="12"/>
          </p:nvPr>
        </p:nvSpPr>
        <p:spPr/>
        <p:txBody>
          <a:bodyPr/>
          <a:lstStyle/>
          <a:p>
            <a:fld id="{0D8C6840-6B22-6448-A33B-658A487A1418}" type="slidenum">
              <a:rPr lang="en-US" smtClean="0"/>
              <a:t>28</a:t>
            </a:fld>
            <a:endParaRPr lang="en-US" dirty="0"/>
          </a:p>
        </p:txBody>
      </p:sp>
      <p:sp>
        <p:nvSpPr>
          <p:cNvPr id="8" name="Content Placeholder 2">
            <a:extLst>
              <a:ext uri="{FF2B5EF4-FFF2-40B4-BE49-F238E27FC236}">
                <a16:creationId xmlns:a16="http://schemas.microsoft.com/office/drawing/2014/main" id="{E4386593-59C5-47E9-A830-6CF6D905F260}"/>
              </a:ext>
            </a:extLst>
          </p:cNvPr>
          <p:cNvSpPr>
            <a:spLocks noGrp="1"/>
          </p:cNvSpPr>
          <p:nvPr>
            <p:ph idx="1"/>
          </p:nvPr>
        </p:nvSpPr>
        <p:spPr>
          <a:xfrm>
            <a:off x="236483" y="136525"/>
            <a:ext cx="8229600" cy="5954329"/>
          </a:xfrm>
        </p:spPr>
        <p:txBody>
          <a:bodyPr>
            <a:normAutofit fontScale="92500" lnSpcReduction="20000"/>
          </a:bodyPr>
          <a:lstStyle/>
          <a:p>
            <a:pPr marL="0" indent="0">
              <a:buNone/>
            </a:pPr>
            <a:r>
              <a:rPr lang="en-US" sz="4000" dirty="0"/>
              <a:t>Questions?</a:t>
            </a:r>
          </a:p>
          <a:p>
            <a:pPr marL="0" indent="0">
              <a:buNone/>
            </a:pPr>
            <a:endParaRPr lang="en-US" sz="2400" dirty="0"/>
          </a:p>
          <a:p>
            <a:pPr marL="0" indent="0" algn="ctr">
              <a:buNone/>
            </a:pPr>
            <a:r>
              <a:rPr lang="en-US" sz="3000" dirty="0"/>
              <a:t>Grant application can be found on the </a:t>
            </a:r>
          </a:p>
          <a:p>
            <a:pPr marL="0" indent="0" algn="ctr">
              <a:buNone/>
            </a:pPr>
            <a:r>
              <a:rPr lang="en-US" sz="3000" dirty="0"/>
              <a:t>Transportation of Maryland Website:</a:t>
            </a:r>
            <a:endParaRPr lang="en-US" sz="3000" dirty="0">
              <a:cs typeface="Calibri" panose="020F0502020204030204" pitchFamily="34" charset="0"/>
            </a:endParaRPr>
          </a:p>
          <a:p>
            <a:pPr marL="0" indent="0" algn="ctr">
              <a:buNone/>
            </a:pPr>
            <a:r>
              <a:rPr lang="en-US" sz="2600" dirty="0">
                <a:cs typeface="Calibri" panose="020F0502020204030204" pitchFamily="34" charset="0"/>
              </a:rPr>
              <a:t> </a:t>
            </a:r>
            <a:r>
              <a:rPr lang="en-US" sz="2600" dirty="0">
                <a:cs typeface="Calibri" panose="020F0502020204030204" pitchFamily="34" charset="0"/>
                <a:hlinkClick r:id="rId3"/>
              </a:rPr>
              <a:t> https://www.taminc.org/office-of-local-transit-support</a:t>
            </a:r>
            <a:endParaRPr lang="en-US" sz="2600" dirty="0"/>
          </a:p>
          <a:p>
            <a:pPr marL="0" indent="0">
              <a:buNone/>
            </a:pPr>
            <a:endParaRPr lang="en-US" sz="3100" dirty="0"/>
          </a:p>
          <a:p>
            <a:pPr marL="0" indent="0" algn="ctr">
              <a:buNone/>
            </a:pPr>
            <a:r>
              <a:rPr lang="en-US" sz="3000" dirty="0"/>
              <a:t>Cydney Dickens</a:t>
            </a:r>
          </a:p>
          <a:p>
            <a:pPr marL="0" indent="0" algn="ctr">
              <a:buNone/>
            </a:pPr>
            <a:r>
              <a:rPr lang="en-US" sz="3000" dirty="0">
                <a:hlinkClick r:id="rId4"/>
              </a:rPr>
              <a:t>cdickens@mdot.maryland.gov</a:t>
            </a:r>
            <a:endParaRPr lang="en-US" sz="3000" dirty="0"/>
          </a:p>
          <a:p>
            <a:pPr marL="0" indent="0" algn="ctr">
              <a:buNone/>
            </a:pPr>
            <a:r>
              <a:rPr lang="en-US" sz="3000" dirty="0"/>
              <a:t>410-767-8356</a:t>
            </a:r>
          </a:p>
          <a:p>
            <a:pPr marL="0" indent="0">
              <a:buNone/>
            </a:pPr>
            <a:endParaRPr lang="en-US" sz="3100" dirty="0"/>
          </a:p>
          <a:p>
            <a:pPr marL="0" indent="0" algn="ctr">
              <a:buNone/>
            </a:pPr>
            <a:r>
              <a:rPr lang="en-US" sz="3000" dirty="0"/>
              <a:t>Applications Due </a:t>
            </a:r>
          </a:p>
          <a:p>
            <a:pPr marL="0" indent="0" algn="ctr">
              <a:buNone/>
            </a:pPr>
            <a:r>
              <a:rPr lang="en-US" sz="3000" dirty="0"/>
              <a:t>April 25, 2025 at 4pm</a:t>
            </a:r>
          </a:p>
          <a:p>
            <a:pPr marL="0" indent="0" algn="ctr">
              <a:buNone/>
            </a:pPr>
            <a:r>
              <a:rPr lang="en-US" u="sng" dirty="0">
                <a:hlinkClick r:id="rId5" tooltip="Original URL: https://mtaolts.ecopwise.com/. Click or tap if you trust this link."/>
              </a:rPr>
              <a:t>https://mtaolts.ecopwise.com</a:t>
            </a:r>
            <a:endParaRPr lang="en-US" sz="3000" dirty="0"/>
          </a:p>
          <a:p>
            <a:pPr marL="0" indent="0" algn="ctr">
              <a:buNone/>
            </a:pPr>
            <a:endParaRPr lang="en-US" sz="3000" dirty="0"/>
          </a:p>
        </p:txBody>
      </p:sp>
    </p:spTree>
    <p:extLst>
      <p:ext uri="{BB962C8B-B14F-4D97-AF65-F5344CB8AC3E}">
        <p14:creationId xmlns:p14="http://schemas.microsoft.com/office/powerpoint/2010/main" val="871199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457200" y="1166018"/>
            <a:ext cx="8229600" cy="4793348"/>
          </a:xfrm>
        </p:spPr>
        <p:txBody>
          <a:bodyPr>
            <a:noAutofit/>
          </a:bodyPr>
          <a:lstStyle/>
          <a:p>
            <a:pPr marL="0" indent="0">
              <a:buNone/>
            </a:pPr>
            <a:r>
              <a:rPr lang="en-US" sz="2200" dirty="0"/>
              <a:t>Today we will cover the following items:</a:t>
            </a:r>
          </a:p>
          <a:p>
            <a:r>
              <a:rPr lang="en-US" sz="2200" dirty="0"/>
              <a:t>General Info – including definitions</a:t>
            </a:r>
          </a:p>
          <a:p>
            <a:r>
              <a:rPr lang="en-US" sz="2200" dirty="0"/>
              <a:t>Application Schedule</a:t>
            </a:r>
          </a:p>
          <a:p>
            <a:r>
              <a:rPr lang="en-US" sz="2200" dirty="0"/>
              <a:t>History and Program Focus</a:t>
            </a:r>
          </a:p>
          <a:p>
            <a:r>
              <a:rPr lang="en-US" sz="2200" dirty="0"/>
              <a:t>Eligibility</a:t>
            </a:r>
          </a:p>
          <a:p>
            <a:r>
              <a:rPr lang="en-US" sz="2200" dirty="0"/>
              <a:t>Funding and Local Match Requirements</a:t>
            </a:r>
          </a:p>
          <a:p>
            <a:r>
              <a:rPr lang="en-US" sz="2200" dirty="0"/>
              <a:t>Evaluation Criteria</a:t>
            </a:r>
          </a:p>
          <a:p>
            <a:r>
              <a:rPr lang="en-US" sz="2200" dirty="0"/>
              <a:t>Reporting Requirements</a:t>
            </a:r>
          </a:p>
          <a:p>
            <a:r>
              <a:rPr lang="en-US" sz="2200" dirty="0"/>
              <a:t>Application Instructions and Budgeting</a:t>
            </a:r>
          </a:p>
          <a:p>
            <a:r>
              <a:rPr lang="en-US" sz="2200" dirty="0"/>
              <a:t>Certifications and Assurances</a:t>
            </a:r>
          </a:p>
          <a:p>
            <a:endParaRPr lang="en-US" sz="2200" dirty="0"/>
          </a:p>
          <a:p>
            <a:pPr marL="0" indent="0">
              <a:buNone/>
            </a:pPr>
            <a:endParaRPr lang="en-US" sz="2200"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2</a:t>
            </a:fld>
            <a:endParaRPr lang="en-US" dirty="0"/>
          </a:p>
        </p:txBody>
      </p:sp>
    </p:spTree>
    <p:extLst>
      <p:ext uri="{BB962C8B-B14F-4D97-AF65-F5344CB8AC3E}">
        <p14:creationId xmlns:p14="http://schemas.microsoft.com/office/powerpoint/2010/main" val="380635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457200" y="1166018"/>
            <a:ext cx="8229600" cy="4793348"/>
          </a:xfrm>
        </p:spPr>
        <p:txBody>
          <a:bodyPr>
            <a:noAutofit/>
          </a:bodyPr>
          <a:lstStyle/>
          <a:p>
            <a:pPr marL="0" indent="0">
              <a:buNone/>
            </a:pPr>
            <a:r>
              <a:rPr lang="en-US" sz="2200" dirty="0"/>
              <a:t>Grant application can be found on the Transportation of Maryland </a:t>
            </a:r>
            <a:br>
              <a:rPr lang="en-US" sz="2200" dirty="0"/>
            </a:br>
            <a:r>
              <a:rPr lang="en-US" sz="2200" dirty="0"/>
              <a:t>Website </a:t>
            </a:r>
            <a:r>
              <a:rPr lang="en-US" sz="2200" dirty="0">
                <a:cs typeface="Calibri" panose="020F0502020204030204" pitchFamily="34" charset="0"/>
              </a:rPr>
              <a:t>– </a:t>
            </a:r>
            <a:r>
              <a:rPr lang="en-US" sz="2200" dirty="0">
                <a:cs typeface="Calibri" panose="020F0502020204030204" pitchFamily="34" charset="0"/>
                <a:hlinkClick r:id="rId3"/>
              </a:rPr>
              <a:t> https://www.taminc.org/office-of-local-transit-support</a:t>
            </a:r>
            <a:br>
              <a:rPr lang="en-US" sz="2200" dirty="0"/>
            </a:br>
            <a:endParaRPr lang="en-US" sz="2200" dirty="0"/>
          </a:p>
          <a:p>
            <a:r>
              <a:rPr lang="en-US" sz="2200" dirty="0"/>
              <a:t>Funding for Fiscal Year 2026 anticipate $187,000</a:t>
            </a:r>
          </a:p>
          <a:p>
            <a:r>
              <a:rPr lang="en-US" sz="2200" dirty="0"/>
              <a:t>Due April 25, 2025 by 4 pm </a:t>
            </a:r>
          </a:p>
          <a:p>
            <a:r>
              <a:rPr lang="en-US" sz="2200" dirty="0"/>
              <a:t>Upload to MDOT MTA Grant Portal </a:t>
            </a:r>
            <a:r>
              <a:rPr lang="en-US" sz="2000" u="sng" dirty="0">
                <a:hlinkClick r:id="rId4" tooltip="Original URL: https://mtaolts.ecopwise.com/. Click or tap if you trust this link."/>
              </a:rPr>
              <a:t>https://mtaolts.ecopwise.com</a:t>
            </a:r>
            <a:endParaRPr lang="en-US" sz="2000" dirty="0"/>
          </a:p>
          <a:p>
            <a:r>
              <a:rPr lang="en-US" sz="2200" dirty="0"/>
              <a:t>Operating Grant – 75%/25% match</a:t>
            </a:r>
          </a:p>
          <a:p>
            <a:r>
              <a:rPr lang="en-US" sz="2200" dirty="0"/>
              <a:t>Selection Committee </a:t>
            </a:r>
          </a:p>
          <a:p>
            <a:r>
              <a:rPr lang="en-US" sz="2200" dirty="0"/>
              <a:t>Recommendations to Secretary of Transportation</a:t>
            </a:r>
          </a:p>
          <a:p>
            <a:r>
              <a:rPr lang="en-US" sz="2200" dirty="0"/>
              <a:t>Definitions:</a:t>
            </a:r>
          </a:p>
          <a:p>
            <a:pPr lvl="1"/>
            <a:r>
              <a:rPr lang="en-US" sz="1800" dirty="0"/>
              <a:t>Door-to-door transportation</a:t>
            </a:r>
          </a:p>
          <a:p>
            <a:pPr lvl="1"/>
            <a:r>
              <a:rPr lang="en-US" sz="1800" dirty="0"/>
              <a:t>Low-income to moderate income</a:t>
            </a:r>
          </a:p>
          <a:p>
            <a:pPr lvl="1"/>
            <a:r>
              <a:rPr lang="en-US" sz="1800" dirty="0"/>
              <a:t>Senior – 60 year or older</a:t>
            </a:r>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3</a:t>
            </a:fld>
            <a:endParaRPr lang="en-US" dirty="0"/>
          </a:p>
        </p:txBody>
      </p:sp>
    </p:spTree>
    <p:extLst>
      <p:ext uri="{BB962C8B-B14F-4D97-AF65-F5344CB8AC3E}">
        <p14:creationId xmlns:p14="http://schemas.microsoft.com/office/powerpoint/2010/main" val="1148973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p:txBody>
          <a:bodyPr>
            <a:normAutofit/>
          </a:bodyPr>
          <a:lstStyle/>
          <a:p>
            <a:pPr marL="0" indent="0">
              <a:buNone/>
            </a:pPr>
            <a:r>
              <a:rPr lang="en-US" sz="2400" dirty="0"/>
              <a:t>Introduced during the 2004 Maryland General Assembly as the Senior Rides Demonstration Program, FY2006 was the first year of the new program.</a:t>
            </a:r>
          </a:p>
          <a:p>
            <a:pPr marL="0" indent="0">
              <a:buNone/>
            </a:pPr>
            <a:br>
              <a:rPr lang="en-US" sz="2400" dirty="0"/>
            </a:br>
            <a:r>
              <a:rPr lang="en-US" sz="2400" dirty="0"/>
              <a:t>During the 2007 Session of the Maryland General Assembly, House Bill 1189 (enacted as Chapter 268, </a:t>
            </a:r>
            <a:r>
              <a:rPr lang="en-US" sz="2400" i="1" dirty="0"/>
              <a:t>Acts 2007</a:t>
            </a:r>
            <a:r>
              <a:rPr lang="en-US" sz="2400" dirty="0"/>
              <a:t>), passed the word ‘Demonstration’ was removed. </a:t>
            </a:r>
          </a:p>
          <a:p>
            <a:pPr marL="0" indent="0">
              <a:buNone/>
            </a:pPr>
            <a:endParaRPr lang="en-US" sz="2400" dirty="0"/>
          </a:p>
          <a:p>
            <a:pPr marL="0" indent="0">
              <a:buNone/>
            </a:pPr>
            <a:r>
              <a:rPr lang="en-US" sz="2400" dirty="0"/>
              <a:t>Therefore, the name of this annual grant is Maryland Senior Rides Program (SRP).</a:t>
            </a:r>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4</a:t>
            </a:fld>
            <a:endParaRPr lang="en-US" dirty="0"/>
          </a:p>
        </p:txBody>
      </p:sp>
    </p:spTree>
    <p:extLst>
      <p:ext uri="{BB962C8B-B14F-4D97-AF65-F5344CB8AC3E}">
        <p14:creationId xmlns:p14="http://schemas.microsoft.com/office/powerpoint/2010/main" val="2770363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457200" y="1417638"/>
            <a:ext cx="8229600" cy="4525963"/>
          </a:xfrm>
        </p:spPr>
        <p:txBody>
          <a:bodyPr>
            <a:normAutofit fontScale="62500" lnSpcReduction="20000"/>
          </a:bodyPr>
          <a:lstStyle/>
          <a:p>
            <a:pPr marL="0" indent="0">
              <a:buNone/>
            </a:pPr>
            <a:r>
              <a:rPr lang="en-US" sz="4600" b="1" dirty="0"/>
              <a:t>Program Focus</a:t>
            </a:r>
          </a:p>
          <a:p>
            <a:pPr marL="0" indent="0">
              <a:buNone/>
            </a:pPr>
            <a:endParaRPr lang="en-US" dirty="0"/>
          </a:p>
          <a:p>
            <a:pPr marL="0" indent="0">
              <a:buNone/>
            </a:pPr>
            <a:r>
              <a:rPr lang="en-US" sz="3800" dirty="0"/>
              <a:t>The primary focus of this program is to encourage and facilitate the development of volunteer and/or paid transportation services for low-income to moderate-income seniors.  </a:t>
            </a:r>
          </a:p>
          <a:p>
            <a:pPr marL="0" indent="0">
              <a:buNone/>
            </a:pPr>
            <a:endParaRPr lang="en-US" sz="3800" dirty="0"/>
          </a:p>
          <a:p>
            <a:pPr marL="0" indent="0">
              <a:buNone/>
            </a:pPr>
            <a:r>
              <a:rPr lang="en-US" sz="3800" dirty="0"/>
              <a:t>The following organizations are eligible to apply for SRP funding: </a:t>
            </a:r>
          </a:p>
          <a:p>
            <a:pPr marL="0" indent="0">
              <a:buNone/>
            </a:pPr>
            <a:endParaRPr lang="en-US" sz="3800" dirty="0"/>
          </a:p>
          <a:p>
            <a:pPr lvl="0"/>
            <a:r>
              <a:rPr lang="en-US" sz="3800" dirty="0"/>
              <a:t>government agencies, </a:t>
            </a:r>
          </a:p>
          <a:p>
            <a:pPr lvl="0"/>
            <a:r>
              <a:rPr lang="en-US" sz="3800" dirty="0"/>
              <a:t>non-profit entities, and </a:t>
            </a:r>
          </a:p>
          <a:p>
            <a:pPr lvl="0"/>
            <a:r>
              <a:rPr lang="en-US" sz="3800" dirty="0"/>
              <a:t>faith-based agencies that provide transportation services and are exempt from taxation under § 501 (c)(3) of the internal revenue code.</a:t>
            </a:r>
          </a:p>
          <a:p>
            <a:pPr marL="0" indent="0">
              <a:buNone/>
            </a:pPr>
            <a:endParaRPr lang="en-US"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5</a:t>
            </a:fld>
            <a:endParaRPr lang="en-US" dirty="0"/>
          </a:p>
        </p:txBody>
      </p:sp>
    </p:spTree>
    <p:extLst>
      <p:ext uri="{BB962C8B-B14F-4D97-AF65-F5344CB8AC3E}">
        <p14:creationId xmlns:p14="http://schemas.microsoft.com/office/powerpoint/2010/main" val="2206129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457200" y="1417638"/>
            <a:ext cx="8229600" cy="4525963"/>
          </a:xfrm>
        </p:spPr>
        <p:txBody>
          <a:bodyPr>
            <a:normAutofit/>
          </a:bodyPr>
          <a:lstStyle/>
          <a:p>
            <a:pPr marL="0" indent="0">
              <a:buNone/>
            </a:pPr>
            <a:r>
              <a:rPr lang="en-US" b="1" dirty="0"/>
              <a:t>Eligibility</a:t>
            </a:r>
          </a:p>
          <a:p>
            <a:pPr marL="0" indent="0">
              <a:buNone/>
            </a:pPr>
            <a:r>
              <a:rPr lang="en-US" sz="2400" dirty="0"/>
              <a:t>In order to be eligible for a SRP grant, the applicant must submit a proposal for a project that:</a:t>
            </a:r>
          </a:p>
          <a:p>
            <a:pPr marL="0" indent="0">
              <a:buNone/>
            </a:pPr>
            <a:endParaRPr lang="en-US" sz="2400" dirty="0"/>
          </a:p>
          <a:p>
            <a:r>
              <a:rPr lang="en-US" sz="2200" dirty="0"/>
              <a:t>Provides door-to-door transportation for low income to moderate income seniors who have difficulty accessing or using other existing transportation services</a:t>
            </a:r>
          </a:p>
          <a:p>
            <a:pPr marL="0" indent="0">
              <a:buNone/>
            </a:pPr>
            <a:endParaRPr lang="en-US" sz="2200" dirty="0"/>
          </a:p>
          <a:p>
            <a:r>
              <a:rPr lang="en-US" sz="2200" dirty="0"/>
              <a:t>uses primarily volunteer drivers who drive their own vehicles;</a:t>
            </a:r>
          </a:p>
          <a:p>
            <a:endParaRPr lang="en-US" sz="2200"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6</a:t>
            </a:fld>
            <a:endParaRPr lang="en-US" dirty="0"/>
          </a:p>
        </p:txBody>
      </p:sp>
    </p:spTree>
    <p:extLst>
      <p:ext uri="{BB962C8B-B14F-4D97-AF65-F5344CB8AC3E}">
        <p14:creationId xmlns:p14="http://schemas.microsoft.com/office/powerpoint/2010/main" val="2611973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a:xfrm>
            <a:off x="457200" y="1417638"/>
            <a:ext cx="8229600" cy="4525963"/>
          </a:xfrm>
        </p:spPr>
        <p:txBody>
          <a:bodyPr>
            <a:normAutofit/>
          </a:bodyPr>
          <a:lstStyle/>
          <a:p>
            <a:pPr marL="0" indent="0">
              <a:buNone/>
            </a:pPr>
            <a:r>
              <a:rPr lang="en-US" dirty="0"/>
              <a:t>Eligibility – continued</a:t>
            </a:r>
          </a:p>
          <a:p>
            <a:pPr marL="0" indent="0">
              <a:buNone/>
            </a:pPr>
            <a:endParaRPr lang="en-US" sz="2200" dirty="0"/>
          </a:p>
          <a:p>
            <a:pPr lvl="0"/>
            <a:r>
              <a:rPr lang="en-US" sz="2200" dirty="0"/>
              <a:t>uses a dispatching system to respond quickly to requests from low-income to moderate-income seniors for door-to-door transportation; and</a:t>
            </a:r>
          </a:p>
          <a:p>
            <a:pPr marL="0" lvl="0" indent="0">
              <a:buNone/>
            </a:pPr>
            <a:endParaRPr lang="en-US" sz="2200" dirty="0"/>
          </a:p>
          <a:p>
            <a:r>
              <a:rPr lang="en-US" sz="2200" dirty="0"/>
              <a:t>defines a geographic area for which door-to-door transportation is provided.  </a:t>
            </a:r>
            <a:r>
              <a:rPr lang="en-US" sz="2000" i="1" dirty="0"/>
              <a:t>Note: service may be provided to eligible seniors who do not reside in the geographic area as it is defined in the application, so long as service is not diminished to seniors who do reside in the target geographic area.   </a:t>
            </a:r>
          </a:p>
          <a:p>
            <a:pPr marL="0" indent="0">
              <a:buNone/>
            </a:pPr>
            <a:endParaRPr lang="en-US"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endParaRPr lang="en-US" dirty="0"/>
          </a:p>
          <a:p>
            <a:endParaRPr lang="en-US" dirty="0"/>
          </a:p>
        </p:txBody>
      </p:sp>
    </p:spTree>
    <p:extLst>
      <p:ext uri="{BB962C8B-B14F-4D97-AF65-F5344CB8AC3E}">
        <p14:creationId xmlns:p14="http://schemas.microsoft.com/office/powerpoint/2010/main" val="2626171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72A5F-D53A-4D5C-8829-57B8F0E832C0}"/>
              </a:ext>
            </a:extLst>
          </p:cNvPr>
          <p:cNvSpPr>
            <a:spLocks noGrp="1"/>
          </p:cNvSpPr>
          <p:nvPr>
            <p:ph type="title"/>
          </p:nvPr>
        </p:nvSpPr>
        <p:spPr/>
        <p:txBody>
          <a:bodyPr>
            <a:normAutofit/>
          </a:bodyPr>
          <a:lstStyle/>
          <a:p>
            <a:pPr algn="l"/>
            <a:r>
              <a:rPr lang="en-US" sz="3600" dirty="0"/>
              <a:t>Maryland Senior Rides Program</a:t>
            </a:r>
          </a:p>
        </p:txBody>
      </p:sp>
      <p:sp>
        <p:nvSpPr>
          <p:cNvPr id="3" name="Content Placeholder 2">
            <a:extLst>
              <a:ext uri="{FF2B5EF4-FFF2-40B4-BE49-F238E27FC236}">
                <a16:creationId xmlns:a16="http://schemas.microsoft.com/office/drawing/2014/main" id="{F6B0AAE4-7A16-4791-AA21-13ACCE16E3F3}"/>
              </a:ext>
            </a:extLst>
          </p:cNvPr>
          <p:cNvSpPr>
            <a:spLocks noGrp="1"/>
          </p:cNvSpPr>
          <p:nvPr>
            <p:ph idx="1"/>
          </p:nvPr>
        </p:nvSpPr>
        <p:spPr/>
        <p:txBody>
          <a:bodyPr>
            <a:normAutofit/>
          </a:bodyPr>
          <a:lstStyle/>
          <a:p>
            <a:pPr marL="0" indent="0">
              <a:buNone/>
            </a:pPr>
            <a:r>
              <a:rPr lang="en-US" sz="2600" b="1" dirty="0"/>
              <a:t>Project Funding and Local Match Requirements</a:t>
            </a:r>
          </a:p>
          <a:p>
            <a:pPr marL="0" indent="0">
              <a:buNone/>
            </a:pPr>
            <a:endParaRPr lang="en-US" sz="2200" dirty="0"/>
          </a:p>
          <a:p>
            <a:r>
              <a:rPr lang="en-US" sz="2200" dirty="0"/>
              <a:t>This is a grant for operating funds</a:t>
            </a:r>
          </a:p>
          <a:p>
            <a:r>
              <a:rPr lang="en-US" sz="2200" dirty="0"/>
              <a:t>A local match of 25% is required</a:t>
            </a:r>
          </a:p>
          <a:p>
            <a:r>
              <a:rPr lang="en-US" sz="2200" dirty="0"/>
              <a:t>No in-kind services may be used for local match</a:t>
            </a:r>
          </a:p>
          <a:p>
            <a:r>
              <a:rPr lang="en-US" sz="2200" dirty="0"/>
              <a:t>Program participants may charge reasonable fees or fares; revenue generated from user fees, fares or donations </a:t>
            </a:r>
            <a:r>
              <a:rPr lang="en-US" sz="2200" u="sng" dirty="0"/>
              <a:t>may not</a:t>
            </a:r>
            <a:r>
              <a:rPr lang="en-US" sz="2200" dirty="0"/>
              <a:t> be used as local match.</a:t>
            </a:r>
          </a:p>
          <a:p>
            <a:endParaRPr lang="en-US" sz="2600" b="1" dirty="0"/>
          </a:p>
        </p:txBody>
      </p:sp>
      <p:sp>
        <p:nvSpPr>
          <p:cNvPr id="4" name="Slide Number Placeholder 3">
            <a:extLst>
              <a:ext uri="{FF2B5EF4-FFF2-40B4-BE49-F238E27FC236}">
                <a16:creationId xmlns:a16="http://schemas.microsoft.com/office/drawing/2014/main" id="{A25027C2-FCDB-4530-9328-121E59E24E8D}"/>
              </a:ext>
            </a:extLst>
          </p:cNvPr>
          <p:cNvSpPr>
            <a:spLocks noGrp="1"/>
          </p:cNvSpPr>
          <p:nvPr>
            <p:ph type="sldNum" sz="quarter" idx="12"/>
          </p:nvPr>
        </p:nvSpPr>
        <p:spPr/>
        <p:txBody>
          <a:bodyPr/>
          <a:lstStyle/>
          <a:p>
            <a:fld id="{0D8C6840-6B22-6448-A33B-658A487A1418}" type="slidenum">
              <a:rPr lang="en-US" smtClean="0"/>
              <a:t>8</a:t>
            </a:fld>
            <a:endParaRPr lang="en-US" dirty="0"/>
          </a:p>
        </p:txBody>
      </p:sp>
    </p:spTree>
    <p:extLst>
      <p:ext uri="{BB962C8B-B14F-4D97-AF65-F5344CB8AC3E}">
        <p14:creationId xmlns:p14="http://schemas.microsoft.com/office/powerpoint/2010/main" val="1450294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0B44DC3C6D5B418BF0D3CB5D4238B8" ma:contentTypeVersion="2" ma:contentTypeDescription="Create a new document." ma:contentTypeScope="" ma:versionID="9e464899929d73a0c11287e5470bbf04">
  <xsd:schema xmlns:xsd="http://www.w3.org/2001/XMLSchema" xmlns:xs="http://www.w3.org/2001/XMLSchema" xmlns:p="http://schemas.microsoft.com/office/2006/metadata/properties" xmlns:ns1="http://schemas.microsoft.com/sharepoint/v3" xmlns:ns2="dbdde212-76a4-4d72-8d28-247569b6abed" targetNamespace="http://schemas.microsoft.com/office/2006/metadata/properties" ma:root="true" ma:fieldsID="296259acdb367d90addc304816fca3a8" ns1:_="" ns2:_="">
    <xsd:import namespace="http://schemas.microsoft.com/sharepoint/v3"/>
    <xsd:import namespace="dbdde212-76a4-4d72-8d28-247569b6abed"/>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bdde212-76a4-4d72-8d28-247569b6abed"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BF751A-86A2-462A-B1BA-619C35F59EEE}">
  <ds:schemaRefs>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dbdde212-76a4-4d72-8d28-247569b6abed"/>
    <ds:schemaRef ds:uri="http://www.w3.org/XML/1998/namespace"/>
    <ds:schemaRef ds:uri="http://purl.org/dc/dcmitype/"/>
  </ds:schemaRefs>
</ds:datastoreItem>
</file>

<file path=customXml/itemProps2.xml><?xml version="1.0" encoding="utf-8"?>
<ds:datastoreItem xmlns:ds="http://schemas.openxmlformats.org/officeDocument/2006/customXml" ds:itemID="{162BEED4-E100-459C-ADE6-82C1451C89D9}">
  <ds:schemaRefs>
    <ds:schemaRef ds:uri="http://schemas.microsoft.com/sharepoint/v3/contenttype/forms"/>
  </ds:schemaRefs>
</ds:datastoreItem>
</file>

<file path=customXml/itemProps3.xml><?xml version="1.0" encoding="utf-8"?>
<ds:datastoreItem xmlns:ds="http://schemas.openxmlformats.org/officeDocument/2006/customXml" ds:itemID="{5C367A51-9D32-499B-B02A-2DB3847E7E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bdde212-76a4-4d72-8d28-247569b6ab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2068</TotalTime>
  <Words>4660</Words>
  <Application>Microsoft Office PowerPoint</Application>
  <PresentationFormat>On-screen Show (4:3)</PresentationFormat>
  <Paragraphs>819</Paragraphs>
  <Slides>29</Slides>
  <Notes>29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Cambria</vt:lpstr>
      <vt:lpstr>Swiss 721 Heavy BT</vt:lpstr>
      <vt:lpstr>Symbol</vt:lpstr>
      <vt:lpstr>Times New Roman</vt:lpstr>
      <vt:lpstr>Wingdings</vt:lpstr>
      <vt:lpstr>Office Theme</vt:lpstr>
      <vt:lpstr>PowerPoint Presentation</vt:lpstr>
      <vt:lpstr>PowerPoint Presentation</vt:lpstr>
      <vt:lpstr>Maryland Senior Rides Program</vt:lpstr>
      <vt:lpstr>Maryland Senior Rides Program</vt:lpstr>
      <vt:lpstr>Maryland Senior Rides Program</vt:lpstr>
      <vt:lpstr>Maryland Senior Rides Program</vt:lpstr>
      <vt:lpstr>Maryland Senior Rides Program</vt:lpstr>
      <vt:lpstr>Maryland Senior Rides Program</vt:lpstr>
      <vt:lpstr>Maryland Senior Rides Program</vt:lpstr>
      <vt:lpstr>Maryland Senior Rides Program</vt:lpstr>
      <vt:lpstr>Maryland Senior Rides Program</vt:lpstr>
      <vt:lpstr>Maryland Senior Rides Program</vt:lpstr>
      <vt:lpstr>Maryland Senior Rides Program</vt:lpstr>
      <vt:lpstr>Maryland Senior Rides Program</vt:lpstr>
      <vt:lpstr>Maryland Senior Rides Program</vt:lpstr>
      <vt:lpstr>Maryland Senior Rides Program</vt:lpstr>
      <vt:lpstr>Maryland Senior Rides Program</vt:lpstr>
      <vt:lpstr>PowerPoint Presentation</vt:lpstr>
      <vt:lpstr>PowerPoint Presentation</vt:lpstr>
      <vt:lpstr>PowerPoint Presentation</vt:lpstr>
      <vt:lpstr>PowerPoint Presentation</vt:lpstr>
      <vt:lpstr>PowerPoint Presentation</vt:lpstr>
      <vt:lpstr>PowerPoint Presentation</vt:lpstr>
      <vt:lpstr>Budget Components</vt:lpstr>
      <vt:lpstr>PowerPoint Presentation</vt:lpstr>
      <vt:lpstr>PowerPoint Presentation</vt:lpstr>
      <vt:lpstr>Part II </vt:lpstr>
      <vt:lpstr>Operations Reporting Form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Nancy Huggins</dc:creator>
  <cp:lastModifiedBy>Cydney Dickens</cp:lastModifiedBy>
  <cp:revision>76</cp:revision>
  <cp:lastPrinted>2020-02-03T16:29:02Z</cp:lastPrinted>
  <dcterms:created xsi:type="dcterms:W3CDTF">2019-11-15T19:04:28Z</dcterms:created>
  <dcterms:modified xsi:type="dcterms:W3CDTF">2025-03-02T20:02:58Z</dcterms:modified>
</cp:coreProperties>
</file>