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22"/>
  </p:notesMasterIdLst>
  <p:sldIdLst>
    <p:sldId id="256" r:id="rId2"/>
    <p:sldId id="257" r:id="rId3"/>
    <p:sldId id="275" r:id="rId4"/>
    <p:sldId id="276" r:id="rId5"/>
    <p:sldId id="272" r:id="rId6"/>
    <p:sldId id="258" r:id="rId7"/>
    <p:sldId id="273" r:id="rId8"/>
    <p:sldId id="259" r:id="rId9"/>
    <p:sldId id="274" r:id="rId10"/>
    <p:sldId id="260" r:id="rId11"/>
    <p:sldId id="268" r:id="rId12"/>
    <p:sldId id="269" r:id="rId13"/>
    <p:sldId id="271" r:id="rId14"/>
    <p:sldId id="261" r:id="rId15"/>
    <p:sldId id="262" r:id="rId16"/>
    <p:sldId id="263" r:id="rId17"/>
    <p:sldId id="264" r:id="rId18"/>
    <p:sldId id="265" r:id="rId19"/>
    <p:sldId id="266" r:id="rId20"/>
    <p:sldId id="267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EAB36F-DF94-461D-A32E-ECD712DF34EC}" type="datetimeFigureOut">
              <a:rPr lang="en-US" smtClean="0"/>
              <a:t>11/13/2024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3F324C-E2B3-422E-8B08-EBDABBB3B6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29376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3F324C-E2B3-422E-8B08-EBDABBB3B629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71367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3F324C-E2B3-422E-8B08-EBDABBB3B629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3950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1C5A7-ECC9-4C3A-863D-7F53C11490A2}" type="datetime1">
              <a:rPr lang="en-US" smtClean="0"/>
              <a:t>11/13/2024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93328-5B7E-41E4-B339-10388D09EF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5642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D2A92-61BB-43C3-9316-7587B7F717C0}" type="datetime1">
              <a:rPr lang="en-US" smtClean="0"/>
              <a:t>11/13/2024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93328-5B7E-41E4-B339-10388D09EF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79934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D2A92-61BB-43C3-9316-7587B7F717C0}" type="datetime1">
              <a:rPr lang="en-US" smtClean="0"/>
              <a:t>11/13/2024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93328-5B7E-41E4-B339-10388D09EF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3225574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D2A92-61BB-43C3-9316-7587B7F717C0}" type="datetime1">
              <a:rPr lang="en-US" smtClean="0"/>
              <a:t>11/13/2024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93328-5B7E-41E4-B339-10388D09EFB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84498736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D2A92-61BB-43C3-9316-7587B7F717C0}" type="datetime1">
              <a:rPr lang="en-US" smtClean="0"/>
              <a:t>11/13/2024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93328-5B7E-41E4-B339-10388D09EF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0197525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D2A92-61BB-43C3-9316-7587B7F717C0}" type="datetime1">
              <a:rPr lang="en-US" smtClean="0"/>
              <a:t>11/13/2024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93328-5B7E-41E4-B339-10388D09EF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6543196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D2A92-61BB-43C3-9316-7587B7F717C0}" type="datetime1">
              <a:rPr lang="en-US" smtClean="0"/>
              <a:t>11/13/2024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93328-5B7E-41E4-B339-10388D09EF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1188596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F269D-4D52-4ED4-8D83-4E9AAA29B8B5}" type="datetime1">
              <a:rPr lang="en-US" smtClean="0"/>
              <a:t>11/13/2024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93328-5B7E-41E4-B339-10388D09EF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3954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07488-94BE-464F-9AA2-027CF0E2CE80}" type="datetime1">
              <a:rPr lang="en-US" smtClean="0"/>
              <a:t>11/13/2024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93328-5B7E-41E4-B339-10388D09EF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011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700C4-2473-4144-8292-8564AB762CD1}" type="datetime1">
              <a:rPr lang="en-US" smtClean="0"/>
              <a:t>11/13/2024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93328-5B7E-41E4-B339-10388D09EF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5960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D9680-94D3-4506-9B68-E8BADDFB34D7}" type="datetime1">
              <a:rPr lang="en-US" smtClean="0"/>
              <a:t>11/13/2024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93328-5B7E-41E4-B339-10388D09EF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225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9114-54E0-4F27-AFAB-D04F839F0751}" type="datetime1">
              <a:rPr lang="en-US" smtClean="0"/>
              <a:t>11/13/2024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93328-5B7E-41E4-B339-10388D09EF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8993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7FEFC-6348-4450-9DF2-62238F89634B}" type="datetime1">
              <a:rPr lang="en-US" smtClean="0"/>
              <a:t>11/13/2024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93328-5B7E-41E4-B339-10388D09EF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9727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C3889-7C92-4006-B95E-FAC6AB37770C}" type="datetime1">
              <a:rPr lang="en-US" smtClean="0"/>
              <a:t>11/13/2024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93328-5B7E-41E4-B339-10388D09EF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8866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A7059-DFBC-45D8-9FE3-0725F63C9332}" type="datetime1">
              <a:rPr lang="en-US" smtClean="0"/>
              <a:t>11/13/2024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93328-5B7E-41E4-B339-10388D09EF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8051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DEBA7-4E26-4E2E-981E-197A5874CD27}" type="datetime1">
              <a:rPr lang="en-US" smtClean="0"/>
              <a:t>11/13/2024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93328-5B7E-41E4-B339-10388D09EF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598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5E754-50EC-4DA8-A5A1-C6FB33C2DB61}" type="datetime1">
              <a:rPr lang="en-US" smtClean="0"/>
              <a:t>11/13/2024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93328-5B7E-41E4-B339-10388D09EF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5418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C66D2A92-61BB-43C3-9316-7587B7F717C0}" type="datetime1">
              <a:rPr lang="en-US" smtClean="0"/>
              <a:t>11/13/2024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B93328-5B7E-41E4-B339-10388D09EF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885642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Fatigue Awareness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FOCUS ON SAFETY</a:t>
            </a:r>
          </a:p>
        </p:txBody>
      </p:sp>
    </p:spTree>
    <p:extLst>
      <p:ext uri="{BB962C8B-B14F-4D97-AF65-F5344CB8AC3E}">
        <p14:creationId xmlns:p14="http://schemas.microsoft.com/office/powerpoint/2010/main" val="21713749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 Regulation-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 has adopted Hours of Service Regulations that dictate driving time and break time (Updated in July 2020) </a:t>
            </a:r>
          </a:p>
          <a:p>
            <a:r>
              <a:rPr lang="en-US" dirty="0"/>
              <a:t>The only expectations are for an emergency situation </a:t>
            </a:r>
          </a:p>
          <a:p>
            <a:r>
              <a:rPr lang="en-US" dirty="0"/>
              <a:t>You must consider what is “On Duty” for purpose of Hours of Service </a:t>
            </a:r>
          </a:p>
          <a:p>
            <a:r>
              <a:rPr lang="en-US" dirty="0"/>
              <a:t>Moonlighting affects hours of service and could result in civil or criminal penalties </a:t>
            </a:r>
          </a:p>
          <a:p>
            <a:r>
              <a:rPr lang="en-US" dirty="0"/>
              <a:t>Training requirements and certifications to PPTA/PennDOT</a:t>
            </a:r>
          </a:p>
        </p:txBody>
      </p:sp>
    </p:spTree>
    <p:extLst>
      <p:ext uri="{BB962C8B-B14F-4D97-AF65-F5344CB8AC3E}">
        <p14:creationId xmlns:p14="http://schemas.microsoft.com/office/powerpoint/2010/main" val="37277904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Interaction with Federal Law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 Local Agencies are governed differently than Federal Law – but  Federal law is a guide to regulating your workforce.</a:t>
            </a:r>
          </a:p>
          <a:p>
            <a:r>
              <a:rPr lang="en-US" dirty="0"/>
              <a:t>Even though agencies are treated differently and guided by state law, your drivers may have a federal impact if they have more than one commercial driving job.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01251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Hours of Service?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October 2023, the FTA issued 27 questions to transit providers across the country asking that they weigh in on whether federal regulation should be enacted for on-duty hours for transit workers</a:t>
            </a:r>
          </a:p>
          <a:p>
            <a:r>
              <a:rPr lang="en-US" dirty="0"/>
              <a:t>In September 2024, the FTA issued a second request for information regarding state laws, internal policies, fatigue related accident data and training opportunities</a:t>
            </a:r>
          </a:p>
        </p:txBody>
      </p:sp>
    </p:spTree>
    <p:extLst>
      <p:ext uri="{BB962C8B-B14F-4D97-AF65-F5344CB8AC3E}">
        <p14:creationId xmlns:p14="http://schemas.microsoft.com/office/powerpoint/2010/main" val="5725480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does “on duty” mean?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Federal Definition of on duty means any work  being performed would count toward “on duty” even if that work was not performed on behalf of your transit authority.</a:t>
            </a:r>
          </a:p>
          <a:p>
            <a:r>
              <a:rPr lang="en-US" dirty="0"/>
              <a:t>I recommend a moonlighting policy or notification to drivers concerning this definition.</a:t>
            </a:r>
          </a:p>
          <a:p>
            <a:r>
              <a:rPr lang="en-US" dirty="0"/>
              <a:t>Issues have arisen when drivers have private driving jobs, in addition to a job with a transit agency, when it comes to reporting hours of service.</a:t>
            </a:r>
          </a:p>
        </p:txBody>
      </p:sp>
    </p:spTree>
    <p:extLst>
      <p:ext uri="{BB962C8B-B14F-4D97-AF65-F5344CB8AC3E}">
        <p14:creationId xmlns:p14="http://schemas.microsoft.com/office/powerpoint/2010/main" val="10950607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Fatigue Investigations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the context of accident investigations are you considering “fatigue” or “fit for duty” questions?</a:t>
            </a:r>
          </a:p>
          <a:p>
            <a:r>
              <a:rPr lang="en-US" dirty="0"/>
              <a:t>Safety committees and supervisors must consider if fatigue was a factor in an incident and note that is any incident report </a:t>
            </a:r>
          </a:p>
          <a:p>
            <a:r>
              <a:rPr lang="en-US" dirty="0"/>
              <a:t>Investigations will include a harder look at physical circumstances of a driver or person involved in vehicle maintenance </a:t>
            </a:r>
          </a:p>
          <a:p>
            <a:r>
              <a:rPr lang="en-US" dirty="0"/>
              <a:t>Investigations will include additional input and information on the 24 hours prior to the incident </a:t>
            </a:r>
          </a:p>
        </p:txBody>
      </p:sp>
    </p:spTree>
    <p:extLst>
      <p:ext uri="{BB962C8B-B14F-4D97-AF65-F5344CB8AC3E}">
        <p14:creationId xmlns:p14="http://schemas.microsoft.com/office/powerpoint/2010/main" val="20772388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Was an accident Fatigue Related?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driver/ employee skipped or overlooked steps </a:t>
            </a:r>
          </a:p>
          <a:p>
            <a:r>
              <a:rPr lang="en-US" dirty="0"/>
              <a:t>Mistakes or judgment errors in operation </a:t>
            </a:r>
          </a:p>
          <a:p>
            <a:r>
              <a:rPr lang="en-US" dirty="0"/>
              <a:t>Had difficulty focusing or paying attention </a:t>
            </a:r>
          </a:p>
          <a:p>
            <a:r>
              <a:rPr lang="en-US" dirty="0"/>
              <a:t>Did not make expected control inputs ( braking, steering, throttle adjustments, etc.) </a:t>
            </a:r>
          </a:p>
          <a:p>
            <a:r>
              <a:rPr lang="en-US" dirty="0"/>
              <a:t>Unresponsive or delayed response </a:t>
            </a:r>
          </a:p>
          <a:p>
            <a:r>
              <a:rPr lang="en-US" dirty="0"/>
              <a:t>Difficulty adapting or changing to meet new conditions </a:t>
            </a:r>
          </a:p>
          <a:p>
            <a:r>
              <a:rPr lang="en-US" dirty="0"/>
              <a:t>Focused on one task to the exclusion of others </a:t>
            </a:r>
          </a:p>
        </p:txBody>
      </p:sp>
    </p:spTree>
    <p:extLst>
      <p:ext uri="{BB962C8B-B14F-4D97-AF65-F5344CB8AC3E}">
        <p14:creationId xmlns:p14="http://schemas.microsoft.com/office/powerpoint/2010/main" val="17702130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 FTA Recommendations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Requirement for yearly physical evaluations for sleep disorders as a separate fitness for duty evaluation </a:t>
            </a:r>
          </a:p>
          <a:p>
            <a:r>
              <a:rPr lang="en-US" dirty="0"/>
              <a:t>Protocol for Close call reporting and investigation </a:t>
            </a:r>
          </a:p>
          <a:p>
            <a:r>
              <a:rPr lang="en-US" dirty="0"/>
              <a:t>Additional components in fitness for duty examinations </a:t>
            </a:r>
          </a:p>
          <a:p>
            <a:r>
              <a:rPr lang="en-US" dirty="0"/>
              <a:t>Penalties for fatigued drivers who do not report </a:t>
            </a:r>
          </a:p>
          <a:p>
            <a:r>
              <a:rPr lang="en-US" dirty="0"/>
              <a:t>Fatigue awareness requirements for supervisors </a:t>
            </a:r>
          </a:p>
          <a:p>
            <a:r>
              <a:rPr lang="en-US" dirty="0"/>
              <a:t>Mandatory shift scheduling regulations </a:t>
            </a:r>
          </a:p>
        </p:txBody>
      </p:sp>
    </p:spTree>
    <p:extLst>
      <p:ext uri="{BB962C8B-B14F-4D97-AF65-F5344CB8AC3E}">
        <p14:creationId xmlns:p14="http://schemas.microsoft.com/office/powerpoint/2010/main" val="32808622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Combatting Fatigue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Health Screening to avoid fatigue factors </a:t>
            </a:r>
          </a:p>
          <a:p>
            <a:r>
              <a:rPr lang="en-US" dirty="0"/>
              <a:t>Scheduling considerations</a:t>
            </a:r>
          </a:p>
          <a:p>
            <a:r>
              <a:rPr lang="en-US" dirty="0"/>
              <a:t>Social and environmental education </a:t>
            </a:r>
          </a:p>
          <a:p>
            <a:r>
              <a:rPr lang="en-US" dirty="0"/>
              <a:t>Family involvement in combatting fatigue </a:t>
            </a:r>
          </a:p>
          <a:p>
            <a:r>
              <a:rPr lang="en-US" dirty="0"/>
              <a:t>Avoid moonlighting </a:t>
            </a:r>
          </a:p>
          <a:p>
            <a:r>
              <a:rPr lang="en-US" dirty="0"/>
              <a:t>Reduction in overtime duty to uniform attendance</a:t>
            </a:r>
          </a:p>
        </p:txBody>
      </p:sp>
    </p:spTree>
    <p:extLst>
      <p:ext uri="{BB962C8B-B14F-4D97-AF65-F5344CB8AC3E}">
        <p14:creationId xmlns:p14="http://schemas.microsoft.com/office/powerpoint/2010/main" val="15679021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Legal Ramifications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Discovery </a:t>
            </a:r>
          </a:p>
          <a:p>
            <a:r>
              <a:rPr lang="en-US" dirty="0"/>
              <a:t>More personal questions during litigation </a:t>
            </a:r>
          </a:p>
          <a:p>
            <a:r>
              <a:rPr lang="en-US" dirty="0"/>
              <a:t>Potential for personal liability </a:t>
            </a:r>
          </a:p>
          <a:p>
            <a:r>
              <a:rPr lang="en-US" dirty="0"/>
              <a:t>Unemployment claims</a:t>
            </a:r>
          </a:p>
          <a:p>
            <a:r>
              <a:rPr lang="en-US" dirty="0"/>
              <a:t>Employee Discipline</a:t>
            </a:r>
          </a:p>
        </p:txBody>
      </p:sp>
    </p:spTree>
    <p:extLst>
      <p:ext uri="{BB962C8B-B14F-4D97-AF65-F5344CB8AC3E}">
        <p14:creationId xmlns:p14="http://schemas.microsoft.com/office/powerpoint/2010/main" val="21936867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Policies?</a:t>
            </a:r>
          </a:p>
          <a:p>
            <a:r>
              <a:rPr lang="en-US" dirty="0"/>
              <a:t>Job Descriptions?</a:t>
            </a:r>
          </a:p>
          <a:p>
            <a:r>
              <a:rPr lang="en-US" dirty="0"/>
              <a:t>Training?</a:t>
            </a:r>
          </a:p>
        </p:txBody>
      </p:sp>
    </p:spTree>
    <p:extLst>
      <p:ext uri="{BB962C8B-B14F-4D97-AF65-F5344CB8AC3E}">
        <p14:creationId xmlns:p14="http://schemas.microsoft.com/office/powerpoint/2010/main" val="5050252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Fatigue Awareness?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4293" y="1612960"/>
            <a:ext cx="8946541" cy="41954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FTA has initiated a fatigue awareness initiative through TRACS – that suggested there may be mandatory components for your organization: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https://www.transit.dot.gov/sites/fta.dot.gov/files/docs/TRACS_Fatigue_Report_14-02_Final_%282%29.pdf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31% of all transit incidents stem from fatigue </a:t>
            </a:r>
          </a:p>
          <a:p>
            <a:r>
              <a:rPr lang="en-US" dirty="0"/>
              <a:t>Overtime driving results in 61% more incidents </a:t>
            </a:r>
          </a:p>
          <a:p>
            <a:r>
              <a:rPr lang="en-US" dirty="0"/>
              <a:t>Overtime driving results in 23% more job injuries </a:t>
            </a:r>
          </a:p>
        </p:txBody>
      </p:sp>
    </p:spTree>
    <p:extLst>
      <p:ext uri="{BB962C8B-B14F-4D97-AF65-F5344CB8AC3E}">
        <p14:creationId xmlns:p14="http://schemas.microsoft.com/office/powerpoint/2010/main" val="33639122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Contact Information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9870" y="1690688"/>
            <a:ext cx="5181600" cy="18288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034746" y="4246605"/>
            <a:ext cx="375645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Reading Office </a:t>
            </a:r>
          </a:p>
          <a:p>
            <a:pPr algn="ctr"/>
            <a:r>
              <a:rPr lang="en-US" dirty="0"/>
              <a:t>200 Spring Ridge Drive, Suite 202 </a:t>
            </a:r>
          </a:p>
          <a:p>
            <a:pPr algn="ctr"/>
            <a:r>
              <a:rPr lang="en-US" dirty="0"/>
              <a:t>Wyomissing, PA 19610</a:t>
            </a:r>
          </a:p>
          <a:p>
            <a:pPr algn="ctr"/>
            <a:r>
              <a:rPr lang="en-US" dirty="0"/>
              <a:t>Office: (610) 939-9866</a:t>
            </a:r>
          </a:p>
          <a:p>
            <a:pPr algn="ctr"/>
            <a:r>
              <a:rPr lang="en-US" dirty="0"/>
              <a:t>Fax: (610) 939-9863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006281" y="4246605"/>
            <a:ext cx="335897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York Office </a:t>
            </a:r>
          </a:p>
          <a:p>
            <a:pPr algn="ctr"/>
            <a:r>
              <a:rPr lang="en-US" dirty="0"/>
              <a:t>35 South Duke Street </a:t>
            </a:r>
          </a:p>
          <a:p>
            <a:pPr algn="ctr"/>
            <a:r>
              <a:rPr lang="en-US" dirty="0"/>
              <a:t>York, PA 17401</a:t>
            </a:r>
          </a:p>
          <a:p>
            <a:pPr algn="ctr"/>
            <a:r>
              <a:rPr lang="en-US" dirty="0"/>
              <a:t>Office: (717) 812-8101</a:t>
            </a:r>
          </a:p>
          <a:p>
            <a:pPr algn="ctr"/>
            <a:r>
              <a:rPr lang="en-US" dirty="0"/>
              <a:t>Fax: (717) 812-8108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47286" y="6030097"/>
            <a:ext cx="3719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jnagy@summersnagy.com </a:t>
            </a:r>
          </a:p>
        </p:txBody>
      </p:sp>
    </p:spTree>
    <p:extLst>
      <p:ext uri="{BB962C8B-B14F-4D97-AF65-F5344CB8AC3E}">
        <p14:creationId xmlns:p14="http://schemas.microsoft.com/office/powerpoint/2010/main" val="4189931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562F6-AD50-E1F4-4F6F-3A0E1C3F92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Affects of Fatigue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40A843-E979-671C-C633-D517106E9D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chemeClr val="tx1">
                    <a:lumMod val="95000"/>
                  </a:schemeClr>
                </a:solidFill>
                <a:effectLst/>
                <a:latin typeface="Open Sans" panose="020B0606030504020204" pitchFamily="34" charset="0"/>
              </a:rPr>
              <a:t>Being awake for 17 hours is similar to having a blood alcohol concentration (BAC) of 0.05 percent. 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chemeClr val="tx1">
                    <a:lumMod val="95000"/>
                  </a:schemeClr>
                </a:solidFill>
                <a:effectLst/>
                <a:latin typeface="Open Sans" panose="020B0606030504020204" pitchFamily="34" charset="0"/>
              </a:rPr>
              <a:t>Being awake for 24 hours is similar to having a BAC of 0.10 percent</a:t>
            </a:r>
            <a:r>
              <a:rPr lang="en-US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. (FTA Resources)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52200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9CF944-F1EB-5CBF-D321-F99F52ED13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Signs of Fatigue: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746501-F722-BC79-E305-7F113D579BF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pPr algn="l">
              <a:spcAft>
                <a:spcPts val="863"/>
              </a:spcAft>
              <a:buFont typeface="Arial" panose="020B0604020202020204" pitchFamily="34" charset="0"/>
              <a:buChar char="•"/>
            </a:pPr>
            <a:r>
              <a:rPr lang="en-US" sz="3300" b="0" i="0" dirty="0">
                <a:effectLst/>
                <a:latin typeface="Helvetica Neue"/>
              </a:rPr>
              <a:t>Weariness,					</a:t>
            </a:r>
          </a:p>
          <a:p>
            <a:pPr algn="l">
              <a:spcAft>
                <a:spcPts val="863"/>
              </a:spcAft>
              <a:buFont typeface="Arial" panose="020B0604020202020204" pitchFamily="34" charset="0"/>
              <a:buChar char="•"/>
            </a:pPr>
            <a:r>
              <a:rPr lang="en-US" sz="3300" b="0" i="0" dirty="0">
                <a:effectLst/>
                <a:latin typeface="Helvetica Neue"/>
              </a:rPr>
              <a:t>Tiredness,					</a:t>
            </a:r>
          </a:p>
          <a:p>
            <a:pPr algn="l">
              <a:spcAft>
                <a:spcPts val="863"/>
              </a:spcAft>
              <a:buFont typeface="Arial" panose="020B0604020202020204" pitchFamily="34" charset="0"/>
              <a:buChar char="•"/>
            </a:pPr>
            <a:r>
              <a:rPr lang="en-US" sz="3300" b="0" i="0" dirty="0">
                <a:effectLst/>
                <a:latin typeface="Helvetica Neue"/>
              </a:rPr>
              <a:t>Irritability,</a:t>
            </a:r>
          </a:p>
          <a:p>
            <a:pPr algn="l">
              <a:spcAft>
                <a:spcPts val="863"/>
              </a:spcAft>
              <a:buFont typeface="Arial" panose="020B0604020202020204" pitchFamily="34" charset="0"/>
              <a:buChar char="•"/>
            </a:pPr>
            <a:r>
              <a:rPr lang="en-US" sz="3300" b="0" i="0" dirty="0">
                <a:effectLst/>
                <a:latin typeface="Helvetica Neue"/>
              </a:rPr>
              <a:t>Reduced Alertness, Concentration and Memory,</a:t>
            </a:r>
          </a:p>
          <a:p>
            <a:pPr algn="l">
              <a:spcAft>
                <a:spcPts val="863"/>
              </a:spcAft>
              <a:buFont typeface="Arial" panose="020B0604020202020204" pitchFamily="34" charset="0"/>
              <a:buChar char="•"/>
            </a:pPr>
            <a:r>
              <a:rPr lang="en-US" sz="3300" b="0" i="0" dirty="0">
                <a:effectLst/>
                <a:latin typeface="Helvetica Neue"/>
              </a:rPr>
              <a:t>Reduced Ability to be Productive,</a:t>
            </a:r>
          </a:p>
          <a:p>
            <a:pPr algn="l">
              <a:spcAft>
                <a:spcPts val="863"/>
              </a:spcAft>
              <a:buFont typeface="Arial" panose="020B0604020202020204" pitchFamily="34" charset="0"/>
              <a:buChar char="•"/>
            </a:pPr>
            <a:r>
              <a:rPr lang="en-US" sz="3300" b="0" i="0" dirty="0">
                <a:effectLst/>
                <a:latin typeface="Helvetica Neue"/>
              </a:rPr>
              <a:t>Mentally Tired,</a:t>
            </a:r>
          </a:p>
          <a:p>
            <a:pPr algn="l">
              <a:spcAft>
                <a:spcPts val="863"/>
              </a:spcAft>
              <a:buFont typeface="Arial" panose="020B0604020202020204" pitchFamily="34" charset="0"/>
              <a:buChar char="•"/>
            </a:pPr>
            <a:r>
              <a:rPr lang="en-US" sz="3300" b="0" i="0" dirty="0">
                <a:effectLst/>
                <a:latin typeface="Helvetica Neue"/>
              </a:rPr>
              <a:t>Physically Tired,</a:t>
            </a:r>
          </a:p>
          <a:p>
            <a:pPr>
              <a:spcAft>
                <a:spcPts val="863"/>
              </a:spcAft>
              <a:buFont typeface="Arial" panose="020B0604020202020204" pitchFamily="34" charset="0"/>
              <a:buChar char="•"/>
            </a:pPr>
            <a:r>
              <a:rPr lang="en-US" sz="3300" b="0" i="0" dirty="0">
                <a:effectLst/>
                <a:latin typeface="Helvetica Neue"/>
              </a:rPr>
              <a:t>Loss of Appetite</a:t>
            </a:r>
          </a:p>
          <a:p>
            <a:pPr marL="0" indent="0" algn="l">
              <a:spcAft>
                <a:spcPts val="863"/>
              </a:spcAft>
              <a:buNone/>
            </a:pPr>
            <a:endParaRPr lang="en-US" sz="3600" b="0" i="0" dirty="0">
              <a:effectLst/>
              <a:latin typeface="Helvetica Neue"/>
            </a:endParaRPr>
          </a:p>
          <a:p>
            <a:pPr algn="l">
              <a:spcAft>
                <a:spcPts val="863"/>
              </a:spcAft>
              <a:buFont typeface="Arial" panose="020B0604020202020204" pitchFamily="34" charset="0"/>
              <a:buChar char="•"/>
            </a:pPr>
            <a:endParaRPr lang="en-US" sz="4800" b="0" i="0" dirty="0">
              <a:solidFill>
                <a:srgbClr val="333333"/>
              </a:solidFill>
              <a:effectLst/>
              <a:latin typeface="Helvetica Neue"/>
            </a:endParaRP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7078A9-F28F-8A8E-F0F4-79CCB5BFC3C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pPr algn="l">
              <a:spcAft>
                <a:spcPts val="863"/>
              </a:spcAft>
              <a:buFont typeface="Arial" panose="020B0604020202020204" pitchFamily="34" charset="0"/>
              <a:buChar char="•"/>
            </a:pPr>
            <a:r>
              <a:rPr lang="en-US" sz="3300" b="0" i="0" dirty="0">
                <a:effectLst/>
                <a:latin typeface="Helvetica Neue"/>
              </a:rPr>
              <a:t>Lack of Motivation,</a:t>
            </a:r>
          </a:p>
          <a:p>
            <a:pPr algn="l">
              <a:spcAft>
                <a:spcPts val="863"/>
              </a:spcAft>
              <a:buFont typeface="Arial" panose="020B0604020202020204" pitchFamily="34" charset="0"/>
              <a:buChar char="•"/>
            </a:pPr>
            <a:r>
              <a:rPr lang="en-US" sz="3300" b="0" i="0" dirty="0">
                <a:effectLst/>
                <a:latin typeface="Helvetica Neue"/>
              </a:rPr>
              <a:t>Depression,</a:t>
            </a:r>
          </a:p>
          <a:p>
            <a:pPr algn="l">
              <a:spcAft>
                <a:spcPts val="863"/>
              </a:spcAft>
              <a:buFont typeface="Arial" panose="020B0604020202020204" pitchFamily="34" charset="0"/>
              <a:buChar char="•"/>
            </a:pPr>
            <a:r>
              <a:rPr lang="en-US" sz="3300" b="0" i="0" dirty="0">
                <a:effectLst/>
                <a:latin typeface="Helvetica Neue"/>
              </a:rPr>
              <a:t>Boredom,</a:t>
            </a:r>
          </a:p>
          <a:p>
            <a:pPr algn="l">
              <a:spcAft>
                <a:spcPts val="863"/>
              </a:spcAft>
              <a:buFont typeface="Arial" panose="020B0604020202020204" pitchFamily="34" charset="0"/>
              <a:buChar char="•"/>
            </a:pPr>
            <a:r>
              <a:rPr lang="en-US" sz="3300" b="0" i="0" dirty="0">
                <a:effectLst/>
                <a:latin typeface="Helvetica Neue"/>
              </a:rPr>
              <a:t>Giddiness,</a:t>
            </a:r>
          </a:p>
          <a:p>
            <a:pPr algn="l">
              <a:spcAft>
                <a:spcPts val="863"/>
              </a:spcAft>
              <a:buFont typeface="Arial" panose="020B0604020202020204" pitchFamily="34" charset="0"/>
              <a:buChar char="•"/>
            </a:pPr>
            <a:r>
              <a:rPr lang="en-US" sz="3300" b="0" i="0" dirty="0">
                <a:effectLst/>
                <a:latin typeface="Helvetica Neue"/>
              </a:rPr>
              <a:t>Headaches,</a:t>
            </a:r>
          </a:p>
          <a:p>
            <a:pPr algn="l">
              <a:spcAft>
                <a:spcPts val="863"/>
              </a:spcAft>
              <a:buFont typeface="Arial" panose="020B0604020202020204" pitchFamily="34" charset="0"/>
              <a:buChar char="•"/>
            </a:pPr>
            <a:r>
              <a:rPr lang="en-US" sz="3300" b="0" i="0" dirty="0">
                <a:effectLst/>
                <a:latin typeface="Helvetica Neue"/>
              </a:rPr>
              <a:t>Increased Susceptibility to Illness</a:t>
            </a:r>
            <a:r>
              <a:rPr lang="en-US" sz="3300" dirty="0">
                <a:latin typeface="Helvetica Neue"/>
              </a:rPr>
              <a:t>,</a:t>
            </a:r>
            <a:endParaRPr lang="en-US" sz="3300" b="0" i="0" dirty="0">
              <a:effectLst/>
              <a:latin typeface="Helvetica Neue"/>
            </a:endParaRPr>
          </a:p>
          <a:p>
            <a:pPr>
              <a:spcAft>
                <a:spcPts val="863"/>
              </a:spcAft>
              <a:buFont typeface="Arial" panose="020B0604020202020204" pitchFamily="34" charset="0"/>
              <a:buChar char="•"/>
            </a:pPr>
            <a:r>
              <a:rPr lang="en-US" sz="3300" b="0" i="0" dirty="0">
                <a:effectLst/>
                <a:latin typeface="Helvetica Neue"/>
              </a:rPr>
              <a:t>Sleepiness, Including Falling Asleep against your Will (“Micro" Sleeps),</a:t>
            </a:r>
          </a:p>
          <a:p>
            <a:pPr>
              <a:spcAft>
                <a:spcPts val="863"/>
              </a:spcAft>
              <a:buFont typeface="Arial" panose="020B0604020202020204" pitchFamily="34" charset="0"/>
              <a:buChar char="•"/>
            </a:pPr>
            <a:r>
              <a:rPr lang="en-US" sz="3300" dirty="0">
                <a:latin typeface="Helvetica Neue"/>
              </a:rPr>
              <a:t>Digestive Problems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42636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addition to Safety Issues- there are serious legal ramifications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Assessment of punitive damages?</a:t>
            </a:r>
          </a:p>
          <a:p>
            <a:r>
              <a:rPr lang="en-US" dirty="0"/>
              <a:t>Lack of training may allow unfit drivers to collect unemployment benefits</a:t>
            </a:r>
          </a:p>
          <a:p>
            <a:r>
              <a:rPr lang="en-US" dirty="0"/>
              <a:t>Lack of training may negate discipline</a:t>
            </a:r>
          </a:p>
          <a:p>
            <a:r>
              <a:rPr lang="en-US" dirty="0"/>
              <a:t>Failure to adhere to hours of service standards may impact a driver’s license.</a:t>
            </a:r>
          </a:p>
        </p:txBody>
      </p:sp>
    </p:spTree>
    <p:extLst>
      <p:ext uri="{BB962C8B-B14F-4D97-AF65-F5344CB8AC3E}">
        <p14:creationId xmlns:p14="http://schemas.microsoft.com/office/powerpoint/2010/main" val="36838645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Which Employees are Encouraged to Participate in Fatigue Awareness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Drivers </a:t>
            </a:r>
          </a:p>
          <a:p>
            <a:r>
              <a:rPr lang="en-US" dirty="0"/>
              <a:t>Any employee moving equipment </a:t>
            </a:r>
          </a:p>
          <a:p>
            <a:r>
              <a:rPr lang="en-US" dirty="0"/>
              <a:t>Maintenance personnel </a:t>
            </a:r>
          </a:p>
          <a:p>
            <a:r>
              <a:rPr lang="en-US" dirty="0"/>
              <a:t>Dispatchers </a:t>
            </a:r>
          </a:p>
        </p:txBody>
      </p:sp>
    </p:spTree>
    <p:extLst>
      <p:ext uri="{BB962C8B-B14F-4D97-AF65-F5344CB8AC3E}">
        <p14:creationId xmlns:p14="http://schemas.microsoft.com/office/powerpoint/2010/main" val="2725759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86534-49D3-FEE4-9DFA-6F251207BD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Job Descriptions and Policies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4B53A0-B91F-4A63-1B05-D3B4663D49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Are safety sensitive personnel required to be “fit for duty” when they appear for work?  </a:t>
            </a:r>
          </a:p>
          <a:p>
            <a:r>
              <a:rPr lang="en-US" dirty="0"/>
              <a:t>Are dispatcher’s performing a “fit for duty” analysis for all legs of a shift?</a:t>
            </a:r>
          </a:p>
          <a:p>
            <a:r>
              <a:rPr lang="en-US" dirty="0"/>
              <a:t>What is your policy or procedure if a safety sensitive employee shares they are not “fit for duty”?</a:t>
            </a:r>
          </a:p>
          <a:p>
            <a:r>
              <a:rPr lang="en-US" dirty="0"/>
              <a:t>Fit for Duty- may mean extreme fatigue, use of medication, illness or other reason that an employee may not perform at the highest level.</a:t>
            </a:r>
          </a:p>
        </p:txBody>
      </p:sp>
    </p:spTree>
    <p:extLst>
      <p:ext uri="{BB962C8B-B14F-4D97-AF65-F5344CB8AC3E}">
        <p14:creationId xmlns:p14="http://schemas.microsoft.com/office/powerpoint/2010/main" val="21608860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Causes of Fatigue in Public Transportation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employee’s sleep and wake history </a:t>
            </a:r>
          </a:p>
          <a:p>
            <a:r>
              <a:rPr lang="en-US" dirty="0"/>
              <a:t>Time of day and length of time an employee slept in  the preceding days </a:t>
            </a:r>
          </a:p>
          <a:p>
            <a:r>
              <a:rPr lang="en-US" dirty="0"/>
              <a:t>Shift length and break times</a:t>
            </a:r>
          </a:p>
          <a:p>
            <a:r>
              <a:rPr lang="en-US" dirty="0"/>
              <a:t>Task related factors – monotony? </a:t>
            </a:r>
          </a:p>
          <a:p>
            <a:r>
              <a:rPr lang="en-US" dirty="0"/>
              <a:t>Environmental factors (ex. Temperature, humidity)</a:t>
            </a:r>
          </a:p>
          <a:p>
            <a:r>
              <a:rPr lang="en-US" dirty="0"/>
              <a:t>Personal characteristics such as age and physical health </a:t>
            </a:r>
          </a:p>
          <a:p>
            <a:r>
              <a:rPr lang="en-US" dirty="0"/>
              <a:t>Behavioral patterns (family, leisure, etc.) </a:t>
            </a:r>
          </a:p>
        </p:txBody>
      </p:sp>
    </p:spTree>
    <p:extLst>
      <p:ext uri="{BB962C8B-B14F-4D97-AF65-F5344CB8AC3E}">
        <p14:creationId xmlns:p14="http://schemas.microsoft.com/office/powerpoint/2010/main" val="18022507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8E7F4-C4B0-321C-6250-1C59A0441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Fatigue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A5466E-DA2E-E087-61C0-C493D1C512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Chronic</a:t>
            </a:r>
          </a:p>
          <a:p>
            <a:r>
              <a:rPr lang="en-US" dirty="0"/>
              <a:t>Physical Fatigue</a:t>
            </a:r>
          </a:p>
          <a:p>
            <a:r>
              <a:rPr lang="en-US" dirty="0"/>
              <a:t>Mental Fatigue</a:t>
            </a:r>
          </a:p>
          <a:p>
            <a:r>
              <a:rPr lang="en-US" dirty="0"/>
              <a:t>Transient Fatigue</a:t>
            </a:r>
          </a:p>
          <a:p>
            <a:r>
              <a:rPr lang="en-US" dirty="0"/>
              <a:t>Cumulative Fatigue</a:t>
            </a:r>
          </a:p>
          <a:p>
            <a:r>
              <a:rPr lang="en-US" dirty="0"/>
              <a:t>Circadian Fatigue</a:t>
            </a:r>
          </a:p>
          <a:p>
            <a:r>
              <a:rPr lang="en-US" dirty="0"/>
              <a:t>Symptomatic Fatigue (low blood iron, menopause, etc.)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61165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229</TotalTime>
  <Words>1007</Words>
  <Application>Microsoft Office PowerPoint</Application>
  <PresentationFormat>Widescreen</PresentationFormat>
  <Paragraphs>129</Paragraphs>
  <Slides>20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Calibri</vt:lpstr>
      <vt:lpstr>Century Gothic</vt:lpstr>
      <vt:lpstr>Helvetica Neue</vt:lpstr>
      <vt:lpstr>Open Sans</vt:lpstr>
      <vt:lpstr>Wingdings 3</vt:lpstr>
      <vt:lpstr>Ion</vt:lpstr>
      <vt:lpstr>Fatigue Awareness</vt:lpstr>
      <vt:lpstr>Why Fatigue Awareness?</vt:lpstr>
      <vt:lpstr>Affects of Fatigue</vt:lpstr>
      <vt:lpstr>Signs of Fatigue:</vt:lpstr>
      <vt:lpstr>In addition to Safety Issues- there are serious legal ramifications</vt:lpstr>
      <vt:lpstr>Which Employees are Encouraged to Participate in Fatigue Awareness</vt:lpstr>
      <vt:lpstr>Job Descriptions and Policies</vt:lpstr>
      <vt:lpstr>Causes of Fatigue in Public Transportation</vt:lpstr>
      <vt:lpstr>Types of Fatigue</vt:lpstr>
      <vt:lpstr>State Regulation-</vt:lpstr>
      <vt:lpstr>Interaction with Federal Law</vt:lpstr>
      <vt:lpstr>Hours of Service?</vt:lpstr>
      <vt:lpstr>What does “on duty” mean?</vt:lpstr>
      <vt:lpstr>Fatigue Investigations</vt:lpstr>
      <vt:lpstr>Was an accident Fatigue Related?</vt:lpstr>
      <vt:lpstr>Upcoming FTA Recommendations</vt:lpstr>
      <vt:lpstr>Combatting Fatigue</vt:lpstr>
      <vt:lpstr>Legal Ramifications</vt:lpstr>
      <vt:lpstr>Next Steps?</vt:lpstr>
      <vt:lpstr>Contact Information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Fatigue Awareness</dc:title>
  <dc:creator>Stephanie Walczak</dc:creator>
  <cp:lastModifiedBy>Ryan Querci</cp:lastModifiedBy>
  <cp:revision>25</cp:revision>
  <dcterms:created xsi:type="dcterms:W3CDTF">2018-09-18T18:36:08Z</dcterms:created>
  <dcterms:modified xsi:type="dcterms:W3CDTF">2024-11-13T16:40:27Z</dcterms:modified>
</cp:coreProperties>
</file>