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48" r:id="rId2"/>
  </p:sldMasterIdLst>
  <p:notesMasterIdLst>
    <p:notesMasterId r:id="rId24"/>
  </p:notesMasterIdLst>
  <p:sldIdLst>
    <p:sldId id="272" r:id="rId3"/>
    <p:sldId id="275" r:id="rId4"/>
    <p:sldId id="273" r:id="rId5"/>
    <p:sldId id="260" r:id="rId6"/>
    <p:sldId id="276" r:id="rId7"/>
    <p:sldId id="277" r:id="rId8"/>
    <p:sldId id="283" r:id="rId9"/>
    <p:sldId id="278" r:id="rId10"/>
    <p:sldId id="280" r:id="rId11"/>
    <p:sldId id="282" r:id="rId12"/>
    <p:sldId id="284" r:id="rId13"/>
    <p:sldId id="281" r:id="rId14"/>
    <p:sldId id="285" r:id="rId15"/>
    <p:sldId id="287" r:id="rId16"/>
    <p:sldId id="286" r:id="rId17"/>
    <p:sldId id="289" r:id="rId18"/>
    <p:sldId id="293" r:id="rId19"/>
    <p:sldId id="290" r:id="rId20"/>
    <p:sldId id="291" r:id="rId21"/>
    <p:sldId id="288" r:id="rId22"/>
    <p:sldId id="29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4" d="100"/>
          <a:sy n="104" d="100"/>
        </p:scale>
        <p:origin x="73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BB4C53-46A0-4EE5-8C63-E7722AB3174B}" type="datetimeFigureOut">
              <a:rPr lang="en-US" smtClean="0"/>
              <a:t>2/14/2023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8A732C-F1D0-4C19-91BD-13AC00A819D2}" type="slidenum">
              <a:rPr lang="en-US" smtClean="0"/>
              <a:t>‹#›</a:t>
            </a:fld>
            <a:endParaRPr lang="en-US"/>
          </a:p>
        </p:txBody>
      </p:sp>
    </p:spTree>
    <p:extLst>
      <p:ext uri="{BB962C8B-B14F-4D97-AF65-F5344CB8AC3E}">
        <p14:creationId xmlns:p14="http://schemas.microsoft.com/office/powerpoint/2010/main" val="2134947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a:t>
            </a:r>
          </a:p>
        </p:txBody>
      </p:sp>
      <p:sp>
        <p:nvSpPr>
          <p:cNvPr id="4" name="Slide Number Placeholder 3"/>
          <p:cNvSpPr>
            <a:spLocks noGrp="1"/>
          </p:cNvSpPr>
          <p:nvPr>
            <p:ph type="sldNum" sz="quarter" idx="5"/>
          </p:nvPr>
        </p:nvSpPr>
        <p:spPr/>
        <p:txBody>
          <a:bodyPr/>
          <a:lstStyle/>
          <a:p>
            <a:fld id="{751F3676-7567-49B5-A02A-77AA8250E501}" type="slidenum">
              <a:rPr lang="en-US" smtClean="0"/>
              <a:t>2</a:t>
            </a:fld>
            <a:endParaRPr lang="en-US"/>
          </a:p>
        </p:txBody>
      </p:sp>
    </p:spTree>
    <p:extLst>
      <p:ext uri="{BB962C8B-B14F-4D97-AF65-F5344CB8AC3E}">
        <p14:creationId xmlns:p14="http://schemas.microsoft.com/office/powerpoint/2010/main" val="2974695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transit rider is a pedestrian at some point in their journey</a:t>
            </a:r>
          </a:p>
        </p:txBody>
      </p:sp>
      <p:sp>
        <p:nvSpPr>
          <p:cNvPr id="4" name="Slide Number Placeholder 3"/>
          <p:cNvSpPr>
            <a:spLocks noGrp="1"/>
          </p:cNvSpPr>
          <p:nvPr>
            <p:ph type="sldNum" sz="quarter" idx="5"/>
          </p:nvPr>
        </p:nvSpPr>
        <p:spPr/>
        <p:txBody>
          <a:bodyPr/>
          <a:lstStyle/>
          <a:p>
            <a:fld id="{728A732C-F1D0-4C19-91BD-13AC00A819D2}" type="slidenum">
              <a:rPr lang="en-US" smtClean="0"/>
              <a:t>6</a:t>
            </a:fld>
            <a:endParaRPr lang="en-US"/>
          </a:p>
        </p:txBody>
      </p:sp>
    </p:spTree>
    <p:extLst>
      <p:ext uri="{BB962C8B-B14F-4D97-AF65-F5344CB8AC3E}">
        <p14:creationId xmlns:p14="http://schemas.microsoft.com/office/powerpoint/2010/main" val="3500649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Town of Emmittsburg ($685,900)                 </a:t>
            </a:r>
          </a:p>
          <a:p>
            <a:pPr marL="0" indent="0">
              <a:buNone/>
            </a:pPr>
            <a:r>
              <a:rPr lang="en-US" sz="1200" dirty="0"/>
              <a:t>Frederick County ($400,000)</a:t>
            </a:r>
          </a:p>
          <a:p>
            <a:endParaRPr lang="en-US" dirty="0"/>
          </a:p>
        </p:txBody>
      </p:sp>
      <p:sp>
        <p:nvSpPr>
          <p:cNvPr id="4" name="Slide Number Placeholder 3"/>
          <p:cNvSpPr>
            <a:spLocks noGrp="1"/>
          </p:cNvSpPr>
          <p:nvPr>
            <p:ph type="sldNum" sz="quarter" idx="5"/>
          </p:nvPr>
        </p:nvSpPr>
        <p:spPr/>
        <p:txBody>
          <a:bodyPr/>
          <a:lstStyle/>
          <a:p>
            <a:fld id="{728A732C-F1D0-4C19-91BD-13AC00A819D2}" type="slidenum">
              <a:rPr lang="en-US" smtClean="0"/>
              <a:t>9</a:t>
            </a:fld>
            <a:endParaRPr lang="en-US"/>
          </a:p>
        </p:txBody>
      </p:sp>
    </p:spTree>
    <p:extLst>
      <p:ext uri="{BB962C8B-B14F-4D97-AF65-F5344CB8AC3E}">
        <p14:creationId xmlns:p14="http://schemas.microsoft.com/office/powerpoint/2010/main" val="1677629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Town of Emmittsburg ($685,900)                 </a:t>
            </a:r>
          </a:p>
          <a:p>
            <a:pPr marL="0" indent="0">
              <a:buNone/>
            </a:pPr>
            <a:r>
              <a:rPr lang="en-US" sz="1200" dirty="0"/>
              <a:t>Frederick County ($400,000)</a:t>
            </a:r>
          </a:p>
          <a:p>
            <a:endParaRPr lang="en-US" dirty="0"/>
          </a:p>
        </p:txBody>
      </p:sp>
      <p:sp>
        <p:nvSpPr>
          <p:cNvPr id="4" name="Slide Number Placeholder 3"/>
          <p:cNvSpPr>
            <a:spLocks noGrp="1"/>
          </p:cNvSpPr>
          <p:nvPr>
            <p:ph type="sldNum" sz="quarter" idx="5"/>
          </p:nvPr>
        </p:nvSpPr>
        <p:spPr/>
        <p:txBody>
          <a:bodyPr/>
          <a:lstStyle/>
          <a:p>
            <a:fld id="{728A732C-F1D0-4C19-91BD-13AC00A819D2}" type="slidenum">
              <a:rPr lang="en-US" smtClean="0"/>
              <a:t>10</a:t>
            </a:fld>
            <a:endParaRPr lang="en-US"/>
          </a:p>
        </p:txBody>
      </p:sp>
    </p:spTree>
    <p:extLst>
      <p:ext uri="{BB962C8B-B14F-4D97-AF65-F5344CB8AC3E}">
        <p14:creationId xmlns:p14="http://schemas.microsoft.com/office/powerpoint/2010/main" val="2953698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BMC did the regional transit stop assessment</a:t>
            </a:r>
          </a:p>
        </p:txBody>
      </p:sp>
      <p:sp>
        <p:nvSpPr>
          <p:cNvPr id="4" name="Slide Number Placeholder 3"/>
          <p:cNvSpPr>
            <a:spLocks noGrp="1"/>
          </p:cNvSpPr>
          <p:nvPr>
            <p:ph type="sldNum" sz="quarter" idx="5"/>
          </p:nvPr>
        </p:nvSpPr>
        <p:spPr/>
        <p:txBody>
          <a:bodyPr/>
          <a:lstStyle/>
          <a:p>
            <a:fld id="{728A732C-F1D0-4C19-91BD-13AC00A819D2}" type="slidenum">
              <a:rPr lang="en-US" smtClean="0"/>
              <a:t>15</a:t>
            </a:fld>
            <a:endParaRPr lang="en-US"/>
          </a:p>
        </p:txBody>
      </p:sp>
    </p:spTree>
    <p:extLst>
      <p:ext uri="{BB962C8B-B14F-4D97-AF65-F5344CB8AC3E}">
        <p14:creationId xmlns:p14="http://schemas.microsoft.com/office/powerpoint/2010/main" val="3784808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Hagerstown, Cumberland, Salisbury, Princess Anne, Delmar, North East, Elkton</a:t>
            </a:r>
          </a:p>
        </p:txBody>
      </p:sp>
      <p:sp>
        <p:nvSpPr>
          <p:cNvPr id="4" name="Slide Number Placeholder 3"/>
          <p:cNvSpPr>
            <a:spLocks noGrp="1"/>
          </p:cNvSpPr>
          <p:nvPr>
            <p:ph type="sldNum" sz="quarter" idx="5"/>
          </p:nvPr>
        </p:nvSpPr>
        <p:spPr/>
        <p:txBody>
          <a:bodyPr/>
          <a:lstStyle/>
          <a:p>
            <a:fld id="{728A732C-F1D0-4C19-91BD-13AC00A819D2}" type="slidenum">
              <a:rPr lang="en-US" smtClean="0"/>
              <a:t>20</a:t>
            </a:fld>
            <a:endParaRPr lang="en-US"/>
          </a:p>
        </p:txBody>
      </p:sp>
    </p:spTree>
    <p:extLst>
      <p:ext uri="{BB962C8B-B14F-4D97-AF65-F5344CB8AC3E}">
        <p14:creationId xmlns:p14="http://schemas.microsoft.com/office/powerpoint/2010/main" val="2101706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7.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07C18-42FB-F8C5-8133-12C133F607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82E40A-ECE5-D460-ECA2-519BDC83FD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44C152-A3E4-D531-F81C-717724DBB3E1}"/>
              </a:ext>
            </a:extLst>
          </p:cNvPr>
          <p:cNvSpPr>
            <a:spLocks noGrp="1"/>
          </p:cNvSpPr>
          <p:nvPr>
            <p:ph type="dt" sz="half" idx="10"/>
          </p:nvPr>
        </p:nvSpPr>
        <p:spPr/>
        <p:txBody>
          <a:bodyPr/>
          <a:lstStyle/>
          <a:p>
            <a:fld id="{45CE337D-F975-4D44-809D-1BEC047AE13B}" type="datetimeFigureOut">
              <a:rPr lang="en-US" smtClean="0"/>
              <a:t>2/14/2023</a:t>
            </a:fld>
            <a:endParaRPr lang="en-US"/>
          </a:p>
        </p:txBody>
      </p:sp>
      <p:sp>
        <p:nvSpPr>
          <p:cNvPr id="5" name="Footer Placeholder 4">
            <a:extLst>
              <a:ext uri="{FF2B5EF4-FFF2-40B4-BE49-F238E27FC236}">
                <a16:creationId xmlns:a16="http://schemas.microsoft.com/office/drawing/2014/main" id="{C6943C9F-D6FE-4FAB-06C7-DA719F9B5C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D1E018-FF8D-AA55-1694-C3CB83F85588}"/>
              </a:ext>
            </a:extLst>
          </p:cNvPr>
          <p:cNvSpPr>
            <a:spLocks noGrp="1"/>
          </p:cNvSpPr>
          <p:nvPr>
            <p:ph type="sldNum" sz="quarter" idx="12"/>
          </p:nvPr>
        </p:nvSpPr>
        <p:spPr/>
        <p:txBody>
          <a:bodyPr/>
          <a:lstStyle/>
          <a:p>
            <a:fld id="{4F0F954A-BCEE-4063-9F1E-5595F08B0F3F}" type="slidenum">
              <a:rPr lang="en-US" smtClean="0"/>
              <a:t>‹#›</a:t>
            </a:fld>
            <a:endParaRPr lang="en-US"/>
          </a:p>
        </p:txBody>
      </p:sp>
    </p:spTree>
    <p:extLst>
      <p:ext uri="{BB962C8B-B14F-4D97-AF65-F5344CB8AC3E}">
        <p14:creationId xmlns:p14="http://schemas.microsoft.com/office/powerpoint/2010/main" val="2153783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EFA3D-BCF8-8938-1648-495B40BF4C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227477-A08F-B6A8-1C0F-3B2CAEA248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3020AA-294A-3838-7E98-320EF329FC9C}"/>
              </a:ext>
            </a:extLst>
          </p:cNvPr>
          <p:cNvSpPr>
            <a:spLocks noGrp="1"/>
          </p:cNvSpPr>
          <p:nvPr>
            <p:ph type="dt" sz="half" idx="10"/>
          </p:nvPr>
        </p:nvSpPr>
        <p:spPr/>
        <p:txBody>
          <a:bodyPr/>
          <a:lstStyle/>
          <a:p>
            <a:fld id="{45CE337D-F975-4D44-809D-1BEC047AE13B}" type="datetimeFigureOut">
              <a:rPr lang="en-US" smtClean="0"/>
              <a:t>2/14/2023</a:t>
            </a:fld>
            <a:endParaRPr lang="en-US"/>
          </a:p>
        </p:txBody>
      </p:sp>
      <p:sp>
        <p:nvSpPr>
          <p:cNvPr id="5" name="Footer Placeholder 4">
            <a:extLst>
              <a:ext uri="{FF2B5EF4-FFF2-40B4-BE49-F238E27FC236}">
                <a16:creationId xmlns:a16="http://schemas.microsoft.com/office/drawing/2014/main" id="{EFB85011-B25B-678D-2680-3601158C48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92F897-EF04-1BD4-9ABD-4E915EC33FE2}"/>
              </a:ext>
            </a:extLst>
          </p:cNvPr>
          <p:cNvSpPr>
            <a:spLocks noGrp="1"/>
          </p:cNvSpPr>
          <p:nvPr>
            <p:ph type="sldNum" sz="quarter" idx="12"/>
          </p:nvPr>
        </p:nvSpPr>
        <p:spPr/>
        <p:txBody>
          <a:bodyPr/>
          <a:lstStyle/>
          <a:p>
            <a:fld id="{4F0F954A-BCEE-4063-9F1E-5595F08B0F3F}" type="slidenum">
              <a:rPr lang="en-US" smtClean="0"/>
              <a:t>‹#›</a:t>
            </a:fld>
            <a:endParaRPr lang="en-US"/>
          </a:p>
        </p:txBody>
      </p:sp>
    </p:spTree>
    <p:extLst>
      <p:ext uri="{BB962C8B-B14F-4D97-AF65-F5344CB8AC3E}">
        <p14:creationId xmlns:p14="http://schemas.microsoft.com/office/powerpoint/2010/main" val="628806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7FDD6E-8EF7-DDFC-507A-FE10C98992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60ADB2-3538-D296-E09C-2445AA17A4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56EF56-DF2B-451B-0CAC-78C145E5200D}"/>
              </a:ext>
            </a:extLst>
          </p:cNvPr>
          <p:cNvSpPr>
            <a:spLocks noGrp="1"/>
          </p:cNvSpPr>
          <p:nvPr>
            <p:ph type="dt" sz="half" idx="10"/>
          </p:nvPr>
        </p:nvSpPr>
        <p:spPr/>
        <p:txBody>
          <a:bodyPr/>
          <a:lstStyle/>
          <a:p>
            <a:fld id="{45CE337D-F975-4D44-809D-1BEC047AE13B}" type="datetimeFigureOut">
              <a:rPr lang="en-US" smtClean="0"/>
              <a:t>2/14/2023</a:t>
            </a:fld>
            <a:endParaRPr lang="en-US"/>
          </a:p>
        </p:txBody>
      </p:sp>
      <p:sp>
        <p:nvSpPr>
          <p:cNvPr id="5" name="Footer Placeholder 4">
            <a:extLst>
              <a:ext uri="{FF2B5EF4-FFF2-40B4-BE49-F238E27FC236}">
                <a16:creationId xmlns:a16="http://schemas.microsoft.com/office/drawing/2014/main" id="{B7E0799D-3659-A067-95EA-4AA0C2DD4F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82E327-4D92-22CA-473E-724A3C5C759A}"/>
              </a:ext>
            </a:extLst>
          </p:cNvPr>
          <p:cNvSpPr>
            <a:spLocks noGrp="1"/>
          </p:cNvSpPr>
          <p:nvPr>
            <p:ph type="sldNum" sz="quarter" idx="12"/>
          </p:nvPr>
        </p:nvSpPr>
        <p:spPr/>
        <p:txBody>
          <a:bodyPr/>
          <a:lstStyle/>
          <a:p>
            <a:fld id="{4F0F954A-BCEE-4063-9F1E-5595F08B0F3F}" type="slidenum">
              <a:rPr lang="en-US" smtClean="0"/>
              <a:t>‹#›</a:t>
            </a:fld>
            <a:endParaRPr lang="en-US"/>
          </a:p>
        </p:txBody>
      </p:sp>
    </p:spTree>
    <p:extLst>
      <p:ext uri="{BB962C8B-B14F-4D97-AF65-F5344CB8AC3E}">
        <p14:creationId xmlns:p14="http://schemas.microsoft.com/office/powerpoint/2010/main" val="3574335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4FAA219-1CD1-4A0A-A56B-E9B2EC2CF8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33593"/>
            <a:ext cx="12192000" cy="5131231"/>
          </a:xfrm>
          <a:prstGeom prst="rect">
            <a:avLst/>
          </a:prstGeom>
        </p:spPr>
      </p:pic>
      <p:sp>
        <p:nvSpPr>
          <p:cNvPr id="11" name="Rectangle 10"/>
          <p:cNvSpPr/>
          <p:nvPr/>
        </p:nvSpPr>
        <p:spPr>
          <a:xfrm rot="5400000">
            <a:off x="6649327" y="2674498"/>
            <a:ext cx="5124415" cy="3242605"/>
          </a:xfrm>
          <a:prstGeom prst="rect">
            <a:avLst/>
          </a:prstGeom>
          <a:gradFill>
            <a:gsLst>
              <a:gs pos="0">
                <a:schemeClr val="bg1"/>
              </a:gs>
              <a:gs pos="38000">
                <a:schemeClr val="bg1"/>
              </a:gs>
              <a:gs pos="79000">
                <a:schemeClr val="bg1"/>
              </a:gs>
              <a:gs pos="100000">
                <a:schemeClr val="bg1">
                  <a:alpha val="60000"/>
                </a:schemeClr>
              </a:gs>
            </a:gsLst>
            <a:lin ang="0" scaled="0"/>
          </a:gradFill>
          <a:ln>
            <a:noFill/>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13"/>
          </a:p>
        </p:txBody>
      </p:sp>
      <p:sp>
        <p:nvSpPr>
          <p:cNvPr id="13" name="Rectangle 12"/>
          <p:cNvSpPr/>
          <p:nvPr/>
        </p:nvSpPr>
        <p:spPr>
          <a:xfrm>
            <a:off x="7587914" y="1734747"/>
            <a:ext cx="3247241" cy="324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590855" y="6732097"/>
            <a:ext cx="3242605" cy="1259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10" hasCustomPrompt="1"/>
          </p:nvPr>
        </p:nvSpPr>
        <p:spPr>
          <a:xfrm>
            <a:off x="7872912" y="2728148"/>
            <a:ext cx="2700929" cy="707732"/>
          </a:xfrm>
        </p:spPr>
        <p:txBody>
          <a:bodyPr>
            <a:normAutofit/>
          </a:bodyPr>
          <a:lstStyle>
            <a:lvl1pPr marL="0" indent="0">
              <a:lnSpc>
                <a:spcPts val="1800"/>
              </a:lnSpc>
              <a:buFontTx/>
              <a:buNone/>
              <a:defRPr sz="2000">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PROJECT TITLE</a:t>
            </a:r>
          </a:p>
        </p:txBody>
      </p:sp>
      <p:sp>
        <p:nvSpPr>
          <p:cNvPr id="16" name="Text Placeholder 4"/>
          <p:cNvSpPr>
            <a:spLocks noGrp="1"/>
          </p:cNvSpPr>
          <p:nvPr>
            <p:ph type="body" sz="quarter" idx="11" hasCustomPrompt="1"/>
          </p:nvPr>
        </p:nvSpPr>
        <p:spPr>
          <a:xfrm>
            <a:off x="7872912" y="3724690"/>
            <a:ext cx="2700929" cy="1227320"/>
          </a:xfrm>
        </p:spPr>
        <p:txBody>
          <a:bodyPr>
            <a:noAutofit/>
          </a:bodyPr>
          <a:lstStyle>
            <a:lvl1pPr marL="0" indent="0">
              <a:lnSpc>
                <a:spcPts val="3400"/>
              </a:lnSpc>
              <a:buFontTx/>
              <a:buNone/>
              <a:defRPr sz="4000">
                <a:latin typeface="Calibri Light" panose="020F030202020403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Client Name</a:t>
            </a:r>
          </a:p>
        </p:txBody>
      </p:sp>
      <p:sp>
        <p:nvSpPr>
          <p:cNvPr id="17" name="Text Placeholder 4"/>
          <p:cNvSpPr>
            <a:spLocks noGrp="1"/>
          </p:cNvSpPr>
          <p:nvPr>
            <p:ph type="body" sz="quarter" idx="12" hasCustomPrompt="1"/>
          </p:nvPr>
        </p:nvSpPr>
        <p:spPr>
          <a:xfrm>
            <a:off x="7872912" y="5656263"/>
            <a:ext cx="2700929" cy="733904"/>
          </a:xfrm>
        </p:spPr>
        <p:txBody>
          <a:bodyPr>
            <a:normAutofit/>
          </a:bodyPr>
          <a:lstStyle>
            <a:lvl1pPr marL="0" indent="0">
              <a:lnSpc>
                <a:spcPts val="1000"/>
              </a:lnSpc>
              <a:buFontTx/>
              <a:buNone/>
              <a:defRPr sz="2000" b="0">
                <a:solidFill>
                  <a:schemeClr val="bg1">
                    <a:lumMod val="65000"/>
                  </a:schemeClr>
                </a:solidFill>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Date</a:t>
            </a:r>
          </a:p>
        </p:txBody>
      </p:sp>
      <p:pic>
        <p:nvPicPr>
          <p:cNvPr id="3" name="Picture 2" descr="A screenshot of a cell phone&#10;&#10;Description automatically generated">
            <a:extLst>
              <a:ext uri="{FF2B5EF4-FFF2-40B4-BE49-F238E27FC236}">
                <a16:creationId xmlns:a16="http://schemas.microsoft.com/office/drawing/2014/main" id="{B70BE61A-EC76-4596-96D1-E7FEAB8CF2A5}"/>
              </a:ext>
            </a:extLst>
          </p:cNvPr>
          <p:cNvPicPr>
            <a:picLocks noChangeAspect="1"/>
          </p:cNvPicPr>
          <p:nvPr/>
        </p:nvPicPr>
        <p:blipFill rotWithShape="1">
          <a:blip r:embed="rId3">
            <a:extLst>
              <a:ext uri="{28A0092B-C50C-407E-A947-70E740481C1C}">
                <a14:useLocalDpi xmlns:a14="http://schemas.microsoft.com/office/drawing/2010/main" val="0"/>
              </a:ext>
            </a:extLst>
          </a:blip>
          <a:srcRect b="60222"/>
          <a:stretch/>
        </p:blipFill>
        <p:spPr>
          <a:xfrm>
            <a:off x="659248" y="389598"/>
            <a:ext cx="3431489" cy="1019579"/>
          </a:xfrm>
          <a:prstGeom prst="rect">
            <a:avLst/>
          </a:prstGeom>
        </p:spPr>
      </p:pic>
      <p:pic>
        <p:nvPicPr>
          <p:cNvPr id="19" name="Picture 18">
            <a:extLst>
              <a:ext uri="{FF2B5EF4-FFF2-40B4-BE49-F238E27FC236}">
                <a16:creationId xmlns:a16="http://schemas.microsoft.com/office/drawing/2014/main" id="{20DCBCB3-CC4A-44BC-B8AD-A620BB628FCE}"/>
              </a:ext>
            </a:extLst>
          </p:cNvPr>
          <p:cNvPicPr>
            <a:picLocks noChangeAspect="1"/>
          </p:cNvPicPr>
          <p:nvPr/>
        </p:nvPicPr>
        <p:blipFill rotWithShape="1">
          <a:blip r:embed="rId4">
            <a:alphaModFix amt="48000"/>
            <a:extLst>
              <a:ext uri="{28A0092B-C50C-407E-A947-70E740481C1C}">
                <a14:useLocalDpi xmlns:a14="http://schemas.microsoft.com/office/drawing/2010/main" val="0"/>
              </a:ext>
            </a:extLst>
          </a:blip>
          <a:srcRect t="40534" r="39276" b="18344"/>
          <a:stretch/>
        </p:blipFill>
        <p:spPr>
          <a:xfrm>
            <a:off x="-13787" y="1711627"/>
            <a:ext cx="7599383" cy="5146373"/>
          </a:xfrm>
          <a:prstGeom prst="rect">
            <a:avLst/>
          </a:prstGeom>
        </p:spPr>
      </p:pic>
    </p:spTree>
    <p:extLst>
      <p:ext uri="{BB962C8B-B14F-4D97-AF65-F5344CB8AC3E}">
        <p14:creationId xmlns:p14="http://schemas.microsoft.com/office/powerpoint/2010/main" val="1928241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Graphics slide alternate header">
    <p:spTree>
      <p:nvGrpSpPr>
        <p:cNvPr id="1" name=""/>
        <p:cNvGrpSpPr/>
        <p:nvPr/>
      </p:nvGrpSpPr>
      <p:grpSpPr>
        <a:xfrm>
          <a:off x="0" y="0"/>
          <a:ext cx="0" cy="0"/>
          <a:chOff x="0" y="0"/>
          <a:chExt cx="0" cy="0"/>
        </a:xfrm>
      </p:grpSpPr>
      <p:pic>
        <p:nvPicPr>
          <p:cNvPr id="7" name="Picture 6" descr="A picture containing bird&#10;&#10;Description automatically generated">
            <a:extLst>
              <a:ext uri="{FF2B5EF4-FFF2-40B4-BE49-F238E27FC236}">
                <a16:creationId xmlns:a16="http://schemas.microsoft.com/office/drawing/2014/main" id="{229F518E-D8A0-4AA0-B651-0DFABEA416FD}"/>
              </a:ext>
            </a:extLst>
          </p:cNvPr>
          <p:cNvPicPr>
            <a:picLocks noChangeAspect="1"/>
          </p:cNvPicPr>
          <p:nvPr/>
        </p:nvPicPr>
        <p:blipFill rotWithShape="1">
          <a:blip r:embed="rId2">
            <a:extLst>
              <a:ext uri="{28A0092B-C50C-407E-A947-70E740481C1C}">
                <a14:useLocalDpi xmlns:a14="http://schemas.microsoft.com/office/drawing/2010/main" val="0"/>
              </a:ext>
            </a:extLst>
          </a:blip>
          <a:srcRect b="42918"/>
          <a:stretch/>
        </p:blipFill>
        <p:spPr>
          <a:xfrm>
            <a:off x="0" y="0"/>
            <a:ext cx="12192000" cy="914399"/>
          </a:xfrm>
          <a:prstGeom prst="rect">
            <a:avLst/>
          </a:prstGeom>
        </p:spPr>
      </p:pic>
      <p:sp>
        <p:nvSpPr>
          <p:cNvPr id="13" name="Rectangle 12">
            <a:extLst>
              <a:ext uri="{FF2B5EF4-FFF2-40B4-BE49-F238E27FC236}">
                <a16:creationId xmlns:a16="http://schemas.microsoft.com/office/drawing/2014/main" id="{723A3896-0999-4495-8B0F-5843FABA1BFD}"/>
              </a:ext>
            </a:extLst>
          </p:cNvPr>
          <p:cNvSpPr/>
          <p:nvPr/>
        </p:nvSpPr>
        <p:spPr>
          <a:xfrm>
            <a:off x="0" y="6489700"/>
            <a:ext cx="12192000" cy="368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837279" y="148326"/>
            <a:ext cx="10224421" cy="766074"/>
          </a:xfrm>
        </p:spPr>
        <p:txBody>
          <a:bodyPr anchor="b"/>
          <a:lstStyle>
            <a:lvl1pPr>
              <a:defRPr sz="3200" b="1">
                <a:solidFill>
                  <a:schemeClr val="bg1"/>
                </a:solidFill>
                <a:latin typeface="+mn-lt"/>
              </a:defRPr>
            </a:lvl1pPr>
          </a:lstStyle>
          <a:p>
            <a:r>
              <a:rPr lang="en-US"/>
              <a:t>Click to edit Master title style</a:t>
            </a:r>
            <a:endParaRPr lang="en-US" dirty="0"/>
          </a:p>
        </p:txBody>
      </p:sp>
      <p:cxnSp>
        <p:nvCxnSpPr>
          <p:cNvPr id="11" name="Straight Connector 10">
            <a:extLst>
              <a:ext uri="{FF2B5EF4-FFF2-40B4-BE49-F238E27FC236}">
                <a16:creationId xmlns:a16="http://schemas.microsoft.com/office/drawing/2014/main" id="{131BC8A1-6376-420D-9D4E-8D06FDAE797A}"/>
              </a:ext>
            </a:extLst>
          </p:cNvPr>
          <p:cNvCxnSpPr/>
          <p:nvPr/>
        </p:nvCxnSpPr>
        <p:spPr>
          <a:xfrm>
            <a:off x="0" y="914400"/>
            <a:ext cx="12192000" cy="0"/>
          </a:xfrm>
          <a:prstGeom prst="line">
            <a:avLst/>
          </a:prstGeom>
        </p:spPr>
        <p:style>
          <a:lnRef idx="1">
            <a:schemeClr val="accent3"/>
          </a:lnRef>
          <a:fillRef idx="0">
            <a:schemeClr val="accent3"/>
          </a:fillRef>
          <a:effectRef idx="0">
            <a:schemeClr val="accent3"/>
          </a:effectRef>
          <a:fontRef idx="minor">
            <a:schemeClr val="tx1"/>
          </a:fontRef>
        </p:style>
      </p:cxnSp>
      <p:sp>
        <p:nvSpPr>
          <p:cNvPr id="9" name="Content Placeholder 2">
            <a:extLst>
              <a:ext uri="{FF2B5EF4-FFF2-40B4-BE49-F238E27FC236}">
                <a16:creationId xmlns:a16="http://schemas.microsoft.com/office/drawing/2014/main" id="{92022C1C-1823-4BA8-A0D6-9E96D0872AD7}"/>
              </a:ext>
            </a:extLst>
          </p:cNvPr>
          <p:cNvSpPr>
            <a:spLocks noGrp="1"/>
          </p:cNvSpPr>
          <p:nvPr>
            <p:ph sz="half" idx="1"/>
          </p:nvPr>
        </p:nvSpPr>
        <p:spPr>
          <a:xfrm>
            <a:off x="838200" y="1825625"/>
            <a:ext cx="10515600" cy="4351338"/>
          </a:xfrm>
        </p:spPr>
        <p:txBody>
          <a:bodyPr numCol="1"/>
          <a:lstStyle>
            <a:lvl1pPr>
              <a:buClr>
                <a:schemeClr val="accent1"/>
              </a:buClr>
              <a:defRPr/>
            </a:lvl1pPr>
            <a:lvl2pPr marL="685800" indent="-228600">
              <a:buFont typeface="Calibri" panose="020F0502020204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a:extLst>
              <a:ext uri="{FF2B5EF4-FFF2-40B4-BE49-F238E27FC236}">
                <a16:creationId xmlns:a16="http://schemas.microsoft.com/office/drawing/2014/main" id="{FB02925B-C5DE-485B-A630-E4C1DF057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6554787"/>
            <a:ext cx="1191769" cy="212855"/>
          </a:xfrm>
          <a:prstGeom prst="rect">
            <a:avLst/>
          </a:prstGeom>
        </p:spPr>
      </p:pic>
      <p:sp>
        <p:nvSpPr>
          <p:cNvPr id="6" name="Slide Number Placeholder 5"/>
          <p:cNvSpPr>
            <a:spLocks noGrp="1"/>
          </p:cNvSpPr>
          <p:nvPr>
            <p:ph type="sldNum" sz="quarter" idx="12"/>
          </p:nvPr>
        </p:nvSpPr>
        <p:spPr>
          <a:xfrm>
            <a:off x="8610600" y="6461125"/>
            <a:ext cx="2743200" cy="365125"/>
          </a:xfrm>
        </p:spPr>
        <p:txBody>
          <a:bodyPr/>
          <a:lstStyle>
            <a:lvl1pPr>
              <a:defRPr>
                <a:solidFill>
                  <a:schemeClr val="bg1"/>
                </a:solidFill>
              </a:defRPr>
            </a:lvl1pPr>
          </a:lstStyle>
          <a:p>
            <a:fld id="{92645862-1602-48A7-9C42-7BB0C2FEEAB2}" type="slidenum">
              <a:rPr lang="en-US" smtClean="0"/>
              <a:pPr/>
              <a:t>‹#›</a:t>
            </a:fld>
            <a:endParaRPr lang="en-US" dirty="0"/>
          </a:p>
        </p:txBody>
      </p:sp>
    </p:spTree>
    <p:extLst>
      <p:ext uri="{BB962C8B-B14F-4D97-AF65-F5344CB8AC3E}">
        <p14:creationId xmlns:p14="http://schemas.microsoft.com/office/powerpoint/2010/main" val="2883929306"/>
      </p:ext>
    </p:extLst>
  </p:cSld>
  <p:clrMapOvr>
    <a:masterClrMapping/>
  </p:clrMapOvr>
  <p:extLst>
    <p:ext uri="{DCECCB84-F9BA-43D5-87BE-67443E8EF086}">
      <p15:sldGuideLst xmlns:p15="http://schemas.microsoft.com/office/powerpoint/2012/main">
        <p15:guide id="1" orient="horz" pos="576">
          <p15:clr>
            <a:srgbClr val="FBAE40"/>
          </p15:clr>
        </p15:guide>
        <p15:guide id="4" orient="horz" pos="4088">
          <p15:clr>
            <a:srgbClr val="FBAE40"/>
          </p15:clr>
        </p15:guide>
        <p15:guide id="6" pos="739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vider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9ECB09B-2C7B-4C46-A16A-86705A06A798}"/>
              </a:ext>
            </a:extLst>
          </p:cNvPr>
          <p:cNvSpPr/>
          <p:nvPr userDrawn="1"/>
        </p:nvSpPr>
        <p:spPr>
          <a:xfrm>
            <a:off x="0" y="6489700"/>
            <a:ext cx="12192000" cy="368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pic>
        <p:nvPicPr>
          <p:cNvPr id="12" name="Picture 11">
            <a:extLst>
              <a:ext uri="{FF2B5EF4-FFF2-40B4-BE49-F238E27FC236}">
                <a16:creationId xmlns:a16="http://schemas.microsoft.com/office/drawing/2014/main" id="{23093296-F1E4-4341-8E58-F65C41CE6E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021" t="7582" r="1097" b="66029"/>
          <a:stretch/>
        </p:blipFill>
        <p:spPr>
          <a:xfrm>
            <a:off x="3" y="1396312"/>
            <a:ext cx="12191550" cy="2928524"/>
          </a:xfrm>
          <a:prstGeom prst="rect">
            <a:avLst/>
          </a:prstGeom>
        </p:spPr>
      </p:pic>
      <p:sp>
        <p:nvSpPr>
          <p:cNvPr id="7" name="Rectangle 6">
            <a:extLst>
              <a:ext uri="{FF2B5EF4-FFF2-40B4-BE49-F238E27FC236}">
                <a16:creationId xmlns:a16="http://schemas.microsoft.com/office/drawing/2014/main" id="{90341BA9-11ED-492A-BE89-20639A117B0F}"/>
              </a:ext>
            </a:extLst>
          </p:cNvPr>
          <p:cNvSpPr/>
          <p:nvPr userDrawn="1"/>
        </p:nvSpPr>
        <p:spPr>
          <a:xfrm>
            <a:off x="2683437" y="1396313"/>
            <a:ext cx="9508564" cy="101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0" name="Rectangle 9">
            <a:extLst>
              <a:ext uri="{FF2B5EF4-FFF2-40B4-BE49-F238E27FC236}">
                <a16:creationId xmlns:a16="http://schemas.microsoft.com/office/drawing/2014/main" id="{DA906294-CBB1-4C51-8C43-3BEE43557869}"/>
              </a:ext>
            </a:extLst>
          </p:cNvPr>
          <p:cNvSpPr/>
          <p:nvPr userDrawn="1"/>
        </p:nvSpPr>
        <p:spPr>
          <a:xfrm>
            <a:off x="2683437" y="1497843"/>
            <a:ext cx="9508564" cy="2647439"/>
          </a:xfrm>
          <a:prstGeom prst="rect">
            <a:avLst/>
          </a:prstGeom>
          <a:gradFill>
            <a:gsLst>
              <a:gs pos="0">
                <a:schemeClr val="bg1"/>
              </a:gs>
              <a:gs pos="46000">
                <a:schemeClr val="bg1"/>
              </a:gs>
              <a:gs pos="100000">
                <a:schemeClr val="bg1">
                  <a:alpha val="40000"/>
                </a:schemeClr>
              </a:gs>
            </a:gsLst>
            <a:lin ang="0" scaled="0"/>
          </a:gradFill>
          <a:ln>
            <a:noFill/>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13"/>
          </a:p>
        </p:txBody>
      </p:sp>
      <p:sp>
        <p:nvSpPr>
          <p:cNvPr id="11" name="Title 1">
            <a:extLst>
              <a:ext uri="{FF2B5EF4-FFF2-40B4-BE49-F238E27FC236}">
                <a16:creationId xmlns:a16="http://schemas.microsoft.com/office/drawing/2014/main" id="{8D5EF195-A42C-4FF7-AD3D-DE03C7D43B9A}"/>
              </a:ext>
            </a:extLst>
          </p:cNvPr>
          <p:cNvSpPr>
            <a:spLocks noGrp="1"/>
          </p:cNvSpPr>
          <p:nvPr>
            <p:ph type="title" hasCustomPrompt="1"/>
          </p:nvPr>
        </p:nvSpPr>
        <p:spPr>
          <a:xfrm>
            <a:off x="3499107" y="1757372"/>
            <a:ext cx="8010146" cy="2202153"/>
          </a:xfrm>
        </p:spPr>
        <p:txBody>
          <a:bodyPr anchor="ctr" anchorCtr="0">
            <a:noAutofit/>
          </a:bodyPr>
          <a:lstStyle>
            <a:lvl1pPr algn="l">
              <a:defRPr sz="6601" b="1">
                <a:solidFill>
                  <a:srgbClr val="00516F"/>
                </a:solidFill>
                <a:latin typeface="+mn-lt"/>
              </a:defRPr>
            </a:lvl1pPr>
          </a:lstStyle>
          <a:p>
            <a:r>
              <a:rPr lang="en-US" dirty="0"/>
              <a:t>Divider slide</a:t>
            </a:r>
          </a:p>
        </p:txBody>
      </p:sp>
      <p:pic>
        <p:nvPicPr>
          <p:cNvPr id="15" name="Picture 14">
            <a:extLst>
              <a:ext uri="{FF2B5EF4-FFF2-40B4-BE49-F238E27FC236}">
                <a16:creationId xmlns:a16="http://schemas.microsoft.com/office/drawing/2014/main" id="{D5DF52A9-9D99-43FA-AA2C-5E8E6EA64E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1" y="6554789"/>
            <a:ext cx="1191769" cy="212855"/>
          </a:xfrm>
          <a:prstGeom prst="rect">
            <a:avLst/>
          </a:prstGeom>
        </p:spPr>
      </p:pic>
      <p:sp>
        <p:nvSpPr>
          <p:cNvPr id="6" name="Slide Number Placeholder 5"/>
          <p:cNvSpPr>
            <a:spLocks noGrp="1"/>
          </p:cNvSpPr>
          <p:nvPr>
            <p:ph type="sldNum" sz="quarter" idx="12"/>
          </p:nvPr>
        </p:nvSpPr>
        <p:spPr>
          <a:xfrm>
            <a:off x="8610601" y="6461127"/>
            <a:ext cx="2743200" cy="365125"/>
          </a:xfrm>
        </p:spPr>
        <p:txBody>
          <a:bodyPr/>
          <a:lstStyle>
            <a:lvl1pPr>
              <a:defRPr>
                <a:solidFill>
                  <a:schemeClr val="bg1"/>
                </a:solidFill>
              </a:defRPr>
            </a:lvl1pPr>
          </a:lstStyle>
          <a:p>
            <a:fld id="{92645862-1602-48A7-9C42-7BB0C2FEEAB2}" type="slidenum">
              <a:rPr lang="en-US" smtClean="0"/>
              <a:pPr/>
              <a:t>‹#›</a:t>
            </a:fld>
            <a:endParaRPr lang="en-US" dirty="0"/>
          </a:p>
        </p:txBody>
      </p:sp>
      <p:pic>
        <p:nvPicPr>
          <p:cNvPr id="3" name="Picture 2">
            <a:extLst>
              <a:ext uri="{FF2B5EF4-FFF2-40B4-BE49-F238E27FC236}">
                <a16:creationId xmlns:a16="http://schemas.microsoft.com/office/drawing/2014/main" id="{3072BC32-DF78-43E9-B2EF-52223979A8D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0679"/>
          <a:stretch/>
        </p:blipFill>
        <p:spPr>
          <a:xfrm>
            <a:off x="-901" y="4139081"/>
            <a:ext cx="11538409" cy="185757"/>
          </a:xfrm>
          <a:prstGeom prst="rect">
            <a:avLst/>
          </a:prstGeom>
          <a:ln>
            <a:noFill/>
          </a:ln>
        </p:spPr>
      </p:pic>
      <p:sp>
        <p:nvSpPr>
          <p:cNvPr id="9" name="Rectangle 8">
            <a:extLst>
              <a:ext uri="{FF2B5EF4-FFF2-40B4-BE49-F238E27FC236}">
                <a16:creationId xmlns:a16="http://schemas.microsoft.com/office/drawing/2014/main" id="{48802B5D-BB67-474E-97A4-666D63BDDD34}"/>
              </a:ext>
            </a:extLst>
          </p:cNvPr>
          <p:cNvSpPr/>
          <p:nvPr userDrawn="1"/>
        </p:nvSpPr>
        <p:spPr>
          <a:xfrm>
            <a:off x="11537507" y="4139079"/>
            <a:ext cx="652242" cy="1836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Tree>
    <p:extLst>
      <p:ext uri="{BB962C8B-B14F-4D97-AF65-F5344CB8AC3E}">
        <p14:creationId xmlns:p14="http://schemas.microsoft.com/office/powerpoint/2010/main" val="2740079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9ECB09B-2C7B-4C46-A16A-86705A06A798}"/>
              </a:ext>
            </a:extLst>
          </p:cNvPr>
          <p:cNvSpPr/>
          <p:nvPr userDrawn="1"/>
        </p:nvSpPr>
        <p:spPr>
          <a:xfrm>
            <a:off x="0" y="6489700"/>
            <a:ext cx="12192000" cy="368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pic>
        <p:nvPicPr>
          <p:cNvPr id="12" name="Picture 11">
            <a:extLst>
              <a:ext uri="{FF2B5EF4-FFF2-40B4-BE49-F238E27FC236}">
                <a16:creationId xmlns:a16="http://schemas.microsoft.com/office/drawing/2014/main" id="{23093296-F1E4-4341-8E58-F65C41CE6E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021" t="7582" r="1097" b="66029"/>
          <a:stretch/>
        </p:blipFill>
        <p:spPr>
          <a:xfrm>
            <a:off x="3" y="1396312"/>
            <a:ext cx="12191550" cy="2928524"/>
          </a:xfrm>
          <a:prstGeom prst="rect">
            <a:avLst/>
          </a:prstGeom>
        </p:spPr>
      </p:pic>
      <p:sp>
        <p:nvSpPr>
          <p:cNvPr id="7" name="Rectangle 6">
            <a:extLst>
              <a:ext uri="{FF2B5EF4-FFF2-40B4-BE49-F238E27FC236}">
                <a16:creationId xmlns:a16="http://schemas.microsoft.com/office/drawing/2014/main" id="{90341BA9-11ED-492A-BE89-20639A117B0F}"/>
              </a:ext>
            </a:extLst>
          </p:cNvPr>
          <p:cNvSpPr/>
          <p:nvPr userDrawn="1"/>
        </p:nvSpPr>
        <p:spPr>
          <a:xfrm>
            <a:off x="2683437" y="1396313"/>
            <a:ext cx="9508564" cy="1015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0" name="Rectangle 9">
            <a:extLst>
              <a:ext uri="{FF2B5EF4-FFF2-40B4-BE49-F238E27FC236}">
                <a16:creationId xmlns:a16="http://schemas.microsoft.com/office/drawing/2014/main" id="{DA906294-CBB1-4C51-8C43-3BEE43557869}"/>
              </a:ext>
            </a:extLst>
          </p:cNvPr>
          <p:cNvSpPr/>
          <p:nvPr userDrawn="1"/>
        </p:nvSpPr>
        <p:spPr>
          <a:xfrm>
            <a:off x="2683437" y="1497843"/>
            <a:ext cx="9508564" cy="2647439"/>
          </a:xfrm>
          <a:prstGeom prst="rect">
            <a:avLst/>
          </a:prstGeom>
          <a:gradFill>
            <a:gsLst>
              <a:gs pos="0">
                <a:schemeClr val="bg1"/>
              </a:gs>
              <a:gs pos="46000">
                <a:schemeClr val="bg1"/>
              </a:gs>
              <a:gs pos="100000">
                <a:schemeClr val="bg1">
                  <a:alpha val="40000"/>
                </a:schemeClr>
              </a:gs>
            </a:gsLst>
            <a:lin ang="0" scaled="0"/>
          </a:gradFill>
          <a:ln>
            <a:noFill/>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13"/>
          </a:p>
        </p:txBody>
      </p:sp>
      <p:sp>
        <p:nvSpPr>
          <p:cNvPr id="11" name="Title 1">
            <a:extLst>
              <a:ext uri="{FF2B5EF4-FFF2-40B4-BE49-F238E27FC236}">
                <a16:creationId xmlns:a16="http://schemas.microsoft.com/office/drawing/2014/main" id="{8D5EF195-A42C-4FF7-AD3D-DE03C7D43B9A}"/>
              </a:ext>
            </a:extLst>
          </p:cNvPr>
          <p:cNvSpPr>
            <a:spLocks noGrp="1"/>
          </p:cNvSpPr>
          <p:nvPr>
            <p:ph type="title" hasCustomPrompt="1"/>
          </p:nvPr>
        </p:nvSpPr>
        <p:spPr>
          <a:xfrm>
            <a:off x="3499107" y="1757372"/>
            <a:ext cx="8010146" cy="2202153"/>
          </a:xfrm>
        </p:spPr>
        <p:txBody>
          <a:bodyPr anchor="ctr" anchorCtr="0">
            <a:noAutofit/>
          </a:bodyPr>
          <a:lstStyle>
            <a:lvl1pPr algn="l">
              <a:defRPr sz="6601" b="1">
                <a:solidFill>
                  <a:srgbClr val="00516F"/>
                </a:solidFill>
                <a:latin typeface="+mn-lt"/>
              </a:defRPr>
            </a:lvl1pPr>
          </a:lstStyle>
          <a:p>
            <a:r>
              <a:rPr lang="en-US" dirty="0"/>
              <a:t>Divider slide</a:t>
            </a:r>
          </a:p>
        </p:txBody>
      </p:sp>
      <p:pic>
        <p:nvPicPr>
          <p:cNvPr id="15" name="Picture 14">
            <a:extLst>
              <a:ext uri="{FF2B5EF4-FFF2-40B4-BE49-F238E27FC236}">
                <a16:creationId xmlns:a16="http://schemas.microsoft.com/office/drawing/2014/main" id="{D5DF52A9-9D99-43FA-AA2C-5E8E6EA64E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1" y="6554789"/>
            <a:ext cx="1191769" cy="212855"/>
          </a:xfrm>
          <a:prstGeom prst="rect">
            <a:avLst/>
          </a:prstGeom>
        </p:spPr>
      </p:pic>
      <p:sp>
        <p:nvSpPr>
          <p:cNvPr id="6" name="Slide Number Placeholder 5"/>
          <p:cNvSpPr>
            <a:spLocks noGrp="1"/>
          </p:cNvSpPr>
          <p:nvPr>
            <p:ph type="sldNum" sz="quarter" idx="12"/>
          </p:nvPr>
        </p:nvSpPr>
        <p:spPr>
          <a:xfrm>
            <a:off x="8610601" y="6461127"/>
            <a:ext cx="2743200" cy="365125"/>
          </a:xfrm>
        </p:spPr>
        <p:txBody>
          <a:bodyPr/>
          <a:lstStyle>
            <a:lvl1pPr>
              <a:defRPr>
                <a:solidFill>
                  <a:schemeClr val="bg1"/>
                </a:solidFill>
              </a:defRPr>
            </a:lvl1pPr>
          </a:lstStyle>
          <a:p>
            <a:fld id="{92645862-1602-48A7-9C42-7BB0C2FEEAB2}" type="slidenum">
              <a:rPr lang="en-US" smtClean="0"/>
              <a:pPr/>
              <a:t>‹#›</a:t>
            </a:fld>
            <a:endParaRPr lang="en-US" dirty="0"/>
          </a:p>
        </p:txBody>
      </p:sp>
      <p:pic>
        <p:nvPicPr>
          <p:cNvPr id="3" name="Picture 2">
            <a:extLst>
              <a:ext uri="{FF2B5EF4-FFF2-40B4-BE49-F238E27FC236}">
                <a16:creationId xmlns:a16="http://schemas.microsoft.com/office/drawing/2014/main" id="{3072BC32-DF78-43E9-B2EF-52223979A8D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0679"/>
          <a:stretch/>
        </p:blipFill>
        <p:spPr>
          <a:xfrm>
            <a:off x="-901" y="4139081"/>
            <a:ext cx="11538409" cy="185757"/>
          </a:xfrm>
          <a:prstGeom prst="rect">
            <a:avLst/>
          </a:prstGeom>
          <a:ln>
            <a:noFill/>
          </a:ln>
        </p:spPr>
      </p:pic>
      <p:sp>
        <p:nvSpPr>
          <p:cNvPr id="9" name="Rectangle 8">
            <a:extLst>
              <a:ext uri="{FF2B5EF4-FFF2-40B4-BE49-F238E27FC236}">
                <a16:creationId xmlns:a16="http://schemas.microsoft.com/office/drawing/2014/main" id="{48802B5D-BB67-474E-97A4-666D63BDDD34}"/>
              </a:ext>
            </a:extLst>
          </p:cNvPr>
          <p:cNvSpPr/>
          <p:nvPr userDrawn="1"/>
        </p:nvSpPr>
        <p:spPr>
          <a:xfrm>
            <a:off x="11537507" y="4139079"/>
            <a:ext cx="652242" cy="1836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Tree>
    <p:extLst>
      <p:ext uri="{BB962C8B-B14F-4D97-AF65-F5344CB8AC3E}">
        <p14:creationId xmlns:p14="http://schemas.microsoft.com/office/powerpoint/2010/main" val="3135977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D6A44-26A5-B07D-07DC-FCAB615771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7C8F23-C4E2-C82C-4FD5-AA3D1EDE0906}"/>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A7C4D96-5116-794B-994A-500ABC1AF165}"/>
              </a:ext>
            </a:extLst>
          </p:cNvPr>
          <p:cNvSpPr>
            <a:spLocks noGrp="1"/>
          </p:cNvSpPr>
          <p:nvPr>
            <p:ph type="dt" sz="half" idx="10"/>
          </p:nvPr>
        </p:nvSpPr>
        <p:spPr/>
        <p:txBody>
          <a:bodyPr/>
          <a:lstStyle/>
          <a:p>
            <a:fld id="{45CE337D-F975-4D44-809D-1BEC047AE13B}" type="datetimeFigureOut">
              <a:rPr lang="en-US" smtClean="0"/>
              <a:t>2/14/2023</a:t>
            </a:fld>
            <a:endParaRPr lang="en-US"/>
          </a:p>
        </p:txBody>
      </p:sp>
      <p:sp>
        <p:nvSpPr>
          <p:cNvPr id="5" name="Footer Placeholder 4">
            <a:extLst>
              <a:ext uri="{FF2B5EF4-FFF2-40B4-BE49-F238E27FC236}">
                <a16:creationId xmlns:a16="http://schemas.microsoft.com/office/drawing/2014/main" id="{35470197-E8C9-4F57-B7AC-0A1D41A27B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91ACC2-80F6-4994-2658-D6E8F205BA7E}"/>
              </a:ext>
            </a:extLst>
          </p:cNvPr>
          <p:cNvSpPr>
            <a:spLocks noGrp="1"/>
          </p:cNvSpPr>
          <p:nvPr>
            <p:ph type="sldNum" sz="quarter" idx="12"/>
          </p:nvPr>
        </p:nvSpPr>
        <p:spPr/>
        <p:txBody>
          <a:bodyPr/>
          <a:lstStyle/>
          <a:p>
            <a:fld id="{4F0F954A-BCEE-4063-9F1E-5595F08B0F3F}" type="slidenum">
              <a:rPr lang="en-US" smtClean="0"/>
              <a:t>‹#›</a:t>
            </a:fld>
            <a:endParaRPr lang="en-US"/>
          </a:p>
        </p:txBody>
      </p:sp>
    </p:spTree>
    <p:extLst>
      <p:ext uri="{BB962C8B-B14F-4D97-AF65-F5344CB8AC3E}">
        <p14:creationId xmlns:p14="http://schemas.microsoft.com/office/powerpoint/2010/main" val="29353180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B693E-320E-1F8A-6319-45EFFB8EED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538C3A-8607-2B81-E7ED-7699738449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A5D3C7-87BD-1491-A546-1076C71A4E9C}"/>
              </a:ext>
            </a:extLst>
          </p:cNvPr>
          <p:cNvSpPr>
            <a:spLocks noGrp="1"/>
          </p:cNvSpPr>
          <p:nvPr>
            <p:ph type="dt" sz="half" idx="10"/>
          </p:nvPr>
        </p:nvSpPr>
        <p:spPr/>
        <p:txBody>
          <a:bodyPr/>
          <a:lstStyle/>
          <a:p>
            <a:fld id="{45CE337D-F975-4D44-809D-1BEC047AE13B}" type="datetimeFigureOut">
              <a:rPr lang="en-US" smtClean="0"/>
              <a:t>2/14/2023</a:t>
            </a:fld>
            <a:endParaRPr lang="en-US"/>
          </a:p>
        </p:txBody>
      </p:sp>
      <p:sp>
        <p:nvSpPr>
          <p:cNvPr id="5" name="Footer Placeholder 4">
            <a:extLst>
              <a:ext uri="{FF2B5EF4-FFF2-40B4-BE49-F238E27FC236}">
                <a16:creationId xmlns:a16="http://schemas.microsoft.com/office/drawing/2014/main" id="{8C9AB997-51E7-BA87-C35B-9B319DEAD1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7FB59-B10E-5721-2067-6564AFD07EFD}"/>
              </a:ext>
            </a:extLst>
          </p:cNvPr>
          <p:cNvSpPr>
            <a:spLocks noGrp="1"/>
          </p:cNvSpPr>
          <p:nvPr>
            <p:ph type="sldNum" sz="quarter" idx="12"/>
          </p:nvPr>
        </p:nvSpPr>
        <p:spPr/>
        <p:txBody>
          <a:bodyPr/>
          <a:lstStyle/>
          <a:p>
            <a:fld id="{4F0F954A-BCEE-4063-9F1E-5595F08B0F3F}" type="slidenum">
              <a:rPr lang="en-US" smtClean="0"/>
              <a:t>‹#›</a:t>
            </a:fld>
            <a:endParaRPr lang="en-US"/>
          </a:p>
        </p:txBody>
      </p:sp>
    </p:spTree>
    <p:extLst>
      <p:ext uri="{BB962C8B-B14F-4D97-AF65-F5344CB8AC3E}">
        <p14:creationId xmlns:p14="http://schemas.microsoft.com/office/powerpoint/2010/main" val="3927039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A614B-F4C4-3E70-CEB0-D6876F3171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195568-4343-32A8-D414-640C238EEE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84EB80-76B4-6AF9-7002-EEEB5E4237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6E883C-DADE-B265-C3D2-DF2A9255FD64}"/>
              </a:ext>
            </a:extLst>
          </p:cNvPr>
          <p:cNvSpPr>
            <a:spLocks noGrp="1"/>
          </p:cNvSpPr>
          <p:nvPr>
            <p:ph type="dt" sz="half" idx="10"/>
          </p:nvPr>
        </p:nvSpPr>
        <p:spPr/>
        <p:txBody>
          <a:bodyPr/>
          <a:lstStyle/>
          <a:p>
            <a:fld id="{45CE337D-F975-4D44-809D-1BEC047AE13B}" type="datetimeFigureOut">
              <a:rPr lang="en-US" smtClean="0"/>
              <a:t>2/14/2023</a:t>
            </a:fld>
            <a:endParaRPr lang="en-US"/>
          </a:p>
        </p:txBody>
      </p:sp>
      <p:sp>
        <p:nvSpPr>
          <p:cNvPr id="6" name="Footer Placeholder 5">
            <a:extLst>
              <a:ext uri="{FF2B5EF4-FFF2-40B4-BE49-F238E27FC236}">
                <a16:creationId xmlns:a16="http://schemas.microsoft.com/office/drawing/2014/main" id="{64C430CA-2B91-4D8B-9FFE-9A4CE6508D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5DDD44-BF8F-088F-9D77-7C1F1D4750B0}"/>
              </a:ext>
            </a:extLst>
          </p:cNvPr>
          <p:cNvSpPr>
            <a:spLocks noGrp="1"/>
          </p:cNvSpPr>
          <p:nvPr>
            <p:ph type="sldNum" sz="quarter" idx="12"/>
          </p:nvPr>
        </p:nvSpPr>
        <p:spPr/>
        <p:txBody>
          <a:bodyPr/>
          <a:lstStyle/>
          <a:p>
            <a:fld id="{4F0F954A-BCEE-4063-9F1E-5595F08B0F3F}" type="slidenum">
              <a:rPr lang="en-US" smtClean="0"/>
              <a:t>‹#›</a:t>
            </a:fld>
            <a:endParaRPr lang="en-US"/>
          </a:p>
        </p:txBody>
      </p:sp>
    </p:spTree>
    <p:extLst>
      <p:ext uri="{BB962C8B-B14F-4D97-AF65-F5344CB8AC3E}">
        <p14:creationId xmlns:p14="http://schemas.microsoft.com/office/powerpoint/2010/main" val="1502351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E8F3E-B4B2-00F8-432C-DAAB7E61CA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42C8DD-2968-930D-AF19-F0F1326073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2D3F04-E579-7253-28D6-E7CB4DE8E4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0898AB-90EC-E90F-8E5B-3675432E47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2DD64F-4677-2DF0-2C0B-30B77B279E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A98240-140F-C711-7A57-2F652F7BCDAB}"/>
              </a:ext>
            </a:extLst>
          </p:cNvPr>
          <p:cNvSpPr>
            <a:spLocks noGrp="1"/>
          </p:cNvSpPr>
          <p:nvPr>
            <p:ph type="dt" sz="half" idx="10"/>
          </p:nvPr>
        </p:nvSpPr>
        <p:spPr/>
        <p:txBody>
          <a:bodyPr/>
          <a:lstStyle/>
          <a:p>
            <a:fld id="{45CE337D-F975-4D44-809D-1BEC047AE13B}" type="datetimeFigureOut">
              <a:rPr lang="en-US" smtClean="0"/>
              <a:t>2/14/2023</a:t>
            </a:fld>
            <a:endParaRPr lang="en-US"/>
          </a:p>
        </p:txBody>
      </p:sp>
      <p:sp>
        <p:nvSpPr>
          <p:cNvPr id="8" name="Footer Placeholder 7">
            <a:extLst>
              <a:ext uri="{FF2B5EF4-FFF2-40B4-BE49-F238E27FC236}">
                <a16:creationId xmlns:a16="http://schemas.microsoft.com/office/drawing/2014/main" id="{A82EA35F-7B98-F921-B706-7DAB9A135E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BC72A0-1A4D-50B1-6C18-CEF57F171B81}"/>
              </a:ext>
            </a:extLst>
          </p:cNvPr>
          <p:cNvSpPr>
            <a:spLocks noGrp="1"/>
          </p:cNvSpPr>
          <p:nvPr>
            <p:ph type="sldNum" sz="quarter" idx="12"/>
          </p:nvPr>
        </p:nvSpPr>
        <p:spPr/>
        <p:txBody>
          <a:bodyPr/>
          <a:lstStyle/>
          <a:p>
            <a:fld id="{4F0F954A-BCEE-4063-9F1E-5595F08B0F3F}" type="slidenum">
              <a:rPr lang="en-US" smtClean="0"/>
              <a:t>‹#›</a:t>
            </a:fld>
            <a:endParaRPr lang="en-US"/>
          </a:p>
        </p:txBody>
      </p:sp>
    </p:spTree>
    <p:extLst>
      <p:ext uri="{BB962C8B-B14F-4D97-AF65-F5344CB8AC3E}">
        <p14:creationId xmlns:p14="http://schemas.microsoft.com/office/powerpoint/2010/main" val="2788663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2000F-C4D1-AF0F-1BCF-E96D3F38BB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ADA251-73A3-074E-2771-BA5763DE55FB}"/>
              </a:ext>
            </a:extLst>
          </p:cNvPr>
          <p:cNvSpPr>
            <a:spLocks noGrp="1"/>
          </p:cNvSpPr>
          <p:nvPr>
            <p:ph type="dt" sz="half" idx="10"/>
          </p:nvPr>
        </p:nvSpPr>
        <p:spPr/>
        <p:txBody>
          <a:bodyPr/>
          <a:lstStyle/>
          <a:p>
            <a:fld id="{45CE337D-F975-4D44-809D-1BEC047AE13B}" type="datetimeFigureOut">
              <a:rPr lang="en-US" smtClean="0"/>
              <a:t>2/14/2023</a:t>
            </a:fld>
            <a:endParaRPr lang="en-US"/>
          </a:p>
        </p:txBody>
      </p:sp>
      <p:sp>
        <p:nvSpPr>
          <p:cNvPr id="4" name="Footer Placeholder 3">
            <a:extLst>
              <a:ext uri="{FF2B5EF4-FFF2-40B4-BE49-F238E27FC236}">
                <a16:creationId xmlns:a16="http://schemas.microsoft.com/office/drawing/2014/main" id="{809681BE-D0E1-F172-7525-73325F847A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0225CD-3873-2685-280B-1BD9B1E4857A}"/>
              </a:ext>
            </a:extLst>
          </p:cNvPr>
          <p:cNvSpPr>
            <a:spLocks noGrp="1"/>
          </p:cNvSpPr>
          <p:nvPr>
            <p:ph type="sldNum" sz="quarter" idx="12"/>
          </p:nvPr>
        </p:nvSpPr>
        <p:spPr/>
        <p:txBody>
          <a:bodyPr/>
          <a:lstStyle/>
          <a:p>
            <a:fld id="{4F0F954A-BCEE-4063-9F1E-5595F08B0F3F}" type="slidenum">
              <a:rPr lang="en-US" smtClean="0"/>
              <a:t>‹#›</a:t>
            </a:fld>
            <a:endParaRPr lang="en-US"/>
          </a:p>
        </p:txBody>
      </p:sp>
    </p:spTree>
    <p:extLst>
      <p:ext uri="{BB962C8B-B14F-4D97-AF65-F5344CB8AC3E}">
        <p14:creationId xmlns:p14="http://schemas.microsoft.com/office/powerpoint/2010/main" val="2190857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612C6D-F00A-E091-96DC-C18CF12F72B9}"/>
              </a:ext>
            </a:extLst>
          </p:cNvPr>
          <p:cNvSpPr>
            <a:spLocks noGrp="1"/>
          </p:cNvSpPr>
          <p:nvPr>
            <p:ph type="dt" sz="half" idx="10"/>
          </p:nvPr>
        </p:nvSpPr>
        <p:spPr/>
        <p:txBody>
          <a:bodyPr/>
          <a:lstStyle/>
          <a:p>
            <a:fld id="{45CE337D-F975-4D44-809D-1BEC047AE13B}" type="datetimeFigureOut">
              <a:rPr lang="en-US" smtClean="0"/>
              <a:t>2/14/2023</a:t>
            </a:fld>
            <a:endParaRPr lang="en-US"/>
          </a:p>
        </p:txBody>
      </p:sp>
      <p:sp>
        <p:nvSpPr>
          <p:cNvPr id="3" name="Footer Placeholder 2">
            <a:extLst>
              <a:ext uri="{FF2B5EF4-FFF2-40B4-BE49-F238E27FC236}">
                <a16:creationId xmlns:a16="http://schemas.microsoft.com/office/drawing/2014/main" id="{DF9DBD92-8924-C81D-940B-FD26975D8F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6C2976-050B-AE1D-D4A4-7625FBE30C79}"/>
              </a:ext>
            </a:extLst>
          </p:cNvPr>
          <p:cNvSpPr>
            <a:spLocks noGrp="1"/>
          </p:cNvSpPr>
          <p:nvPr>
            <p:ph type="sldNum" sz="quarter" idx="12"/>
          </p:nvPr>
        </p:nvSpPr>
        <p:spPr/>
        <p:txBody>
          <a:bodyPr/>
          <a:lstStyle/>
          <a:p>
            <a:fld id="{4F0F954A-BCEE-4063-9F1E-5595F08B0F3F}" type="slidenum">
              <a:rPr lang="en-US" smtClean="0"/>
              <a:t>‹#›</a:t>
            </a:fld>
            <a:endParaRPr lang="en-US"/>
          </a:p>
        </p:txBody>
      </p:sp>
    </p:spTree>
    <p:extLst>
      <p:ext uri="{BB962C8B-B14F-4D97-AF65-F5344CB8AC3E}">
        <p14:creationId xmlns:p14="http://schemas.microsoft.com/office/powerpoint/2010/main" val="800353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14407-2B80-0773-E04B-D8B6AD3990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181522-A82C-AB61-BD39-021891746E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F3865D-A9F8-36E9-C855-8E0FF73CF6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A2A2DC-C007-5285-92E2-3128EB8392FC}"/>
              </a:ext>
            </a:extLst>
          </p:cNvPr>
          <p:cNvSpPr>
            <a:spLocks noGrp="1"/>
          </p:cNvSpPr>
          <p:nvPr>
            <p:ph type="dt" sz="half" idx="10"/>
          </p:nvPr>
        </p:nvSpPr>
        <p:spPr/>
        <p:txBody>
          <a:bodyPr/>
          <a:lstStyle/>
          <a:p>
            <a:fld id="{45CE337D-F975-4D44-809D-1BEC047AE13B}" type="datetimeFigureOut">
              <a:rPr lang="en-US" smtClean="0"/>
              <a:t>2/14/2023</a:t>
            </a:fld>
            <a:endParaRPr lang="en-US"/>
          </a:p>
        </p:txBody>
      </p:sp>
      <p:sp>
        <p:nvSpPr>
          <p:cNvPr id="6" name="Footer Placeholder 5">
            <a:extLst>
              <a:ext uri="{FF2B5EF4-FFF2-40B4-BE49-F238E27FC236}">
                <a16:creationId xmlns:a16="http://schemas.microsoft.com/office/drawing/2014/main" id="{707D9FC9-64B3-DF63-A0F2-0F0AC311DC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639F80-6784-123D-377C-18CF17EC772D}"/>
              </a:ext>
            </a:extLst>
          </p:cNvPr>
          <p:cNvSpPr>
            <a:spLocks noGrp="1"/>
          </p:cNvSpPr>
          <p:nvPr>
            <p:ph type="sldNum" sz="quarter" idx="12"/>
          </p:nvPr>
        </p:nvSpPr>
        <p:spPr/>
        <p:txBody>
          <a:bodyPr/>
          <a:lstStyle/>
          <a:p>
            <a:fld id="{4F0F954A-BCEE-4063-9F1E-5595F08B0F3F}" type="slidenum">
              <a:rPr lang="en-US" smtClean="0"/>
              <a:t>‹#›</a:t>
            </a:fld>
            <a:endParaRPr lang="en-US"/>
          </a:p>
        </p:txBody>
      </p:sp>
    </p:spTree>
    <p:extLst>
      <p:ext uri="{BB962C8B-B14F-4D97-AF65-F5344CB8AC3E}">
        <p14:creationId xmlns:p14="http://schemas.microsoft.com/office/powerpoint/2010/main" val="718265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11491-B9D8-9DCA-8C57-66902DB14B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3BA76B-8EC0-6DA7-C81B-614C82D9DC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850B2B-CD07-3C42-2ACA-CCCC266F1A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7CA302-4F83-C487-DC17-1C668F114EE8}"/>
              </a:ext>
            </a:extLst>
          </p:cNvPr>
          <p:cNvSpPr>
            <a:spLocks noGrp="1"/>
          </p:cNvSpPr>
          <p:nvPr>
            <p:ph type="dt" sz="half" idx="10"/>
          </p:nvPr>
        </p:nvSpPr>
        <p:spPr/>
        <p:txBody>
          <a:bodyPr/>
          <a:lstStyle/>
          <a:p>
            <a:fld id="{45CE337D-F975-4D44-809D-1BEC047AE13B}" type="datetimeFigureOut">
              <a:rPr lang="en-US" smtClean="0"/>
              <a:t>2/14/2023</a:t>
            </a:fld>
            <a:endParaRPr lang="en-US"/>
          </a:p>
        </p:txBody>
      </p:sp>
      <p:sp>
        <p:nvSpPr>
          <p:cNvPr id="6" name="Footer Placeholder 5">
            <a:extLst>
              <a:ext uri="{FF2B5EF4-FFF2-40B4-BE49-F238E27FC236}">
                <a16:creationId xmlns:a16="http://schemas.microsoft.com/office/drawing/2014/main" id="{53A380D7-7602-031A-34F8-A0B13F5A35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F1602B-5554-4A03-12FA-7734E25C61EB}"/>
              </a:ext>
            </a:extLst>
          </p:cNvPr>
          <p:cNvSpPr>
            <a:spLocks noGrp="1"/>
          </p:cNvSpPr>
          <p:nvPr>
            <p:ph type="sldNum" sz="quarter" idx="12"/>
          </p:nvPr>
        </p:nvSpPr>
        <p:spPr/>
        <p:txBody>
          <a:bodyPr/>
          <a:lstStyle/>
          <a:p>
            <a:fld id="{4F0F954A-BCEE-4063-9F1E-5595F08B0F3F}" type="slidenum">
              <a:rPr lang="en-US" smtClean="0"/>
              <a:t>‹#›</a:t>
            </a:fld>
            <a:endParaRPr lang="en-US"/>
          </a:p>
        </p:txBody>
      </p:sp>
    </p:spTree>
    <p:extLst>
      <p:ext uri="{BB962C8B-B14F-4D97-AF65-F5344CB8AC3E}">
        <p14:creationId xmlns:p14="http://schemas.microsoft.com/office/powerpoint/2010/main" val="1841911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4B6ED7-580B-6B20-B1CC-24AADEEFA3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D7CD7A-8056-D7A6-42CD-51247F8BC4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2742BF-BDED-4549-58BE-C9B3420C92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E337D-F975-4D44-809D-1BEC047AE13B}" type="datetimeFigureOut">
              <a:rPr lang="en-US" smtClean="0"/>
              <a:t>2/14/2023</a:t>
            </a:fld>
            <a:endParaRPr lang="en-US"/>
          </a:p>
        </p:txBody>
      </p:sp>
      <p:sp>
        <p:nvSpPr>
          <p:cNvPr id="5" name="Footer Placeholder 4">
            <a:extLst>
              <a:ext uri="{FF2B5EF4-FFF2-40B4-BE49-F238E27FC236}">
                <a16:creationId xmlns:a16="http://schemas.microsoft.com/office/drawing/2014/main" id="{85886AD3-7DD6-1B68-6449-DDD078A717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FEC243-6ABE-FF06-74CA-54B6717602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0F954A-BCEE-4063-9F1E-5595F08B0F3F}" type="slidenum">
              <a:rPr lang="en-US" smtClean="0"/>
              <a:t>‹#›</a:t>
            </a:fld>
            <a:endParaRPr lang="en-US"/>
          </a:p>
        </p:txBody>
      </p:sp>
    </p:spTree>
    <p:extLst>
      <p:ext uri="{BB962C8B-B14F-4D97-AF65-F5344CB8AC3E}">
        <p14:creationId xmlns:p14="http://schemas.microsoft.com/office/powerpoint/2010/main" val="3609851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4"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4"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4"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645862-1602-48A7-9C42-7BB0C2FEEAB2}" type="slidenum">
              <a:rPr lang="en-US" smtClean="0"/>
              <a:t>‹#›</a:t>
            </a:fld>
            <a:endParaRPr lang="en-US"/>
          </a:p>
        </p:txBody>
      </p:sp>
    </p:spTree>
    <p:extLst>
      <p:ext uri="{BB962C8B-B14F-4D97-AF65-F5344CB8AC3E}">
        <p14:creationId xmlns:p14="http://schemas.microsoft.com/office/powerpoint/2010/main" val="426075927"/>
      </p:ext>
    </p:extLst>
  </p:cSld>
  <p:clrMap bg1="lt1" tx1="dk1" bg2="lt2" tx2="dk2" accent1="accent1" accent2="accent2" accent3="accent3" accent4="accent4" accent5="accent5" accent6="accent6" hlink="hlink" folHlink="folHlink"/>
  <p:sldLayoutIdLst>
    <p:sldLayoutId id="2147483663" r:id="rId1"/>
  </p:sldLayoutIdLst>
  <p:hf sldNum="0" hdr="0" ftr="0" dt="0"/>
  <p:txStyles>
    <p:titleStyle>
      <a:lvl1pPr algn="l" defTabSz="91442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7" indent="-228607" algn="l" defTabSz="914422" rtl="0" eaLnBrk="1" latinLnBrk="0" hangingPunct="1">
        <a:lnSpc>
          <a:spcPct val="90000"/>
        </a:lnSpc>
        <a:spcBef>
          <a:spcPts val="1001"/>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18" indent="-228607" algn="l" defTabSz="91442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9" indent="-228607"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53"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64"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2" userDrawn="1">
          <p15:clr>
            <a:srgbClr val="F26B43"/>
          </p15:clr>
        </p15:guide>
        <p15:guide id="3" pos="7680" userDrawn="1">
          <p15:clr>
            <a:srgbClr val="F26B43"/>
          </p15:clr>
        </p15:guide>
        <p15:guide id="4" pos="521" userDrawn="1">
          <p15:clr>
            <a:srgbClr val="F26B43"/>
          </p15:clr>
        </p15:guide>
        <p15:guide id="5" pos="738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www.epa.gov/G3/green-streets-green-jobs-green-towns-g3-grant-program"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hyperlink" Target="https://www.roads.maryland.gov/mdotsha/pages/Index.aspx?PageId=144" TargetMode="Externa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hyperlink" Target="https://www.mdot.maryland.gov/tso/pages/Index.aspx?PageId=28#Eligible%20Projects" TargetMode="Externa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hyperlink" Target="https://www.mwcog.org/transportation/planning-areas/" TargetMode="External"/><Relationship Id="rId4" Type="http://schemas.openxmlformats.org/officeDocument/2006/relationships/hyperlink" Target="https://baltometro.org/sites/default/files/bmc_documents/general/transportation/upwp/UPWP_FY2024-2025.pd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hyperlink" Target="https://www.transportation.gov/grants/SS4A"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www.transit.dot.gov/lowno"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hyperlink" Target="https://www.transit.dot.gov/grant-programs/areas-persistent-poverty-program" TargetMode="External"/><Relationship Id="rId4" Type="http://schemas.openxmlformats.org/officeDocument/2006/relationships/hyperlink" Target="https://www.transit.dot.gov/bus-program" TargetMode="External"/></Relationships>
</file>

<file path=ppt/slides/_rels/slide21.xml.rels><?xml version="1.0" encoding="UTF-8" standalone="yes"?>
<Relationships xmlns="http://schemas.openxmlformats.org/package/2006/relationships"><Relationship Id="rId2" Type="http://schemas.openxmlformats.org/officeDocument/2006/relationships/hyperlink" Target="mailto:jamie.kendrick@meadhunt.com" TargetMode="Externa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3.xml"/><Relationship Id="rId5" Type="http://schemas.openxmlformats.org/officeDocument/2006/relationships/image" Target="../media/image13.jp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hyperlink" Target="https://communityforklift.org/2020/01/09/driving-the-community-forward-with-safe-and-beautiful-bus-stops/"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3.xml"/><Relationship Id="rId5" Type="http://schemas.openxmlformats.org/officeDocument/2006/relationships/hyperlink" Target="https://www.msac.org/programs/public-art/new-artworks-grant" TargetMode="Externa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hyperlink" Target="https://dhcd.maryland.gov/Communities/Pages/programs/CDBG.aspx" TargetMode="External"/><Relationship Id="rId7"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hyperlink" Target="https://dhcd.maryland.gov/Communities/Documents/cdbg/EligibleJurisdictions.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94C0F3-EA75-459F-BC52-0A4C337CC701}"/>
              </a:ext>
            </a:extLst>
          </p:cNvPr>
          <p:cNvSpPr>
            <a:spLocks noGrp="1"/>
          </p:cNvSpPr>
          <p:nvPr>
            <p:ph type="body" sz="quarter" idx="10"/>
          </p:nvPr>
        </p:nvSpPr>
        <p:spPr>
          <a:xfrm>
            <a:off x="7872912" y="2728147"/>
            <a:ext cx="2700929" cy="3417471"/>
          </a:xfrm>
        </p:spPr>
        <p:txBody>
          <a:bodyPr>
            <a:normAutofit/>
          </a:bodyPr>
          <a:lstStyle/>
          <a:p>
            <a:pPr>
              <a:lnSpc>
                <a:spcPct val="100000"/>
              </a:lnSpc>
              <a:spcBef>
                <a:spcPts val="0"/>
              </a:spcBef>
            </a:pPr>
            <a:r>
              <a:rPr lang="en-US" b="0" i="0" dirty="0">
                <a:solidFill>
                  <a:srgbClr val="000000"/>
                </a:solidFill>
                <a:effectLst/>
                <a:latin typeface="Roboto" panose="02000000000000000000" pitchFamily="2" charset="0"/>
              </a:rPr>
              <a:t>Finding Alternative Funding for Transit Supportive Infrastructure </a:t>
            </a:r>
            <a:r>
              <a:rPr lang="en-US" b="1" i="0" dirty="0">
                <a:solidFill>
                  <a:srgbClr val="000000"/>
                </a:solidFill>
                <a:effectLst/>
                <a:latin typeface="Roboto" panose="02000000000000000000" pitchFamily="2" charset="0"/>
              </a:rPr>
              <a:t>Or...</a:t>
            </a:r>
            <a:r>
              <a:rPr lang="en-US" b="0" i="0" dirty="0">
                <a:solidFill>
                  <a:srgbClr val="000000"/>
                </a:solidFill>
                <a:effectLst/>
                <a:latin typeface="Roboto" panose="02000000000000000000" pitchFamily="2" charset="0"/>
              </a:rPr>
              <a:t> </a:t>
            </a:r>
          </a:p>
          <a:p>
            <a:pPr>
              <a:lnSpc>
                <a:spcPct val="100000"/>
              </a:lnSpc>
              <a:spcBef>
                <a:spcPts val="0"/>
              </a:spcBef>
            </a:pPr>
            <a:r>
              <a:rPr lang="en-US" b="0" i="0" dirty="0">
                <a:solidFill>
                  <a:srgbClr val="000000"/>
                </a:solidFill>
                <a:effectLst/>
                <a:latin typeface="Roboto" panose="02000000000000000000" pitchFamily="2" charset="0"/>
              </a:rPr>
              <a:t>How to Use Other People's Money to Get What Your Riders Need</a:t>
            </a:r>
            <a:endParaRPr lang="en-US" b="1" dirty="0"/>
          </a:p>
        </p:txBody>
      </p:sp>
      <p:sp>
        <p:nvSpPr>
          <p:cNvPr id="5" name="Text Placeholder 4">
            <a:extLst>
              <a:ext uri="{FF2B5EF4-FFF2-40B4-BE49-F238E27FC236}">
                <a16:creationId xmlns:a16="http://schemas.microsoft.com/office/drawing/2014/main" id="{9118AC57-5C5C-4677-A0C4-EC2E7CDA325B}"/>
              </a:ext>
            </a:extLst>
          </p:cNvPr>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4078736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1B619-1591-2AFD-2D04-F86903A75EF9}"/>
              </a:ext>
            </a:extLst>
          </p:cNvPr>
          <p:cNvSpPr>
            <a:spLocks noGrp="1"/>
          </p:cNvSpPr>
          <p:nvPr>
            <p:ph type="title"/>
          </p:nvPr>
        </p:nvSpPr>
        <p:spPr/>
        <p:txBody>
          <a:bodyPr/>
          <a:lstStyle/>
          <a:p>
            <a:r>
              <a:rPr lang="en-US" dirty="0"/>
              <a:t>Environmental Grants</a:t>
            </a:r>
          </a:p>
        </p:txBody>
      </p:sp>
      <p:sp>
        <p:nvSpPr>
          <p:cNvPr id="5" name="TextBox 4">
            <a:extLst>
              <a:ext uri="{FF2B5EF4-FFF2-40B4-BE49-F238E27FC236}">
                <a16:creationId xmlns:a16="http://schemas.microsoft.com/office/drawing/2014/main" id="{F9FEBC5A-03C1-E36C-1D83-589B9C4A390E}"/>
              </a:ext>
            </a:extLst>
          </p:cNvPr>
          <p:cNvSpPr txBox="1"/>
          <p:nvPr/>
        </p:nvSpPr>
        <p:spPr>
          <a:xfrm>
            <a:off x="391684" y="3798476"/>
            <a:ext cx="10123916" cy="369332"/>
          </a:xfrm>
          <a:prstGeom prst="rect">
            <a:avLst/>
          </a:prstGeom>
          <a:noFill/>
        </p:spPr>
        <p:txBody>
          <a:bodyPr wrap="square">
            <a:spAutoFit/>
          </a:bodyPr>
          <a:lstStyle/>
          <a:p>
            <a:pPr algn="l"/>
            <a:r>
              <a:rPr lang="en-US" b="1" i="0" dirty="0">
                <a:solidFill>
                  <a:srgbClr val="1B1B1B"/>
                </a:solidFill>
                <a:effectLst/>
                <a:latin typeface="Merriweather Web"/>
                <a:hlinkClick r:id="rId3"/>
              </a:rPr>
              <a:t>Green Streets, Green Jobs, Green Towns (G3) Grant Program</a:t>
            </a:r>
            <a:endParaRPr lang="en-US" b="1" i="0" dirty="0">
              <a:solidFill>
                <a:srgbClr val="1B1B1B"/>
              </a:solidFill>
              <a:effectLst/>
              <a:latin typeface="Merriweather Web"/>
            </a:endParaRPr>
          </a:p>
        </p:txBody>
      </p:sp>
      <p:sp>
        <p:nvSpPr>
          <p:cNvPr id="7" name="TextBox 6">
            <a:extLst>
              <a:ext uri="{FF2B5EF4-FFF2-40B4-BE49-F238E27FC236}">
                <a16:creationId xmlns:a16="http://schemas.microsoft.com/office/drawing/2014/main" id="{606B30A5-F69A-3336-1C96-7140F6AE75EE}"/>
              </a:ext>
            </a:extLst>
          </p:cNvPr>
          <p:cNvSpPr txBox="1"/>
          <p:nvPr/>
        </p:nvSpPr>
        <p:spPr>
          <a:xfrm>
            <a:off x="2854066" y="4208666"/>
            <a:ext cx="2179275" cy="1600438"/>
          </a:xfrm>
          <a:prstGeom prst="rect">
            <a:avLst/>
          </a:prstGeom>
          <a:noFill/>
        </p:spPr>
        <p:txBody>
          <a:bodyPr wrap="square" rtlCol="0">
            <a:spAutoFit/>
          </a:bodyPr>
          <a:lstStyle/>
          <a:p>
            <a:r>
              <a:rPr lang="en-US" b="1" dirty="0"/>
              <a:t>How much?</a:t>
            </a:r>
          </a:p>
          <a:p>
            <a:pPr marL="173038" indent="-173038">
              <a:buFont typeface="Arial" panose="020B0604020202020204" pitchFamily="34" charset="0"/>
              <a:buChar char="•"/>
            </a:pPr>
            <a:r>
              <a:rPr lang="en-US" sz="1600" dirty="0"/>
              <a:t>Planning grants up to $15,000</a:t>
            </a:r>
          </a:p>
          <a:p>
            <a:pPr marL="173038" indent="-173038">
              <a:buFont typeface="Arial" panose="020B0604020202020204" pitchFamily="34" charset="0"/>
              <a:buChar char="•"/>
            </a:pPr>
            <a:r>
              <a:rPr lang="en-US" sz="1600" dirty="0"/>
              <a:t>Implementation projects up to $150,000.</a:t>
            </a:r>
          </a:p>
        </p:txBody>
      </p:sp>
      <p:sp>
        <p:nvSpPr>
          <p:cNvPr id="8" name="TextBox 7">
            <a:extLst>
              <a:ext uri="{FF2B5EF4-FFF2-40B4-BE49-F238E27FC236}">
                <a16:creationId xmlns:a16="http://schemas.microsoft.com/office/drawing/2014/main" id="{474F035B-57E4-D5D9-8A7D-346F4CDEC510}"/>
              </a:ext>
            </a:extLst>
          </p:cNvPr>
          <p:cNvSpPr txBox="1"/>
          <p:nvPr/>
        </p:nvSpPr>
        <p:spPr>
          <a:xfrm>
            <a:off x="402755" y="4206240"/>
            <a:ext cx="2451311" cy="1846659"/>
          </a:xfrm>
          <a:prstGeom prst="rect">
            <a:avLst/>
          </a:prstGeom>
          <a:noFill/>
        </p:spPr>
        <p:txBody>
          <a:bodyPr wrap="square" rtlCol="0">
            <a:spAutoFit/>
          </a:bodyPr>
          <a:lstStyle/>
          <a:p>
            <a:r>
              <a:rPr lang="en-US" b="1" dirty="0"/>
              <a:t>Great for…</a:t>
            </a:r>
          </a:p>
          <a:p>
            <a:pPr marL="173038" indent="-173038">
              <a:buFont typeface="Arial" panose="020B0604020202020204" pitchFamily="34" charset="0"/>
              <a:buChar char="•"/>
            </a:pPr>
            <a:r>
              <a:rPr lang="en-US" sz="1600" dirty="0"/>
              <a:t>Increasing green space near bus stops</a:t>
            </a:r>
          </a:p>
          <a:p>
            <a:pPr marL="173038" indent="-173038">
              <a:buFont typeface="Arial" panose="020B0604020202020204" pitchFamily="34" charset="0"/>
              <a:buChar char="•"/>
            </a:pPr>
            <a:r>
              <a:rPr lang="en-US" sz="1600" dirty="0"/>
              <a:t>Integration of green techniques into traditional gray infrastructure projects.</a:t>
            </a:r>
          </a:p>
        </p:txBody>
      </p:sp>
      <p:sp>
        <p:nvSpPr>
          <p:cNvPr id="11" name="TextBox 10">
            <a:extLst>
              <a:ext uri="{FF2B5EF4-FFF2-40B4-BE49-F238E27FC236}">
                <a16:creationId xmlns:a16="http://schemas.microsoft.com/office/drawing/2014/main" id="{D938CB47-943F-18F5-3001-14AC4B00DA0C}"/>
              </a:ext>
            </a:extLst>
          </p:cNvPr>
          <p:cNvSpPr txBox="1"/>
          <p:nvPr/>
        </p:nvSpPr>
        <p:spPr>
          <a:xfrm>
            <a:off x="5129121" y="4194145"/>
            <a:ext cx="2645085" cy="2092881"/>
          </a:xfrm>
          <a:prstGeom prst="rect">
            <a:avLst/>
          </a:prstGeom>
          <a:noFill/>
        </p:spPr>
        <p:txBody>
          <a:bodyPr wrap="square" rtlCol="0">
            <a:spAutoFit/>
          </a:bodyPr>
          <a:lstStyle/>
          <a:p>
            <a:r>
              <a:rPr lang="en-US" b="1" dirty="0"/>
              <a:t>Who can apply?</a:t>
            </a:r>
          </a:p>
          <a:p>
            <a:pPr marL="173038" indent="-173038">
              <a:buFont typeface="Arial" panose="020B0604020202020204" pitchFamily="34" charset="0"/>
              <a:buChar char="•"/>
            </a:pPr>
            <a:r>
              <a:rPr lang="en-US" sz="1600" dirty="0"/>
              <a:t>All communities in in Chesapeake Bay</a:t>
            </a:r>
          </a:p>
          <a:p>
            <a:pPr marL="173038" indent="-173038">
              <a:buFont typeface="Arial" panose="020B0604020202020204" pitchFamily="34" charset="0"/>
              <a:buChar char="•"/>
            </a:pPr>
            <a:r>
              <a:rPr lang="en-US" sz="1600" dirty="0"/>
              <a:t>Program is open to local governments, non-profit organizations, neighborhood/community associations, and others.</a:t>
            </a:r>
          </a:p>
        </p:txBody>
      </p:sp>
      <p:sp>
        <p:nvSpPr>
          <p:cNvPr id="12" name="TextBox 11">
            <a:extLst>
              <a:ext uri="{FF2B5EF4-FFF2-40B4-BE49-F238E27FC236}">
                <a16:creationId xmlns:a16="http://schemas.microsoft.com/office/drawing/2014/main" id="{DCA6150B-D902-2488-B5E3-91B6CA107C0C}"/>
              </a:ext>
            </a:extLst>
          </p:cNvPr>
          <p:cNvSpPr txBox="1"/>
          <p:nvPr/>
        </p:nvSpPr>
        <p:spPr>
          <a:xfrm>
            <a:off x="7797097" y="4194145"/>
            <a:ext cx="2179275" cy="2400657"/>
          </a:xfrm>
          <a:prstGeom prst="rect">
            <a:avLst/>
          </a:prstGeom>
          <a:noFill/>
        </p:spPr>
        <p:txBody>
          <a:bodyPr wrap="square" rtlCol="0">
            <a:spAutoFit/>
          </a:bodyPr>
          <a:lstStyle/>
          <a:p>
            <a:r>
              <a:rPr lang="en-US" b="1" dirty="0"/>
              <a:t>Who are the partners?</a:t>
            </a:r>
          </a:p>
          <a:p>
            <a:r>
              <a:rPr lang="en-US" sz="1600" dirty="0"/>
              <a:t>Public works departments; planning, sustainability, and resiliency agencies; community-based organizations</a:t>
            </a:r>
          </a:p>
          <a:p>
            <a:endParaRPr lang="en-US" dirty="0"/>
          </a:p>
        </p:txBody>
      </p:sp>
      <p:sp>
        <p:nvSpPr>
          <p:cNvPr id="4" name="TextBox 3">
            <a:extLst>
              <a:ext uri="{FF2B5EF4-FFF2-40B4-BE49-F238E27FC236}">
                <a16:creationId xmlns:a16="http://schemas.microsoft.com/office/drawing/2014/main" id="{7F7F5330-4CE8-89B4-6400-12F46D8B81C3}"/>
              </a:ext>
            </a:extLst>
          </p:cNvPr>
          <p:cNvSpPr txBox="1"/>
          <p:nvPr/>
        </p:nvSpPr>
        <p:spPr>
          <a:xfrm>
            <a:off x="9824720" y="4206240"/>
            <a:ext cx="2179275" cy="1138773"/>
          </a:xfrm>
          <a:prstGeom prst="rect">
            <a:avLst/>
          </a:prstGeom>
          <a:noFill/>
        </p:spPr>
        <p:txBody>
          <a:bodyPr wrap="square" rtlCol="0">
            <a:spAutoFit/>
          </a:bodyPr>
          <a:lstStyle/>
          <a:p>
            <a:r>
              <a:rPr lang="en-US" b="1" dirty="0"/>
              <a:t>When to apply…</a:t>
            </a:r>
          </a:p>
          <a:p>
            <a:r>
              <a:rPr lang="en-US" sz="1600" dirty="0"/>
              <a:t>Next round is due March 8, 2023</a:t>
            </a:r>
          </a:p>
          <a:p>
            <a:endParaRPr lang="en-US" dirty="0"/>
          </a:p>
        </p:txBody>
      </p:sp>
      <p:pic>
        <p:nvPicPr>
          <p:cNvPr id="3078" name="Picture 6" descr="Angry passengers: 'We can't wait at flooded bus stop because we'll get ...">
            <a:extLst>
              <a:ext uri="{FF2B5EF4-FFF2-40B4-BE49-F238E27FC236}">
                <a16:creationId xmlns:a16="http://schemas.microsoft.com/office/drawing/2014/main" id="{3DE08D4C-BE57-AA9B-CAE4-AEE91D09BD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715" y="1079134"/>
            <a:ext cx="3112981" cy="2323347"/>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Auckland's Albany bus station reduced to muddy chaos with motorists ...">
            <a:extLst>
              <a:ext uri="{FF2B5EF4-FFF2-40B4-BE49-F238E27FC236}">
                <a16:creationId xmlns:a16="http://schemas.microsoft.com/office/drawing/2014/main" id="{33767F4F-064B-C308-FCA2-B128448A39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8214" b="13196"/>
          <a:stretch/>
        </p:blipFill>
        <p:spPr bwMode="auto">
          <a:xfrm>
            <a:off x="3735070" y="1048896"/>
            <a:ext cx="3945784" cy="235358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ow to Plan for More Extreme Climate Conditions - Sacramento Area ...">
            <a:extLst>
              <a:ext uri="{FF2B5EF4-FFF2-40B4-BE49-F238E27FC236}">
                <a16:creationId xmlns:a16="http://schemas.microsoft.com/office/drawing/2014/main" id="{0C3DBC5C-89C5-9CAB-BD65-884EEA35CF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0755" y="1048896"/>
            <a:ext cx="3802237" cy="2353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293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E592D-BACD-811A-51EE-D7A808A03077}"/>
              </a:ext>
            </a:extLst>
          </p:cNvPr>
          <p:cNvSpPr>
            <a:spLocks noGrp="1"/>
          </p:cNvSpPr>
          <p:nvPr>
            <p:ph type="title"/>
          </p:nvPr>
        </p:nvSpPr>
        <p:spPr/>
        <p:txBody>
          <a:bodyPr/>
          <a:lstStyle/>
          <a:p>
            <a:r>
              <a:rPr lang="en-US" sz="5400" dirty="0"/>
              <a:t>State/Regional  Transportation Funding (Non-Transit)</a:t>
            </a:r>
          </a:p>
        </p:txBody>
      </p:sp>
    </p:spTree>
    <p:extLst>
      <p:ext uri="{BB962C8B-B14F-4D97-AF65-F5344CB8AC3E}">
        <p14:creationId xmlns:p14="http://schemas.microsoft.com/office/powerpoint/2010/main" val="119748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98DC5-F7F6-31F3-1D5B-C9902850BD6D}"/>
              </a:ext>
            </a:extLst>
          </p:cNvPr>
          <p:cNvSpPr>
            <a:spLocks noGrp="1"/>
          </p:cNvSpPr>
          <p:nvPr>
            <p:ph type="title"/>
          </p:nvPr>
        </p:nvSpPr>
        <p:spPr/>
        <p:txBody>
          <a:bodyPr/>
          <a:lstStyle/>
          <a:p>
            <a:r>
              <a:rPr lang="en-US" dirty="0"/>
              <a:t>Core Funding Programs</a:t>
            </a:r>
          </a:p>
        </p:txBody>
      </p:sp>
      <p:sp>
        <p:nvSpPr>
          <p:cNvPr id="3" name="Content Placeholder 2">
            <a:extLst>
              <a:ext uri="{FF2B5EF4-FFF2-40B4-BE49-F238E27FC236}">
                <a16:creationId xmlns:a16="http://schemas.microsoft.com/office/drawing/2014/main" id="{B9E60E4B-8536-5291-F255-C2D28394D3DE}"/>
              </a:ext>
            </a:extLst>
          </p:cNvPr>
          <p:cNvSpPr>
            <a:spLocks noGrp="1"/>
          </p:cNvSpPr>
          <p:nvPr>
            <p:ph sz="half" idx="1"/>
          </p:nvPr>
        </p:nvSpPr>
        <p:spPr>
          <a:xfrm>
            <a:off x="484271" y="1185954"/>
            <a:ext cx="3906520" cy="4351338"/>
          </a:xfrm>
        </p:spPr>
        <p:txBody>
          <a:bodyPr/>
          <a:lstStyle/>
          <a:p>
            <a:pPr marL="0" indent="0">
              <a:buNone/>
            </a:pPr>
            <a:r>
              <a:rPr lang="en-US" b="1" dirty="0"/>
              <a:t>Highway User Revenues</a:t>
            </a:r>
          </a:p>
          <a:p>
            <a:r>
              <a:rPr lang="en-US" sz="2000" dirty="0"/>
              <a:t>Transfers gas tax back to local governments for road maintenance and construction.</a:t>
            </a:r>
          </a:p>
          <a:p>
            <a:r>
              <a:rPr lang="en-US" sz="2000" dirty="0"/>
              <a:t>Most counties will see a ~22% increase in HUR in FY 2024.</a:t>
            </a:r>
          </a:p>
          <a:p>
            <a:r>
              <a:rPr lang="en-US" sz="2000" dirty="0"/>
              <a:t>Counties can use funds for transit infrastructure (sidewalks, bus stops, ADA ramps)</a:t>
            </a:r>
          </a:p>
          <a:p>
            <a:r>
              <a:rPr lang="en-US" sz="2000" dirty="0"/>
              <a:t>Follows annual county budget process (operating or CIP)</a:t>
            </a:r>
          </a:p>
          <a:p>
            <a:endParaRPr lang="en-US" dirty="0"/>
          </a:p>
          <a:p>
            <a:pPr marL="0" indent="0">
              <a:buNone/>
            </a:pPr>
            <a:endParaRPr lang="en-US" b="1" dirty="0"/>
          </a:p>
          <a:p>
            <a:pPr marL="0" indent="0">
              <a:buNone/>
            </a:pPr>
            <a:endParaRPr lang="en-US" dirty="0"/>
          </a:p>
        </p:txBody>
      </p:sp>
      <p:sp>
        <p:nvSpPr>
          <p:cNvPr id="4" name="Content Placeholder 2">
            <a:extLst>
              <a:ext uri="{FF2B5EF4-FFF2-40B4-BE49-F238E27FC236}">
                <a16:creationId xmlns:a16="http://schemas.microsoft.com/office/drawing/2014/main" id="{0646E96E-1FC1-94AE-7555-5BA10B075B7E}"/>
              </a:ext>
            </a:extLst>
          </p:cNvPr>
          <p:cNvSpPr txBox="1">
            <a:spLocks/>
          </p:cNvSpPr>
          <p:nvPr/>
        </p:nvSpPr>
        <p:spPr>
          <a:xfrm>
            <a:off x="4642151" y="1253331"/>
            <a:ext cx="3906520" cy="4565550"/>
          </a:xfrm>
          <a:prstGeom prst="rect">
            <a:avLst/>
          </a:prstGeom>
        </p:spPr>
        <p:txBody>
          <a:bodyPr vert="horz" lIns="91440" tIns="45720" rIns="91440" bIns="45720" numCol="1" rtlCol="0">
            <a:normAutofit fontScale="92500" lnSpcReduction="2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b="1" dirty="0"/>
              <a:t>SHA Capital Budget</a:t>
            </a:r>
          </a:p>
          <a:p>
            <a:r>
              <a:rPr lang="en-US" sz="2200" dirty="0"/>
              <a:t>SHA resources allocated statewide (major projects) and at District level (minor projects)</a:t>
            </a:r>
          </a:p>
          <a:p>
            <a:r>
              <a:rPr lang="en-US" sz="2200" dirty="0"/>
              <a:t>District-level projects tend to be safety, resurfacing, restriping, ADA retrofit, drainage, etc.  </a:t>
            </a:r>
          </a:p>
          <a:p>
            <a:r>
              <a:rPr lang="en-US" sz="2200" dirty="0"/>
              <a:t>Annual local priority letter is the primary point of entry for projects small and large; Process tends to be managed by DPWs</a:t>
            </a:r>
          </a:p>
          <a:p>
            <a:r>
              <a:rPr lang="en-US" sz="2200" dirty="0"/>
              <a:t>Sidewalk Reconstruction program (Fund 33) is ADA oriented; and New Sidewalk (Fund 79) program focuses on sustainable communities and “urbanized” areas.</a:t>
            </a:r>
          </a:p>
          <a:p>
            <a:endParaRPr lang="en-US" sz="2000" dirty="0"/>
          </a:p>
          <a:p>
            <a:endParaRPr lang="en-US" dirty="0"/>
          </a:p>
          <a:p>
            <a:pPr marL="0" indent="0">
              <a:buFont typeface="Arial" panose="020B0604020202020204" pitchFamily="34" charset="0"/>
              <a:buNone/>
            </a:pPr>
            <a:endParaRPr lang="en-US" b="1" dirty="0"/>
          </a:p>
          <a:p>
            <a:pPr marL="0" indent="0">
              <a:buFont typeface="Arial" panose="020B0604020202020204" pitchFamily="34" charset="0"/>
              <a:buNone/>
            </a:pPr>
            <a:endParaRPr lang="en-US" dirty="0"/>
          </a:p>
        </p:txBody>
      </p:sp>
      <p:sp>
        <p:nvSpPr>
          <p:cNvPr id="5" name="Content Placeholder 2">
            <a:extLst>
              <a:ext uri="{FF2B5EF4-FFF2-40B4-BE49-F238E27FC236}">
                <a16:creationId xmlns:a16="http://schemas.microsoft.com/office/drawing/2014/main" id="{D71A7E58-D7E2-DEE2-E180-F362F9A1DE63}"/>
              </a:ext>
            </a:extLst>
          </p:cNvPr>
          <p:cNvSpPr txBox="1">
            <a:spLocks/>
          </p:cNvSpPr>
          <p:nvPr/>
        </p:nvSpPr>
        <p:spPr>
          <a:xfrm>
            <a:off x="8800031" y="1605442"/>
            <a:ext cx="3212297" cy="2889556"/>
          </a:xfrm>
          <a:prstGeom prst="rect">
            <a:avLst/>
          </a:prstGeom>
          <a:solidFill>
            <a:schemeClr val="accent6">
              <a:lumMod val="75000"/>
            </a:schemeClr>
          </a:solidFill>
        </p:spPr>
        <p:txBody>
          <a:bodyPr vert="horz" lIns="91440" tIns="45720" rIns="91440" bIns="45720" numCol="1" rtlCol="0">
            <a:normAutofit lnSpcReduction="1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solidFill>
                  <a:schemeClr val="bg1"/>
                </a:solidFill>
              </a:rPr>
              <a:t>How to Win for Your Riders</a:t>
            </a:r>
          </a:p>
          <a:p>
            <a:pPr>
              <a:buClr>
                <a:schemeClr val="bg1"/>
              </a:buClr>
            </a:pPr>
            <a:r>
              <a:rPr lang="en-US" sz="1600" dirty="0">
                <a:solidFill>
                  <a:schemeClr val="bg1"/>
                </a:solidFill>
              </a:rPr>
              <a:t>Get to know your SHA District Engineer</a:t>
            </a:r>
          </a:p>
          <a:p>
            <a:pPr>
              <a:buClr>
                <a:schemeClr val="bg1"/>
              </a:buClr>
            </a:pPr>
            <a:r>
              <a:rPr lang="en-US" sz="1600" dirty="0">
                <a:solidFill>
                  <a:schemeClr val="bg1"/>
                </a:solidFill>
              </a:rPr>
              <a:t>Learn to speak their language; link to safety.</a:t>
            </a:r>
          </a:p>
          <a:p>
            <a:pPr>
              <a:buClr>
                <a:schemeClr val="bg1"/>
              </a:buClr>
            </a:pPr>
            <a:r>
              <a:rPr lang="en-US" sz="1600" dirty="0">
                <a:solidFill>
                  <a:schemeClr val="bg1"/>
                </a:solidFill>
              </a:rPr>
              <a:t>Participate in quarterly status meetings between SHA District staff and County DPW staff</a:t>
            </a:r>
          </a:p>
          <a:p>
            <a:pPr>
              <a:buClr>
                <a:schemeClr val="bg1"/>
              </a:buClr>
            </a:pPr>
            <a:r>
              <a:rPr lang="en-US" sz="1600" dirty="0">
                <a:solidFill>
                  <a:schemeClr val="bg1"/>
                </a:solidFill>
              </a:rPr>
              <a:t>Make sure that transit infrastructure needs are included in project decisions</a:t>
            </a:r>
            <a:endParaRPr lang="en-US" sz="1400" dirty="0">
              <a:solidFill>
                <a:schemeClr val="bg1"/>
              </a:solidFill>
            </a:endParaRPr>
          </a:p>
          <a:p>
            <a:pPr marL="233362" lvl="1" indent="0">
              <a:buNone/>
            </a:pPr>
            <a:endParaRPr lang="en-US" sz="2000" dirty="0"/>
          </a:p>
          <a:p>
            <a:pPr marL="457200" lvl="1" indent="-223838">
              <a:buFont typeface="Arial" panose="020B0604020202020204" pitchFamily="34" charset="0"/>
              <a:buChar char="•"/>
            </a:pPr>
            <a:endParaRPr lang="en-US" sz="2000" dirty="0"/>
          </a:p>
          <a:p>
            <a:pPr marL="0" indent="0">
              <a:buNone/>
            </a:pPr>
            <a:endParaRPr lang="en-US" dirty="0"/>
          </a:p>
        </p:txBody>
      </p:sp>
    </p:spTree>
    <p:extLst>
      <p:ext uri="{BB962C8B-B14F-4D97-AF65-F5344CB8AC3E}">
        <p14:creationId xmlns:p14="http://schemas.microsoft.com/office/powerpoint/2010/main" val="1892962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18187-1B6D-29C5-CEA4-CE66345AE253}"/>
              </a:ext>
            </a:extLst>
          </p:cNvPr>
          <p:cNvSpPr>
            <a:spLocks noGrp="1"/>
          </p:cNvSpPr>
          <p:nvPr>
            <p:ph type="title"/>
          </p:nvPr>
        </p:nvSpPr>
        <p:spPr/>
        <p:txBody>
          <a:bodyPr/>
          <a:lstStyle/>
          <a:p>
            <a:r>
              <a:rPr lang="en-US" dirty="0"/>
              <a:t>Grant Programs – SHA </a:t>
            </a:r>
          </a:p>
        </p:txBody>
      </p:sp>
      <p:sp>
        <p:nvSpPr>
          <p:cNvPr id="3" name="Content Placeholder 2">
            <a:extLst>
              <a:ext uri="{FF2B5EF4-FFF2-40B4-BE49-F238E27FC236}">
                <a16:creationId xmlns:a16="http://schemas.microsoft.com/office/drawing/2014/main" id="{9020BA17-2FA4-C184-2944-EF1E769B8253}"/>
              </a:ext>
            </a:extLst>
          </p:cNvPr>
          <p:cNvSpPr>
            <a:spLocks noGrp="1"/>
          </p:cNvSpPr>
          <p:nvPr>
            <p:ph sz="half" idx="1"/>
          </p:nvPr>
        </p:nvSpPr>
        <p:spPr>
          <a:xfrm>
            <a:off x="452120" y="1398904"/>
            <a:ext cx="5938520" cy="4595495"/>
          </a:xfrm>
        </p:spPr>
        <p:txBody>
          <a:bodyPr>
            <a:normAutofit lnSpcReduction="10000"/>
          </a:bodyPr>
          <a:lstStyle/>
          <a:p>
            <a:pPr marL="0" indent="0">
              <a:buNone/>
            </a:pPr>
            <a:r>
              <a:rPr lang="en-US" b="1" dirty="0">
                <a:hlinkClick r:id="rId2"/>
              </a:rPr>
              <a:t>Transportation Alternatives Program</a:t>
            </a:r>
            <a:endParaRPr lang="en-US" b="1" dirty="0"/>
          </a:p>
          <a:p>
            <a:pPr marL="457200" lvl="1" indent="-223838">
              <a:buFont typeface="Arial" panose="020B0604020202020204" pitchFamily="34" charset="0"/>
              <a:buChar char="•"/>
            </a:pPr>
            <a:r>
              <a:rPr lang="en-US" sz="2000" dirty="0"/>
              <a:t>County and municipal governments, including locally-operated transit systems</a:t>
            </a:r>
          </a:p>
          <a:p>
            <a:pPr marL="457200" lvl="1" indent="-223838">
              <a:buFont typeface="Arial" panose="020B0604020202020204" pitchFamily="34" charset="0"/>
              <a:buChar char="•"/>
            </a:pPr>
            <a:r>
              <a:rPr lang="en-US" sz="2000" dirty="0"/>
              <a:t>$25 - $35 million annually statewide</a:t>
            </a:r>
          </a:p>
          <a:p>
            <a:pPr marL="457200" lvl="1" indent="-223838">
              <a:buFont typeface="Arial" panose="020B0604020202020204" pitchFamily="34" charset="0"/>
              <a:buChar char="•"/>
            </a:pPr>
            <a:r>
              <a:rPr lang="en-US" sz="2000" dirty="0"/>
              <a:t>Federally-funded program administered by SHA working with MPOs</a:t>
            </a:r>
          </a:p>
          <a:p>
            <a:pPr marL="457200" lvl="1" indent="-223838">
              <a:buFont typeface="Arial" panose="020B0604020202020204" pitchFamily="34" charset="0"/>
              <a:buChar char="•"/>
            </a:pPr>
            <a:r>
              <a:rPr lang="en-US" sz="2000" dirty="0"/>
              <a:t>Grants typically range from $100,000 to $2.5 million; 20% minimum cash match</a:t>
            </a:r>
          </a:p>
          <a:p>
            <a:pPr marL="457200" lvl="1" indent="-223838">
              <a:buFont typeface="Arial" panose="020B0604020202020204" pitchFamily="34" charset="0"/>
              <a:buChar char="•"/>
            </a:pPr>
            <a:r>
              <a:rPr lang="en-US" sz="2000" dirty="0"/>
              <a:t>Construction, planning, and design of infrastructure-related projects and systems that will provide safe routes for non-drivers, including children, older adults, and individuals with disabilities to access daily needs</a:t>
            </a:r>
          </a:p>
          <a:p>
            <a:pPr marL="457200" lvl="1" indent="-223838">
              <a:buFont typeface="Arial" panose="020B0604020202020204" pitchFamily="34" charset="0"/>
              <a:buChar char="•"/>
            </a:pPr>
            <a:r>
              <a:rPr lang="en-US" sz="2000" dirty="0"/>
              <a:t>Grants typically due in early May; letters of intent requested in March/April</a:t>
            </a:r>
          </a:p>
          <a:p>
            <a:pPr marL="457200" lvl="1" indent="-223838">
              <a:buFont typeface="Arial" panose="020B0604020202020204" pitchFamily="34" charset="0"/>
              <a:buChar char="•"/>
            </a:pPr>
            <a:endParaRPr lang="en-US" sz="2000" dirty="0"/>
          </a:p>
          <a:p>
            <a:endParaRPr lang="en-US" dirty="0"/>
          </a:p>
        </p:txBody>
      </p:sp>
      <p:sp>
        <p:nvSpPr>
          <p:cNvPr id="4" name="Content Placeholder 2">
            <a:extLst>
              <a:ext uri="{FF2B5EF4-FFF2-40B4-BE49-F238E27FC236}">
                <a16:creationId xmlns:a16="http://schemas.microsoft.com/office/drawing/2014/main" id="{8F9FD22A-9E3A-F1DA-68A3-6306E7B685F8}"/>
              </a:ext>
            </a:extLst>
          </p:cNvPr>
          <p:cNvSpPr txBox="1">
            <a:spLocks/>
          </p:cNvSpPr>
          <p:nvPr/>
        </p:nvSpPr>
        <p:spPr>
          <a:xfrm>
            <a:off x="5420360" y="1398905"/>
            <a:ext cx="4475480" cy="4351338"/>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6" name="Content Placeholder 2">
            <a:extLst>
              <a:ext uri="{FF2B5EF4-FFF2-40B4-BE49-F238E27FC236}">
                <a16:creationId xmlns:a16="http://schemas.microsoft.com/office/drawing/2014/main" id="{D5692867-78EB-552B-7FBB-6F30CB5ABDC2}"/>
              </a:ext>
            </a:extLst>
          </p:cNvPr>
          <p:cNvSpPr txBox="1">
            <a:spLocks/>
          </p:cNvSpPr>
          <p:nvPr/>
        </p:nvSpPr>
        <p:spPr>
          <a:xfrm>
            <a:off x="6931660" y="1398905"/>
            <a:ext cx="4475480" cy="4351338"/>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8" name="Content Placeholder 2">
            <a:extLst>
              <a:ext uri="{FF2B5EF4-FFF2-40B4-BE49-F238E27FC236}">
                <a16:creationId xmlns:a16="http://schemas.microsoft.com/office/drawing/2014/main" id="{343A6C0E-7C6A-93DF-E0B3-5CA961ED7F26}"/>
              </a:ext>
            </a:extLst>
          </p:cNvPr>
          <p:cNvSpPr txBox="1">
            <a:spLocks/>
          </p:cNvSpPr>
          <p:nvPr/>
        </p:nvSpPr>
        <p:spPr>
          <a:xfrm>
            <a:off x="7057859" y="1974376"/>
            <a:ext cx="4978400" cy="2598630"/>
          </a:xfrm>
          <a:prstGeom prst="rect">
            <a:avLst/>
          </a:prstGeom>
          <a:solidFill>
            <a:schemeClr val="accent6">
              <a:lumMod val="75000"/>
            </a:schemeClr>
          </a:solidFill>
        </p:spPr>
        <p:txBody>
          <a:bodyPr vert="horz" lIns="91440" tIns="45720" rIns="91440" bIns="45720" numCol="1"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solidFill>
                  <a:schemeClr val="bg1"/>
                </a:solidFill>
              </a:rPr>
              <a:t>Recent Awards of Interest</a:t>
            </a:r>
          </a:p>
          <a:p>
            <a:pPr marL="231775" lvl="1" indent="-115888">
              <a:buFont typeface="Arial" panose="020B0604020202020204" pitchFamily="34" charset="0"/>
              <a:buChar char="•"/>
            </a:pPr>
            <a:r>
              <a:rPr lang="en-US" sz="1600" dirty="0">
                <a:solidFill>
                  <a:schemeClr val="bg1"/>
                </a:solidFill>
              </a:rPr>
              <a:t>New sidewalk along Hammonds Ferry Road (Anne Arundel County; $450,000)</a:t>
            </a:r>
          </a:p>
          <a:p>
            <a:pPr marL="231775" lvl="1" indent="-115888">
              <a:buFont typeface="Arial" panose="020B0604020202020204" pitchFamily="34" charset="0"/>
              <a:buChar char="•"/>
            </a:pPr>
            <a:r>
              <a:rPr lang="en-US" sz="1600" dirty="0">
                <a:solidFill>
                  <a:schemeClr val="bg1"/>
                </a:solidFill>
              </a:rPr>
              <a:t>Intersection safety improvements for pedestrians in downtown Hagerstown ($550,000)</a:t>
            </a:r>
          </a:p>
          <a:p>
            <a:pPr marL="231775" lvl="1" indent="-115888">
              <a:buFont typeface="Arial" panose="020B0604020202020204" pitchFamily="34" charset="0"/>
              <a:buChar char="•"/>
            </a:pPr>
            <a:r>
              <a:rPr lang="en-US" sz="1600" dirty="0">
                <a:solidFill>
                  <a:schemeClr val="bg1"/>
                </a:solidFill>
              </a:rPr>
              <a:t>1.3 miles of new sidewalk in Boonsboro ($1.2 million)</a:t>
            </a:r>
          </a:p>
          <a:p>
            <a:pPr marL="231775" lvl="1" indent="-115888">
              <a:buFont typeface="Arial" panose="020B0604020202020204" pitchFamily="34" charset="0"/>
              <a:buChar char="•"/>
            </a:pPr>
            <a:r>
              <a:rPr lang="en-US" sz="1600" dirty="0">
                <a:solidFill>
                  <a:schemeClr val="bg1"/>
                </a:solidFill>
              </a:rPr>
              <a:t>MD 261 sidewalks in Chesapeake Beach ($160,000)</a:t>
            </a:r>
          </a:p>
          <a:p>
            <a:pPr marL="231775" lvl="1" indent="-115888">
              <a:buFont typeface="Arial" panose="020B0604020202020204" pitchFamily="34" charset="0"/>
              <a:buChar char="•"/>
            </a:pPr>
            <a:r>
              <a:rPr lang="en-US" sz="1600" dirty="0">
                <a:solidFill>
                  <a:schemeClr val="bg1"/>
                </a:solidFill>
              </a:rPr>
              <a:t>Laurel MARC Station platform and pedestrian safety improvements (MTA, $960,000)</a:t>
            </a:r>
          </a:p>
          <a:p>
            <a:pPr marL="233362" lvl="1" indent="0">
              <a:buNone/>
            </a:pPr>
            <a:endParaRPr lang="en-US" sz="2000" dirty="0"/>
          </a:p>
          <a:p>
            <a:pPr marL="457200" lvl="1" indent="-223838">
              <a:buFont typeface="Arial" panose="020B0604020202020204" pitchFamily="34" charset="0"/>
              <a:buChar char="•"/>
            </a:pPr>
            <a:endParaRPr lang="en-US" sz="2000" dirty="0"/>
          </a:p>
          <a:p>
            <a:endParaRPr lang="en-US" dirty="0"/>
          </a:p>
        </p:txBody>
      </p:sp>
    </p:spTree>
    <p:extLst>
      <p:ext uri="{BB962C8B-B14F-4D97-AF65-F5344CB8AC3E}">
        <p14:creationId xmlns:p14="http://schemas.microsoft.com/office/powerpoint/2010/main" val="251687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18187-1B6D-29C5-CEA4-CE66345AE253}"/>
              </a:ext>
            </a:extLst>
          </p:cNvPr>
          <p:cNvSpPr>
            <a:spLocks noGrp="1"/>
          </p:cNvSpPr>
          <p:nvPr>
            <p:ph type="title"/>
          </p:nvPr>
        </p:nvSpPr>
        <p:spPr/>
        <p:txBody>
          <a:bodyPr/>
          <a:lstStyle/>
          <a:p>
            <a:r>
              <a:rPr lang="en-US" dirty="0"/>
              <a:t>Grant Programs – MDOT </a:t>
            </a:r>
          </a:p>
        </p:txBody>
      </p:sp>
      <p:sp>
        <p:nvSpPr>
          <p:cNvPr id="3" name="Content Placeholder 2">
            <a:extLst>
              <a:ext uri="{FF2B5EF4-FFF2-40B4-BE49-F238E27FC236}">
                <a16:creationId xmlns:a16="http://schemas.microsoft.com/office/drawing/2014/main" id="{9020BA17-2FA4-C184-2944-EF1E769B8253}"/>
              </a:ext>
            </a:extLst>
          </p:cNvPr>
          <p:cNvSpPr>
            <a:spLocks noGrp="1"/>
          </p:cNvSpPr>
          <p:nvPr>
            <p:ph sz="half" idx="1"/>
          </p:nvPr>
        </p:nvSpPr>
        <p:spPr>
          <a:xfrm>
            <a:off x="452120" y="1398904"/>
            <a:ext cx="5938520" cy="4595495"/>
          </a:xfrm>
        </p:spPr>
        <p:txBody>
          <a:bodyPr>
            <a:normAutofit/>
          </a:bodyPr>
          <a:lstStyle/>
          <a:p>
            <a:pPr marL="0" indent="0">
              <a:buNone/>
            </a:pPr>
            <a:r>
              <a:rPr lang="en-US" b="1" dirty="0">
                <a:hlinkClick r:id="rId2"/>
              </a:rPr>
              <a:t>Kim </a:t>
            </a:r>
            <a:r>
              <a:rPr lang="en-US" b="1" dirty="0" err="1">
                <a:hlinkClick r:id="rId2"/>
              </a:rPr>
              <a:t>Lamphier</a:t>
            </a:r>
            <a:r>
              <a:rPr lang="en-US" b="1" dirty="0">
                <a:hlinkClick r:id="rId2"/>
              </a:rPr>
              <a:t> Bikeways Network</a:t>
            </a:r>
            <a:endParaRPr lang="en-US" b="1" dirty="0"/>
          </a:p>
          <a:p>
            <a:pPr marL="457200" lvl="1" indent="-223838">
              <a:buFont typeface="Arial" panose="020B0604020202020204" pitchFamily="34" charset="0"/>
              <a:buChar char="•"/>
            </a:pPr>
            <a:r>
              <a:rPr lang="en-US" sz="2000" dirty="0"/>
              <a:t>Program supports projects that maximize bicycle access, fill missing links in the state’s bicycle network, and enhance last-mile connections to work, school, shopping and transit. County and municipal governments, including locally-operated transit systems</a:t>
            </a:r>
          </a:p>
          <a:p>
            <a:pPr marL="457200" lvl="1" indent="-223838">
              <a:buFont typeface="Arial" panose="020B0604020202020204" pitchFamily="34" charset="0"/>
              <a:buChar char="•"/>
            </a:pPr>
            <a:r>
              <a:rPr lang="en-US" sz="2000" dirty="0"/>
              <a:t>$7 - $10 million annually statewide</a:t>
            </a:r>
          </a:p>
          <a:p>
            <a:pPr marL="457200" lvl="1" indent="-223838">
              <a:buFont typeface="Arial" panose="020B0604020202020204" pitchFamily="34" charset="0"/>
              <a:buChar char="•"/>
            </a:pPr>
            <a:r>
              <a:rPr lang="en-US" sz="2000" dirty="0"/>
              <a:t>Non-federal funds administered by MDOT HQ</a:t>
            </a:r>
          </a:p>
          <a:p>
            <a:pPr marL="457200" lvl="1" indent="-223838">
              <a:buFont typeface="Arial" panose="020B0604020202020204" pitchFamily="34" charset="0"/>
              <a:buChar char="•"/>
            </a:pPr>
            <a:r>
              <a:rPr lang="en-US" sz="2000" dirty="0"/>
              <a:t>Grants typically range from $75,000 - $500,000; 20% minimum cash match</a:t>
            </a:r>
          </a:p>
          <a:p>
            <a:pPr marL="457200" lvl="1" indent="-223838">
              <a:buFont typeface="Arial" panose="020B0604020202020204" pitchFamily="34" charset="0"/>
              <a:buChar char="•"/>
            </a:pPr>
            <a:r>
              <a:rPr lang="en-US" sz="2000" dirty="0"/>
              <a:t>Grants typically due in late May; letters of intent requested in March/April</a:t>
            </a:r>
          </a:p>
          <a:p>
            <a:pPr marL="457200" lvl="1" indent="-223838">
              <a:buFont typeface="Arial" panose="020B0604020202020204" pitchFamily="34" charset="0"/>
              <a:buChar char="•"/>
            </a:pPr>
            <a:endParaRPr lang="en-US" sz="2000" dirty="0"/>
          </a:p>
          <a:p>
            <a:endParaRPr lang="en-US" dirty="0"/>
          </a:p>
        </p:txBody>
      </p:sp>
      <p:sp>
        <p:nvSpPr>
          <p:cNvPr id="6" name="Content Placeholder 2">
            <a:extLst>
              <a:ext uri="{FF2B5EF4-FFF2-40B4-BE49-F238E27FC236}">
                <a16:creationId xmlns:a16="http://schemas.microsoft.com/office/drawing/2014/main" id="{D5692867-78EB-552B-7FBB-6F30CB5ABDC2}"/>
              </a:ext>
            </a:extLst>
          </p:cNvPr>
          <p:cNvSpPr txBox="1">
            <a:spLocks/>
          </p:cNvSpPr>
          <p:nvPr/>
        </p:nvSpPr>
        <p:spPr>
          <a:xfrm>
            <a:off x="6931660" y="1398905"/>
            <a:ext cx="4475480" cy="4351338"/>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8" name="Content Placeholder 2">
            <a:extLst>
              <a:ext uri="{FF2B5EF4-FFF2-40B4-BE49-F238E27FC236}">
                <a16:creationId xmlns:a16="http://schemas.microsoft.com/office/drawing/2014/main" id="{343A6C0E-7C6A-93DF-E0B3-5CA961ED7F26}"/>
              </a:ext>
            </a:extLst>
          </p:cNvPr>
          <p:cNvSpPr txBox="1">
            <a:spLocks/>
          </p:cNvSpPr>
          <p:nvPr/>
        </p:nvSpPr>
        <p:spPr>
          <a:xfrm>
            <a:off x="7735101" y="1882936"/>
            <a:ext cx="3918419" cy="2598630"/>
          </a:xfrm>
          <a:prstGeom prst="rect">
            <a:avLst/>
          </a:prstGeom>
          <a:solidFill>
            <a:schemeClr val="accent6">
              <a:lumMod val="75000"/>
            </a:schemeClr>
          </a:solidFill>
        </p:spPr>
        <p:txBody>
          <a:bodyPr vert="horz" lIns="91440" tIns="45720" rIns="91440" bIns="45720" numCol="1"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solidFill>
                  <a:schemeClr val="bg1"/>
                </a:solidFill>
              </a:rPr>
              <a:t>Recent Awards of Interest</a:t>
            </a:r>
          </a:p>
          <a:p>
            <a:pPr marL="231775" lvl="1" indent="-115888">
              <a:buFont typeface="Arial" panose="020B0604020202020204" pitchFamily="34" charset="0"/>
              <a:buChar char="•"/>
            </a:pPr>
            <a:r>
              <a:rPr lang="en-US" sz="1600" dirty="0">
                <a:solidFill>
                  <a:schemeClr val="bg1"/>
                </a:solidFill>
              </a:rPr>
              <a:t>Final design of shared use path (Town of Galena, $160,000)</a:t>
            </a:r>
          </a:p>
          <a:p>
            <a:pPr marL="231775" lvl="1" indent="-115888">
              <a:buFont typeface="Arial" panose="020B0604020202020204" pitchFamily="34" charset="0"/>
              <a:buChar char="•"/>
            </a:pPr>
            <a:r>
              <a:rPr lang="en-US" sz="1600" dirty="0">
                <a:solidFill>
                  <a:schemeClr val="bg1"/>
                </a:solidFill>
              </a:rPr>
              <a:t>Design shared-use path along Smallwood Drive between Middletown Road and St. Charles Parkway (Charles County, $160,000)</a:t>
            </a:r>
          </a:p>
          <a:p>
            <a:pPr marL="231775" lvl="1" indent="-115888">
              <a:buFont typeface="Arial" panose="020B0604020202020204" pitchFamily="34" charset="0"/>
              <a:buChar char="•"/>
            </a:pPr>
            <a:r>
              <a:rPr lang="en-US" sz="1600" dirty="0">
                <a:solidFill>
                  <a:schemeClr val="bg1"/>
                </a:solidFill>
              </a:rPr>
              <a:t>Feasibility study for shared-use path along Cherry Lane (City of Laurel, $32,000)</a:t>
            </a:r>
            <a:endParaRPr lang="en-US" sz="2000" dirty="0"/>
          </a:p>
          <a:p>
            <a:endParaRPr lang="en-US" dirty="0"/>
          </a:p>
        </p:txBody>
      </p:sp>
    </p:spTree>
    <p:extLst>
      <p:ext uri="{BB962C8B-B14F-4D97-AF65-F5344CB8AC3E}">
        <p14:creationId xmlns:p14="http://schemas.microsoft.com/office/powerpoint/2010/main" val="2969593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6C547-0EBC-BD9D-EC0E-0C45E4F39B70}"/>
              </a:ext>
            </a:extLst>
          </p:cNvPr>
          <p:cNvSpPr>
            <a:spLocks noGrp="1"/>
          </p:cNvSpPr>
          <p:nvPr>
            <p:ph type="title"/>
          </p:nvPr>
        </p:nvSpPr>
        <p:spPr/>
        <p:txBody>
          <a:bodyPr>
            <a:normAutofit/>
          </a:bodyPr>
          <a:lstStyle/>
          <a:p>
            <a:r>
              <a:rPr lang="en-US" dirty="0"/>
              <a:t>Metropolitan Planning Organizations</a:t>
            </a:r>
          </a:p>
        </p:txBody>
      </p:sp>
      <p:pic>
        <p:nvPicPr>
          <p:cNvPr id="5122" name="Picture 2" descr="Map of the Metropolitan Planning Organization (MPO) | Calvert-StMarys ...">
            <a:extLst>
              <a:ext uri="{FF2B5EF4-FFF2-40B4-BE49-F238E27FC236}">
                <a16:creationId xmlns:a16="http://schemas.microsoft.com/office/drawing/2014/main" id="{616A2B28-DDAD-34AE-9679-69979262AA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6"/>
          <a:stretch/>
        </p:blipFill>
        <p:spPr bwMode="auto">
          <a:xfrm>
            <a:off x="262646" y="1099224"/>
            <a:ext cx="6050865" cy="39202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88036EE-2E18-E96F-DB47-F7C71AE2DE6E}"/>
              </a:ext>
            </a:extLst>
          </p:cNvPr>
          <p:cNvSpPr txBox="1"/>
          <p:nvPr/>
        </p:nvSpPr>
        <p:spPr>
          <a:xfrm>
            <a:off x="6634264" y="1099224"/>
            <a:ext cx="4863830" cy="5170646"/>
          </a:xfrm>
          <a:prstGeom prst="rect">
            <a:avLst/>
          </a:prstGeom>
          <a:noFill/>
        </p:spPr>
        <p:txBody>
          <a:bodyPr wrap="square" rtlCol="0">
            <a:spAutoFit/>
          </a:bodyPr>
          <a:lstStyle/>
          <a:p>
            <a:r>
              <a:rPr lang="en-US" b="1" dirty="0"/>
              <a:t>Unified Planning Work Program </a:t>
            </a:r>
          </a:p>
          <a:p>
            <a:r>
              <a:rPr lang="en-US" sz="1600" dirty="0"/>
              <a:t>(Focus Area/Subarea Projects)</a:t>
            </a:r>
          </a:p>
          <a:p>
            <a:endParaRPr lang="en-US" b="1" dirty="0"/>
          </a:p>
          <a:p>
            <a:r>
              <a:rPr lang="en-US" b="1" dirty="0">
                <a:hlinkClick r:id="rId4"/>
              </a:rPr>
              <a:t>Baltimore Regional Transportation Board</a:t>
            </a:r>
            <a:endParaRPr lang="en-US" b="1" dirty="0"/>
          </a:p>
          <a:p>
            <a:r>
              <a:rPr lang="en-US" sz="1600" dirty="0"/>
              <a:t>LOTS Skills Training and Support		$150,000</a:t>
            </a:r>
          </a:p>
          <a:p>
            <a:r>
              <a:rPr lang="en-US" sz="1600" dirty="0"/>
              <a:t>Transportation/Land Use Connections (TLC)	$300,000</a:t>
            </a:r>
          </a:p>
          <a:p>
            <a:r>
              <a:rPr lang="en-US" sz="1600" dirty="0"/>
              <a:t>Micro-transit Solutions Planning		$220,000</a:t>
            </a:r>
          </a:p>
          <a:p>
            <a:endParaRPr lang="en-US" sz="1600" dirty="0"/>
          </a:p>
          <a:p>
            <a:r>
              <a:rPr lang="en-US" b="1" dirty="0">
                <a:hlinkClick r:id="rId5"/>
              </a:rPr>
              <a:t>National Capital Transportation Planning Board</a:t>
            </a:r>
            <a:r>
              <a:rPr lang="en-US" b="1" dirty="0"/>
              <a:t>*</a:t>
            </a:r>
          </a:p>
          <a:p>
            <a:r>
              <a:rPr lang="en-US" sz="1600" dirty="0"/>
              <a:t>Transportation/Land Use Connections (TLC)	$650,000</a:t>
            </a:r>
          </a:p>
          <a:p>
            <a:r>
              <a:rPr lang="en-US" sz="1600" dirty="0"/>
              <a:t>Transit Within Reach Program		$250,000</a:t>
            </a:r>
          </a:p>
          <a:p>
            <a:r>
              <a:rPr lang="en-US" sz="1600" dirty="0"/>
              <a:t>Regional Roadway Safety Program	$250,000</a:t>
            </a:r>
          </a:p>
          <a:p>
            <a:endParaRPr lang="en-US" sz="1600" b="1" dirty="0"/>
          </a:p>
          <a:p>
            <a:r>
              <a:rPr lang="en-US" b="1" dirty="0"/>
              <a:t>Smaller MPOs</a:t>
            </a:r>
          </a:p>
          <a:p>
            <a:r>
              <a:rPr lang="en-US" sz="1600" dirty="0"/>
              <a:t>Calvert-St. Mary’s MPO</a:t>
            </a:r>
          </a:p>
          <a:p>
            <a:r>
              <a:rPr lang="en-US" sz="1600" dirty="0"/>
              <a:t>Hagerstown-Eastern Panhandle MPO</a:t>
            </a:r>
          </a:p>
          <a:p>
            <a:r>
              <a:rPr lang="en-US" sz="1600" dirty="0"/>
              <a:t>Wilmington Area Planning Council (Cecil County)</a:t>
            </a:r>
          </a:p>
          <a:p>
            <a:r>
              <a:rPr lang="en-US" sz="1600" dirty="0"/>
              <a:t>Salisbury-Wicomico MPO</a:t>
            </a:r>
          </a:p>
          <a:p>
            <a:r>
              <a:rPr lang="en-US" sz="1600" dirty="0"/>
              <a:t>Cumberland Area MPO</a:t>
            </a:r>
          </a:p>
          <a:p>
            <a:endParaRPr lang="en-US" dirty="0"/>
          </a:p>
        </p:txBody>
      </p:sp>
      <p:sp>
        <p:nvSpPr>
          <p:cNvPr id="8" name="TextBox 7">
            <a:extLst>
              <a:ext uri="{FF2B5EF4-FFF2-40B4-BE49-F238E27FC236}">
                <a16:creationId xmlns:a16="http://schemas.microsoft.com/office/drawing/2014/main" id="{A37E7045-01D9-87DD-1E65-238B385F9BE5}"/>
              </a:ext>
            </a:extLst>
          </p:cNvPr>
          <p:cNvSpPr txBox="1"/>
          <p:nvPr/>
        </p:nvSpPr>
        <p:spPr>
          <a:xfrm>
            <a:off x="262646" y="5204296"/>
            <a:ext cx="6101080" cy="1077218"/>
          </a:xfrm>
          <a:prstGeom prst="rect">
            <a:avLst/>
          </a:prstGeom>
          <a:noFill/>
        </p:spPr>
        <p:txBody>
          <a:bodyPr wrap="square">
            <a:spAutoFit/>
          </a:bodyPr>
          <a:lstStyle/>
          <a:p>
            <a:r>
              <a:rPr lang="en-US" sz="1600" dirty="0"/>
              <a:t>TLC provides short-term technical assistance to local governments in to help them implement changes to the built environment that reduce traffic on roads and enable more people to easily walk, bike, and use transit.</a:t>
            </a:r>
          </a:p>
        </p:txBody>
      </p:sp>
      <p:sp>
        <p:nvSpPr>
          <p:cNvPr id="9" name="TextBox 8">
            <a:extLst>
              <a:ext uri="{FF2B5EF4-FFF2-40B4-BE49-F238E27FC236}">
                <a16:creationId xmlns:a16="http://schemas.microsoft.com/office/drawing/2014/main" id="{539CF729-96EB-455C-3285-47469B9D9F1C}"/>
              </a:ext>
            </a:extLst>
          </p:cNvPr>
          <p:cNvSpPr txBox="1"/>
          <p:nvPr/>
        </p:nvSpPr>
        <p:spPr>
          <a:xfrm>
            <a:off x="9706366" y="6096848"/>
            <a:ext cx="2384034" cy="307777"/>
          </a:xfrm>
          <a:prstGeom prst="rect">
            <a:avLst/>
          </a:prstGeom>
          <a:noFill/>
        </p:spPr>
        <p:txBody>
          <a:bodyPr wrap="square">
            <a:spAutoFit/>
          </a:bodyPr>
          <a:lstStyle/>
          <a:p>
            <a:r>
              <a:rPr lang="en-US" sz="1400" dirty="0"/>
              <a:t>*applications due March 3</a:t>
            </a:r>
            <a:r>
              <a:rPr lang="en-US" sz="1400" baseline="30000" dirty="0"/>
              <a:t>rd</a:t>
            </a:r>
            <a:r>
              <a:rPr lang="en-US" sz="1400" dirty="0"/>
              <a:t> </a:t>
            </a:r>
          </a:p>
        </p:txBody>
      </p:sp>
    </p:spTree>
    <p:extLst>
      <p:ext uri="{BB962C8B-B14F-4D97-AF65-F5344CB8AC3E}">
        <p14:creationId xmlns:p14="http://schemas.microsoft.com/office/powerpoint/2010/main" val="2649371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E592D-BACD-811A-51EE-D7A808A03077}"/>
              </a:ext>
            </a:extLst>
          </p:cNvPr>
          <p:cNvSpPr>
            <a:spLocks noGrp="1"/>
          </p:cNvSpPr>
          <p:nvPr>
            <p:ph type="title"/>
          </p:nvPr>
        </p:nvSpPr>
        <p:spPr/>
        <p:txBody>
          <a:bodyPr/>
          <a:lstStyle/>
          <a:p>
            <a:r>
              <a:rPr lang="en-US" sz="5400" dirty="0"/>
              <a:t>Federal Competitive Grants</a:t>
            </a:r>
          </a:p>
        </p:txBody>
      </p:sp>
    </p:spTree>
    <p:extLst>
      <p:ext uri="{BB962C8B-B14F-4D97-AF65-F5344CB8AC3E}">
        <p14:creationId xmlns:p14="http://schemas.microsoft.com/office/powerpoint/2010/main" val="2724369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ECBCAD-A761-AB36-D953-0101F9715C38}"/>
              </a:ext>
            </a:extLst>
          </p:cNvPr>
          <p:cNvSpPr>
            <a:spLocks noGrp="1"/>
          </p:cNvSpPr>
          <p:nvPr>
            <p:ph type="title"/>
          </p:nvPr>
        </p:nvSpPr>
        <p:spPr/>
        <p:txBody>
          <a:bodyPr/>
          <a:lstStyle/>
          <a:p>
            <a:r>
              <a:rPr lang="en-US" dirty="0"/>
              <a:t>Common Issues/Objections to Pursuing Federal Grants</a:t>
            </a:r>
          </a:p>
        </p:txBody>
      </p:sp>
      <p:sp>
        <p:nvSpPr>
          <p:cNvPr id="4" name="Content Placeholder 3">
            <a:extLst>
              <a:ext uri="{FF2B5EF4-FFF2-40B4-BE49-F238E27FC236}">
                <a16:creationId xmlns:a16="http://schemas.microsoft.com/office/drawing/2014/main" id="{5C7DDA5D-42E5-B44C-4A17-CCE6B495EC3F}"/>
              </a:ext>
            </a:extLst>
          </p:cNvPr>
          <p:cNvSpPr>
            <a:spLocks noGrp="1"/>
          </p:cNvSpPr>
          <p:nvPr>
            <p:ph sz="half" idx="1"/>
          </p:nvPr>
        </p:nvSpPr>
        <p:spPr>
          <a:xfrm>
            <a:off x="837279" y="1494884"/>
            <a:ext cx="5406957" cy="4351338"/>
          </a:xfrm>
        </p:spPr>
        <p:txBody>
          <a:bodyPr/>
          <a:lstStyle/>
          <a:p>
            <a:r>
              <a:rPr lang="en-US" sz="1800" dirty="0"/>
              <a:t>The application is way too complicated.   It’s hard to decipher a 70-page Notice of Funding Opportunity.</a:t>
            </a:r>
          </a:p>
          <a:p>
            <a:r>
              <a:rPr lang="en-US" sz="1800" dirty="0"/>
              <a:t>Small chance of winning; not worth the effort.</a:t>
            </a:r>
          </a:p>
          <a:p>
            <a:r>
              <a:rPr lang="en-US" sz="1800" dirty="0"/>
              <a:t>We don’t have the staff to take on more work – writing the grant or implementing it when we win.</a:t>
            </a:r>
          </a:p>
          <a:p>
            <a:r>
              <a:rPr lang="en-US" sz="1800" dirty="0"/>
              <a:t>Administering federal funds is painful.</a:t>
            </a:r>
          </a:p>
          <a:p>
            <a:r>
              <a:rPr lang="en-US" sz="1800" dirty="0"/>
              <a:t>We don’t have the matching funds.</a:t>
            </a:r>
          </a:p>
          <a:p>
            <a:endParaRPr lang="en-US" dirty="0"/>
          </a:p>
        </p:txBody>
      </p:sp>
      <p:sp>
        <p:nvSpPr>
          <p:cNvPr id="5" name="TextBox 4">
            <a:extLst>
              <a:ext uri="{FF2B5EF4-FFF2-40B4-BE49-F238E27FC236}">
                <a16:creationId xmlns:a16="http://schemas.microsoft.com/office/drawing/2014/main" id="{D9F880EE-7C83-607F-5782-AAA44F6390B3}"/>
              </a:ext>
            </a:extLst>
          </p:cNvPr>
          <p:cNvSpPr txBox="1"/>
          <p:nvPr/>
        </p:nvSpPr>
        <p:spPr>
          <a:xfrm>
            <a:off x="7934366" y="1494884"/>
            <a:ext cx="3127334" cy="923330"/>
          </a:xfrm>
          <a:prstGeom prst="rect">
            <a:avLst/>
          </a:prstGeom>
          <a:solidFill>
            <a:schemeClr val="accent6">
              <a:lumMod val="75000"/>
            </a:schemeClr>
          </a:solidFill>
        </p:spPr>
        <p:txBody>
          <a:bodyPr wrap="square" rtlCol="0">
            <a:spAutoFit/>
          </a:bodyPr>
          <a:lstStyle/>
          <a:p>
            <a:r>
              <a:rPr lang="en-US" dirty="0">
                <a:solidFill>
                  <a:schemeClr val="bg1"/>
                </a:solidFill>
              </a:rPr>
              <a:t>What has been your experience in applying for federal grants?</a:t>
            </a:r>
          </a:p>
        </p:txBody>
      </p:sp>
    </p:spTree>
    <p:extLst>
      <p:ext uri="{BB962C8B-B14F-4D97-AF65-F5344CB8AC3E}">
        <p14:creationId xmlns:p14="http://schemas.microsoft.com/office/powerpoint/2010/main" val="2792744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941C5-02B8-4610-9578-4ACB8AD996C7}"/>
              </a:ext>
            </a:extLst>
          </p:cNvPr>
          <p:cNvSpPr>
            <a:spLocks noGrp="1"/>
          </p:cNvSpPr>
          <p:nvPr>
            <p:ph type="title"/>
          </p:nvPr>
        </p:nvSpPr>
        <p:spPr>
          <a:xfrm>
            <a:off x="837279" y="148326"/>
            <a:ext cx="10224421" cy="697980"/>
          </a:xfrm>
        </p:spPr>
        <p:txBody>
          <a:bodyPr>
            <a:normAutofit/>
          </a:bodyPr>
          <a:lstStyle/>
          <a:p>
            <a:r>
              <a:rPr lang="en-US" b="1" dirty="0"/>
              <a:t>Safe Streets for All Program</a:t>
            </a:r>
            <a:endParaRPr lang="en-US" b="1" dirty="0">
              <a:solidFill>
                <a:schemeClr val="tx1"/>
              </a:solidFill>
            </a:endParaRPr>
          </a:p>
        </p:txBody>
      </p:sp>
      <p:sp>
        <p:nvSpPr>
          <p:cNvPr id="3" name="Content Placeholder 2">
            <a:extLst>
              <a:ext uri="{FF2B5EF4-FFF2-40B4-BE49-F238E27FC236}">
                <a16:creationId xmlns:a16="http://schemas.microsoft.com/office/drawing/2014/main" id="{4682ACE5-2356-47F4-9667-D4BA2AF3AEE3}"/>
              </a:ext>
            </a:extLst>
          </p:cNvPr>
          <p:cNvSpPr>
            <a:spLocks noGrp="1"/>
          </p:cNvSpPr>
          <p:nvPr>
            <p:ph sz="half" idx="1"/>
          </p:nvPr>
        </p:nvSpPr>
        <p:spPr>
          <a:xfrm>
            <a:off x="416560" y="1098022"/>
            <a:ext cx="7010400" cy="4351338"/>
          </a:xfrm>
        </p:spPr>
        <p:txBody>
          <a:bodyPr>
            <a:noAutofit/>
          </a:bodyPr>
          <a:lstStyle/>
          <a:p>
            <a:r>
              <a:rPr lang="en-US" sz="1800" dirty="0"/>
              <a:t>The purpose of SS4A grants is to improve roadway safety by significantly reducing or eliminating roadway fatalities and serious injuries through safety action plan development and implementation focused on all users, including pedestrians, bicyclists, public transportation users, motorists, personal conveyance and </a:t>
            </a:r>
            <a:r>
              <a:rPr lang="en-US" sz="1800" dirty="0" err="1"/>
              <a:t>micromobility</a:t>
            </a:r>
            <a:r>
              <a:rPr lang="en-US" sz="1800" dirty="0"/>
              <a:t> users, and commercial vehicle operators. </a:t>
            </a:r>
          </a:p>
          <a:p>
            <a:r>
              <a:rPr lang="en-US" sz="1800" dirty="0"/>
              <a:t>The program provides funding to develop the tools to help strengthen a community’s approach to roadway safety and save lives and is designed to meet the needs of diverse communities that differ dramatically in size, location, and experience administering Federal funding.</a:t>
            </a:r>
          </a:p>
          <a:p>
            <a:r>
              <a:rPr lang="en-US" sz="1800" dirty="0"/>
              <a:t>$1 billion annually; competitive process; State DOT’s are </a:t>
            </a:r>
            <a:r>
              <a:rPr lang="en-US" sz="1800" u="sng" dirty="0"/>
              <a:t>not eligible</a:t>
            </a:r>
            <a:r>
              <a:rPr lang="en-US" sz="1800" dirty="0"/>
              <a:t>, but state roads are.</a:t>
            </a:r>
          </a:p>
          <a:p>
            <a:r>
              <a:rPr lang="en-US" sz="1800" dirty="0"/>
              <a:t>437 planning grants and 37 implementation grants awarded in February 2022; next round begins in April.  Two transit agencies were awarded implementation grants outright.  Nearly all grants included a pedestrian element.</a:t>
            </a:r>
          </a:p>
        </p:txBody>
      </p:sp>
      <p:sp>
        <p:nvSpPr>
          <p:cNvPr id="10" name="TextBox 9">
            <a:extLst>
              <a:ext uri="{FF2B5EF4-FFF2-40B4-BE49-F238E27FC236}">
                <a16:creationId xmlns:a16="http://schemas.microsoft.com/office/drawing/2014/main" id="{0F1B89A7-E3C6-B55B-D8A9-B98458B2F9F7}"/>
              </a:ext>
            </a:extLst>
          </p:cNvPr>
          <p:cNvSpPr txBox="1"/>
          <p:nvPr/>
        </p:nvSpPr>
        <p:spPr>
          <a:xfrm>
            <a:off x="7962900" y="1098022"/>
            <a:ext cx="3604260" cy="3539430"/>
          </a:xfrm>
          <a:prstGeom prst="rect">
            <a:avLst/>
          </a:prstGeom>
          <a:solidFill>
            <a:schemeClr val="accent6">
              <a:lumMod val="7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How to Win for Your Riders</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Jurisdiction must have a comprehensive safety action plan to receive implementation funds.</a:t>
            </a:r>
          </a:p>
          <a:p>
            <a:pPr marR="0" lvl="0" algn="l" defTabSz="914400" rtl="0" eaLnBrk="1" fontAlgn="auto" latinLnBrk="0" hangingPunct="1">
              <a:lnSpc>
                <a:spcPct val="100000"/>
              </a:lnSpc>
              <a:spcBef>
                <a:spcPts val="0"/>
              </a:spcBef>
              <a:spcAft>
                <a:spcPts val="0"/>
              </a:spcAft>
              <a:buClr>
                <a:prstClr val="white"/>
              </a:buClr>
              <a:buSzTx/>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lang="en-US" sz="1600" dirty="0">
                <a:solidFill>
                  <a:prstClr val="white"/>
                </a:solidFill>
                <a:latin typeface="Calibri" panose="020F0502020204030204"/>
              </a:rPr>
              <a:t>Transit agency should make sure that safe access to transit is a listed strategy in the comprehensive safety action plan.</a:t>
            </a:r>
          </a:p>
          <a:p>
            <a:pPr marR="0" lvl="0" algn="l" defTabSz="914400" rtl="0" eaLnBrk="1" fontAlgn="auto" latinLnBrk="0" hangingPunct="1">
              <a:lnSpc>
                <a:spcPct val="100000"/>
              </a:lnSpc>
              <a:spcBef>
                <a:spcPts val="0"/>
              </a:spcBef>
              <a:spcAft>
                <a:spcPts val="0"/>
              </a:spcAft>
              <a:buClr>
                <a:prstClr val="white"/>
              </a:buClr>
              <a:buSzTx/>
              <a:tabLst/>
              <a:defRPr/>
            </a:pPr>
            <a:endParaRPr lang="en-US" sz="1600" dirty="0">
              <a:solidFill>
                <a:prstClr val="white"/>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lang="en-US" sz="1600" dirty="0">
                <a:solidFill>
                  <a:prstClr val="white"/>
                </a:solidFill>
                <a:latin typeface="Calibri" panose="020F0502020204030204"/>
              </a:rPr>
              <a:t>Drag your planning or public works agency to the table; partner with municipalities.</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221DEB0-4FB4-DC90-5F1C-0FFFE9D6B9CF}"/>
              </a:ext>
            </a:extLst>
          </p:cNvPr>
          <p:cNvSpPr txBox="1"/>
          <p:nvPr/>
        </p:nvSpPr>
        <p:spPr>
          <a:xfrm>
            <a:off x="7962900" y="5350833"/>
            <a:ext cx="3926840" cy="923330"/>
          </a:xfrm>
          <a:prstGeom prst="rect">
            <a:avLst/>
          </a:prstGeom>
          <a:noFill/>
        </p:spPr>
        <p:txBody>
          <a:bodyPr wrap="square">
            <a:spAutoFit/>
          </a:bodyPr>
          <a:lstStyle/>
          <a:p>
            <a:r>
              <a:rPr lang="en-US" dirty="0">
                <a:hlinkClick r:id="rId2"/>
              </a:rPr>
              <a:t>Safe Streets and Roads for All (SS4A) Grant Program | US Department of Transportation</a:t>
            </a:r>
            <a:endParaRPr lang="en-US" dirty="0"/>
          </a:p>
        </p:txBody>
      </p:sp>
    </p:spTree>
    <p:extLst>
      <p:ext uri="{BB962C8B-B14F-4D97-AF65-F5344CB8AC3E}">
        <p14:creationId xmlns:p14="http://schemas.microsoft.com/office/powerpoint/2010/main" val="3343363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9162F-4DDD-DBD6-7209-E40971BE075D}"/>
              </a:ext>
            </a:extLst>
          </p:cNvPr>
          <p:cNvSpPr>
            <a:spLocks noGrp="1"/>
          </p:cNvSpPr>
          <p:nvPr>
            <p:ph type="title"/>
          </p:nvPr>
        </p:nvSpPr>
        <p:spPr/>
        <p:txBody>
          <a:bodyPr/>
          <a:lstStyle/>
          <a:p>
            <a:r>
              <a:rPr lang="en-US" dirty="0"/>
              <a:t>2023 Safe Streets Program Wins in Maryland </a:t>
            </a:r>
          </a:p>
        </p:txBody>
      </p:sp>
      <p:sp>
        <p:nvSpPr>
          <p:cNvPr id="3" name="Content Placeholder 2">
            <a:extLst>
              <a:ext uri="{FF2B5EF4-FFF2-40B4-BE49-F238E27FC236}">
                <a16:creationId xmlns:a16="http://schemas.microsoft.com/office/drawing/2014/main" id="{826E2ECC-9777-2782-F45F-CDF15361A1F5}"/>
              </a:ext>
            </a:extLst>
          </p:cNvPr>
          <p:cNvSpPr>
            <a:spLocks noGrp="1"/>
          </p:cNvSpPr>
          <p:nvPr>
            <p:ph sz="half" idx="1"/>
          </p:nvPr>
        </p:nvSpPr>
        <p:spPr>
          <a:xfrm>
            <a:off x="838200" y="1489075"/>
            <a:ext cx="5400040" cy="4687888"/>
          </a:xfrm>
        </p:spPr>
        <p:txBody>
          <a:bodyPr>
            <a:normAutofit fontScale="92500" lnSpcReduction="10000"/>
          </a:bodyPr>
          <a:lstStyle/>
          <a:p>
            <a:pPr marL="0" indent="0">
              <a:buNone/>
            </a:pPr>
            <a:r>
              <a:rPr lang="en-US" b="1" dirty="0"/>
              <a:t>Action Plan Grants</a:t>
            </a:r>
          </a:p>
          <a:p>
            <a:r>
              <a:rPr lang="en-US" sz="1900" b="1" dirty="0"/>
              <a:t>Aberdeen/Havre de Grace/Bel Air </a:t>
            </a:r>
            <a:r>
              <a:rPr lang="en-US" sz="1900" dirty="0"/>
              <a:t>Initial Safe Streets Action Plan ($120,000)</a:t>
            </a:r>
          </a:p>
          <a:p>
            <a:r>
              <a:rPr lang="en-US" sz="1900" b="1" dirty="0"/>
              <a:t>Anne Arundel County for p</a:t>
            </a:r>
            <a:r>
              <a:rPr lang="en-US" sz="1900" dirty="0"/>
              <a:t>rioritization of bus stop improvements for pedestrian safety </a:t>
            </a:r>
            <a:r>
              <a:rPr lang="en-US" sz="1900" dirty="0" err="1"/>
              <a:t>safety</a:t>
            </a:r>
            <a:r>
              <a:rPr lang="en-US" sz="1900" dirty="0"/>
              <a:t> ($105k)</a:t>
            </a:r>
          </a:p>
          <a:p>
            <a:r>
              <a:rPr lang="en-US" sz="1900" b="1" dirty="0"/>
              <a:t>Baltimore City </a:t>
            </a:r>
            <a:r>
              <a:rPr lang="en-US" sz="1900" dirty="0"/>
              <a:t>for modeling injury and health ($1 million)</a:t>
            </a:r>
            <a:endParaRPr lang="en-US" sz="1900" b="1" dirty="0"/>
          </a:p>
          <a:p>
            <a:r>
              <a:rPr lang="en-US" sz="1900" b="1" dirty="0"/>
              <a:t>City of Frederick </a:t>
            </a:r>
            <a:r>
              <a:rPr lang="en-US" sz="1900" dirty="0"/>
              <a:t>Comprehensive Safety Action Plan ($200,000)</a:t>
            </a:r>
          </a:p>
          <a:p>
            <a:r>
              <a:rPr lang="en-US" sz="1900" b="1" dirty="0"/>
              <a:t>Frederick County </a:t>
            </a:r>
            <a:r>
              <a:rPr lang="en-US" sz="1900" dirty="0"/>
              <a:t>“complete and green streets” updates to land development regulations and design manuals develop proactive,  comprehensive street lighting policy that balances safety, light pollution, and cost ($750,000) </a:t>
            </a:r>
          </a:p>
          <a:p>
            <a:r>
              <a:rPr lang="en-US" sz="1900" b="1" dirty="0"/>
              <a:t>City of Hagerstown </a:t>
            </a:r>
            <a:r>
              <a:rPr lang="en-US" sz="1900" dirty="0"/>
              <a:t>Comprehensive Safety Action Plan ($160,000)</a:t>
            </a:r>
          </a:p>
          <a:p>
            <a:endParaRPr lang="en-US" dirty="0"/>
          </a:p>
          <a:p>
            <a:endParaRPr lang="en-US" dirty="0"/>
          </a:p>
          <a:p>
            <a:endParaRPr lang="en-US" dirty="0"/>
          </a:p>
          <a:p>
            <a:endParaRPr lang="en-US" dirty="0"/>
          </a:p>
          <a:p>
            <a:pPr marL="0" indent="0">
              <a:buNone/>
            </a:pPr>
            <a:endParaRPr lang="en-US" b="1" dirty="0"/>
          </a:p>
          <a:p>
            <a:pPr marL="0" indent="0">
              <a:buNone/>
            </a:pPr>
            <a:endParaRPr lang="en-US" dirty="0"/>
          </a:p>
        </p:txBody>
      </p:sp>
      <p:sp>
        <p:nvSpPr>
          <p:cNvPr id="7" name="Content Placeholder 2">
            <a:extLst>
              <a:ext uri="{FF2B5EF4-FFF2-40B4-BE49-F238E27FC236}">
                <a16:creationId xmlns:a16="http://schemas.microsoft.com/office/drawing/2014/main" id="{D8FED3CD-0540-82AD-03A7-1B9D2E12B94B}"/>
              </a:ext>
            </a:extLst>
          </p:cNvPr>
          <p:cNvSpPr txBox="1">
            <a:spLocks/>
          </p:cNvSpPr>
          <p:nvPr/>
        </p:nvSpPr>
        <p:spPr>
          <a:xfrm>
            <a:off x="6426200" y="1489075"/>
            <a:ext cx="5400040" cy="4687888"/>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Implementation Grants</a:t>
            </a:r>
          </a:p>
          <a:p>
            <a:r>
              <a:rPr lang="en-US" sz="1800" b="1" dirty="0"/>
              <a:t>Montgomery County Parks Department (M-NCPPC) </a:t>
            </a:r>
            <a:r>
              <a:rPr lang="en-US" sz="1800" dirty="0"/>
              <a:t>received $7.5 million for “Safe Routes to Parks.”  The grant will fund construction of missing sidewalk links, roadway and trail crossings, “failure to yield” enforcement campaign, etc.</a:t>
            </a:r>
          </a:p>
          <a:p>
            <a:r>
              <a:rPr lang="en-US" sz="1800" b="1" dirty="0"/>
              <a:t>Prince George’s County </a:t>
            </a:r>
            <a:r>
              <a:rPr lang="en-US" sz="1800" dirty="0"/>
              <a:t>received $21.3 million for improvements along the High-Injury Network. Project safety countermeasures include installing new sidewalks and pedestrian refuge medians, rectangular rapid-flashing beacons for bus stop crossings, etc.</a:t>
            </a:r>
          </a:p>
          <a:p>
            <a:r>
              <a:rPr lang="en-US" sz="1800" b="1" dirty="0"/>
              <a:t>City of Salisbury </a:t>
            </a:r>
            <a:r>
              <a:rPr lang="en-US" sz="1800" dirty="0"/>
              <a:t>received $11.8 million to construct missing sidewalk links along 21 miles of City roads, add high-visibility crosswalks, add beacons, etc.</a:t>
            </a:r>
          </a:p>
          <a:p>
            <a:endParaRPr lang="en-US" sz="1900" dirty="0"/>
          </a:p>
          <a:p>
            <a:endParaRPr lang="en-US" dirty="0"/>
          </a:p>
          <a:p>
            <a:endParaRPr lang="en-US" dirty="0"/>
          </a:p>
          <a:p>
            <a:endParaRPr lang="en-US" dirty="0"/>
          </a:p>
          <a:p>
            <a:endParaRPr lang="en-US" dirty="0"/>
          </a:p>
          <a:p>
            <a:pPr marL="0" indent="0">
              <a:buFont typeface="Arial" panose="020B0604020202020204" pitchFamily="34" charset="0"/>
              <a:buNone/>
            </a:pPr>
            <a:endParaRPr lang="en-US" b="1"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730429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1FE4A-E169-4B15-B989-253B0FF1BA56}"/>
              </a:ext>
            </a:extLst>
          </p:cNvPr>
          <p:cNvSpPr>
            <a:spLocks noGrp="1"/>
          </p:cNvSpPr>
          <p:nvPr>
            <p:ph type="title"/>
          </p:nvPr>
        </p:nvSpPr>
        <p:spPr>
          <a:xfrm>
            <a:off x="303125" y="166433"/>
            <a:ext cx="10224421" cy="766074"/>
          </a:xfrm>
        </p:spPr>
        <p:txBody>
          <a:bodyPr/>
          <a:lstStyle/>
          <a:p>
            <a:r>
              <a:rPr lang="en-US" dirty="0"/>
              <a:t>Who We Are…</a:t>
            </a:r>
          </a:p>
        </p:txBody>
      </p:sp>
      <p:pic>
        <p:nvPicPr>
          <p:cNvPr id="1026" name="Picture 2">
            <a:extLst>
              <a:ext uri="{FF2B5EF4-FFF2-40B4-BE49-F238E27FC236}">
                <a16:creationId xmlns:a16="http://schemas.microsoft.com/office/drawing/2014/main" id="{B0FC5BEB-EE9A-4184-AFE3-D17F7999D6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197"/>
          <a:stretch/>
        </p:blipFill>
        <p:spPr bwMode="auto">
          <a:xfrm>
            <a:off x="0" y="1541418"/>
            <a:ext cx="12192000" cy="4593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863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9D9B9-7AD0-B6C4-0987-2696DB11DA6E}"/>
              </a:ext>
            </a:extLst>
          </p:cNvPr>
          <p:cNvSpPr>
            <a:spLocks noGrp="1"/>
          </p:cNvSpPr>
          <p:nvPr>
            <p:ph type="title"/>
          </p:nvPr>
        </p:nvSpPr>
        <p:spPr/>
        <p:txBody>
          <a:bodyPr/>
          <a:lstStyle/>
          <a:p>
            <a:r>
              <a:rPr lang="en-US" dirty="0"/>
              <a:t>FTA Competitive Grant Programs</a:t>
            </a:r>
          </a:p>
        </p:txBody>
      </p:sp>
      <p:sp>
        <p:nvSpPr>
          <p:cNvPr id="3" name="Content Placeholder 2">
            <a:extLst>
              <a:ext uri="{FF2B5EF4-FFF2-40B4-BE49-F238E27FC236}">
                <a16:creationId xmlns:a16="http://schemas.microsoft.com/office/drawing/2014/main" id="{EB8FE9CB-37FF-E736-0874-CAECD7A08FAF}"/>
              </a:ext>
            </a:extLst>
          </p:cNvPr>
          <p:cNvSpPr>
            <a:spLocks noGrp="1"/>
          </p:cNvSpPr>
          <p:nvPr>
            <p:ph sz="half" idx="1"/>
          </p:nvPr>
        </p:nvSpPr>
        <p:spPr>
          <a:xfrm>
            <a:off x="837279" y="1520825"/>
            <a:ext cx="4963160" cy="4351338"/>
          </a:xfrm>
        </p:spPr>
        <p:txBody>
          <a:bodyPr>
            <a:normAutofit lnSpcReduction="10000"/>
          </a:bodyPr>
          <a:lstStyle/>
          <a:p>
            <a:r>
              <a:rPr lang="en-US" sz="1800" b="1" dirty="0">
                <a:hlinkClick r:id="rId3"/>
              </a:rPr>
              <a:t>“Low/No” Bus Grants </a:t>
            </a:r>
            <a:r>
              <a:rPr lang="en-US" sz="1800" dirty="0"/>
              <a:t>can be used for bus purchases planning, design or construction of facilities for zero emission vehicles.  ZEV transition plans now required to receive funds for bus purchases.  ($1.2 billion available; due April 13)</a:t>
            </a:r>
          </a:p>
          <a:p>
            <a:r>
              <a:rPr lang="en-US" sz="1800" b="1" dirty="0">
                <a:hlinkClick r:id="rId4"/>
              </a:rPr>
              <a:t>Bus and Bus Facilities Grants </a:t>
            </a:r>
            <a:r>
              <a:rPr lang="en-US" sz="1800" dirty="0"/>
              <a:t>support state and local efforts to buy or modernize buses, improve bus facilities (including passenger facilities), and support workforce development.  ($470 million available; due April 13)</a:t>
            </a:r>
          </a:p>
          <a:p>
            <a:r>
              <a:rPr lang="en-US" sz="1800" b="1" dirty="0">
                <a:hlinkClick r:id="rId5"/>
              </a:rPr>
              <a:t>Area of Persistent Poverty Program </a:t>
            </a:r>
            <a:r>
              <a:rPr lang="en-US" sz="1800" dirty="0"/>
              <a:t>grants can be used for planning studies or financial plans to improve transit services in areas experiencing long-term economic distress.   ($20 million nationally each year; applications due March 10.) </a:t>
            </a:r>
            <a:endParaRPr lang="en-US" sz="1800" b="1" dirty="0"/>
          </a:p>
        </p:txBody>
      </p:sp>
      <p:sp>
        <p:nvSpPr>
          <p:cNvPr id="4" name="TextBox 3">
            <a:extLst>
              <a:ext uri="{FF2B5EF4-FFF2-40B4-BE49-F238E27FC236}">
                <a16:creationId xmlns:a16="http://schemas.microsoft.com/office/drawing/2014/main" id="{7BC09AAC-BA10-1F39-1A6A-EA7A742A99CE}"/>
              </a:ext>
            </a:extLst>
          </p:cNvPr>
          <p:cNvSpPr txBox="1"/>
          <p:nvPr/>
        </p:nvSpPr>
        <p:spPr>
          <a:xfrm>
            <a:off x="7617460" y="1372342"/>
            <a:ext cx="3604260" cy="3046988"/>
          </a:xfrm>
          <a:prstGeom prst="rect">
            <a:avLst/>
          </a:prstGeom>
          <a:solidFill>
            <a:schemeClr val="accent6">
              <a:lumMod val="7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How to Win for Your Riders</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Plan ahead</a:t>
            </a:r>
            <a:r>
              <a:rPr lang="en-US" sz="1600" dirty="0">
                <a:solidFill>
                  <a:prstClr val="white"/>
                </a:solidFill>
                <a:latin typeface="Calibri" panose="020F0502020204030204"/>
              </a:rPr>
              <a:t> and know your project before funding is announced.</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lang="en-US" sz="1600" dirty="0">
                <a:solidFill>
                  <a:prstClr val="white"/>
                </a:solidFill>
                <a:latin typeface="Calibri" panose="020F0502020204030204"/>
              </a:rPr>
              <a:t>Show partnerships; work across county lines.</a:t>
            </a:r>
          </a:p>
          <a:p>
            <a:pPr marR="0" lvl="0" algn="l" defTabSz="914400" rtl="0" eaLnBrk="1" fontAlgn="auto" latinLnBrk="0" hangingPunct="1">
              <a:lnSpc>
                <a:spcPct val="100000"/>
              </a:lnSpc>
              <a:spcBef>
                <a:spcPts val="0"/>
              </a:spcBef>
              <a:spcAft>
                <a:spcPts val="0"/>
              </a:spcAft>
              <a:buClr>
                <a:prstClr val="white"/>
              </a:buClr>
              <a:buSzTx/>
              <a:tabLst/>
              <a:defRPr/>
            </a:pPr>
            <a:endParaRPr lang="en-US" sz="1600" dirty="0">
              <a:solidFill>
                <a:prstClr val="white"/>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lang="en-US" sz="1600" dirty="0">
                <a:solidFill>
                  <a:prstClr val="white"/>
                </a:solidFill>
                <a:latin typeface="Calibri" panose="020F0502020204030204"/>
              </a:rPr>
              <a:t>Keep MTA and FTA Regional Office in the loop</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endParaRPr lang="en-US" sz="1600" dirty="0">
              <a:solidFill>
                <a:prstClr val="white"/>
              </a:solidFill>
              <a:latin typeface="Calibri" panose="020F0502020204030204"/>
            </a:endParaRPr>
          </a:p>
          <a:p>
            <a:pPr marR="0" lvl="0" algn="l" defTabSz="914400" rtl="0" eaLnBrk="1" fontAlgn="auto" latinLnBrk="0" hangingPunct="1">
              <a:lnSpc>
                <a:spcPct val="100000"/>
              </a:lnSpc>
              <a:spcBef>
                <a:spcPts val="0"/>
              </a:spcBef>
              <a:spcAft>
                <a:spcPts val="0"/>
              </a:spcAft>
              <a:buClr>
                <a:prstClr val="white"/>
              </a:buClr>
              <a:buSzTx/>
              <a:tabLst/>
              <a:defRPr/>
            </a:pPr>
            <a:endParaRPr lang="en-US" sz="1600" dirty="0">
              <a:solidFill>
                <a:prstClr val="white"/>
              </a:solidFill>
              <a:latin typeface="Calibri" panose="020F0502020204030204"/>
            </a:endParaRPr>
          </a:p>
        </p:txBody>
      </p:sp>
    </p:spTree>
    <p:extLst>
      <p:ext uri="{BB962C8B-B14F-4D97-AF65-F5344CB8AC3E}">
        <p14:creationId xmlns:p14="http://schemas.microsoft.com/office/powerpoint/2010/main" val="3396166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03AC2D-068A-441B-98B1-6DB40A1D5B33}"/>
              </a:ext>
            </a:extLst>
          </p:cNvPr>
          <p:cNvSpPr>
            <a:spLocks noGrp="1"/>
          </p:cNvSpPr>
          <p:nvPr>
            <p:ph type="title"/>
          </p:nvPr>
        </p:nvSpPr>
        <p:spPr/>
        <p:txBody>
          <a:bodyPr/>
          <a:lstStyle/>
          <a:p>
            <a:r>
              <a:rPr lang="en-US" dirty="0"/>
              <a:t>What’s your project?</a:t>
            </a:r>
          </a:p>
        </p:txBody>
      </p:sp>
      <p:sp>
        <p:nvSpPr>
          <p:cNvPr id="5" name="TextBox 4">
            <a:extLst>
              <a:ext uri="{FF2B5EF4-FFF2-40B4-BE49-F238E27FC236}">
                <a16:creationId xmlns:a16="http://schemas.microsoft.com/office/drawing/2014/main" id="{7A9289A5-32E1-B1AB-A3AF-005DB7FF0946}"/>
              </a:ext>
            </a:extLst>
          </p:cNvPr>
          <p:cNvSpPr txBox="1"/>
          <p:nvPr/>
        </p:nvSpPr>
        <p:spPr>
          <a:xfrm>
            <a:off x="2682240" y="4582160"/>
            <a:ext cx="9184640" cy="1815882"/>
          </a:xfrm>
          <a:prstGeom prst="rect">
            <a:avLst/>
          </a:prstGeom>
          <a:noFill/>
        </p:spPr>
        <p:txBody>
          <a:bodyPr wrap="square" rtlCol="0">
            <a:spAutoFit/>
          </a:bodyPr>
          <a:lstStyle/>
          <a:p>
            <a:pPr algn="l"/>
            <a:r>
              <a:rPr lang="en-US" sz="2800" b="1" dirty="0"/>
              <a:t>Contact:</a:t>
            </a:r>
          </a:p>
          <a:p>
            <a:pPr algn="l"/>
            <a:r>
              <a:rPr lang="en-US" sz="2800" dirty="0"/>
              <a:t>Jamie Kendrick </a:t>
            </a:r>
          </a:p>
          <a:p>
            <a:pPr algn="l"/>
            <a:r>
              <a:rPr lang="en-US" sz="2800" dirty="0"/>
              <a:t>410-948-9444 or </a:t>
            </a:r>
            <a:r>
              <a:rPr lang="en-US" sz="2800" dirty="0">
                <a:hlinkClick r:id="rId2"/>
              </a:rPr>
              <a:t>jamie.kendrick@meadhunt.com</a:t>
            </a:r>
            <a:endParaRPr lang="en-US" sz="2800" dirty="0"/>
          </a:p>
          <a:p>
            <a:pPr algn="l"/>
            <a:endParaRPr lang="en-US" sz="2800" dirty="0"/>
          </a:p>
        </p:txBody>
      </p:sp>
    </p:spTree>
    <p:extLst>
      <p:ext uri="{BB962C8B-B14F-4D97-AF65-F5344CB8AC3E}">
        <p14:creationId xmlns:p14="http://schemas.microsoft.com/office/powerpoint/2010/main" val="4081545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D50EF-B7DC-948C-47E8-3DAFB9303E94}"/>
              </a:ext>
            </a:extLst>
          </p:cNvPr>
          <p:cNvSpPr>
            <a:spLocks noGrp="1"/>
          </p:cNvSpPr>
          <p:nvPr>
            <p:ph type="title"/>
          </p:nvPr>
        </p:nvSpPr>
        <p:spPr/>
        <p:txBody>
          <a:bodyPr/>
          <a:lstStyle/>
          <a:p>
            <a:r>
              <a:rPr lang="en-US" dirty="0"/>
              <a:t>What We Do…</a:t>
            </a:r>
          </a:p>
        </p:txBody>
      </p:sp>
      <p:pic>
        <p:nvPicPr>
          <p:cNvPr id="4" name="Picture 3" descr="Chart, radar chart&#10;&#10;Description automatically generated">
            <a:extLst>
              <a:ext uri="{FF2B5EF4-FFF2-40B4-BE49-F238E27FC236}">
                <a16:creationId xmlns:a16="http://schemas.microsoft.com/office/drawing/2014/main" id="{598CE85B-11C0-EF12-350F-8F0D2040E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459" y="1408138"/>
            <a:ext cx="10237082" cy="4684636"/>
          </a:xfrm>
          <a:prstGeom prst="rect">
            <a:avLst/>
          </a:prstGeom>
        </p:spPr>
      </p:pic>
    </p:spTree>
    <p:extLst>
      <p:ext uri="{BB962C8B-B14F-4D97-AF65-F5344CB8AC3E}">
        <p14:creationId xmlns:p14="http://schemas.microsoft.com/office/powerpoint/2010/main" val="1977548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61969-0A93-E403-7262-AD4669904ECB}"/>
              </a:ext>
            </a:extLst>
          </p:cNvPr>
          <p:cNvSpPr>
            <a:spLocks noGrp="1"/>
          </p:cNvSpPr>
          <p:nvPr>
            <p:ph type="title"/>
          </p:nvPr>
        </p:nvSpPr>
        <p:spPr/>
        <p:txBody>
          <a:bodyPr/>
          <a:lstStyle/>
          <a:p>
            <a:r>
              <a:rPr lang="en-US" b="1" dirty="0"/>
              <a:t>Program Team</a:t>
            </a:r>
          </a:p>
        </p:txBody>
      </p:sp>
      <p:pic>
        <p:nvPicPr>
          <p:cNvPr id="7" name="Content Placeholder 6" descr="A picture containing person, clothing&#10;&#10;Description automatically generated">
            <a:extLst>
              <a:ext uri="{FF2B5EF4-FFF2-40B4-BE49-F238E27FC236}">
                <a16:creationId xmlns:a16="http://schemas.microsoft.com/office/drawing/2014/main" id="{3A884F1F-5366-3FBC-CC15-F8688D8C447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640635" y="1345425"/>
            <a:ext cx="2381250" cy="2381250"/>
          </a:xfrm>
        </p:spPr>
      </p:pic>
      <p:pic>
        <p:nvPicPr>
          <p:cNvPr id="9" name="Picture 8" descr="A person wearing glasses&#10;&#10;Description automatically generated with medium confidence">
            <a:extLst>
              <a:ext uri="{FF2B5EF4-FFF2-40B4-BE49-F238E27FC236}">
                <a16:creationId xmlns:a16="http://schemas.microsoft.com/office/drawing/2014/main" id="{65960868-D84F-6E84-7521-E8C2FEAB6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7077" y="1338921"/>
            <a:ext cx="2381250" cy="2381250"/>
          </a:xfrm>
          <a:prstGeom prst="rect">
            <a:avLst/>
          </a:prstGeom>
        </p:spPr>
      </p:pic>
      <p:pic>
        <p:nvPicPr>
          <p:cNvPr id="12" name="Picture 11" descr="A person in a suit and tie&#10;&#10;Description automatically generated with medium confidence">
            <a:extLst>
              <a:ext uri="{FF2B5EF4-FFF2-40B4-BE49-F238E27FC236}">
                <a16:creationId xmlns:a16="http://schemas.microsoft.com/office/drawing/2014/main" id="{280D4C22-E88B-4C38-2522-7A450585D2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3077" y="1338921"/>
            <a:ext cx="2381250" cy="2381250"/>
          </a:xfrm>
          <a:prstGeom prst="rect">
            <a:avLst/>
          </a:prstGeom>
        </p:spPr>
      </p:pic>
      <p:pic>
        <p:nvPicPr>
          <p:cNvPr id="14" name="Picture 13" descr="A person smiling for the camera&#10;&#10;Description automatically generated with low confidence">
            <a:extLst>
              <a:ext uri="{FF2B5EF4-FFF2-40B4-BE49-F238E27FC236}">
                <a16:creationId xmlns:a16="http://schemas.microsoft.com/office/drawing/2014/main" id="{03F59089-9AF5-3F34-2ACA-3CE187543C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326" y="1338919"/>
            <a:ext cx="2381249" cy="2381249"/>
          </a:xfrm>
          <a:prstGeom prst="rect">
            <a:avLst/>
          </a:prstGeom>
        </p:spPr>
      </p:pic>
      <p:sp>
        <p:nvSpPr>
          <p:cNvPr id="15" name="TextBox 14">
            <a:extLst>
              <a:ext uri="{FF2B5EF4-FFF2-40B4-BE49-F238E27FC236}">
                <a16:creationId xmlns:a16="http://schemas.microsoft.com/office/drawing/2014/main" id="{0BC2CC51-3F89-7658-D28F-255B78633D08}"/>
              </a:ext>
            </a:extLst>
          </p:cNvPr>
          <p:cNvSpPr txBox="1"/>
          <p:nvPr/>
        </p:nvSpPr>
        <p:spPr>
          <a:xfrm>
            <a:off x="822325" y="3720168"/>
            <a:ext cx="2381249" cy="2523768"/>
          </a:xfrm>
          <a:prstGeom prst="rect">
            <a:avLst/>
          </a:prstGeom>
          <a:noFill/>
        </p:spPr>
        <p:txBody>
          <a:bodyPr wrap="square" rtlCol="0">
            <a:spAutoFit/>
          </a:bodyPr>
          <a:lstStyle/>
          <a:p>
            <a:r>
              <a:rPr lang="en-US" dirty="0"/>
              <a:t>Jamie Kendrick, AICP</a:t>
            </a:r>
          </a:p>
          <a:p>
            <a:pPr marL="112713" indent="-112713">
              <a:buFont typeface="Arial" panose="020B0604020202020204" pitchFamily="34" charset="0"/>
              <a:buChar char="•"/>
            </a:pPr>
            <a:r>
              <a:rPr lang="en-US" sz="1400" dirty="0"/>
              <a:t>Works with municipal, suburban, and rural communities on community planning &amp; transportation projects</a:t>
            </a:r>
          </a:p>
          <a:p>
            <a:pPr marL="112713" indent="-112713">
              <a:buFont typeface="Arial" panose="020B0604020202020204" pitchFamily="34" charset="0"/>
              <a:buChar char="•"/>
            </a:pPr>
            <a:r>
              <a:rPr lang="en-US" sz="1400" dirty="0"/>
              <a:t>Former Deputy Director, Baltimore City DOT</a:t>
            </a:r>
          </a:p>
          <a:p>
            <a:pPr marL="112713" indent="-112713">
              <a:buFont typeface="Arial" panose="020B0604020202020204" pitchFamily="34" charset="0"/>
              <a:buChar char="•"/>
            </a:pPr>
            <a:r>
              <a:rPr lang="en-US" sz="1400" dirty="0"/>
              <a:t>Former Deputy Executive Director, MTA Red/Purple Line Light Rail Projects</a:t>
            </a:r>
          </a:p>
        </p:txBody>
      </p:sp>
      <p:sp>
        <p:nvSpPr>
          <p:cNvPr id="16" name="TextBox 15">
            <a:extLst>
              <a:ext uri="{FF2B5EF4-FFF2-40B4-BE49-F238E27FC236}">
                <a16:creationId xmlns:a16="http://schemas.microsoft.com/office/drawing/2014/main" id="{AABD3804-F492-BF8B-BB2B-EF3D645F7061}"/>
              </a:ext>
            </a:extLst>
          </p:cNvPr>
          <p:cNvSpPr txBox="1"/>
          <p:nvPr/>
        </p:nvSpPr>
        <p:spPr>
          <a:xfrm>
            <a:off x="6320527" y="3720168"/>
            <a:ext cx="2562225" cy="2092881"/>
          </a:xfrm>
          <a:prstGeom prst="rect">
            <a:avLst/>
          </a:prstGeom>
          <a:noFill/>
        </p:spPr>
        <p:txBody>
          <a:bodyPr wrap="square" rtlCol="0">
            <a:spAutoFit/>
          </a:bodyPr>
          <a:lstStyle/>
          <a:p>
            <a:r>
              <a:rPr lang="en-US" dirty="0"/>
              <a:t>Albert Guiney Engel, AICP</a:t>
            </a:r>
          </a:p>
          <a:p>
            <a:pPr marL="112713" indent="-112713">
              <a:buFont typeface="Arial" panose="020B0604020202020204" pitchFamily="34" charset="0"/>
              <a:buChar char="•"/>
            </a:pPr>
            <a:r>
              <a:rPr lang="en-US" sz="1400" dirty="0"/>
              <a:t>On-site support for MTA projects</a:t>
            </a:r>
          </a:p>
          <a:p>
            <a:pPr marL="112713" indent="-112713">
              <a:buFont typeface="Arial" panose="020B0604020202020204" pitchFamily="34" charset="0"/>
              <a:buChar char="•"/>
            </a:pPr>
            <a:r>
              <a:rPr lang="en-US" sz="1400" dirty="0"/>
              <a:t>Supporting transit procurement project in Durham, NC</a:t>
            </a:r>
          </a:p>
          <a:p>
            <a:pPr marL="112713" indent="-112713">
              <a:buFont typeface="Arial" panose="020B0604020202020204" pitchFamily="34" charset="0"/>
              <a:buChar char="•"/>
            </a:pPr>
            <a:r>
              <a:rPr lang="en-US" sz="1400" dirty="0"/>
              <a:t>Former Planner, Howard County Office of Transportation</a:t>
            </a:r>
          </a:p>
        </p:txBody>
      </p:sp>
      <p:sp>
        <p:nvSpPr>
          <p:cNvPr id="17" name="TextBox 16">
            <a:extLst>
              <a:ext uri="{FF2B5EF4-FFF2-40B4-BE49-F238E27FC236}">
                <a16:creationId xmlns:a16="http://schemas.microsoft.com/office/drawing/2014/main" id="{FF06746B-26DE-DF94-1504-EB1774C57780}"/>
              </a:ext>
            </a:extLst>
          </p:cNvPr>
          <p:cNvSpPr txBox="1"/>
          <p:nvPr/>
        </p:nvSpPr>
        <p:spPr>
          <a:xfrm>
            <a:off x="9155802" y="3720168"/>
            <a:ext cx="2422525" cy="1877437"/>
          </a:xfrm>
          <a:prstGeom prst="rect">
            <a:avLst/>
          </a:prstGeom>
          <a:noFill/>
        </p:spPr>
        <p:txBody>
          <a:bodyPr wrap="square" rtlCol="0">
            <a:spAutoFit/>
          </a:bodyPr>
          <a:lstStyle/>
          <a:p>
            <a:r>
              <a:rPr lang="en-US" dirty="0"/>
              <a:t>Scott Fox, AICP</a:t>
            </a:r>
          </a:p>
          <a:p>
            <a:pPr marL="112713" indent="-112713">
              <a:buFont typeface="Arial" panose="020B0604020202020204" pitchFamily="34" charset="0"/>
              <a:buChar char="•"/>
            </a:pPr>
            <a:r>
              <a:rPr lang="en-US" sz="1400" dirty="0"/>
              <a:t>On-site support for Anne Arundel County Office of Transportation projects</a:t>
            </a:r>
          </a:p>
          <a:p>
            <a:pPr marL="112713" indent="-112713">
              <a:buFont typeface="Arial" panose="020B0604020202020204" pitchFamily="34" charset="0"/>
              <a:buChar char="•"/>
            </a:pPr>
            <a:r>
              <a:rPr lang="en-US" sz="1400" dirty="0"/>
              <a:t>Supporting transit operations analysis in Denver, CO</a:t>
            </a:r>
          </a:p>
          <a:p>
            <a:pPr marL="112713" indent="-112713">
              <a:buFont typeface="Arial" panose="020B0604020202020204" pitchFamily="34" charset="0"/>
              <a:buChar char="•"/>
            </a:pPr>
            <a:r>
              <a:rPr lang="en-US" sz="1400" dirty="0"/>
              <a:t>Former Planner, Memphis Area Transit Authority</a:t>
            </a:r>
          </a:p>
        </p:txBody>
      </p:sp>
      <p:sp>
        <p:nvSpPr>
          <p:cNvPr id="18" name="TextBox 17">
            <a:extLst>
              <a:ext uri="{FF2B5EF4-FFF2-40B4-BE49-F238E27FC236}">
                <a16:creationId xmlns:a16="http://schemas.microsoft.com/office/drawing/2014/main" id="{C5547A2C-EA61-944E-0DAA-99BADAE27B25}"/>
              </a:ext>
            </a:extLst>
          </p:cNvPr>
          <p:cNvSpPr txBox="1"/>
          <p:nvPr/>
        </p:nvSpPr>
        <p:spPr>
          <a:xfrm>
            <a:off x="3599360" y="3741615"/>
            <a:ext cx="2698024" cy="1661993"/>
          </a:xfrm>
          <a:prstGeom prst="rect">
            <a:avLst/>
          </a:prstGeom>
          <a:noFill/>
        </p:spPr>
        <p:txBody>
          <a:bodyPr wrap="square" rtlCol="0">
            <a:spAutoFit/>
          </a:bodyPr>
          <a:lstStyle/>
          <a:p>
            <a:r>
              <a:rPr lang="en-US" dirty="0"/>
              <a:t>Allysha Lorber, AICP, ASLA</a:t>
            </a:r>
          </a:p>
          <a:p>
            <a:pPr marL="112713" indent="-112713">
              <a:buFont typeface="Arial" panose="020B0604020202020204" pitchFamily="34" charset="0"/>
              <a:buChar char="•"/>
            </a:pPr>
            <a:r>
              <a:rPr lang="en-US" sz="1400" dirty="0"/>
              <a:t>Works on resiliency, sustainability, and bicycle and pedestrian projects in Maryland, DC, and Northern Virginia.</a:t>
            </a:r>
          </a:p>
          <a:p>
            <a:pPr marL="112713" indent="-112713">
              <a:buFont typeface="Arial" panose="020B0604020202020204" pitchFamily="34" charset="0"/>
              <a:buChar char="•"/>
            </a:pPr>
            <a:r>
              <a:rPr lang="en-US" sz="1400" dirty="0"/>
              <a:t>Former Chief, Capital Planning, Baltimore City DOT</a:t>
            </a:r>
          </a:p>
        </p:txBody>
      </p:sp>
    </p:spTree>
    <p:extLst>
      <p:ext uri="{BB962C8B-B14F-4D97-AF65-F5344CB8AC3E}">
        <p14:creationId xmlns:p14="http://schemas.microsoft.com/office/powerpoint/2010/main" val="4138332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E592D-BACD-811A-51EE-D7A808A03077}"/>
              </a:ext>
            </a:extLst>
          </p:cNvPr>
          <p:cNvSpPr>
            <a:spLocks noGrp="1"/>
          </p:cNvSpPr>
          <p:nvPr>
            <p:ph type="title"/>
          </p:nvPr>
        </p:nvSpPr>
        <p:spPr/>
        <p:txBody>
          <a:bodyPr/>
          <a:lstStyle/>
          <a:p>
            <a:r>
              <a:rPr lang="en-US" sz="5400" dirty="0"/>
              <a:t>What do your riders need?  </a:t>
            </a:r>
          </a:p>
        </p:txBody>
      </p:sp>
    </p:spTree>
    <p:extLst>
      <p:ext uri="{BB962C8B-B14F-4D97-AF65-F5344CB8AC3E}">
        <p14:creationId xmlns:p14="http://schemas.microsoft.com/office/powerpoint/2010/main" val="2749632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1D7F3A-E980-DDD7-F7B5-AEDEC1F43435}"/>
              </a:ext>
            </a:extLst>
          </p:cNvPr>
          <p:cNvSpPr>
            <a:spLocks noGrp="1"/>
          </p:cNvSpPr>
          <p:nvPr>
            <p:ph type="title"/>
          </p:nvPr>
        </p:nvSpPr>
        <p:spPr/>
        <p:txBody>
          <a:bodyPr/>
          <a:lstStyle/>
          <a:p>
            <a:r>
              <a:rPr lang="en-US" dirty="0"/>
              <a:t>Infrastructure, Not Amenities</a:t>
            </a:r>
          </a:p>
        </p:txBody>
      </p:sp>
      <p:sp>
        <p:nvSpPr>
          <p:cNvPr id="4" name="Content Placeholder 3">
            <a:extLst>
              <a:ext uri="{FF2B5EF4-FFF2-40B4-BE49-F238E27FC236}">
                <a16:creationId xmlns:a16="http://schemas.microsoft.com/office/drawing/2014/main" id="{421D3C8F-80E9-66DD-375D-F3927761E067}"/>
              </a:ext>
            </a:extLst>
          </p:cNvPr>
          <p:cNvSpPr>
            <a:spLocks noGrp="1"/>
          </p:cNvSpPr>
          <p:nvPr>
            <p:ph sz="half" idx="1"/>
          </p:nvPr>
        </p:nvSpPr>
        <p:spPr>
          <a:xfrm>
            <a:off x="837279" y="1253331"/>
            <a:ext cx="3393332" cy="4351338"/>
          </a:xfrm>
        </p:spPr>
        <p:txBody>
          <a:bodyPr>
            <a:normAutofit/>
          </a:bodyPr>
          <a:lstStyle/>
          <a:p>
            <a:pPr marL="0" indent="0">
              <a:buNone/>
            </a:pPr>
            <a:r>
              <a:rPr lang="en-US" sz="2400" b="1" dirty="0"/>
              <a:t>Safe Route to Transit</a:t>
            </a:r>
          </a:p>
          <a:p>
            <a:pPr>
              <a:lnSpc>
                <a:spcPct val="100000"/>
              </a:lnSpc>
              <a:spcBef>
                <a:spcPts val="0"/>
              </a:spcBef>
            </a:pPr>
            <a:r>
              <a:rPr lang="en-US" sz="2000" dirty="0"/>
              <a:t>Sidewalks</a:t>
            </a:r>
          </a:p>
          <a:p>
            <a:pPr>
              <a:lnSpc>
                <a:spcPct val="100000"/>
              </a:lnSpc>
              <a:spcBef>
                <a:spcPts val="0"/>
              </a:spcBef>
            </a:pPr>
            <a:r>
              <a:rPr lang="en-US" sz="2000" dirty="0"/>
              <a:t>Bike Paths</a:t>
            </a:r>
          </a:p>
          <a:p>
            <a:pPr>
              <a:lnSpc>
                <a:spcPct val="100000"/>
              </a:lnSpc>
              <a:spcBef>
                <a:spcPts val="0"/>
              </a:spcBef>
            </a:pPr>
            <a:r>
              <a:rPr lang="en-US" sz="2000" dirty="0"/>
              <a:t>Protected Crosswalks</a:t>
            </a:r>
          </a:p>
          <a:p>
            <a:pPr>
              <a:lnSpc>
                <a:spcPct val="100000"/>
              </a:lnSpc>
              <a:spcBef>
                <a:spcPts val="0"/>
              </a:spcBef>
            </a:pPr>
            <a:r>
              <a:rPr lang="en-US" sz="2000" dirty="0"/>
              <a:t>ADA Ramps</a:t>
            </a:r>
          </a:p>
          <a:p>
            <a:pPr marL="0" indent="0">
              <a:buNone/>
            </a:pPr>
            <a:endParaRPr lang="en-US" sz="2400" b="1" dirty="0"/>
          </a:p>
        </p:txBody>
      </p:sp>
      <p:sp>
        <p:nvSpPr>
          <p:cNvPr id="5" name="Content Placeholder 3">
            <a:extLst>
              <a:ext uri="{FF2B5EF4-FFF2-40B4-BE49-F238E27FC236}">
                <a16:creationId xmlns:a16="http://schemas.microsoft.com/office/drawing/2014/main" id="{DEAF66DA-F2E5-4720-54F6-A34B3AD95FC5}"/>
              </a:ext>
            </a:extLst>
          </p:cNvPr>
          <p:cNvSpPr txBox="1">
            <a:spLocks/>
          </p:cNvSpPr>
          <p:nvPr/>
        </p:nvSpPr>
        <p:spPr>
          <a:xfrm>
            <a:off x="837279" y="2991310"/>
            <a:ext cx="3393332" cy="1427238"/>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t>Good Place to Wait</a:t>
            </a:r>
          </a:p>
          <a:p>
            <a:pPr>
              <a:lnSpc>
                <a:spcPct val="100000"/>
              </a:lnSpc>
              <a:spcBef>
                <a:spcPts val="0"/>
              </a:spcBef>
            </a:pPr>
            <a:r>
              <a:rPr lang="en-US" sz="2000" dirty="0"/>
              <a:t>Shelter</a:t>
            </a:r>
          </a:p>
          <a:p>
            <a:pPr>
              <a:lnSpc>
                <a:spcPct val="100000"/>
              </a:lnSpc>
              <a:spcBef>
                <a:spcPts val="0"/>
              </a:spcBef>
            </a:pPr>
            <a:r>
              <a:rPr lang="en-US" sz="2000" dirty="0"/>
              <a:t>Bench</a:t>
            </a:r>
          </a:p>
          <a:p>
            <a:pPr>
              <a:lnSpc>
                <a:spcPct val="100000"/>
              </a:lnSpc>
              <a:spcBef>
                <a:spcPts val="0"/>
              </a:spcBef>
            </a:pPr>
            <a:r>
              <a:rPr lang="en-US" sz="2000" dirty="0"/>
              <a:t>Lighting</a:t>
            </a:r>
          </a:p>
          <a:p>
            <a:endParaRPr lang="en-US" sz="2400" dirty="0"/>
          </a:p>
        </p:txBody>
      </p:sp>
      <p:sp>
        <p:nvSpPr>
          <p:cNvPr id="7" name="Content Placeholder 3">
            <a:extLst>
              <a:ext uri="{FF2B5EF4-FFF2-40B4-BE49-F238E27FC236}">
                <a16:creationId xmlns:a16="http://schemas.microsoft.com/office/drawing/2014/main" id="{F6E5B73C-3881-1394-2328-85969388471A}"/>
              </a:ext>
            </a:extLst>
          </p:cNvPr>
          <p:cNvSpPr txBox="1">
            <a:spLocks/>
          </p:cNvSpPr>
          <p:nvPr/>
        </p:nvSpPr>
        <p:spPr>
          <a:xfrm>
            <a:off x="837279" y="4557002"/>
            <a:ext cx="3393332" cy="1478038"/>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t>Timely, Relevant Information</a:t>
            </a:r>
          </a:p>
          <a:p>
            <a:pPr>
              <a:lnSpc>
                <a:spcPct val="100000"/>
              </a:lnSpc>
              <a:spcBef>
                <a:spcPts val="0"/>
              </a:spcBef>
            </a:pPr>
            <a:r>
              <a:rPr lang="en-US" sz="2000" dirty="0"/>
              <a:t>Maps &amp; Schedules </a:t>
            </a:r>
          </a:p>
          <a:p>
            <a:pPr>
              <a:lnSpc>
                <a:spcPct val="100000"/>
              </a:lnSpc>
              <a:spcBef>
                <a:spcPts val="0"/>
              </a:spcBef>
            </a:pPr>
            <a:r>
              <a:rPr lang="en-US" sz="2000" dirty="0"/>
              <a:t>Real-time signs or apps </a:t>
            </a:r>
          </a:p>
          <a:p>
            <a:pPr marL="0" indent="0">
              <a:buFont typeface="Arial" panose="020B0604020202020204" pitchFamily="34" charset="0"/>
              <a:buNone/>
            </a:pPr>
            <a:endParaRPr lang="en-US" sz="2400" b="1" dirty="0"/>
          </a:p>
          <a:p>
            <a:pPr marL="0" indent="0">
              <a:buFont typeface="Arial" panose="020B0604020202020204" pitchFamily="34" charset="0"/>
              <a:buNone/>
            </a:pPr>
            <a:endParaRPr lang="en-US" sz="2400" b="1" dirty="0"/>
          </a:p>
        </p:txBody>
      </p:sp>
      <p:pic>
        <p:nvPicPr>
          <p:cNvPr id="9" name="Picture 8">
            <a:hlinkClick r:id="rId3"/>
            <a:extLst>
              <a:ext uri="{FF2B5EF4-FFF2-40B4-BE49-F238E27FC236}">
                <a16:creationId xmlns:a16="http://schemas.microsoft.com/office/drawing/2014/main" id="{BE35A4FE-44EB-B8BC-22B5-F7EC7B6F769C}"/>
              </a:ext>
            </a:extLst>
          </p:cNvPr>
          <p:cNvPicPr>
            <a:picLocks noChangeAspect="1"/>
          </p:cNvPicPr>
          <p:nvPr/>
        </p:nvPicPr>
        <p:blipFill>
          <a:blip r:embed="rId4"/>
          <a:stretch>
            <a:fillRect/>
          </a:stretch>
        </p:blipFill>
        <p:spPr>
          <a:xfrm>
            <a:off x="5476240" y="914400"/>
            <a:ext cx="5878481" cy="5581058"/>
          </a:xfrm>
          <a:prstGeom prst="rect">
            <a:avLst/>
          </a:prstGeom>
        </p:spPr>
      </p:pic>
    </p:spTree>
    <p:extLst>
      <p:ext uri="{BB962C8B-B14F-4D97-AF65-F5344CB8AC3E}">
        <p14:creationId xmlns:p14="http://schemas.microsoft.com/office/powerpoint/2010/main" val="1232776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E592D-BACD-811A-51EE-D7A808A03077}"/>
              </a:ext>
            </a:extLst>
          </p:cNvPr>
          <p:cNvSpPr>
            <a:spLocks noGrp="1"/>
          </p:cNvSpPr>
          <p:nvPr>
            <p:ph type="title"/>
          </p:nvPr>
        </p:nvSpPr>
        <p:spPr/>
        <p:txBody>
          <a:bodyPr/>
          <a:lstStyle/>
          <a:p>
            <a:r>
              <a:rPr lang="en-US" sz="5400" dirty="0"/>
              <a:t>Non-Transportation Funding Sources</a:t>
            </a:r>
          </a:p>
        </p:txBody>
      </p:sp>
    </p:spTree>
    <p:extLst>
      <p:ext uri="{BB962C8B-B14F-4D97-AF65-F5344CB8AC3E}">
        <p14:creationId xmlns:p14="http://schemas.microsoft.com/office/powerpoint/2010/main" val="1762734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1B619-1591-2AFD-2D04-F86903A75EF9}"/>
              </a:ext>
            </a:extLst>
          </p:cNvPr>
          <p:cNvSpPr>
            <a:spLocks noGrp="1"/>
          </p:cNvSpPr>
          <p:nvPr>
            <p:ph type="title"/>
          </p:nvPr>
        </p:nvSpPr>
        <p:spPr/>
        <p:txBody>
          <a:bodyPr/>
          <a:lstStyle/>
          <a:p>
            <a:r>
              <a:rPr lang="en-US" dirty="0"/>
              <a:t>Arts-Related Grants</a:t>
            </a:r>
          </a:p>
        </p:txBody>
      </p:sp>
      <p:pic>
        <p:nvPicPr>
          <p:cNvPr id="1026" name="Picture 2" descr="Small Transit Shelter | National Association of City Transportation  Officials">
            <a:extLst>
              <a:ext uri="{FF2B5EF4-FFF2-40B4-BE49-F238E27FC236}">
                <a16:creationId xmlns:a16="http://schemas.microsoft.com/office/drawing/2014/main" id="{D818E705-109C-7265-2FC6-96EB3B2F2CD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91684" y="1160547"/>
            <a:ext cx="3613585" cy="24817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us Shelter Made From Salvaged School Buses">
            <a:extLst>
              <a:ext uri="{FF2B5EF4-FFF2-40B4-BE49-F238E27FC236}">
                <a16:creationId xmlns:a16="http://schemas.microsoft.com/office/drawing/2014/main" id="{F6BA39E3-10DB-4403-6346-024E42FCEF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8280" y="1060449"/>
            <a:ext cx="3462418" cy="25919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oad Art Designs – Complete Streets Bellevue">
            <a:extLst>
              <a:ext uri="{FF2B5EF4-FFF2-40B4-BE49-F238E27FC236}">
                <a16:creationId xmlns:a16="http://schemas.microsoft.com/office/drawing/2014/main" id="{5BEADA40-9895-3E31-856A-D54B72D250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71" r="2386"/>
          <a:stretch/>
        </p:blipFill>
        <p:spPr bwMode="auto">
          <a:xfrm>
            <a:off x="7797096" y="1060449"/>
            <a:ext cx="4297484" cy="25919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9FEBC5A-03C1-E36C-1D83-589B9C4A390E}"/>
              </a:ext>
            </a:extLst>
          </p:cNvPr>
          <p:cNvSpPr txBox="1"/>
          <p:nvPr/>
        </p:nvSpPr>
        <p:spPr>
          <a:xfrm>
            <a:off x="391684" y="3798476"/>
            <a:ext cx="6104106" cy="369332"/>
          </a:xfrm>
          <a:prstGeom prst="rect">
            <a:avLst/>
          </a:prstGeom>
          <a:noFill/>
        </p:spPr>
        <p:txBody>
          <a:bodyPr wrap="square">
            <a:spAutoFit/>
          </a:bodyPr>
          <a:lstStyle/>
          <a:p>
            <a:r>
              <a:rPr lang="en-US" dirty="0">
                <a:hlinkClick r:id="rId5"/>
              </a:rPr>
              <a:t>Public Art Across Maryland New Artworks Grant | MSAC</a:t>
            </a:r>
            <a:endParaRPr lang="en-US" dirty="0"/>
          </a:p>
        </p:txBody>
      </p:sp>
      <p:sp>
        <p:nvSpPr>
          <p:cNvPr id="7" name="TextBox 6">
            <a:extLst>
              <a:ext uri="{FF2B5EF4-FFF2-40B4-BE49-F238E27FC236}">
                <a16:creationId xmlns:a16="http://schemas.microsoft.com/office/drawing/2014/main" id="{606B30A5-F69A-3336-1C96-7140F6AE75EE}"/>
              </a:ext>
            </a:extLst>
          </p:cNvPr>
          <p:cNvSpPr txBox="1"/>
          <p:nvPr/>
        </p:nvSpPr>
        <p:spPr>
          <a:xfrm>
            <a:off x="2739755" y="4237777"/>
            <a:ext cx="2179275" cy="2123658"/>
          </a:xfrm>
          <a:prstGeom prst="rect">
            <a:avLst/>
          </a:prstGeom>
          <a:noFill/>
        </p:spPr>
        <p:txBody>
          <a:bodyPr wrap="square" rtlCol="0">
            <a:spAutoFit/>
          </a:bodyPr>
          <a:lstStyle/>
          <a:p>
            <a:r>
              <a:rPr lang="en-US" b="1" dirty="0"/>
              <a:t>How much?</a:t>
            </a:r>
          </a:p>
          <a:p>
            <a:pPr marL="173038" indent="-173038">
              <a:buFont typeface="Arial" panose="020B0604020202020204" pitchFamily="34" charset="0"/>
              <a:buChar char="•"/>
            </a:pPr>
            <a:r>
              <a:rPr lang="en-US" sz="1600" dirty="0"/>
              <a:t>Planning grants up to $10,0000</a:t>
            </a:r>
          </a:p>
          <a:p>
            <a:pPr marL="173038" indent="-173038">
              <a:buFont typeface="Arial" panose="020B0604020202020204" pitchFamily="34" charset="0"/>
              <a:buChar char="•"/>
            </a:pPr>
            <a:r>
              <a:rPr lang="en-US" sz="1600" dirty="0"/>
              <a:t>Implementation grants up to $50,000</a:t>
            </a:r>
          </a:p>
          <a:p>
            <a:pPr marL="173038" indent="-173038">
              <a:buFont typeface="Arial" panose="020B0604020202020204" pitchFamily="34" charset="0"/>
              <a:buChar char="•"/>
            </a:pPr>
            <a:r>
              <a:rPr lang="en-US" sz="1600" dirty="0"/>
              <a:t>No matching funds required</a:t>
            </a:r>
          </a:p>
          <a:p>
            <a:endParaRPr lang="en-US" dirty="0"/>
          </a:p>
        </p:txBody>
      </p:sp>
      <p:sp>
        <p:nvSpPr>
          <p:cNvPr id="8" name="TextBox 7">
            <a:extLst>
              <a:ext uri="{FF2B5EF4-FFF2-40B4-BE49-F238E27FC236}">
                <a16:creationId xmlns:a16="http://schemas.microsoft.com/office/drawing/2014/main" id="{474F035B-57E4-D5D9-8A7D-346F4CDEC510}"/>
              </a:ext>
            </a:extLst>
          </p:cNvPr>
          <p:cNvSpPr txBox="1"/>
          <p:nvPr/>
        </p:nvSpPr>
        <p:spPr>
          <a:xfrm>
            <a:off x="391684" y="4237777"/>
            <a:ext cx="2348071" cy="1846659"/>
          </a:xfrm>
          <a:prstGeom prst="rect">
            <a:avLst/>
          </a:prstGeom>
          <a:noFill/>
        </p:spPr>
        <p:txBody>
          <a:bodyPr wrap="square" rtlCol="0">
            <a:spAutoFit/>
          </a:bodyPr>
          <a:lstStyle/>
          <a:p>
            <a:r>
              <a:rPr lang="en-US" b="1" dirty="0"/>
              <a:t>Great for…</a:t>
            </a:r>
          </a:p>
          <a:p>
            <a:pPr marL="173038" indent="-173038">
              <a:buFont typeface="Arial" panose="020B0604020202020204" pitchFamily="34" charset="0"/>
              <a:buChar char="•"/>
            </a:pPr>
            <a:r>
              <a:rPr lang="en-US" sz="1600" dirty="0"/>
              <a:t>Shelters, crosswalks</a:t>
            </a:r>
          </a:p>
          <a:p>
            <a:pPr marL="173038" indent="-173038">
              <a:buFont typeface="Arial" panose="020B0604020202020204" pitchFamily="34" charset="0"/>
              <a:buChar char="•"/>
            </a:pPr>
            <a:r>
              <a:rPr lang="en-US" sz="1600" dirty="0"/>
              <a:t>Building transit awareness</a:t>
            </a:r>
          </a:p>
          <a:p>
            <a:pPr marL="173038" indent="-173038">
              <a:buFont typeface="Arial" panose="020B0604020202020204" pitchFamily="34" charset="0"/>
              <a:buChar char="•"/>
            </a:pPr>
            <a:r>
              <a:rPr lang="en-US" sz="1600" dirty="0"/>
              <a:t>Making transit fun</a:t>
            </a:r>
          </a:p>
          <a:p>
            <a:pPr marL="173038" indent="-173038">
              <a:buFont typeface="Arial" panose="020B0604020202020204" pitchFamily="34" charset="0"/>
              <a:buChar char="•"/>
            </a:pPr>
            <a:r>
              <a:rPr lang="en-US" sz="1600" dirty="0"/>
              <a:t>Other partners to do the work</a:t>
            </a:r>
          </a:p>
        </p:txBody>
      </p:sp>
      <p:sp>
        <p:nvSpPr>
          <p:cNvPr id="11" name="TextBox 10">
            <a:extLst>
              <a:ext uri="{FF2B5EF4-FFF2-40B4-BE49-F238E27FC236}">
                <a16:creationId xmlns:a16="http://schemas.microsoft.com/office/drawing/2014/main" id="{D938CB47-943F-18F5-3001-14AC4B00DA0C}"/>
              </a:ext>
            </a:extLst>
          </p:cNvPr>
          <p:cNvSpPr txBox="1"/>
          <p:nvPr/>
        </p:nvSpPr>
        <p:spPr>
          <a:xfrm>
            <a:off x="5087826" y="4260305"/>
            <a:ext cx="2645085" cy="1631216"/>
          </a:xfrm>
          <a:prstGeom prst="rect">
            <a:avLst/>
          </a:prstGeom>
          <a:noFill/>
        </p:spPr>
        <p:txBody>
          <a:bodyPr wrap="square" rtlCol="0">
            <a:spAutoFit/>
          </a:bodyPr>
          <a:lstStyle/>
          <a:p>
            <a:r>
              <a:rPr lang="en-US" b="1" dirty="0"/>
              <a:t>Who can apply?</a:t>
            </a:r>
          </a:p>
          <a:p>
            <a:pPr marL="173038" indent="-173038">
              <a:buFont typeface="Arial" panose="020B0604020202020204" pitchFamily="34" charset="0"/>
              <a:buChar char="•"/>
            </a:pPr>
            <a:r>
              <a:rPr lang="en-US" sz="1600" dirty="0"/>
              <a:t>Units of government</a:t>
            </a:r>
          </a:p>
          <a:p>
            <a:pPr marL="173038" indent="-173038">
              <a:buFont typeface="Arial" panose="020B0604020202020204" pitchFamily="34" charset="0"/>
              <a:buChar char="•"/>
            </a:pPr>
            <a:r>
              <a:rPr lang="en-US" sz="1600" dirty="0"/>
              <a:t>Non-profits</a:t>
            </a:r>
          </a:p>
          <a:p>
            <a:pPr marL="173038" indent="-173038">
              <a:buFont typeface="Arial" panose="020B0604020202020204" pitchFamily="34" charset="0"/>
              <a:buChar char="•"/>
            </a:pPr>
            <a:r>
              <a:rPr lang="en-US" sz="1600" dirty="0"/>
              <a:t>Colleges &amp; universities</a:t>
            </a:r>
          </a:p>
          <a:p>
            <a:pPr marL="173038" indent="-173038">
              <a:buFont typeface="Arial" panose="020B0604020202020204" pitchFamily="34" charset="0"/>
              <a:buChar char="•"/>
            </a:pPr>
            <a:r>
              <a:rPr lang="en-US" sz="1600" dirty="0"/>
              <a:t>Independent artists</a:t>
            </a:r>
          </a:p>
          <a:p>
            <a:endParaRPr lang="en-US" dirty="0"/>
          </a:p>
        </p:txBody>
      </p:sp>
      <p:sp>
        <p:nvSpPr>
          <p:cNvPr id="12" name="TextBox 11">
            <a:extLst>
              <a:ext uri="{FF2B5EF4-FFF2-40B4-BE49-F238E27FC236}">
                <a16:creationId xmlns:a16="http://schemas.microsoft.com/office/drawing/2014/main" id="{DCA6150B-D902-2488-B5E3-91B6CA107C0C}"/>
              </a:ext>
            </a:extLst>
          </p:cNvPr>
          <p:cNvSpPr txBox="1"/>
          <p:nvPr/>
        </p:nvSpPr>
        <p:spPr>
          <a:xfrm>
            <a:off x="7680699" y="4260304"/>
            <a:ext cx="2179275" cy="1908215"/>
          </a:xfrm>
          <a:prstGeom prst="rect">
            <a:avLst/>
          </a:prstGeom>
          <a:noFill/>
        </p:spPr>
        <p:txBody>
          <a:bodyPr wrap="square" rtlCol="0">
            <a:spAutoFit/>
          </a:bodyPr>
          <a:lstStyle/>
          <a:p>
            <a:r>
              <a:rPr lang="en-US" b="1" dirty="0"/>
              <a:t>Who are the partners?</a:t>
            </a:r>
          </a:p>
          <a:p>
            <a:r>
              <a:rPr lang="en-US" sz="1600" dirty="0"/>
              <a:t>Typically, the County Arts Councils have a leading role in decision-making process</a:t>
            </a:r>
          </a:p>
          <a:p>
            <a:endParaRPr lang="en-US" dirty="0"/>
          </a:p>
        </p:txBody>
      </p:sp>
      <p:sp>
        <p:nvSpPr>
          <p:cNvPr id="13" name="TextBox 12">
            <a:extLst>
              <a:ext uri="{FF2B5EF4-FFF2-40B4-BE49-F238E27FC236}">
                <a16:creationId xmlns:a16="http://schemas.microsoft.com/office/drawing/2014/main" id="{7CA6F79C-7121-4BE5-8C91-F2FAB25F1A87}"/>
              </a:ext>
            </a:extLst>
          </p:cNvPr>
          <p:cNvSpPr txBox="1"/>
          <p:nvPr/>
        </p:nvSpPr>
        <p:spPr>
          <a:xfrm>
            <a:off x="9883518" y="4237777"/>
            <a:ext cx="2027623" cy="1384995"/>
          </a:xfrm>
          <a:prstGeom prst="rect">
            <a:avLst/>
          </a:prstGeom>
          <a:noFill/>
        </p:spPr>
        <p:txBody>
          <a:bodyPr wrap="square" rtlCol="0">
            <a:spAutoFit/>
          </a:bodyPr>
          <a:lstStyle/>
          <a:p>
            <a:r>
              <a:rPr lang="en-US" b="1" dirty="0"/>
              <a:t>When to apply…</a:t>
            </a:r>
          </a:p>
          <a:p>
            <a:r>
              <a:rPr lang="en-US" sz="1600" dirty="0"/>
              <a:t>Next round of applications due April 14, 2023.</a:t>
            </a:r>
          </a:p>
          <a:p>
            <a:endParaRPr lang="en-US" dirty="0"/>
          </a:p>
        </p:txBody>
      </p:sp>
    </p:spTree>
    <p:extLst>
      <p:ext uri="{BB962C8B-B14F-4D97-AF65-F5344CB8AC3E}">
        <p14:creationId xmlns:p14="http://schemas.microsoft.com/office/powerpoint/2010/main" val="1680928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1B619-1591-2AFD-2D04-F86903A75EF9}"/>
              </a:ext>
            </a:extLst>
          </p:cNvPr>
          <p:cNvSpPr>
            <a:spLocks noGrp="1"/>
          </p:cNvSpPr>
          <p:nvPr>
            <p:ph type="title"/>
          </p:nvPr>
        </p:nvSpPr>
        <p:spPr/>
        <p:txBody>
          <a:bodyPr/>
          <a:lstStyle/>
          <a:p>
            <a:r>
              <a:rPr lang="en-US" dirty="0"/>
              <a:t>Community Development Related Grants </a:t>
            </a:r>
          </a:p>
        </p:txBody>
      </p:sp>
      <p:sp>
        <p:nvSpPr>
          <p:cNvPr id="5" name="TextBox 4">
            <a:extLst>
              <a:ext uri="{FF2B5EF4-FFF2-40B4-BE49-F238E27FC236}">
                <a16:creationId xmlns:a16="http://schemas.microsoft.com/office/drawing/2014/main" id="{F9FEBC5A-03C1-E36C-1D83-589B9C4A390E}"/>
              </a:ext>
            </a:extLst>
          </p:cNvPr>
          <p:cNvSpPr txBox="1"/>
          <p:nvPr/>
        </p:nvSpPr>
        <p:spPr>
          <a:xfrm>
            <a:off x="391684" y="3798476"/>
            <a:ext cx="10123916" cy="369332"/>
          </a:xfrm>
          <a:prstGeom prst="rect">
            <a:avLst/>
          </a:prstGeom>
          <a:noFill/>
        </p:spPr>
        <p:txBody>
          <a:bodyPr wrap="square">
            <a:spAutoFit/>
          </a:bodyPr>
          <a:lstStyle/>
          <a:p>
            <a:r>
              <a:rPr lang="en-US" dirty="0">
                <a:hlinkClick r:id="rId3"/>
              </a:rPr>
              <a:t>Community Development Block Grant Program (maryland.gov)</a:t>
            </a:r>
            <a:endParaRPr lang="en-US" dirty="0"/>
          </a:p>
        </p:txBody>
      </p:sp>
      <p:sp>
        <p:nvSpPr>
          <p:cNvPr id="7" name="TextBox 6">
            <a:extLst>
              <a:ext uri="{FF2B5EF4-FFF2-40B4-BE49-F238E27FC236}">
                <a16:creationId xmlns:a16="http://schemas.microsoft.com/office/drawing/2014/main" id="{606B30A5-F69A-3336-1C96-7140F6AE75EE}"/>
              </a:ext>
            </a:extLst>
          </p:cNvPr>
          <p:cNvSpPr txBox="1"/>
          <p:nvPr/>
        </p:nvSpPr>
        <p:spPr>
          <a:xfrm>
            <a:off x="2854066" y="4208666"/>
            <a:ext cx="2179275" cy="2092881"/>
          </a:xfrm>
          <a:prstGeom prst="rect">
            <a:avLst/>
          </a:prstGeom>
          <a:noFill/>
        </p:spPr>
        <p:txBody>
          <a:bodyPr wrap="square" rtlCol="0">
            <a:spAutoFit/>
          </a:bodyPr>
          <a:lstStyle/>
          <a:p>
            <a:r>
              <a:rPr lang="en-US" b="1" dirty="0"/>
              <a:t>How much?</a:t>
            </a:r>
          </a:p>
          <a:p>
            <a:pPr marL="173038" indent="-173038">
              <a:buFont typeface="Arial" panose="020B0604020202020204" pitchFamily="34" charset="0"/>
              <a:buChar char="•"/>
            </a:pPr>
            <a:r>
              <a:rPr lang="en-US" sz="1600" dirty="0"/>
              <a:t>Infrastructure grants from competitive program tend range from $200,000 to $1 million per project.</a:t>
            </a:r>
          </a:p>
          <a:p>
            <a:pPr marL="173038" indent="-173038">
              <a:buFont typeface="Arial" panose="020B0604020202020204" pitchFamily="34" charset="0"/>
              <a:buChar char="•"/>
            </a:pPr>
            <a:r>
              <a:rPr lang="en-US" sz="1600" dirty="0"/>
              <a:t>Larger jurisdictions receive formula funds</a:t>
            </a:r>
          </a:p>
        </p:txBody>
      </p:sp>
      <p:sp>
        <p:nvSpPr>
          <p:cNvPr id="8" name="TextBox 7">
            <a:extLst>
              <a:ext uri="{FF2B5EF4-FFF2-40B4-BE49-F238E27FC236}">
                <a16:creationId xmlns:a16="http://schemas.microsoft.com/office/drawing/2014/main" id="{474F035B-57E4-D5D9-8A7D-346F4CDEC510}"/>
              </a:ext>
            </a:extLst>
          </p:cNvPr>
          <p:cNvSpPr txBox="1"/>
          <p:nvPr/>
        </p:nvSpPr>
        <p:spPr>
          <a:xfrm>
            <a:off x="402755" y="4206240"/>
            <a:ext cx="2348071" cy="1600438"/>
          </a:xfrm>
          <a:prstGeom prst="rect">
            <a:avLst/>
          </a:prstGeom>
          <a:noFill/>
        </p:spPr>
        <p:txBody>
          <a:bodyPr wrap="square" rtlCol="0">
            <a:spAutoFit/>
          </a:bodyPr>
          <a:lstStyle/>
          <a:p>
            <a:r>
              <a:rPr lang="en-US" b="1" dirty="0"/>
              <a:t>Great for…</a:t>
            </a:r>
          </a:p>
          <a:p>
            <a:pPr marL="173038" indent="-173038">
              <a:buFont typeface="Arial" panose="020B0604020202020204" pitchFamily="34" charset="0"/>
              <a:buChar char="•"/>
            </a:pPr>
            <a:r>
              <a:rPr lang="en-US" sz="1600" dirty="0"/>
              <a:t>Projects in low- and moderate-income communities </a:t>
            </a:r>
          </a:p>
          <a:p>
            <a:pPr marL="173038" indent="-173038">
              <a:buFont typeface="Arial" panose="020B0604020202020204" pitchFamily="34" charset="0"/>
              <a:buChar char="•"/>
            </a:pPr>
            <a:r>
              <a:rPr lang="en-US" sz="1600" dirty="0"/>
              <a:t>Sidewalks, ADA, and  bus stop improvements.</a:t>
            </a:r>
          </a:p>
        </p:txBody>
      </p:sp>
      <p:sp>
        <p:nvSpPr>
          <p:cNvPr id="11" name="TextBox 10">
            <a:extLst>
              <a:ext uri="{FF2B5EF4-FFF2-40B4-BE49-F238E27FC236}">
                <a16:creationId xmlns:a16="http://schemas.microsoft.com/office/drawing/2014/main" id="{D938CB47-943F-18F5-3001-14AC4B00DA0C}"/>
              </a:ext>
            </a:extLst>
          </p:cNvPr>
          <p:cNvSpPr txBox="1"/>
          <p:nvPr/>
        </p:nvSpPr>
        <p:spPr>
          <a:xfrm>
            <a:off x="5173247" y="4194145"/>
            <a:ext cx="2645085" cy="1600438"/>
          </a:xfrm>
          <a:prstGeom prst="rect">
            <a:avLst/>
          </a:prstGeom>
          <a:noFill/>
        </p:spPr>
        <p:txBody>
          <a:bodyPr wrap="square" rtlCol="0">
            <a:spAutoFit/>
          </a:bodyPr>
          <a:lstStyle/>
          <a:p>
            <a:r>
              <a:rPr lang="en-US" b="1" dirty="0"/>
              <a:t>Who can apply?</a:t>
            </a:r>
          </a:p>
          <a:p>
            <a:pPr marL="173038" indent="-173038">
              <a:buFont typeface="Arial" panose="020B0604020202020204" pitchFamily="34" charset="0"/>
              <a:buChar char="•"/>
            </a:pPr>
            <a:r>
              <a:rPr lang="en-US" sz="1600" dirty="0">
                <a:hlinkClick r:id="rId4"/>
              </a:rPr>
              <a:t>Counties</a:t>
            </a:r>
            <a:r>
              <a:rPr lang="en-US" sz="1600" dirty="0"/>
              <a:t> with a population of less than 200,000</a:t>
            </a:r>
          </a:p>
          <a:p>
            <a:pPr marL="173038" indent="-173038">
              <a:buFont typeface="Arial" panose="020B0604020202020204" pitchFamily="34" charset="0"/>
              <a:buChar char="•"/>
            </a:pPr>
            <a:r>
              <a:rPr lang="en-US" sz="1600" dirty="0">
                <a:hlinkClick r:id="rId4"/>
              </a:rPr>
              <a:t>Non-entitlement cities and towns</a:t>
            </a:r>
            <a:r>
              <a:rPr lang="en-US" sz="1600" dirty="0"/>
              <a:t> of less than 50,000 population</a:t>
            </a:r>
          </a:p>
        </p:txBody>
      </p:sp>
      <p:sp>
        <p:nvSpPr>
          <p:cNvPr id="12" name="TextBox 11">
            <a:extLst>
              <a:ext uri="{FF2B5EF4-FFF2-40B4-BE49-F238E27FC236}">
                <a16:creationId xmlns:a16="http://schemas.microsoft.com/office/drawing/2014/main" id="{DCA6150B-D902-2488-B5E3-91B6CA107C0C}"/>
              </a:ext>
            </a:extLst>
          </p:cNvPr>
          <p:cNvSpPr txBox="1"/>
          <p:nvPr/>
        </p:nvSpPr>
        <p:spPr>
          <a:xfrm>
            <a:off x="7797097" y="4194145"/>
            <a:ext cx="2027623" cy="1661993"/>
          </a:xfrm>
          <a:prstGeom prst="rect">
            <a:avLst/>
          </a:prstGeom>
          <a:noFill/>
        </p:spPr>
        <p:txBody>
          <a:bodyPr wrap="square" rtlCol="0">
            <a:spAutoFit/>
          </a:bodyPr>
          <a:lstStyle/>
          <a:p>
            <a:r>
              <a:rPr lang="en-US" b="1" dirty="0"/>
              <a:t>Who are the partners?</a:t>
            </a:r>
          </a:p>
          <a:p>
            <a:r>
              <a:rPr lang="en-US" sz="1600" dirty="0"/>
              <a:t>Local housing or community services departments.</a:t>
            </a:r>
          </a:p>
          <a:p>
            <a:endParaRPr lang="en-US" dirty="0"/>
          </a:p>
        </p:txBody>
      </p:sp>
      <p:sp>
        <p:nvSpPr>
          <p:cNvPr id="4" name="TextBox 3">
            <a:extLst>
              <a:ext uri="{FF2B5EF4-FFF2-40B4-BE49-F238E27FC236}">
                <a16:creationId xmlns:a16="http://schemas.microsoft.com/office/drawing/2014/main" id="{7F7F5330-4CE8-89B4-6400-12F46D8B81C3}"/>
              </a:ext>
            </a:extLst>
          </p:cNvPr>
          <p:cNvSpPr txBox="1"/>
          <p:nvPr/>
        </p:nvSpPr>
        <p:spPr>
          <a:xfrm>
            <a:off x="9824720" y="4206240"/>
            <a:ext cx="2179275" cy="2369880"/>
          </a:xfrm>
          <a:prstGeom prst="rect">
            <a:avLst/>
          </a:prstGeom>
          <a:noFill/>
        </p:spPr>
        <p:txBody>
          <a:bodyPr wrap="square" rtlCol="0">
            <a:spAutoFit/>
          </a:bodyPr>
          <a:lstStyle/>
          <a:p>
            <a:r>
              <a:rPr lang="en-US" b="1" dirty="0"/>
              <a:t>When to apply…</a:t>
            </a:r>
          </a:p>
          <a:p>
            <a:pPr marL="173038" indent="-173038">
              <a:buFont typeface="Arial" panose="020B0604020202020204" pitchFamily="34" charset="0"/>
              <a:buChar char="•"/>
            </a:pPr>
            <a:r>
              <a:rPr lang="en-US" sz="1600" dirty="0"/>
              <a:t>Statewide competitive grants typically due in mid-June.</a:t>
            </a:r>
          </a:p>
          <a:p>
            <a:pPr marL="173038" indent="-173038">
              <a:buFont typeface="Arial" panose="020B0604020202020204" pitchFamily="34" charset="0"/>
              <a:buChar char="•"/>
            </a:pPr>
            <a:r>
              <a:rPr lang="en-US" sz="1600" dirty="0"/>
              <a:t>Formula funds follow county’s annual budget process</a:t>
            </a:r>
          </a:p>
          <a:p>
            <a:endParaRPr lang="en-US" dirty="0"/>
          </a:p>
        </p:txBody>
      </p:sp>
      <p:pic>
        <p:nvPicPr>
          <p:cNvPr id="2054" name="Picture 6" descr="A Lack of Accessible Public Transportation Creates Isolation – Disability  Network Southwest Michigan">
            <a:extLst>
              <a:ext uri="{FF2B5EF4-FFF2-40B4-BE49-F238E27FC236}">
                <a16:creationId xmlns:a16="http://schemas.microsoft.com/office/drawing/2014/main" id="{0DBF780C-FF33-0AAC-A599-5B431D8D66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5862" y="1117242"/>
            <a:ext cx="4029401" cy="225982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ransit Bus Stops - Accessibility Criteria &amp; Guidelines">
            <a:extLst>
              <a:ext uri="{FF2B5EF4-FFF2-40B4-BE49-F238E27FC236}">
                <a16:creationId xmlns:a16="http://schemas.microsoft.com/office/drawing/2014/main" id="{BD643817-8E67-8B80-7859-1A02AC75B7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24001" y="1136970"/>
            <a:ext cx="3016979" cy="225982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ransit + the Green New Deal: A Just Transition - TransitCenter">
            <a:extLst>
              <a:ext uri="{FF2B5EF4-FFF2-40B4-BE49-F238E27FC236}">
                <a16:creationId xmlns:a16="http://schemas.microsoft.com/office/drawing/2014/main" id="{90F9EBEE-AA3A-BBB3-D88E-3F2B0298B5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712" y="1115506"/>
            <a:ext cx="3402289" cy="2259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6992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Mead &amp; Hunt 2018">
      <a:dk1>
        <a:sysClr val="windowText" lastClr="000000"/>
      </a:dk1>
      <a:lt1>
        <a:sysClr val="window" lastClr="FFFFFF"/>
      </a:lt1>
      <a:dk2>
        <a:srgbClr val="819CD1"/>
      </a:dk2>
      <a:lt2>
        <a:srgbClr val="E7E6E6"/>
      </a:lt2>
      <a:accent1>
        <a:srgbClr val="00A1DE"/>
      </a:accent1>
      <a:accent2>
        <a:srgbClr val="0056A7"/>
      </a:accent2>
      <a:accent3>
        <a:srgbClr val="9EACAB"/>
      </a:accent3>
      <a:accent4>
        <a:srgbClr val="A3BA2A"/>
      </a:accent4>
      <a:accent5>
        <a:srgbClr val="25B0D1"/>
      </a:accent5>
      <a:accent6>
        <a:srgbClr val="C41425"/>
      </a:accent6>
      <a:hlink>
        <a:srgbClr val="0056A7"/>
      </a:hlink>
      <a:folHlink>
        <a:srgbClr val="819CD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800" dirty="0" err="1" smtClean="0"/>
        </a:defPPr>
      </a:lstStyle>
    </a:txDef>
  </a:objectDefaults>
  <a:extraClrSchemeLst/>
  <a:extLst>
    <a:ext uri="{05A4C25C-085E-4340-85A3-A5531E510DB2}">
      <thm15:themeFamily xmlns:thm15="http://schemas.microsoft.com/office/thememl/2012/main" name="PP template 2020 widescreen format" id="{1024A8A4-C5D6-4491-9EFD-E10D5AA44E88}" vid="{9C63F768-937A-49E7-A2F2-0F69BFD952F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22252</TotalTime>
  <Words>1932</Words>
  <Application>Microsoft Office PowerPoint</Application>
  <PresentationFormat>Widescreen</PresentationFormat>
  <Paragraphs>226</Paragraphs>
  <Slides>21</Slides>
  <Notes>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Arial</vt:lpstr>
      <vt:lpstr>Calibri</vt:lpstr>
      <vt:lpstr>Calibri Light</vt:lpstr>
      <vt:lpstr>Merriweather Web</vt:lpstr>
      <vt:lpstr>Roboto</vt:lpstr>
      <vt:lpstr>Office Theme</vt:lpstr>
      <vt:lpstr>Office Theme</vt:lpstr>
      <vt:lpstr>PowerPoint Presentation</vt:lpstr>
      <vt:lpstr>Who We Are…</vt:lpstr>
      <vt:lpstr>What We Do…</vt:lpstr>
      <vt:lpstr>Program Team</vt:lpstr>
      <vt:lpstr>What do your riders need?  </vt:lpstr>
      <vt:lpstr>Infrastructure, Not Amenities</vt:lpstr>
      <vt:lpstr>Non-Transportation Funding Sources</vt:lpstr>
      <vt:lpstr>Arts-Related Grants</vt:lpstr>
      <vt:lpstr>Community Development Related Grants </vt:lpstr>
      <vt:lpstr>Environmental Grants</vt:lpstr>
      <vt:lpstr>State/Regional  Transportation Funding (Non-Transit)</vt:lpstr>
      <vt:lpstr>Core Funding Programs</vt:lpstr>
      <vt:lpstr>Grant Programs – SHA </vt:lpstr>
      <vt:lpstr>Grant Programs – MDOT </vt:lpstr>
      <vt:lpstr>Metropolitan Planning Organizations</vt:lpstr>
      <vt:lpstr>Federal Competitive Grants</vt:lpstr>
      <vt:lpstr>Common Issues/Objections to Pursuing Federal Grants</vt:lpstr>
      <vt:lpstr>Safe Streets for All Program</vt:lpstr>
      <vt:lpstr>2023 Safe Streets Program Wins in Maryland </vt:lpstr>
      <vt:lpstr>FTA Competitive Grant Programs</vt:lpstr>
      <vt:lpstr>What’s your project?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Jamie Kendrick</dc:creator>
  <cp:lastModifiedBy>Jamie Kendrick</cp:lastModifiedBy>
  <cp:revision>5</cp:revision>
  <dcterms:created xsi:type="dcterms:W3CDTF">2022-12-20T18:18:19Z</dcterms:created>
  <dcterms:modified xsi:type="dcterms:W3CDTF">2023-02-15T07:44:17Z</dcterms:modified>
</cp:coreProperties>
</file>