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3" r:id="rId3"/>
    <p:sldId id="363" r:id="rId4"/>
    <p:sldId id="344" r:id="rId5"/>
    <p:sldId id="358" r:id="rId6"/>
    <p:sldId id="364" r:id="rId7"/>
    <p:sldId id="369" r:id="rId8"/>
    <p:sldId id="370" r:id="rId9"/>
    <p:sldId id="371" r:id="rId10"/>
    <p:sldId id="375" r:id="rId11"/>
    <p:sldId id="372" r:id="rId12"/>
    <p:sldId id="373" r:id="rId13"/>
    <p:sldId id="374" r:id="rId14"/>
    <p:sldId id="367" r:id="rId15"/>
    <p:sldId id="346" r:id="rId16"/>
    <p:sldId id="360" r:id="rId17"/>
    <p:sldId id="34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89130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NICHOLS" userId="9260087f0e23455e" providerId="LiveId" clId="{5AAAC795-BC51-44DE-82B5-E15C401879A9}"/>
    <pc:docChg chg="delSld modSld">
      <pc:chgData name="TANYA NICHOLS" userId="9260087f0e23455e" providerId="LiveId" clId="{5AAAC795-BC51-44DE-82B5-E15C401879A9}" dt="2023-02-16T12:30:34.636" v="10" actId="47"/>
      <pc:docMkLst>
        <pc:docMk/>
      </pc:docMkLst>
      <pc:sldChg chg="modSp mod">
        <pc:chgData name="TANYA NICHOLS" userId="9260087f0e23455e" providerId="LiveId" clId="{5AAAC795-BC51-44DE-82B5-E15C401879A9}" dt="2023-02-16T12:29:53.443" v="9" actId="20577"/>
        <pc:sldMkLst>
          <pc:docMk/>
          <pc:sldMk cId="3568665999" sldId="256"/>
        </pc:sldMkLst>
        <pc:spChg chg="mod">
          <ac:chgData name="TANYA NICHOLS" userId="9260087f0e23455e" providerId="LiveId" clId="{5AAAC795-BC51-44DE-82B5-E15C401879A9}" dt="2023-02-16T12:29:53.443" v="9" actId="20577"/>
          <ac:spMkLst>
            <pc:docMk/>
            <pc:sldMk cId="3568665999" sldId="256"/>
            <ac:spMk id="2" creationId="{00000000-0000-0000-0000-000000000000}"/>
          </ac:spMkLst>
        </pc:spChg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721325733" sldId="355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2745615520" sldId="356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2982799505" sldId="357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1500917324" sldId="359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1948937422" sldId="361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434639671" sldId="366"/>
        </pc:sldMkLst>
      </pc:sldChg>
      <pc:sldChg chg="del">
        <pc:chgData name="TANYA NICHOLS" userId="9260087f0e23455e" providerId="LiveId" clId="{5AAAC795-BC51-44DE-82B5-E15C401879A9}" dt="2023-02-16T12:30:34.636" v="10" actId="47"/>
        <pc:sldMkLst>
          <pc:docMk/>
          <pc:sldMk cId="1018519788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Maryland 5310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D3C7-7D3E-FF4F-905C-AFF225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20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Maryland 5310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9/26/2017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E99A-EDB5-2E4F-A93D-3478D3E1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2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(please note:  for FY22/23 NO Local Match is required!)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fiscal year is the year used for taxing</a:t>
            </a:r>
            <a:r>
              <a:rPr lang="en-US" baseline="0" dirty="0"/>
              <a:t> or accounting purposes</a:t>
            </a:r>
          </a:p>
          <a:p>
            <a:r>
              <a:rPr lang="en-US" baseline="0" dirty="0"/>
              <a:t>How many organizations go by January to December?  </a:t>
            </a:r>
          </a:p>
          <a:p>
            <a:r>
              <a:rPr lang="en-US" baseline="0" dirty="0"/>
              <a:t>MDOT MTA follows the fiscal year of July 1 to June 30 – that is why your grants began with a July 1 date.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Maryland 5310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9/26/2017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2618" y="526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1271370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7563"/>
            <a:ext cx="3886200" cy="324196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27564"/>
            <a:ext cx="4348595" cy="32419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8969-1B8D-6340-871C-DDA21C257726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4" cy="6857238"/>
          </a:xfrm>
          <a:prstGeom prst="rect">
            <a:avLst/>
          </a:prstGeom>
        </p:spPr>
      </p:pic>
      <p:pic>
        <p:nvPicPr>
          <p:cNvPr id="9" name="Picture 8" descr="MDOT MTA Logo CMYK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98" y="5908349"/>
            <a:ext cx="889462" cy="5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4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huggins@mdot.Maryland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954" y="1140544"/>
            <a:ext cx="8563896" cy="214327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5310 Program Review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br>
              <a:rPr lang="en-US" sz="22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Site Visit</a:t>
            </a:r>
            <a:endParaRPr lang="en-US" sz="2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6837"/>
            <a:ext cx="6858000" cy="222891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February 23, 2023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Travis Johnston, Director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MDOT MTA OLTS</a:t>
            </a:r>
          </a:p>
        </p:txBody>
      </p:sp>
    </p:spTree>
    <p:extLst>
      <p:ext uri="{BB962C8B-B14F-4D97-AF65-F5344CB8AC3E}">
        <p14:creationId xmlns:p14="http://schemas.microsoft.com/office/powerpoint/2010/main" val="356866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7856"/>
            <a:ext cx="9143999" cy="1743973"/>
          </a:xfrm>
        </p:spPr>
        <p:txBody>
          <a:bodyPr/>
          <a:lstStyle/>
          <a:p>
            <a:r>
              <a:rPr lang="en-US" dirty="0"/>
              <a:t>Site Visit: Grant Compliance Documentation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2327564"/>
            <a:ext cx="4169228" cy="3637808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EEO program is required; confirms policy is on file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EEO policy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EEO plan</a:t>
            </a:r>
          </a:p>
          <a:p>
            <a:pPr lvl="1"/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and describes written Title VI Plan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VI Plan has current LEP Policy/Plan</a:t>
            </a:r>
          </a:p>
          <a:p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that Title VI information is publicly posted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27564"/>
            <a:ext cx="4332514" cy="3550722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FTA funded vehicles by size and driver CDL/requirements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CDL/requirements plan if a vehicle over 15-passenger seating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current copy of D&amp;A Drug Free Workplace program/policy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D&amp;A program/policy includes awareness plan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described written Disposition Policy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Subrecipient provides copy of current insurance certificate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described driver safety and accident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78741"/>
            <a:ext cx="7886700" cy="1787516"/>
          </a:xfrm>
        </p:spPr>
        <p:txBody>
          <a:bodyPr/>
          <a:lstStyle/>
          <a:p>
            <a:r>
              <a:rPr lang="en-US" dirty="0"/>
              <a:t>Site Visit: Reporting Compliance</a:t>
            </a:r>
            <a:br>
              <a:rPr lang="en-US" dirty="0"/>
            </a:br>
            <a:br>
              <a:rPr lang="en-US" sz="3200" dirty="0"/>
            </a:br>
            <a:r>
              <a:rPr lang="en-US" sz="3200" dirty="0"/>
              <a:t>We will review the following: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7563"/>
            <a:ext cx="7829550" cy="3241965"/>
          </a:xfrm>
        </p:spPr>
        <p:txBody>
          <a:bodyPr/>
          <a:lstStyle/>
          <a:p>
            <a:r>
              <a:rPr lang="en-US" dirty="0"/>
              <a:t>Quarterly ridership reports for past 4 quarters</a:t>
            </a:r>
          </a:p>
          <a:p>
            <a:r>
              <a:rPr lang="en-US" dirty="0"/>
              <a:t>Provides current asset/vehicle list</a:t>
            </a:r>
          </a:p>
        </p:txBody>
      </p:sp>
    </p:spTree>
    <p:extLst>
      <p:ext uri="{BB962C8B-B14F-4D97-AF65-F5344CB8AC3E}">
        <p14:creationId xmlns:p14="http://schemas.microsoft.com/office/powerpoint/2010/main" val="152275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291656"/>
            <a:ext cx="7886700" cy="1765744"/>
          </a:xfrm>
        </p:spPr>
        <p:txBody>
          <a:bodyPr/>
          <a:lstStyle/>
          <a:p>
            <a:r>
              <a:rPr lang="en-US" dirty="0"/>
              <a:t>Site Visit: Procurement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7563"/>
            <a:ext cx="8199664" cy="3241965"/>
          </a:xfrm>
        </p:spPr>
        <p:txBody>
          <a:bodyPr/>
          <a:lstStyle/>
          <a:p>
            <a:r>
              <a:rPr lang="en-US" dirty="0"/>
              <a:t>Provide and describe current purchasing/procurement policy and guidelines</a:t>
            </a:r>
          </a:p>
          <a:p>
            <a:r>
              <a:rPr lang="en-US" dirty="0"/>
              <a:t>Provide and describe current procurement file(s)</a:t>
            </a:r>
          </a:p>
        </p:txBody>
      </p:sp>
    </p:spTree>
    <p:extLst>
      <p:ext uri="{BB962C8B-B14F-4D97-AF65-F5344CB8AC3E}">
        <p14:creationId xmlns:p14="http://schemas.microsoft.com/office/powerpoint/2010/main" val="132464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35198"/>
            <a:ext cx="7886700" cy="1809288"/>
          </a:xfrm>
        </p:spPr>
        <p:txBody>
          <a:bodyPr>
            <a:normAutofit/>
          </a:bodyPr>
          <a:lstStyle/>
          <a:p>
            <a:r>
              <a:rPr lang="en-US" dirty="0"/>
              <a:t>Site Visit: Asset Conditions and 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029" y="2327563"/>
            <a:ext cx="4231821" cy="36160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asset list</a:t>
            </a:r>
          </a:p>
          <a:p>
            <a:r>
              <a:rPr lang="en-US" dirty="0"/>
              <a:t>All MTA/FTA funded vehicles should be on site for inspection day of review</a:t>
            </a:r>
          </a:p>
          <a:p>
            <a:pPr lvl="1"/>
            <a:r>
              <a:rPr lang="en-US" dirty="0"/>
              <a:t>Subrecipient explains any and all service uses of vehicle(s)</a:t>
            </a:r>
          </a:p>
          <a:p>
            <a:pPr lvl="1"/>
            <a:r>
              <a:rPr lang="en-US" dirty="0"/>
              <a:t>Subrecipient explains driver vehicle and operation training SOP</a:t>
            </a:r>
          </a:p>
          <a:p>
            <a:pPr lvl="1"/>
            <a:r>
              <a:rPr lang="en-US" dirty="0"/>
              <a:t>Subrecipient provides copy of driver manual/SOP/forms/training cards/log</a:t>
            </a:r>
          </a:p>
          <a:p>
            <a:pPr lvl="1"/>
            <a:r>
              <a:rPr lang="en-US" dirty="0"/>
              <a:t>Subrecipient describes pre and post trip inspection process</a:t>
            </a:r>
          </a:p>
          <a:p>
            <a:pPr lvl="1"/>
            <a:r>
              <a:rPr lang="en-US" dirty="0"/>
              <a:t>Subrecipient provides written SOP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27563"/>
            <a:ext cx="4348595" cy="361603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Subrecipient shows at least one pre/post trip form from each of the past 6 months for each vehicle</a:t>
            </a:r>
          </a:p>
          <a:p>
            <a:pPr lvl="1"/>
            <a:r>
              <a:rPr lang="en-US" dirty="0"/>
              <a:t>Subrecipient describes how passenger trips are captured on daily log sheets and how information is processes to Quarterly/Annual/internal reports.</a:t>
            </a:r>
          </a:p>
          <a:p>
            <a:pPr lvl="1"/>
            <a:r>
              <a:rPr lang="en-US" dirty="0"/>
              <a:t>Subrecipient provides written procedures</a:t>
            </a:r>
          </a:p>
          <a:p>
            <a:pPr lvl="1"/>
            <a:r>
              <a:rPr lang="en-US" dirty="0"/>
              <a:t>Subrecipient provides at least one daily log sheet for each of the past 6 months for each vehicle</a:t>
            </a:r>
          </a:p>
          <a:p>
            <a:r>
              <a:rPr lang="en-US" dirty="0"/>
              <a:t>Provides and describes written PM plan</a:t>
            </a:r>
          </a:p>
          <a:p>
            <a:r>
              <a:rPr lang="en-US" dirty="0"/>
              <a:t>Provides and describes PM records for the past 12 months for each vehicle listed on asset inventory</a:t>
            </a:r>
          </a:p>
        </p:txBody>
      </p:sp>
    </p:spTree>
    <p:extLst>
      <p:ext uri="{BB962C8B-B14F-4D97-AF65-F5344CB8AC3E}">
        <p14:creationId xmlns:p14="http://schemas.microsoft.com/office/powerpoint/2010/main" val="411770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121" y="494622"/>
            <a:ext cx="59566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concludes this Brief Overview of the 5310 Compliance Review Site </a:t>
            </a:r>
            <a:r>
              <a:rPr lang="en-US" dirty="0" err="1"/>
              <a:t>Vist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43" y="1977501"/>
            <a:ext cx="365302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10 Program Manual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22653" r="35759" b="943"/>
          <a:stretch/>
        </p:blipFill>
        <p:spPr>
          <a:xfrm>
            <a:off x="364692" y="1845270"/>
            <a:ext cx="2797677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92" y="318625"/>
            <a:ext cx="7886700" cy="1113690"/>
          </a:xfrm>
        </p:spPr>
        <p:txBody>
          <a:bodyPr>
            <a:normAutofit/>
          </a:bodyPr>
          <a:lstStyle/>
          <a:p>
            <a:r>
              <a:rPr lang="en-US" sz="3600" dirty="0"/>
              <a:t>Exit Conference:</a:t>
            </a:r>
            <a:br>
              <a:rPr lang="en-US" sz="3600" dirty="0"/>
            </a:br>
            <a:r>
              <a:rPr lang="en-US" sz="3600" dirty="0"/>
              <a:t>Responsibilities and Obligations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207" y="1845270"/>
            <a:ext cx="5524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5310 Manual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Let’s take a look at the 5310 Manual which is your ‘bible’ for this grant.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It can be found on the TAM website under Resources/Office of Local Transit Support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Recommend downloading PDF to your desktop</a:t>
            </a:r>
          </a:p>
        </p:txBody>
      </p:sp>
    </p:spTree>
    <p:extLst>
      <p:ext uri="{BB962C8B-B14F-4D97-AF65-F5344CB8AC3E}">
        <p14:creationId xmlns:p14="http://schemas.microsoft.com/office/powerpoint/2010/main" val="100876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775" y="640811"/>
            <a:ext cx="561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Questions???</a:t>
            </a:r>
          </a:p>
        </p:txBody>
      </p:sp>
      <p:sp>
        <p:nvSpPr>
          <p:cNvPr id="6" name="Rectangle 5"/>
          <p:cNvSpPr/>
          <p:nvPr/>
        </p:nvSpPr>
        <p:spPr>
          <a:xfrm rot="180000">
            <a:off x="756029" y="2406894"/>
            <a:ext cx="6803923" cy="1828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 ? ? </a:t>
            </a:r>
          </a:p>
        </p:txBody>
      </p:sp>
    </p:spTree>
    <p:extLst>
      <p:ext uri="{BB962C8B-B14F-4D97-AF65-F5344CB8AC3E}">
        <p14:creationId xmlns:p14="http://schemas.microsoft.com/office/powerpoint/2010/main" val="58381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1271370"/>
            <a:ext cx="7886700" cy="4047882"/>
          </a:xfrm>
        </p:spPr>
        <p:txBody>
          <a:bodyPr>
            <a:normAutofit fontScale="90000"/>
          </a:bodyPr>
          <a:lstStyle/>
          <a:p>
            <a:r>
              <a:rPr lang="en-US" dirty="0"/>
              <a:t>Need additional assistance?</a:t>
            </a:r>
            <a:br>
              <a:rPr lang="en-US" dirty="0"/>
            </a:br>
            <a:br>
              <a:rPr lang="en-US" dirty="0"/>
            </a:br>
            <a:r>
              <a:rPr lang="en-US" sz="2700" b="0" dirty="0"/>
              <a:t>Nancy Huggins, 5310 Program Manager, MDOT MTA OLTS</a:t>
            </a:r>
            <a:br>
              <a:rPr lang="en-US" sz="2700" b="0" dirty="0"/>
            </a:br>
            <a:r>
              <a:rPr lang="en-US" sz="2700" b="0" dirty="0">
                <a:hlinkClick r:id="rId3"/>
              </a:rPr>
              <a:t>nhuggins@mdot.Maryland.gov</a:t>
            </a: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br>
              <a:rPr lang="en-US" sz="2700" b="0" dirty="0"/>
            </a:b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281768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977620"/>
            <a:ext cx="7886700" cy="1619313"/>
          </a:xfrm>
        </p:spPr>
        <p:txBody>
          <a:bodyPr>
            <a:noAutofit/>
          </a:bodyPr>
          <a:lstStyle/>
          <a:p>
            <a:r>
              <a:rPr lang="en-US" sz="3800" dirty="0"/>
              <a:t>5310 Compliance Review Site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34" y="2862403"/>
            <a:ext cx="7768590" cy="267315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Entrance Conference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Site Visit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Exit Conference</a:t>
            </a:r>
          </a:p>
        </p:txBody>
      </p:sp>
    </p:spTree>
    <p:extLst>
      <p:ext uri="{BB962C8B-B14F-4D97-AF65-F5344CB8AC3E}">
        <p14:creationId xmlns:p14="http://schemas.microsoft.com/office/powerpoint/2010/main" val="113319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478" y="268480"/>
            <a:ext cx="7886700" cy="822901"/>
          </a:xfrm>
        </p:spPr>
        <p:txBody>
          <a:bodyPr/>
          <a:lstStyle/>
          <a:p>
            <a:r>
              <a:rPr lang="en-US" dirty="0"/>
              <a:t>Entrance Conference: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070" y="1268361"/>
            <a:ext cx="7177549" cy="4621162"/>
          </a:xfrm>
        </p:spPr>
        <p:txBody>
          <a:bodyPr>
            <a:normAutofit/>
          </a:bodyPr>
          <a:lstStyle/>
          <a:p>
            <a:r>
              <a:rPr lang="en-US" sz="2400" dirty="0"/>
              <a:t>Per the FTA 5310 grant process, every three to five  years MDOT MTA is required to conduct Performance Reviews for sub-recipients</a:t>
            </a:r>
          </a:p>
          <a:p>
            <a:r>
              <a:rPr lang="en-US" sz="2400" dirty="0"/>
              <a:t>OLTS Staff began the process in 2019</a:t>
            </a:r>
          </a:p>
          <a:p>
            <a:r>
              <a:rPr lang="en-US" sz="2400" dirty="0"/>
              <a:t>Due to the COVID-19 Pandemic, the process was suspended</a:t>
            </a:r>
          </a:p>
          <a:p>
            <a:r>
              <a:rPr lang="en-US" sz="2400" dirty="0"/>
              <a:t>OLTS staff is planning to begin the process again with the agencies that were scheduled in 2020</a:t>
            </a:r>
          </a:p>
          <a:p>
            <a:r>
              <a:rPr lang="en-US" sz="2400" dirty="0"/>
              <a:t>The 5310 Manager will contact you when it is time for your agency’s review</a:t>
            </a:r>
          </a:p>
        </p:txBody>
      </p:sp>
    </p:spTree>
    <p:extLst>
      <p:ext uri="{BB962C8B-B14F-4D97-AF65-F5344CB8AC3E}">
        <p14:creationId xmlns:p14="http://schemas.microsoft.com/office/powerpoint/2010/main" val="42690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9070_1G_FINAL_circular_4-20-15(1)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19755" r="18699" b="4711"/>
          <a:stretch/>
        </p:blipFill>
        <p:spPr>
          <a:xfrm>
            <a:off x="3796316" y="1155621"/>
            <a:ext cx="4080440" cy="493776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39000" sy="39000" algn="ctr" rotWithShape="0">
              <a:srgbClr val="000000"/>
            </a:outerShdw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91" y="282795"/>
            <a:ext cx="7886700" cy="1113690"/>
          </a:xfrm>
        </p:spPr>
        <p:txBody>
          <a:bodyPr>
            <a:normAutofit/>
          </a:bodyPr>
          <a:lstStyle/>
          <a:p>
            <a:r>
              <a:rPr lang="en-US" sz="3200" dirty="0"/>
              <a:t>Entrance Conference: </a:t>
            </a:r>
            <a:br>
              <a:rPr lang="en-US" sz="3200" dirty="0"/>
            </a:br>
            <a:r>
              <a:rPr lang="en-US" sz="3200" dirty="0"/>
              <a:t>Responsibilities and Obligations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023" y="2215396"/>
            <a:ext cx="36618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MDOT MTA 5310 Program</a:t>
            </a:r>
          </a:p>
          <a:p>
            <a:r>
              <a:rPr lang="en-US" sz="2000" i="1" dirty="0"/>
              <a:t>The program purpose is to improve mobility for seniors and individuals with disabilities by removing barriers to transportation service and expanding mobility options.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FTA 5310 Circular:  </a:t>
            </a:r>
            <a:r>
              <a:rPr lang="en-US" b="1" dirty="0"/>
              <a:t>FTA C9070.1G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023" y="1575108"/>
            <a:ext cx="316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5310 again?</a:t>
            </a:r>
          </a:p>
        </p:txBody>
      </p:sp>
    </p:spTree>
    <p:extLst>
      <p:ext uri="{BB962C8B-B14F-4D97-AF65-F5344CB8AC3E}">
        <p14:creationId xmlns:p14="http://schemas.microsoft.com/office/powerpoint/2010/main" val="34263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08" y="533951"/>
            <a:ext cx="7886700" cy="1058875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70" y="1494503"/>
            <a:ext cx="8218089" cy="471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FTA</a:t>
            </a:r>
            <a:r>
              <a:rPr lang="en-US" dirty="0"/>
              <a:t>:  Federal Transit Administration</a:t>
            </a:r>
          </a:p>
          <a:p>
            <a:pPr marL="0" indent="0">
              <a:buNone/>
            </a:pPr>
            <a:r>
              <a:rPr lang="en-US" b="1" dirty="0"/>
              <a:t>MDOT</a:t>
            </a:r>
            <a:r>
              <a:rPr lang="en-US" dirty="0"/>
              <a:t>:  Maryland Department of Transportation </a:t>
            </a:r>
          </a:p>
          <a:p>
            <a:pPr marL="0" indent="0">
              <a:buNone/>
            </a:pPr>
            <a:r>
              <a:rPr lang="en-US" b="1" dirty="0"/>
              <a:t>MTA</a:t>
            </a:r>
            <a:r>
              <a:rPr lang="en-US" dirty="0"/>
              <a:t>:  Maryland Transit Administration</a:t>
            </a:r>
          </a:p>
          <a:p>
            <a:pPr marL="0" indent="0">
              <a:buNone/>
            </a:pPr>
            <a:r>
              <a:rPr lang="en-US" b="1" dirty="0"/>
              <a:t>OLTS</a:t>
            </a:r>
            <a:r>
              <a:rPr lang="en-US" dirty="0"/>
              <a:t>:  Office of Local Transit Support</a:t>
            </a:r>
          </a:p>
          <a:p>
            <a:pPr marL="0" indent="0">
              <a:buNone/>
            </a:pPr>
            <a:r>
              <a:rPr lang="en-US" b="1" dirty="0"/>
              <a:t>Section 5310</a:t>
            </a:r>
            <a:r>
              <a:rPr lang="en-US" dirty="0"/>
              <a:t>: Enhanced Mobility of Seniors &amp; Individuals with Disabilities</a:t>
            </a:r>
          </a:p>
          <a:p>
            <a:pPr marL="0" indent="0">
              <a:buNone/>
            </a:pPr>
            <a:r>
              <a:rPr lang="en-US" b="1" dirty="0"/>
              <a:t>MM</a:t>
            </a:r>
            <a:r>
              <a:rPr lang="en-US" dirty="0"/>
              <a:t>:  Mobility Management </a:t>
            </a:r>
          </a:p>
          <a:p>
            <a:pPr marL="0" indent="0">
              <a:buNone/>
            </a:pPr>
            <a:r>
              <a:rPr lang="en-US" b="1" dirty="0"/>
              <a:t>PM</a:t>
            </a:r>
            <a:r>
              <a:rPr lang="en-US" dirty="0"/>
              <a:t>:  Preventive Maintenance</a:t>
            </a:r>
          </a:p>
          <a:p>
            <a:pPr marL="0" indent="0">
              <a:buNone/>
            </a:pPr>
            <a:r>
              <a:rPr lang="en-US" b="1" dirty="0"/>
              <a:t>Match</a:t>
            </a:r>
            <a:r>
              <a:rPr lang="en-US" dirty="0"/>
              <a:t>:  Federal and/or Local share required for grant </a:t>
            </a:r>
          </a:p>
          <a:p>
            <a:pPr marL="0" indent="0">
              <a:buNone/>
            </a:pPr>
            <a:r>
              <a:rPr lang="en-US" b="1" dirty="0"/>
              <a:t>FY</a:t>
            </a:r>
            <a:r>
              <a:rPr lang="en-US" dirty="0"/>
              <a:t>:  Fiscal year</a:t>
            </a:r>
          </a:p>
          <a:p>
            <a:pPr marL="0" indent="0">
              <a:buNone/>
            </a:pPr>
            <a:r>
              <a:rPr lang="en-US" b="1" dirty="0"/>
              <a:t>RFP</a:t>
            </a:r>
            <a:r>
              <a:rPr lang="en-US" dirty="0"/>
              <a:t>:  Request for Payment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4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4" y="307809"/>
            <a:ext cx="7886700" cy="2304890"/>
          </a:xfrm>
        </p:spPr>
        <p:txBody>
          <a:bodyPr>
            <a:normAutofit/>
          </a:bodyPr>
          <a:lstStyle/>
          <a:p>
            <a:r>
              <a:rPr lang="en-US" sz="3600" dirty="0"/>
              <a:t>Site Visit: Items to be Reviewed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8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142" y="2612698"/>
            <a:ext cx="6845231" cy="25556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Project Status</a:t>
            </a:r>
          </a:p>
          <a:p>
            <a:r>
              <a:rPr lang="en-US" sz="2400" dirty="0"/>
              <a:t>Financial Consideration</a:t>
            </a:r>
          </a:p>
          <a:p>
            <a:r>
              <a:rPr lang="en-US" sz="2400" dirty="0"/>
              <a:t>Grant Compliance Documentation</a:t>
            </a:r>
          </a:p>
          <a:p>
            <a:r>
              <a:rPr lang="en-US" sz="2400" dirty="0"/>
              <a:t>Reporting Compliance</a:t>
            </a:r>
          </a:p>
          <a:p>
            <a:r>
              <a:rPr lang="en-US" sz="2400" dirty="0"/>
              <a:t>Procurement</a:t>
            </a:r>
          </a:p>
          <a:p>
            <a:r>
              <a:rPr lang="en-US" sz="2400" dirty="0"/>
              <a:t>Asset Condition and 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4" y="307809"/>
            <a:ext cx="7886700" cy="2304890"/>
          </a:xfrm>
        </p:spPr>
        <p:txBody>
          <a:bodyPr>
            <a:normAutofit/>
          </a:bodyPr>
          <a:lstStyle/>
          <a:p>
            <a:r>
              <a:rPr lang="en-US" sz="3600" dirty="0"/>
              <a:t>Site Visit: Project Status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r>
              <a:rPr lang="en-US" sz="28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142" y="2612698"/>
            <a:ext cx="6845231" cy="255564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Objectives/Milestones, Completion Dates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Concerns, Actions for Completion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8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Visit: Financial Consideration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2327563"/>
            <a:ext cx="7898825" cy="3241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We will review the Following: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Invoicing on time?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Provides required documentation on a consistent basis?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Project on target to spend all funds by end of grant cycle?	</a:t>
            </a:r>
          </a:p>
        </p:txBody>
      </p:sp>
    </p:spTree>
    <p:extLst>
      <p:ext uri="{BB962C8B-B14F-4D97-AF65-F5344CB8AC3E}">
        <p14:creationId xmlns:p14="http://schemas.microsoft.com/office/powerpoint/2010/main" val="43938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" y="326572"/>
            <a:ext cx="9143999" cy="1813162"/>
          </a:xfrm>
        </p:spPr>
        <p:txBody>
          <a:bodyPr>
            <a:normAutofit fontScale="90000"/>
          </a:bodyPr>
          <a:lstStyle/>
          <a:p>
            <a:r>
              <a:rPr lang="en-US" dirty="0"/>
              <a:t>Site Visit: Grant Compliance </a:t>
            </a:r>
            <a:br>
              <a:rPr lang="en-US" dirty="0"/>
            </a:br>
            <a:r>
              <a:rPr lang="en-US" dirty="0"/>
              <a:t>                 Documentation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We will review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992" y="2314699"/>
            <a:ext cx="4259037" cy="355270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signed Certifications and Assurances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cell phone policy with enforcement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Policy/Plan (notifications, logs, action)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Assurance on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8264" y="2327564"/>
            <a:ext cx="4683909" cy="353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ADA Plan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included policy statement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included definitions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includes location(s), days/hours of operation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includes unrestricting  transportation of clients with disabilities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included unrestricting transport of travel aid/service animals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included trip denials/complaint log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included formal complaint process</a:t>
            </a:r>
          </a:p>
        </p:txBody>
      </p:sp>
    </p:spTree>
    <p:extLst>
      <p:ext uri="{BB962C8B-B14F-4D97-AF65-F5344CB8AC3E}">
        <p14:creationId xmlns:p14="http://schemas.microsoft.com/office/powerpoint/2010/main" val="198981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12967</TotalTime>
  <Words>926</Words>
  <Application>Microsoft Office PowerPoint</Application>
  <PresentationFormat>On-screen Show (4:3)</PresentationFormat>
  <Paragraphs>132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5310 Program Review  Site Visit</vt:lpstr>
      <vt:lpstr>5310 Compliance Review Site Visit</vt:lpstr>
      <vt:lpstr>Entrance Conference: </vt:lpstr>
      <vt:lpstr>Entrance Conference:  Responsibilities and Obligations</vt:lpstr>
      <vt:lpstr>Terminology</vt:lpstr>
      <vt:lpstr>Site Visit: Items to be Reviewed    We will review the following:</vt:lpstr>
      <vt:lpstr>Site Visit: Project Status    We will review the following:</vt:lpstr>
      <vt:lpstr>Site Visit: Financial Consideration </vt:lpstr>
      <vt:lpstr>Site Visit: Grant Compliance                   Documentation  We will review the following:</vt:lpstr>
      <vt:lpstr>Site Visit: Grant Compliance Documentation  We will review the following:</vt:lpstr>
      <vt:lpstr>Site Visit: Reporting Compliance  We will review the following: </vt:lpstr>
      <vt:lpstr>Site Visit: Procurement  We will review the following:</vt:lpstr>
      <vt:lpstr>Site Visit: Asset Conditions and Use   We will review the following:</vt:lpstr>
      <vt:lpstr>This concludes this Brief Overview of the 5310 Compliance Review Site Vist</vt:lpstr>
      <vt:lpstr>Exit Conference: Responsibilities and Obligations</vt:lpstr>
      <vt:lpstr>PowerPoint Presentation</vt:lpstr>
      <vt:lpstr>Need additional assistance?  Nancy Huggins, 5310 Program Manager, MDOT MTA OLTS nhuggins@mdot.Maryland.gov     </vt:lpstr>
    </vt:vector>
  </TitlesOfParts>
  <Company>Pulsar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TANYA NICHOLS</cp:lastModifiedBy>
  <cp:revision>240</cp:revision>
  <cp:lastPrinted>2017-10-05T20:56:00Z</cp:lastPrinted>
  <dcterms:created xsi:type="dcterms:W3CDTF">2017-04-18T13:09:15Z</dcterms:created>
  <dcterms:modified xsi:type="dcterms:W3CDTF">2023-02-20T19:36:03Z</dcterms:modified>
</cp:coreProperties>
</file>