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9"/>
  </p:notesMasterIdLst>
  <p:handoutMasterIdLst>
    <p:handoutMasterId r:id="rId20"/>
  </p:handoutMasterIdLst>
  <p:sldIdLst>
    <p:sldId id="256" r:id="rId2"/>
    <p:sldId id="343" r:id="rId3"/>
    <p:sldId id="363" r:id="rId4"/>
    <p:sldId id="358" r:id="rId5"/>
    <p:sldId id="364" r:id="rId6"/>
    <p:sldId id="369" r:id="rId7"/>
    <p:sldId id="370" r:id="rId8"/>
    <p:sldId id="371" r:id="rId9"/>
    <p:sldId id="375" r:id="rId10"/>
    <p:sldId id="372" r:id="rId11"/>
    <p:sldId id="373" r:id="rId12"/>
    <p:sldId id="374" r:id="rId13"/>
    <p:sldId id="376" r:id="rId14"/>
    <p:sldId id="367" r:id="rId15"/>
    <p:sldId id="346" r:id="rId16"/>
    <p:sldId id="360" r:id="rId17"/>
    <p:sldId id="34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Johnston" initials="TJ" lastIdx="6" clrIdx="0">
    <p:extLst>
      <p:ext uri="{19B8F6BF-5375-455C-9EA6-DF929625EA0E}">
        <p15:presenceInfo xmlns:p15="http://schemas.microsoft.com/office/powerpoint/2012/main" userId="S::tjohnston@mdot.state.md.us::77181e2d-839b-493f-956c-7be422a77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5" autoAdjust="0"/>
    <p:restoredTop sz="89130" autoAdjust="0"/>
  </p:normalViewPr>
  <p:slideViewPr>
    <p:cSldViewPr snapToGrid="0" snapToObjects="1" showGuides="1">
      <p:cViewPr varScale="1">
        <p:scale>
          <a:sx n="142" d="100"/>
          <a:sy n="142" d="100"/>
        </p:scale>
        <p:origin x="1542" y="114"/>
      </p:cViewPr>
      <p:guideLst>
        <p:guide orient="horz" pos="2160"/>
        <p:guide pos="2880"/>
      </p:guideLst>
    </p:cSldViewPr>
  </p:slideViewPr>
  <p:notesTextViewPr>
    <p:cViewPr>
      <p:scale>
        <a:sx n="60" d="100"/>
        <a:sy n="60" d="100"/>
      </p:scale>
      <p:origin x="0" y="0"/>
    </p:cViewPr>
  </p:notesText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Maryland 5310 Training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9/26/2017</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0AD3C7-7D3E-FF4F-905C-AFF2252C6911}" type="slidenum">
              <a:rPr lang="en-US" smtClean="0"/>
              <a:t>‹#›</a:t>
            </a:fld>
            <a:endParaRPr lang="en-US"/>
          </a:p>
        </p:txBody>
      </p:sp>
    </p:spTree>
    <p:extLst>
      <p:ext uri="{BB962C8B-B14F-4D97-AF65-F5344CB8AC3E}">
        <p14:creationId xmlns:p14="http://schemas.microsoft.com/office/powerpoint/2010/main" val="165183204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Maryland 5310 Training</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9/26/2017</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0E99A-EDB5-2E4F-A93D-3478D3E1ED70}" type="slidenum">
              <a:rPr lang="en-US" smtClean="0"/>
              <a:t>‹#›</a:t>
            </a:fld>
            <a:endParaRPr lang="en-US"/>
          </a:p>
        </p:txBody>
      </p:sp>
    </p:spTree>
    <p:extLst>
      <p:ext uri="{BB962C8B-B14F-4D97-AF65-F5344CB8AC3E}">
        <p14:creationId xmlns:p14="http://schemas.microsoft.com/office/powerpoint/2010/main" val="1586752493"/>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(please note:  for FY22/23 NO Local Match is required!)</a:t>
            </a:r>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4</a:t>
            </a:fld>
            <a:endParaRPr lang="en-US"/>
          </a:p>
        </p:txBody>
      </p:sp>
    </p:spTree>
    <p:extLst>
      <p:ext uri="{BB962C8B-B14F-4D97-AF65-F5344CB8AC3E}">
        <p14:creationId xmlns:p14="http://schemas.microsoft.com/office/powerpoint/2010/main" val="121444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fiscal year is the year used for taxing</a:t>
            </a:r>
            <a:r>
              <a:rPr lang="en-US" baseline="0" dirty="0"/>
              <a:t> or accounting purposes</a:t>
            </a:r>
          </a:p>
          <a:p>
            <a:r>
              <a:rPr lang="en-US" baseline="0" dirty="0"/>
              <a:t>How many organizations go by January to December?  </a:t>
            </a:r>
          </a:p>
          <a:p>
            <a:r>
              <a:rPr lang="en-US" baseline="0" dirty="0"/>
              <a:t>MDOT MTA follows the fiscal year of July 1 to June 30 – that is why your grants began with a July 1 date.</a:t>
            </a:r>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15</a:t>
            </a:fld>
            <a:endParaRPr lang="en-US"/>
          </a:p>
        </p:txBody>
      </p:sp>
    </p:spTree>
    <p:extLst>
      <p:ext uri="{BB962C8B-B14F-4D97-AF65-F5344CB8AC3E}">
        <p14:creationId xmlns:p14="http://schemas.microsoft.com/office/powerpoint/2010/main" val="212481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17</a:t>
            </a:fld>
            <a:endParaRPr lang="en-US"/>
          </a:p>
        </p:txBody>
      </p:sp>
    </p:spTree>
    <p:extLst>
      <p:ext uri="{BB962C8B-B14F-4D97-AF65-F5344CB8AC3E}">
        <p14:creationId xmlns:p14="http://schemas.microsoft.com/office/powerpoint/2010/main" val="1849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438969-1B8D-6340-871C-DDA21C257726}"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lumOff val="5000"/>
                  </a:schemeClr>
                </a:solidFill>
              </a:defRPr>
            </a:lvl1pPr>
          </a:lstStyle>
          <a:p>
            <a:fld id="{47134D58-FE8D-0B4F-8534-F5EB7AD4F421}" type="slidenum">
              <a:rPr lang="en-US" smtClean="0"/>
              <a:pPr/>
              <a:t>‹#›</a:t>
            </a:fld>
            <a:endParaRPr lang="en-US" dirty="0"/>
          </a:p>
        </p:txBody>
      </p:sp>
      <p:sp>
        <p:nvSpPr>
          <p:cNvPr id="7" name="TextBox 6"/>
          <p:cNvSpPr txBox="1"/>
          <p:nvPr userDrawn="1"/>
        </p:nvSpPr>
        <p:spPr>
          <a:xfrm>
            <a:off x="512618" y="52647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0775" y="1271370"/>
            <a:ext cx="7886700" cy="1325563"/>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p:nvPr>
        </p:nvSpPr>
        <p:spPr>
          <a:xfrm>
            <a:off x="628650" y="2327563"/>
            <a:ext cx="3886200" cy="3241965"/>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2327564"/>
            <a:ext cx="4348595" cy="32419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5438969-1B8D-6340-871C-DDA21C257726}"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95000"/>
                    <a:lumOff val="5000"/>
                  </a:schemeClr>
                </a:solidFill>
              </a:defRPr>
            </a:lvl1pPr>
          </a:lstStyle>
          <a:p>
            <a:fld id="{47134D58-FE8D-0B4F-8534-F5EB7AD4F4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438969-1B8D-6340-871C-DDA21C257726}" type="datetimeFigureOut">
              <a:rPr lang="en-US" smtClean="0"/>
              <a:t>2/22/2023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1"/>
            <a:ext cx="9142984" cy="6857238"/>
          </a:xfrm>
          <a:prstGeom prst="rect">
            <a:avLst/>
          </a:prstGeom>
        </p:spPr>
      </p:pic>
      <p:pic>
        <p:nvPicPr>
          <p:cNvPr id="9" name="Picture 8" descr="MDOT MTA Logo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54898" y="5908349"/>
            <a:ext cx="889462" cy="534663"/>
          </a:xfrm>
          <a:prstGeom prst="rect">
            <a:avLst/>
          </a:prstGeom>
        </p:spPr>
      </p:pic>
    </p:spTree>
    <p:extLst>
      <p:ext uri="{BB962C8B-B14F-4D97-AF65-F5344CB8AC3E}">
        <p14:creationId xmlns:p14="http://schemas.microsoft.com/office/powerpoint/2010/main" val="231551129"/>
      </p:ext>
    </p:extLst>
  </p:cSld>
  <p:clrMap bg1="lt1" tx1="dk1" bg2="lt2" tx2="dk2" accent1="accent1" accent2="accent2" accent3="accent3" accent4="accent4" accent5="accent5" accent6="accent6" hlink="hlink" folHlink="folHlink"/>
  <p:sldLayoutIdLst>
    <p:sldLayoutId id="2147483781" r:id="rId1"/>
    <p:sldLayoutId id="2147483784"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kepple@mdot.maryland.gov" TargetMode="External"/><Relationship Id="rId7" Type="http://schemas.openxmlformats.org/officeDocument/2006/relationships/hyperlink" Target="mailto:lbenson@mdot.maryland.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taylor7@mdot.maryland.gov" TargetMode="External"/><Relationship Id="rId5" Type="http://schemas.openxmlformats.org/officeDocument/2006/relationships/hyperlink" Target="mailto:bhojnacki@mdot.maryland.gov" TargetMode="External"/><Relationship Id="rId4" Type="http://schemas.openxmlformats.org/officeDocument/2006/relationships/hyperlink" Target="mailto:kwilhelm1@mdot.maryland.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954" y="1140544"/>
            <a:ext cx="8563896" cy="2143278"/>
          </a:xfrm>
        </p:spPr>
        <p:txBody>
          <a:bodyPr>
            <a:normAutofit/>
          </a:bodyPr>
          <a:lstStyle/>
          <a:p>
            <a:r>
              <a:rPr lang="en-US" sz="4400" b="1" dirty="0">
                <a:latin typeface="Arial" charset="0"/>
                <a:ea typeface="Arial" charset="0"/>
                <a:cs typeface="Arial" charset="0"/>
              </a:rPr>
              <a:t>LOTS Comprehensive Review</a:t>
            </a:r>
            <a:br>
              <a:rPr lang="en-US" sz="4400" b="1" dirty="0">
                <a:latin typeface="Arial" charset="0"/>
                <a:ea typeface="Arial" charset="0"/>
                <a:cs typeface="Arial" charset="0"/>
              </a:rPr>
            </a:br>
            <a:br>
              <a:rPr lang="en-US" sz="2200" b="1" dirty="0">
                <a:latin typeface="Arial" charset="0"/>
                <a:ea typeface="Arial" charset="0"/>
                <a:cs typeface="Arial" charset="0"/>
              </a:rPr>
            </a:br>
            <a:r>
              <a:rPr lang="en-US" sz="2200" b="1" dirty="0">
                <a:latin typeface="Arial" charset="0"/>
                <a:ea typeface="Arial" charset="0"/>
                <a:cs typeface="Arial" charset="0"/>
              </a:rPr>
              <a:t>Site Visit</a:t>
            </a:r>
            <a:endParaRPr lang="en-US" sz="2800" i="1" dirty="0">
              <a:latin typeface="Arial" charset="0"/>
              <a:ea typeface="Arial" charset="0"/>
              <a:cs typeface="Arial" charset="0"/>
            </a:endParaRPr>
          </a:p>
        </p:txBody>
      </p:sp>
      <p:sp>
        <p:nvSpPr>
          <p:cNvPr id="3" name="Subtitle 2"/>
          <p:cNvSpPr>
            <a:spLocks noGrp="1"/>
          </p:cNvSpPr>
          <p:nvPr>
            <p:ph type="subTitle" idx="1"/>
          </p:nvPr>
        </p:nvSpPr>
        <p:spPr>
          <a:xfrm>
            <a:off x="1143000" y="3906837"/>
            <a:ext cx="6858000" cy="2228919"/>
          </a:xfrm>
        </p:spPr>
        <p:txBody>
          <a:bodyPr>
            <a:normAutofit/>
          </a:bodyPr>
          <a:lstStyle/>
          <a:p>
            <a:r>
              <a:rPr lang="en-US" sz="3200" dirty="0">
                <a:latin typeface="Arial" charset="0"/>
                <a:ea typeface="Arial" charset="0"/>
                <a:cs typeface="Arial" charset="0"/>
              </a:rPr>
              <a:t>February 23, 2023</a:t>
            </a:r>
          </a:p>
          <a:p>
            <a:r>
              <a:rPr lang="en-US" sz="2400" dirty="0">
                <a:latin typeface="Arial" charset="0"/>
                <a:ea typeface="Arial" charset="0"/>
                <a:cs typeface="Arial" charset="0"/>
              </a:rPr>
              <a:t>Presented by:</a:t>
            </a:r>
          </a:p>
          <a:p>
            <a:r>
              <a:rPr lang="en-US" sz="2400" dirty="0">
                <a:latin typeface="Arial" charset="0"/>
                <a:ea typeface="Arial" charset="0"/>
                <a:cs typeface="Arial" charset="0"/>
              </a:rPr>
              <a:t>Tanya Nichols, Deputy Director</a:t>
            </a:r>
          </a:p>
          <a:p>
            <a:r>
              <a:rPr lang="en-US" sz="2400" dirty="0">
                <a:latin typeface="Arial" charset="0"/>
                <a:ea typeface="Arial" charset="0"/>
                <a:cs typeface="Arial" charset="0"/>
              </a:rPr>
              <a:t>MDOT MTA OLTS</a:t>
            </a:r>
          </a:p>
        </p:txBody>
      </p:sp>
    </p:spTree>
    <p:extLst>
      <p:ext uri="{BB962C8B-B14F-4D97-AF65-F5344CB8AC3E}">
        <p14:creationId xmlns:p14="http://schemas.microsoft.com/office/powerpoint/2010/main" val="356866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78741"/>
            <a:ext cx="7886700" cy="1787516"/>
          </a:xfrm>
        </p:spPr>
        <p:txBody>
          <a:bodyPr>
            <a:normAutofit/>
          </a:bodyPr>
          <a:lstStyle/>
          <a:p>
            <a:r>
              <a:rPr lang="en-US" sz="4400" dirty="0"/>
              <a:t>Planning and Public Participation</a:t>
            </a:r>
          </a:p>
        </p:txBody>
      </p:sp>
      <p:sp>
        <p:nvSpPr>
          <p:cNvPr id="3" name="Content Placeholder 2"/>
          <p:cNvSpPr>
            <a:spLocks noGrp="1"/>
          </p:cNvSpPr>
          <p:nvPr>
            <p:ph sz="half" idx="1"/>
          </p:nvPr>
        </p:nvSpPr>
        <p:spPr>
          <a:xfrm>
            <a:off x="628650" y="1919001"/>
            <a:ext cx="7829550" cy="3241965"/>
          </a:xfrm>
        </p:spPr>
        <p:txBody>
          <a:bodyPr>
            <a:normAutofit/>
          </a:bodyPr>
          <a:lstStyle/>
          <a:p>
            <a:pPr marL="0" indent="0">
              <a:buNone/>
            </a:pPr>
            <a:r>
              <a:rPr lang="en-US" b="1" dirty="0">
                <a:latin typeface="Adobe Garamond Pro Bold" pitchFamily="18" charset="0"/>
              </a:rPr>
              <a:t>The grantee must participate in the transportation planning process in compliance with FTA requirements, Metropolitan statewide Planning Final Rule, and Management Systems Interim Final Rule, as revised</a:t>
            </a:r>
          </a:p>
          <a:p>
            <a:pPr marL="0" indent="0">
              <a:buNone/>
            </a:pPr>
            <a:endParaRPr lang="en-US" dirty="0"/>
          </a:p>
          <a:p>
            <a:pPr>
              <a:buFont typeface="Arial" panose="020B0604020202020204" pitchFamily="34" charset="0"/>
              <a:buChar char="•"/>
            </a:pPr>
            <a:r>
              <a:rPr lang="en-US" dirty="0"/>
              <a:t>Program of Projects</a:t>
            </a:r>
          </a:p>
          <a:p>
            <a:pPr>
              <a:buFont typeface="Arial" panose="020B0604020202020204" pitchFamily="34" charset="0"/>
              <a:buChar char="•"/>
            </a:pPr>
            <a:r>
              <a:rPr lang="en-US" dirty="0"/>
              <a:t>Title VI</a:t>
            </a:r>
          </a:p>
          <a:p>
            <a:pPr>
              <a:buFont typeface="Arial" panose="020B0604020202020204" pitchFamily="34" charset="0"/>
              <a:buChar char="•"/>
            </a:pPr>
            <a:r>
              <a:rPr lang="en-US" dirty="0"/>
              <a:t>Public Comment:</a:t>
            </a:r>
          </a:p>
          <a:p>
            <a:pPr lvl="1">
              <a:buFont typeface="Arial" panose="020B0604020202020204" pitchFamily="34" charset="0"/>
              <a:buChar char="•"/>
            </a:pPr>
            <a:r>
              <a:rPr lang="en-US" dirty="0"/>
              <a:t>Fare/Service Changes</a:t>
            </a:r>
          </a:p>
          <a:p>
            <a:endParaRPr lang="en-US" dirty="0"/>
          </a:p>
          <a:p>
            <a:endParaRPr lang="en-US" dirty="0"/>
          </a:p>
        </p:txBody>
      </p:sp>
      <p:pic>
        <p:nvPicPr>
          <p:cNvPr id="3074" name="Picture 2" descr="Public Involvement | US Department of Transportation">
            <a:extLst>
              <a:ext uri="{FF2B5EF4-FFF2-40B4-BE49-F238E27FC236}">
                <a16:creationId xmlns:a16="http://schemas.microsoft.com/office/drawing/2014/main" id="{23FC05AC-9AF8-E5B7-DB61-FAA130ED5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784" y="3092687"/>
            <a:ext cx="4063474" cy="275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5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75" y="291656"/>
            <a:ext cx="7886700" cy="1765744"/>
          </a:xfrm>
        </p:spPr>
        <p:txBody>
          <a:bodyPr>
            <a:normAutofit/>
          </a:bodyPr>
          <a:lstStyle/>
          <a:p>
            <a:r>
              <a:rPr lang="en-US" sz="4400"/>
              <a:t>Service Requirements/Restrictions</a:t>
            </a:r>
            <a:endParaRPr lang="en-US" sz="3600" dirty="0"/>
          </a:p>
        </p:txBody>
      </p:sp>
      <p:sp>
        <p:nvSpPr>
          <p:cNvPr id="3" name="Content Placeholder 2"/>
          <p:cNvSpPr>
            <a:spLocks noGrp="1"/>
          </p:cNvSpPr>
          <p:nvPr>
            <p:ph sz="half" idx="1"/>
          </p:nvPr>
        </p:nvSpPr>
        <p:spPr>
          <a:xfrm>
            <a:off x="628650" y="2327563"/>
            <a:ext cx="8199664" cy="3241965"/>
          </a:xfrm>
        </p:spPr>
        <p:txBody>
          <a:bodyPr/>
          <a:lstStyle/>
          <a:p>
            <a:r>
              <a:rPr lang="en-US" dirty="0"/>
              <a:t>Elderly and Persons with Disabilities/Medicare Half-Fare</a:t>
            </a:r>
          </a:p>
          <a:p>
            <a:r>
              <a:rPr lang="en-US" dirty="0"/>
              <a:t>ADA – complaint processes, website</a:t>
            </a:r>
          </a:p>
          <a:p>
            <a:r>
              <a:rPr lang="en-US" dirty="0"/>
              <a:t>Charter Bus Protections</a:t>
            </a:r>
          </a:p>
          <a:p>
            <a:r>
              <a:rPr lang="en-US" dirty="0"/>
              <a:t>School Bus Protections</a:t>
            </a:r>
          </a:p>
        </p:txBody>
      </p:sp>
    </p:spTree>
    <p:extLst>
      <p:ext uri="{BB962C8B-B14F-4D97-AF65-F5344CB8AC3E}">
        <p14:creationId xmlns:p14="http://schemas.microsoft.com/office/powerpoint/2010/main" val="132464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5198"/>
            <a:ext cx="9144000" cy="1809288"/>
          </a:xfrm>
        </p:spPr>
        <p:txBody>
          <a:bodyPr>
            <a:normAutofit/>
          </a:bodyPr>
          <a:lstStyle/>
          <a:p>
            <a:r>
              <a:rPr lang="en-US" sz="3600" dirty="0"/>
              <a:t>Asset Management, Safety, and Security</a:t>
            </a:r>
          </a:p>
        </p:txBody>
      </p:sp>
      <p:sp>
        <p:nvSpPr>
          <p:cNvPr id="3" name="Content Placeholder 2"/>
          <p:cNvSpPr>
            <a:spLocks noGrp="1"/>
          </p:cNvSpPr>
          <p:nvPr>
            <p:ph sz="half" idx="1"/>
          </p:nvPr>
        </p:nvSpPr>
        <p:spPr>
          <a:xfrm>
            <a:off x="283029" y="1654629"/>
            <a:ext cx="8599714" cy="4713514"/>
          </a:xfrm>
        </p:spPr>
        <p:txBody>
          <a:bodyPr>
            <a:normAutofit/>
          </a:bodyPr>
          <a:lstStyle/>
          <a:p>
            <a:pPr marL="0" indent="0">
              <a:buNone/>
            </a:pPr>
            <a:r>
              <a:rPr lang="en-US" sz="1800" b="1" dirty="0">
                <a:latin typeface="Adobe Garamond Pro Bold" pitchFamily="18" charset="0"/>
              </a:rPr>
              <a:t>The Grantee must maintain control over real property , facilities, and equipment and ensure that they are used in transit service</a:t>
            </a:r>
          </a:p>
          <a:p>
            <a:pPr marL="0" indent="0">
              <a:buNone/>
            </a:pPr>
            <a:r>
              <a:rPr lang="en-US" sz="1800" b="1" dirty="0">
                <a:latin typeface="Adobe Garamond Pro Bold" pitchFamily="18" charset="0"/>
              </a:rPr>
              <a:t>Grantees must keep federally funded equipment and facilities in good operating order and maintain ADA accessibility features.</a:t>
            </a:r>
          </a:p>
          <a:p>
            <a:pPr marL="0" indent="0">
              <a:buNone/>
            </a:pPr>
            <a:r>
              <a:rPr lang="en-US" sz="1800" b="1" dirty="0">
                <a:latin typeface="Adobe Garamond Pro Bold" pitchFamily="18" charset="0"/>
              </a:rPr>
              <a:t>Grantees must operate services in safe and secure manor. Under the Safety Authority Provisions of the Federal Transit laws, the Secretary has the authority to investigate operations of the grantee for any conditions that appear to create a serious hazard of death or injury, especially of the transit service</a:t>
            </a:r>
          </a:p>
          <a:p>
            <a:pPr marL="0" indent="0">
              <a:buNone/>
            </a:pPr>
            <a:endParaRPr lang="en-US" sz="1800" b="1" dirty="0">
              <a:latin typeface="Adobe Garamond Pro Bold" pitchFamily="18" charset="0"/>
            </a:endParaRPr>
          </a:p>
          <a:p>
            <a:pPr>
              <a:lnSpc>
                <a:spcPct val="100000"/>
              </a:lnSpc>
            </a:pPr>
            <a:r>
              <a:rPr lang="en-US" sz="1800" dirty="0"/>
              <a:t>Vehicle and Facility Management (TAMP)</a:t>
            </a:r>
          </a:p>
          <a:p>
            <a:pPr>
              <a:lnSpc>
                <a:spcPct val="100000"/>
              </a:lnSpc>
            </a:pPr>
            <a:r>
              <a:rPr lang="en-US" sz="1800" dirty="0"/>
              <a:t>Maintenance Plan</a:t>
            </a:r>
          </a:p>
          <a:p>
            <a:pPr>
              <a:lnSpc>
                <a:spcPct val="100000"/>
              </a:lnSpc>
            </a:pPr>
            <a:r>
              <a:rPr lang="en-US" sz="1800" dirty="0"/>
              <a:t>Safety and Security (PTASP)</a:t>
            </a:r>
          </a:p>
          <a:p>
            <a:pPr>
              <a:buFont typeface="Arial" panose="020B0604020202020204" pitchFamily="34" charset="0"/>
              <a:buChar char="•"/>
            </a:pPr>
            <a:endParaRPr lang="en-US" b="1" dirty="0">
              <a:latin typeface="Adobe Garamond Pro Bold" pitchFamily="18" charset="0"/>
            </a:endParaRPr>
          </a:p>
        </p:txBody>
      </p:sp>
      <p:pic>
        <p:nvPicPr>
          <p:cNvPr id="4" name="Picture 3">
            <a:extLst>
              <a:ext uri="{FF2B5EF4-FFF2-40B4-BE49-F238E27FC236}">
                <a16:creationId xmlns:a16="http://schemas.microsoft.com/office/drawing/2014/main" id="{450407D0-B285-1F50-3009-C44660F94C16}"/>
              </a:ext>
            </a:extLst>
          </p:cNvPr>
          <p:cNvPicPr>
            <a:picLocks noChangeAspect="1"/>
          </p:cNvPicPr>
          <p:nvPr/>
        </p:nvPicPr>
        <p:blipFill>
          <a:blip r:embed="rId2"/>
          <a:stretch>
            <a:fillRect/>
          </a:stretch>
        </p:blipFill>
        <p:spPr>
          <a:xfrm>
            <a:off x="4978821" y="3871609"/>
            <a:ext cx="2469324" cy="2496534"/>
          </a:xfrm>
          <a:prstGeom prst="rect">
            <a:avLst/>
          </a:prstGeom>
        </p:spPr>
      </p:pic>
    </p:spTree>
    <p:extLst>
      <p:ext uri="{BB962C8B-B14F-4D97-AF65-F5344CB8AC3E}">
        <p14:creationId xmlns:p14="http://schemas.microsoft.com/office/powerpoint/2010/main" val="411770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170"/>
            <a:ext cx="7886700" cy="1325563"/>
          </a:xfrm>
        </p:spPr>
        <p:txBody>
          <a:bodyPr/>
          <a:lstStyle/>
          <a:p>
            <a:r>
              <a:rPr lang="en-US" dirty="0"/>
              <a:t>Personnel Issues – Human Resources</a:t>
            </a:r>
          </a:p>
        </p:txBody>
      </p:sp>
      <p:sp>
        <p:nvSpPr>
          <p:cNvPr id="3" name="Content Placeholder 2"/>
          <p:cNvSpPr>
            <a:spLocks noGrp="1"/>
          </p:cNvSpPr>
          <p:nvPr>
            <p:ph sz="half" idx="1"/>
          </p:nvPr>
        </p:nvSpPr>
        <p:spPr>
          <a:xfrm>
            <a:off x="628650" y="2327563"/>
            <a:ext cx="8297636" cy="3241965"/>
          </a:xfrm>
        </p:spPr>
        <p:txBody>
          <a:bodyPr/>
          <a:lstStyle/>
          <a:p>
            <a:r>
              <a:rPr lang="en-US" dirty="0"/>
              <a:t>Equal Employment Opportunity (EEO)</a:t>
            </a:r>
          </a:p>
          <a:p>
            <a:r>
              <a:rPr lang="en-US" dirty="0"/>
              <a:t>Drug-Free Workplace</a:t>
            </a:r>
          </a:p>
          <a:p>
            <a:r>
              <a:rPr lang="en-US" dirty="0"/>
              <a:t>FTA Drug and Alcohol Testing Program</a:t>
            </a:r>
          </a:p>
          <a:p>
            <a:pPr lvl="1"/>
            <a:r>
              <a:rPr lang="en-US" dirty="0"/>
              <a:t>50% drug testing/10% Alcohol testing  of safety sensitive employees over ALL service hours and days.</a:t>
            </a:r>
          </a:p>
          <a:p>
            <a:pPr lvl="1"/>
            <a:r>
              <a:rPr lang="en-US" dirty="0"/>
              <a:t>MIS reports submitted.</a:t>
            </a:r>
          </a:p>
          <a:p>
            <a:pPr lvl="1"/>
            <a:r>
              <a:rPr lang="en-US" dirty="0"/>
              <a:t>DAMIS annual report.</a:t>
            </a:r>
          </a:p>
        </p:txBody>
      </p:sp>
      <p:pic>
        <p:nvPicPr>
          <p:cNvPr id="2050" name="Picture 2" descr="Public Transportation In The US: A Driver Of Health And Equity | Health  Affairs">
            <a:extLst>
              <a:ext uri="{FF2B5EF4-FFF2-40B4-BE49-F238E27FC236}">
                <a16:creationId xmlns:a16="http://schemas.microsoft.com/office/drawing/2014/main" id="{5DFC7C8B-36BB-4D55-B205-06FB7EB8B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71" y="4163191"/>
            <a:ext cx="3330610" cy="187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0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49" y="494622"/>
            <a:ext cx="6323843" cy="1325563"/>
          </a:xfrm>
        </p:spPr>
        <p:txBody>
          <a:bodyPr>
            <a:normAutofit fontScale="90000"/>
          </a:bodyPr>
          <a:lstStyle/>
          <a:p>
            <a:pPr algn="ctr"/>
            <a:r>
              <a:rPr lang="en-US" dirty="0"/>
              <a:t>This concludes this Brief Overview of the LOTS Compliance Review Site Visit</a:t>
            </a:r>
          </a:p>
        </p:txBody>
      </p:sp>
      <p:pic>
        <p:nvPicPr>
          <p:cNvPr id="4" name="Picture 3" descr="A picture containing text, businesscard&#10;&#10;Description automatically generated">
            <a:extLst>
              <a:ext uri="{FF2B5EF4-FFF2-40B4-BE49-F238E27FC236}">
                <a16:creationId xmlns:a16="http://schemas.microsoft.com/office/drawing/2014/main" id="{A3C95477-4CA8-B4A2-382F-73DAEE2EE6FF}"/>
              </a:ext>
            </a:extLst>
          </p:cNvPr>
          <p:cNvPicPr>
            <a:picLocks noChangeAspect="1"/>
          </p:cNvPicPr>
          <p:nvPr/>
        </p:nvPicPr>
        <p:blipFill>
          <a:blip r:embed="rId2"/>
          <a:stretch>
            <a:fillRect/>
          </a:stretch>
        </p:blipFill>
        <p:spPr>
          <a:xfrm>
            <a:off x="2535160" y="1965845"/>
            <a:ext cx="3457078" cy="4473865"/>
          </a:xfrm>
          <a:prstGeom prst="rect">
            <a:avLst/>
          </a:prstGeom>
        </p:spPr>
      </p:pic>
    </p:spTree>
    <p:extLst>
      <p:ext uri="{BB962C8B-B14F-4D97-AF65-F5344CB8AC3E}">
        <p14:creationId xmlns:p14="http://schemas.microsoft.com/office/powerpoint/2010/main" val="404248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310 Program Manual.pdf - Adobe Acrobat Reader DC (32-bit)"/>
          <p:cNvPicPr>
            <a:picLocks noChangeAspect="1"/>
          </p:cNvPicPr>
          <p:nvPr/>
        </p:nvPicPr>
        <p:blipFill rotWithShape="1">
          <a:blip r:embed="rId3">
            <a:extLst>
              <a:ext uri="{28A0092B-C50C-407E-A947-70E740481C1C}">
                <a14:useLocalDpi xmlns:a14="http://schemas.microsoft.com/office/drawing/2010/main" val="0"/>
              </a:ext>
            </a:extLst>
          </a:blip>
          <a:srcRect l="9801" t="22653" r="35759" b="943"/>
          <a:stretch/>
        </p:blipFill>
        <p:spPr>
          <a:xfrm>
            <a:off x="364692" y="1845270"/>
            <a:ext cx="2797677" cy="3291840"/>
          </a:xfrm>
          <a:prstGeom prst="rect">
            <a:avLst/>
          </a:prstGeom>
        </p:spPr>
      </p:pic>
      <p:sp>
        <p:nvSpPr>
          <p:cNvPr id="2" name="Title 1"/>
          <p:cNvSpPr>
            <a:spLocks noGrp="1"/>
          </p:cNvSpPr>
          <p:nvPr>
            <p:ph type="title"/>
          </p:nvPr>
        </p:nvSpPr>
        <p:spPr>
          <a:xfrm>
            <a:off x="364692" y="318625"/>
            <a:ext cx="7886700" cy="1113690"/>
          </a:xfrm>
        </p:spPr>
        <p:txBody>
          <a:bodyPr>
            <a:normAutofit/>
          </a:bodyPr>
          <a:lstStyle/>
          <a:p>
            <a:r>
              <a:rPr lang="en-US" sz="3600" dirty="0"/>
              <a:t>Exit Conference:</a:t>
            </a:r>
            <a:br>
              <a:rPr lang="en-US" sz="3600" dirty="0"/>
            </a:br>
            <a:r>
              <a:rPr lang="en-US" sz="3600" dirty="0"/>
              <a:t>Responsibilities and Obligations</a:t>
            </a:r>
          </a:p>
        </p:txBody>
      </p:sp>
      <p:sp>
        <p:nvSpPr>
          <p:cNvPr id="10" name="TextBox 9"/>
          <p:cNvSpPr txBox="1"/>
          <p:nvPr/>
        </p:nvSpPr>
        <p:spPr>
          <a:xfrm>
            <a:off x="3446207" y="1845270"/>
            <a:ext cx="5524500" cy="3477875"/>
          </a:xfrm>
          <a:prstGeom prst="rect">
            <a:avLst/>
          </a:prstGeom>
          <a:noFill/>
        </p:spPr>
        <p:txBody>
          <a:bodyPr wrap="square" rtlCol="0">
            <a:spAutoFit/>
          </a:bodyPr>
          <a:lstStyle/>
          <a:p>
            <a:r>
              <a:rPr lang="en-US" sz="2200" dirty="0"/>
              <a:t>LOTS Manual</a:t>
            </a:r>
          </a:p>
          <a:p>
            <a:endParaRPr lang="en-US" sz="2200" dirty="0"/>
          </a:p>
          <a:p>
            <a:pPr marL="342900" indent="-342900">
              <a:buFont typeface="Arial" panose="020B0604020202020204" pitchFamily="34" charset="0"/>
              <a:buChar char="•"/>
            </a:pPr>
            <a:r>
              <a:rPr lang="en-US" sz="2200" dirty="0"/>
              <a:t>Let’s take a look at the LOTS Manual which is your ‘bible’ for this grant.</a:t>
            </a:r>
          </a:p>
          <a:p>
            <a:endParaRPr lang="en-US" sz="2200" dirty="0"/>
          </a:p>
          <a:p>
            <a:pPr marL="342900" indent="-342900">
              <a:buFont typeface="Arial" panose="020B0604020202020204" pitchFamily="34" charset="0"/>
              <a:buChar char="•"/>
            </a:pPr>
            <a:r>
              <a:rPr lang="en-US" sz="2200" dirty="0"/>
              <a:t>It can be found on the TAM website under Resources/Office of Local Transit Support</a:t>
            </a:r>
          </a:p>
          <a:p>
            <a:endParaRPr lang="en-US" sz="2200" dirty="0"/>
          </a:p>
          <a:p>
            <a:pPr marL="342900" indent="-342900">
              <a:buFont typeface="Arial" panose="020B0604020202020204" pitchFamily="34" charset="0"/>
              <a:buChar char="•"/>
            </a:pPr>
            <a:r>
              <a:rPr lang="en-US" sz="2200" dirty="0"/>
              <a:t>Recommend downloading PDF to your desktop</a:t>
            </a:r>
          </a:p>
        </p:txBody>
      </p:sp>
      <p:pic>
        <p:nvPicPr>
          <p:cNvPr id="5" name="Picture 4" descr="A picture containing text, businesscard&#10;&#10;Description automatically generated">
            <a:extLst>
              <a:ext uri="{FF2B5EF4-FFF2-40B4-BE49-F238E27FC236}">
                <a16:creationId xmlns:a16="http://schemas.microsoft.com/office/drawing/2014/main" id="{F35D32C8-312C-847E-196D-67585A869C60}"/>
              </a:ext>
            </a:extLst>
          </p:cNvPr>
          <p:cNvPicPr>
            <a:picLocks noChangeAspect="1"/>
          </p:cNvPicPr>
          <p:nvPr/>
        </p:nvPicPr>
        <p:blipFill>
          <a:blip r:embed="rId4"/>
          <a:stretch>
            <a:fillRect/>
          </a:stretch>
        </p:blipFill>
        <p:spPr>
          <a:xfrm>
            <a:off x="364692" y="1575881"/>
            <a:ext cx="2863911" cy="3706238"/>
          </a:xfrm>
          <a:prstGeom prst="rect">
            <a:avLst/>
          </a:prstGeom>
        </p:spPr>
      </p:pic>
    </p:spTree>
    <p:extLst>
      <p:ext uri="{BB962C8B-B14F-4D97-AF65-F5344CB8AC3E}">
        <p14:creationId xmlns:p14="http://schemas.microsoft.com/office/powerpoint/2010/main" val="100876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775" y="640811"/>
            <a:ext cx="5614219" cy="584775"/>
          </a:xfrm>
          <a:prstGeom prst="rect">
            <a:avLst/>
          </a:prstGeom>
          <a:noFill/>
        </p:spPr>
        <p:txBody>
          <a:bodyPr wrap="square" rtlCol="0">
            <a:spAutoFit/>
          </a:bodyPr>
          <a:lstStyle/>
          <a:p>
            <a:r>
              <a:rPr lang="en-US" sz="3200" dirty="0"/>
              <a:t>General Questions???</a:t>
            </a:r>
          </a:p>
        </p:txBody>
      </p:sp>
      <p:sp>
        <p:nvSpPr>
          <p:cNvPr id="6" name="Rectangle 5"/>
          <p:cNvSpPr/>
          <p:nvPr/>
        </p:nvSpPr>
        <p:spPr>
          <a:xfrm rot="180000">
            <a:off x="756029" y="2406894"/>
            <a:ext cx="6803923" cy="1828800"/>
          </a:xfrm>
          <a:prstGeom prst="rect">
            <a:avLst/>
          </a:prstGeom>
          <a:noFill/>
        </p:spPr>
        <p:txBody>
          <a:bodyPr wrap="square" lIns="91440" tIns="45720" rIns="91440" bIns="45720">
            <a:prstTxWarp prst="textPlain">
              <a:avLst/>
            </a:prstTxWarp>
            <a:spAutoFit/>
            <a:scene3d>
              <a:camera prst="perspectiveContrastingLeftFacing"/>
              <a:lightRig rig="threePt" dir="t"/>
            </a:scene3d>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 ? </a:t>
            </a:r>
          </a:p>
        </p:txBody>
      </p:sp>
    </p:spTree>
    <p:extLst>
      <p:ext uri="{BB962C8B-B14F-4D97-AF65-F5344CB8AC3E}">
        <p14:creationId xmlns:p14="http://schemas.microsoft.com/office/powerpoint/2010/main" val="58381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75" y="1271370"/>
            <a:ext cx="7886700" cy="4047882"/>
          </a:xfrm>
        </p:spPr>
        <p:txBody>
          <a:bodyPr>
            <a:normAutofit fontScale="90000"/>
          </a:bodyPr>
          <a:lstStyle/>
          <a:p>
            <a:r>
              <a:rPr lang="en-US" dirty="0"/>
              <a:t>Need additional assistance?</a:t>
            </a:r>
            <a:br>
              <a:rPr lang="en-US" dirty="0"/>
            </a:br>
            <a:br>
              <a:rPr lang="en-US" dirty="0"/>
            </a:br>
            <a:r>
              <a:rPr lang="en-US" sz="2700" b="0" dirty="0"/>
              <a:t> Regional Planner:</a:t>
            </a:r>
            <a:br>
              <a:rPr lang="en-US" sz="2700" b="0" dirty="0"/>
            </a:br>
            <a:br>
              <a:rPr lang="en-US" sz="2700" b="0" dirty="0"/>
            </a:br>
            <a:r>
              <a:rPr lang="en-US" sz="2700" b="0" dirty="0"/>
              <a:t>	Eastern Region:</a:t>
            </a:r>
            <a:br>
              <a:rPr lang="en-US" sz="2700" b="0" dirty="0"/>
            </a:br>
            <a:r>
              <a:rPr lang="en-US" sz="2700" b="0" dirty="0"/>
              <a:t>		Jason Kepple: </a:t>
            </a:r>
            <a:r>
              <a:rPr lang="en-US" sz="2700" b="0" dirty="0">
                <a:hlinkClick r:id="rId3"/>
              </a:rPr>
              <a:t>jkepple@mdot.maryland.gov</a:t>
            </a:r>
            <a:r>
              <a:rPr lang="en-US" sz="2700" b="0" dirty="0"/>
              <a:t> </a:t>
            </a:r>
            <a:br>
              <a:rPr lang="en-US" sz="2700" b="0" dirty="0"/>
            </a:br>
            <a:r>
              <a:rPr lang="en-US" sz="2700" b="0" dirty="0"/>
              <a:t>	Western Region:</a:t>
            </a:r>
            <a:br>
              <a:rPr lang="en-US" sz="2700" b="0" dirty="0"/>
            </a:br>
            <a:r>
              <a:rPr lang="en-US" sz="2700" b="0" dirty="0"/>
              <a:t>		Kirby Wilhelm: </a:t>
            </a:r>
            <a:r>
              <a:rPr lang="en-US" sz="2700" b="0" dirty="0">
                <a:hlinkClick r:id="rId4"/>
              </a:rPr>
              <a:t>kwilhelm1@mdot.maryland.gov</a:t>
            </a:r>
            <a:r>
              <a:rPr lang="en-US" sz="2700" b="0" dirty="0"/>
              <a:t> </a:t>
            </a:r>
            <a:br>
              <a:rPr lang="en-US" sz="2700" b="0" dirty="0"/>
            </a:br>
            <a:r>
              <a:rPr lang="en-US" sz="2700" b="0" dirty="0"/>
              <a:t>	Southern Region:</a:t>
            </a:r>
            <a:br>
              <a:rPr lang="en-US" sz="2700" b="0" dirty="0"/>
            </a:br>
            <a:r>
              <a:rPr lang="en-US" sz="2700" b="0" dirty="0"/>
              <a:t>		Bruce Hojnacki: </a:t>
            </a:r>
            <a:r>
              <a:rPr lang="en-US" sz="2700" b="0" dirty="0">
                <a:hlinkClick r:id="rId5"/>
              </a:rPr>
              <a:t>bhojnacki@mdot.maryland.gov</a:t>
            </a:r>
            <a:r>
              <a:rPr lang="en-US" sz="2700" b="0" dirty="0"/>
              <a:t> </a:t>
            </a:r>
            <a:br>
              <a:rPr lang="en-US" sz="2700" b="0" dirty="0"/>
            </a:br>
            <a:r>
              <a:rPr lang="en-US" sz="2700" b="0" dirty="0"/>
              <a:t>	Northern Region:</a:t>
            </a:r>
            <a:br>
              <a:rPr lang="en-US" sz="2700" b="0" dirty="0"/>
            </a:br>
            <a:r>
              <a:rPr lang="en-US" sz="2700" b="0" dirty="0"/>
              <a:t>		Chris Taylor: </a:t>
            </a:r>
            <a:r>
              <a:rPr lang="en-US" sz="2700" b="0" dirty="0">
                <a:hlinkClick r:id="rId6"/>
              </a:rPr>
              <a:t>ctaylor7@mdot.maryland.gov</a:t>
            </a:r>
            <a:r>
              <a:rPr lang="en-US" sz="2700" b="0" dirty="0"/>
              <a:t> </a:t>
            </a:r>
            <a:br>
              <a:rPr lang="en-US" sz="2700" b="0" dirty="0"/>
            </a:br>
            <a:r>
              <a:rPr lang="en-US" sz="2700" b="0" dirty="0"/>
              <a:t>	Central Region:	</a:t>
            </a:r>
            <a:br>
              <a:rPr lang="en-US" sz="2700" b="0" dirty="0"/>
            </a:br>
            <a:r>
              <a:rPr lang="en-US" sz="2700" b="0" dirty="0"/>
              <a:t>		Luke Benson: </a:t>
            </a:r>
            <a:r>
              <a:rPr lang="en-US" sz="2700" b="0" dirty="0">
                <a:hlinkClick r:id="rId7"/>
              </a:rPr>
              <a:t>lbenson@mdot.maryland.gov</a:t>
            </a:r>
            <a:r>
              <a:rPr lang="en-US" sz="2700" b="0" dirty="0"/>
              <a:t> </a:t>
            </a:r>
            <a:br>
              <a:rPr lang="en-US" sz="2700" b="0" dirty="0"/>
            </a:br>
            <a:br>
              <a:rPr lang="en-US" sz="2700" b="0" dirty="0"/>
            </a:br>
            <a:br>
              <a:rPr lang="en-US" sz="2700" b="0" dirty="0"/>
            </a:br>
            <a:br>
              <a:rPr lang="en-US" sz="2700" b="0" dirty="0"/>
            </a:br>
            <a:br>
              <a:rPr lang="en-US" sz="2700" b="0" dirty="0"/>
            </a:br>
            <a:br>
              <a:rPr lang="en-US" sz="2700" b="0" dirty="0"/>
            </a:br>
            <a:br>
              <a:rPr lang="en-US" sz="2700" b="0" dirty="0"/>
            </a:br>
            <a:endParaRPr lang="en-US" sz="2700" b="0" dirty="0"/>
          </a:p>
        </p:txBody>
      </p:sp>
    </p:spTree>
    <p:extLst>
      <p:ext uri="{BB962C8B-B14F-4D97-AF65-F5344CB8AC3E}">
        <p14:creationId xmlns:p14="http://schemas.microsoft.com/office/powerpoint/2010/main" val="281768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75" y="977620"/>
            <a:ext cx="7886700" cy="1619313"/>
          </a:xfrm>
        </p:spPr>
        <p:txBody>
          <a:bodyPr>
            <a:noAutofit/>
          </a:bodyPr>
          <a:lstStyle/>
          <a:p>
            <a:r>
              <a:rPr lang="en-US" sz="3800" dirty="0"/>
              <a:t>Lots Compliance Review Site Visit</a:t>
            </a:r>
          </a:p>
        </p:txBody>
      </p:sp>
      <p:sp>
        <p:nvSpPr>
          <p:cNvPr id="3" name="Content Placeholder 2"/>
          <p:cNvSpPr>
            <a:spLocks noGrp="1"/>
          </p:cNvSpPr>
          <p:nvPr>
            <p:ph sz="half" idx="1"/>
          </p:nvPr>
        </p:nvSpPr>
        <p:spPr>
          <a:xfrm>
            <a:off x="962334" y="2862403"/>
            <a:ext cx="7768590" cy="2673157"/>
          </a:xfrm>
        </p:spPr>
        <p:txBody>
          <a:bodyPr>
            <a:noAutofit/>
          </a:bodyPr>
          <a:lstStyle/>
          <a:p>
            <a:pPr marL="457200" indent="-457200">
              <a:buFont typeface="+mj-lt"/>
              <a:buAutoNum type="arabicPeriod"/>
            </a:pPr>
            <a:r>
              <a:rPr lang="en-US" sz="2800" dirty="0"/>
              <a:t>Entrance Conference</a:t>
            </a:r>
            <a:br>
              <a:rPr lang="en-US" sz="2800" dirty="0"/>
            </a:br>
            <a:endParaRPr lang="en-US" sz="2800" dirty="0"/>
          </a:p>
          <a:p>
            <a:pPr marL="457200" indent="-457200">
              <a:buFont typeface="+mj-lt"/>
              <a:buAutoNum type="arabicPeriod"/>
            </a:pPr>
            <a:r>
              <a:rPr lang="en-US" sz="2800" dirty="0"/>
              <a:t>Site Visit</a:t>
            </a:r>
            <a:br>
              <a:rPr lang="en-US" sz="2800" dirty="0"/>
            </a:br>
            <a:endParaRPr lang="en-US" sz="2800" dirty="0"/>
          </a:p>
          <a:p>
            <a:pPr marL="457200" indent="-457200">
              <a:buFont typeface="+mj-lt"/>
              <a:buAutoNum type="arabicPeriod"/>
            </a:pPr>
            <a:r>
              <a:rPr lang="en-US" sz="2800" dirty="0"/>
              <a:t>Exit Conference</a:t>
            </a:r>
          </a:p>
        </p:txBody>
      </p:sp>
    </p:spTree>
    <p:extLst>
      <p:ext uri="{BB962C8B-B14F-4D97-AF65-F5344CB8AC3E}">
        <p14:creationId xmlns:p14="http://schemas.microsoft.com/office/powerpoint/2010/main" val="113319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78" y="268480"/>
            <a:ext cx="7886700" cy="822901"/>
          </a:xfrm>
        </p:spPr>
        <p:txBody>
          <a:bodyPr/>
          <a:lstStyle/>
          <a:p>
            <a:r>
              <a:rPr lang="en-US" dirty="0"/>
              <a:t>Entrance Conference: </a:t>
            </a:r>
          </a:p>
        </p:txBody>
      </p:sp>
      <p:sp>
        <p:nvSpPr>
          <p:cNvPr id="4" name="Content Placeholder 3"/>
          <p:cNvSpPr>
            <a:spLocks noGrp="1"/>
          </p:cNvSpPr>
          <p:nvPr>
            <p:ph sz="half" idx="2"/>
          </p:nvPr>
        </p:nvSpPr>
        <p:spPr>
          <a:xfrm>
            <a:off x="875070" y="1268361"/>
            <a:ext cx="7177549" cy="4621162"/>
          </a:xfrm>
        </p:spPr>
        <p:txBody>
          <a:bodyPr>
            <a:normAutofit/>
          </a:bodyPr>
          <a:lstStyle/>
          <a:p>
            <a:r>
              <a:rPr lang="en-US" sz="2400" dirty="0"/>
              <a:t>Per the FTA grant process, every three to five  years MDOT MTA is required to conduct Comprehensive Reviews for sub-recipients</a:t>
            </a:r>
          </a:p>
          <a:p>
            <a:r>
              <a:rPr lang="en-US" sz="2400" dirty="0"/>
              <a:t>Due to the COVID-19 Pandemic, the process was suspended</a:t>
            </a:r>
          </a:p>
          <a:p>
            <a:r>
              <a:rPr lang="en-US" sz="2400" dirty="0"/>
              <a:t>OLTS staff has begun the process again with the agencies that were scheduled in 2022 and in 2023</a:t>
            </a:r>
          </a:p>
          <a:p>
            <a:r>
              <a:rPr lang="en-US" sz="2400" dirty="0"/>
              <a:t>The OLTS team will contact you when it is time for your agency’s review</a:t>
            </a:r>
          </a:p>
        </p:txBody>
      </p:sp>
    </p:spTree>
    <p:extLst>
      <p:ext uri="{BB962C8B-B14F-4D97-AF65-F5344CB8AC3E}">
        <p14:creationId xmlns:p14="http://schemas.microsoft.com/office/powerpoint/2010/main" val="42690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08" y="533951"/>
            <a:ext cx="7886700" cy="1058875"/>
          </a:xfrm>
        </p:spPr>
        <p:txBody>
          <a:bodyPr/>
          <a:lstStyle/>
          <a:p>
            <a:r>
              <a:rPr lang="en-US" dirty="0"/>
              <a:t>Terminology</a:t>
            </a:r>
          </a:p>
        </p:txBody>
      </p:sp>
      <p:sp>
        <p:nvSpPr>
          <p:cNvPr id="4" name="Content Placeholder 3"/>
          <p:cNvSpPr>
            <a:spLocks noGrp="1"/>
          </p:cNvSpPr>
          <p:nvPr>
            <p:ph sz="half" idx="2"/>
          </p:nvPr>
        </p:nvSpPr>
        <p:spPr>
          <a:xfrm>
            <a:off x="699770" y="1494503"/>
            <a:ext cx="8218089" cy="4715209"/>
          </a:xfrm>
        </p:spPr>
        <p:txBody>
          <a:bodyPr>
            <a:normAutofit lnSpcReduction="10000"/>
          </a:bodyPr>
          <a:lstStyle/>
          <a:p>
            <a:pPr marL="0" indent="0">
              <a:buNone/>
            </a:pPr>
            <a:r>
              <a:rPr lang="en-US" b="1" dirty="0"/>
              <a:t>FTA</a:t>
            </a:r>
            <a:r>
              <a:rPr lang="en-US" dirty="0"/>
              <a:t>:  Federal Transit Administration</a:t>
            </a:r>
          </a:p>
          <a:p>
            <a:pPr marL="0" indent="0">
              <a:buNone/>
            </a:pPr>
            <a:r>
              <a:rPr lang="en-US" b="1" dirty="0"/>
              <a:t>MDOT</a:t>
            </a:r>
            <a:r>
              <a:rPr lang="en-US" dirty="0"/>
              <a:t>:  Maryland Department of Transportation </a:t>
            </a:r>
          </a:p>
          <a:p>
            <a:pPr marL="0" indent="0">
              <a:buNone/>
            </a:pPr>
            <a:r>
              <a:rPr lang="en-US" b="1" dirty="0"/>
              <a:t>MTA</a:t>
            </a:r>
            <a:r>
              <a:rPr lang="en-US" dirty="0"/>
              <a:t>:  Maryland Transit Administration</a:t>
            </a:r>
          </a:p>
          <a:p>
            <a:pPr marL="0" indent="0">
              <a:buNone/>
            </a:pPr>
            <a:r>
              <a:rPr lang="en-US" b="1" dirty="0"/>
              <a:t>OLTS</a:t>
            </a:r>
            <a:r>
              <a:rPr lang="en-US" dirty="0"/>
              <a:t>:  Office of Local Transit Support</a:t>
            </a:r>
          </a:p>
          <a:p>
            <a:pPr marL="0" indent="0">
              <a:buNone/>
            </a:pPr>
            <a:r>
              <a:rPr lang="en-US" b="1" dirty="0"/>
              <a:t>Section 5307: </a:t>
            </a:r>
            <a:r>
              <a:rPr lang="en-US" dirty="0"/>
              <a:t>Large Urban/Small Urban Funds</a:t>
            </a:r>
          </a:p>
          <a:p>
            <a:pPr marL="0" indent="0">
              <a:buNone/>
            </a:pPr>
            <a:r>
              <a:rPr lang="en-US" b="1" dirty="0"/>
              <a:t>Section 5311: </a:t>
            </a:r>
            <a:r>
              <a:rPr lang="en-US" dirty="0"/>
              <a:t>Rural Formula Funds</a:t>
            </a:r>
          </a:p>
          <a:p>
            <a:pPr marL="0" indent="0">
              <a:buNone/>
            </a:pPr>
            <a:r>
              <a:rPr lang="en-US" b="1" dirty="0"/>
              <a:t>Section 5339: </a:t>
            </a:r>
            <a:r>
              <a:rPr lang="en-US" dirty="0"/>
              <a:t>Bus and Bus Facilities</a:t>
            </a:r>
          </a:p>
          <a:p>
            <a:pPr marL="0" indent="0">
              <a:buNone/>
            </a:pPr>
            <a:r>
              <a:rPr lang="en-US" b="1" dirty="0"/>
              <a:t>MM</a:t>
            </a:r>
            <a:r>
              <a:rPr lang="en-US" dirty="0"/>
              <a:t>:  Mobility Management </a:t>
            </a:r>
          </a:p>
          <a:p>
            <a:pPr marL="0" indent="0">
              <a:buNone/>
            </a:pPr>
            <a:r>
              <a:rPr lang="en-US" b="1" dirty="0"/>
              <a:t>PM</a:t>
            </a:r>
            <a:r>
              <a:rPr lang="en-US" dirty="0"/>
              <a:t>:  Preventive Maintenance</a:t>
            </a:r>
          </a:p>
          <a:p>
            <a:pPr marL="0" indent="0">
              <a:buNone/>
            </a:pPr>
            <a:r>
              <a:rPr lang="en-US" b="1" dirty="0"/>
              <a:t>Match</a:t>
            </a:r>
            <a:r>
              <a:rPr lang="en-US" dirty="0"/>
              <a:t>:  Federal and/or Local share required for grant </a:t>
            </a:r>
          </a:p>
          <a:p>
            <a:pPr marL="0" indent="0">
              <a:buNone/>
            </a:pPr>
            <a:r>
              <a:rPr lang="en-US" b="1" dirty="0"/>
              <a:t>FY</a:t>
            </a:r>
            <a:r>
              <a:rPr lang="en-US" dirty="0"/>
              <a:t>:  Fiscal year</a:t>
            </a:r>
          </a:p>
          <a:p>
            <a:pPr marL="0" indent="0">
              <a:buNone/>
            </a:pPr>
            <a:r>
              <a:rPr lang="en-US" b="1" dirty="0"/>
              <a:t>RFP</a:t>
            </a:r>
            <a:r>
              <a:rPr lang="en-US" dirty="0"/>
              <a:t>:  Request for Payment</a:t>
            </a:r>
          </a:p>
          <a:p>
            <a:pPr marL="0" indent="0">
              <a:buNone/>
            </a:pPr>
            <a:r>
              <a:rPr lang="en-US" dirty="0"/>
              <a:t> </a:t>
            </a:r>
          </a:p>
        </p:txBody>
      </p:sp>
    </p:spTree>
    <p:extLst>
      <p:ext uri="{BB962C8B-B14F-4D97-AF65-F5344CB8AC3E}">
        <p14:creationId xmlns:p14="http://schemas.microsoft.com/office/powerpoint/2010/main" val="11784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04" y="307809"/>
            <a:ext cx="7886700" cy="2304890"/>
          </a:xfrm>
        </p:spPr>
        <p:txBody>
          <a:bodyPr>
            <a:normAutofit/>
          </a:bodyPr>
          <a:lstStyle/>
          <a:p>
            <a:r>
              <a:rPr lang="en-US" sz="3600" dirty="0"/>
              <a:t>Site Visit: Items to be Reviewed</a:t>
            </a:r>
            <a:br>
              <a:rPr lang="en-US" sz="1200" dirty="0"/>
            </a:br>
            <a:br>
              <a:rPr lang="en-US" sz="1200" dirty="0"/>
            </a:br>
            <a:br>
              <a:rPr lang="en-US" sz="1200" dirty="0"/>
            </a:br>
            <a:br>
              <a:rPr lang="en-US" sz="1200" dirty="0"/>
            </a:br>
            <a:r>
              <a:rPr lang="en-US" sz="2800" dirty="0"/>
              <a:t>We will review the following:</a:t>
            </a:r>
          </a:p>
        </p:txBody>
      </p:sp>
      <p:sp>
        <p:nvSpPr>
          <p:cNvPr id="3" name="Content Placeholder 2"/>
          <p:cNvSpPr>
            <a:spLocks noGrp="1"/>
          </p:cNvSpPr>
          <p:nvPr>
            <p:ph sz="half" idx="1"/>
          </p:nvPr>
        </p:nvSpPr>
        <p:spPr>
          <a:xfrm>
            <a:off x="768142" y="2329543"/>
            <a:ext cx="6845231" cy="3439885"/>
          </a:xfrm>
        </p:spPr>
        <p:txBody>
          <a:bodyPr>
            <a:normAutofit/>
          </a:bodyPr>
          <a:lstStyle/>
          <a:p>
            <a:r>
              <a:rPr lang="en-US" sz="2400" dirty="0"/>
              <a:t>Legal Authority and Annual Certifications</a:t>
            </a:r>
          </a:p>
          <a:p>
            <a:r>
              <a:rPr lang="en-US" sz="2400" dirty="0"/>
              <a:t>Grant Administration and Project Management</a:t>
            </a:r>
          </a:p>
          <a:p>
            <a:r>
              <a:rPr lang="en-US" sz="2400" dirty="0"/>
              <a:t>Financial Management</a:t>
            </a:r>
          </a:p>
          <a:p>
            <a:r>
              <a:rPr lang="en-US" sz="2400" dirty="0"/>
              <a:t>Procurement</a:t>
            </a:r>
          </a:p>
          <a:p>
            <a:r>
              <a:rPr lang="en-US" sz="2400" dirty="0"/>
              <a:t>Planning and Public Participation</a:t>
            </a:r>
          </a:p>
          <a:p>
            <a:r>
              <a:rPr lang="en-US" sz="2400" dirty="0"/>
              <a:t>Service Requirements/Restrictions</a:t>
            </a:r>
          </a:p>
          <a:p>
            <a:r>
              <a:rPr lang="en-US" sz="2400" dirty="0"/>
              <a:t>Asset Management, Safety, And Security</a:t>
            </a:r>
          </a:p>
          <a:p>
            <a:r>
              <a:rPr lang="en-US" sz="2400" dirty="0"/>
              <a:t>Personal Issues – Human Resources</a:t>
            </a:r>
          </a:p>
          <a:p>
            <a:pPr marL="0" indent="0">
              <a:buNone/>
            </a:pPr>
            <a:endParaRPr lang="en-US" dirty="0"/>
          </a:p>
        </p:txBody>
      </p:sp>
    </p:spTree>
    <p:extLst>
      <p:ext uri="{BB962C8B-B14F-4D97-AF65-F5344CB8AC3E}">
        <p14:creationId xmlns:p14="http://schemas.microsoft.com/office/powerpoint/2010/main" val="199398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04" y="1077686"/>
            <a:ext cx="7886700" cy="838200"/>
          </a:xfrm>
        </p:spPr>
        <p:txBody>
          <a:bodyPr>
            <a:noAutofit/>
          </a:bodyPr>
          <a:lstStyle/>
          <a:p>
            <a:r>
              <a:rPr lang="en-US" sz="3600" dirty="0"/>
              <a:t>Legal Authority and Annual Certifications</a:t>
            </a:r>
            <a:br>
              <a:rPr lang="en-US" sz="1200" dirty="0"/>
            </a:br>
            <a:br>
              <a:rPr lang="en-US" sz="1200" dirty="0"/>
            </a:br>
            <a:br>
              <a:rPr lang="en-US" sz="1200" dirty="0"/>
            </a:br>
            <a:br>
              <a:rPr lang="en-US" sz="1200" dirty="0"/>
            </a:br>
            <a:endParaRPr lang="en-US" sz="2800" dirty="0"/>
          </a:p>
        </p:txBody>
      </p:sp>
      <p:sp>
        <p:nvSpPr>
          <p:cNvPr id="3" name="Content Placeholder 2"/>
          <p:cNvSpPr>
            <a:spLocks noGrp="1"/>
          </p:cNvSpPr>
          <p:nvPr>
            <p:ph sz="half" idx="1"/>
          </p:nvPr>
        </p:nvSpPr>
        <p:spPr>
          <a:xfrm>
            <a:off x="375305" y="2133600"/>
            <a:ext cx="8638066" cy="3439886"/>
          </a:xfrm>
        </p:spPr>
        <p:txBody>
          <a:bodyPr>
            <a:normAutofit lnSpcReduction="10000"/>
          </a:bodyPr>
          <a:lstStyle/>
          <a:p>
            <a:pPr marL="0" indent="0">
              <a:buNone/>
            </a:pPr>
            <a:r>
              <a:rPr lang="en-US" sz="2400" b="1" dirty="0">
                <a:latin typeface="Adobe Garamond Pro Bold" pitchFamily="18" charset="0"/>
              </a:rPr>
              <a:t>The Locally Operated Transit Systems (LOTS) must certify that they comply with a number of requirements in order to receive federal funds. The certifications that you should have available for inspection during the site visit.</a:t>
            </a:r>
          </a:p>
          <a:p>
            <a:pPr marL="0" indent="0">
              <a:buNone/>
            </a:pPr>
            <a:endParaRPr lang="en-US" sz="1800" dirty="0">
              <a:latin typeface="Adobe Caslon Pro" pitchFamily="18" charset="0"/>
            </a:endParaRPr>
          </a:p>
          <a:p>
            <a:pPr>
              <a:buFont typeface="Arial" panose="020B0604020202020204" pitchFamily="34" charset="0"/>
              <a:buChar char="•"/>
            </a:pPr>
            <a:r>
              <a:rPr lang="en-US" sz="2400" dirty="0"/>
              <a:t>Pending legislation or litigations.</a:t>
            </a:r>
          </a:p>
          <a:p>
            <a:pPr>
              <a:buFont typeface="Arial" panose="020B0604020202020204" pitchFamily="34" charset="0"/>
              <a:buChar char="•"/>
            </a:pPr>
            <a:r>
              <a:rPr lang="en-US" sz="2400" dirty="0"/>
              <a:t>Lobbying.</a:t>
            </a:r>
          </a:p>
          <a:p>
            <a:pPr>
              <a:buFont typeface="Arial" panose="020B0604020202020204" pitchFamily="34" charset="0"/>
              <a:buChar char="•"/>
            </a:pPr>
            <a:r>
              <a:rPr lang="en-US" sz="2400" dirty="0"/>
              <a:t>Section 5333 (b) Warranty.</a:t>
            </a:r>
          </a:p>
          <a:p>
            <a:pPr>
              <a:buFont typeface="Arial" panose="020B0604020202020204" pitchFamily="34" charset="0"/>
              <a:buChar char="•"/>
            </a:pPr>
            <a:r>
              <a:rPr lang="en-US" sz="2400" dirty="0"/>
              <a:t>Federal Certifications and Assurances</a:t>
            </a:r>
          </a:p>
        </p:txBody>
      </p:sp>
      <p:pic>
        <p:nvPicPr>
          <p:cNvPr id="5124" name="Picture 4" descr="How The MTA Spends Federal Transit Administration Funding | Long Island  Weekly">
            <a:extLst>
              <a:ext uri="{FF2B5EF4-FFF2-40B4-BE49-F238E27FC236}">
                <a16:creationId xmlns:a16="http://schemas.microsoft.com/office/drawing/2014/main" id="{2FA4941F-2FB9-863C-ACDF-BEC07631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527" y="35053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8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20256"/>
            <a:ext cx="9144001" cy="1325563"/>
          </a:xfrm>
        </p:spPr>
        <p:txBody>
          <a:bodyPr>
            <a:normAutofit/>
          </a:bodyPr>
          <a:lstStyle/>
          <a:p>
            <a:r>
              <a:rPr lang="en-US" sz="3400" dirty="0"/>
              <a:t>Grant Administration and Project Management</a:t>
            </a:r>
          </a:p>
        </p:txBody>
      </p:sp>
      <p:sp>
        <p:nvSpPr>
          <p:cNvPr id="3" name="Content Placeholder 2"/>
          <p:cNvSpPr>
            <a:spLocks noGrp="1"/>
          </p:cNvSpPr>
          <p:nvPr>
            <p:ph sz="half" idx="1"/>
          </p:nvPr>
        </p:nvSpPr>
        <p:spPr>
          <a:xfrm>
            <a:off x="502190" y="1372526"/>
            <a:ext cx="8320797" cy="5203371"/>
          </a:xfrm>
        </p:spPr>
        <p:txBody>
          <a:bodyPr>
            <a:normAutofit lnSpcReduction="10000"/>
          </a:bodyPr>
          <a:lstStyle/>
          <a:p>
            <a:pPr marL="0" indent="0">
              <a:lnSpc>
                <a:spcPct val="110000"/>
              </a:lnSpc>
              <a:buNone/>
            </a:pPr>
            <a:r>
              <a:rPr lang="en-US" sz="1900" b="1" dirty="0">
                <a:latin typeface="Adobe Garamond Pro Bold" pitchFamily="18" charset="0"/>
              </a:rPr>
              <a:t>Grantees must be able to grant activities and FTA/MTA-funded projects in accordance with the grant application, grant agreement, and all applicable laws and regulations using sound management practices. All grantees are required to report operating and financial data to MTA when they request payment. Grantees that use their own workforce on a capitol project, with the force account work costing $1,000,000 or more, must have a force account plan justification (excluding preventive maintenance)</a:t>
            </a:r>
          </a:p>
          <a:p>
            <a:pPr marL="0" indent="0">
              <a:lnSpc>
                <a:spcPct val="110000"/>
              </a:lnSpc>
              <a:buNone/>
            </a:pPr>
            <a:endParaRPr lang="en-US" sz="1900" b="1" dirty="0">
              <a:latin typeface="Adobe Garamond Pro Bold" pitchFamily="18" charset="0"/>
            </a:endParaRPr>
          </a:p>
          <a:p>
            <a:pPr>
              <a:lnSpc>
                <a:spcPct val="110000"/>
              </a:lnSpc>
              <a:buFont typeface="Arial" panose="020B0604020202020204" pitchFamily="34" charset="0"/>
              <a:buChar char="•"/>
            </a:pPr>
            <a:r>
              <a:rPr lang="en-US" sz="1900" dirty="0"/>
              <a:t>Governing boarding?</a:t>
            </a:r>
          </a:p>
          <a:p>
            <a:pPr>
              <a:lnSpc>
                <a:spcPct val="110000"/>
              </a:lnSpc>
              <a:buFont typeface="Arial" panose="020B0604020202020204" pitchFamily="34" charset="0"/>
              <a:buChar char="•"/>
            </a:pPr>
            <a:r>
              <a:rPr lang="en-US" sz="1900" dirty="0"/>
              <a:t>Who is responsible for grant administration?</a:t>
            </a:r>
          </a:p>
          <a:p>
            <a:pPr>
              <a:lnSpc>
                <a:spcPct val="110000"/>
              </a:lnSpc>
              <a:buFont typeface="Arial" panose="020B0604020202020204" pitchFamily="34" charset="0"/>
              <a:buChar char="•"/>
            </a:pPr>
            <a:r>
              <a:rPr lang="en-US" sz="1900" dirty="0"/>
              <a:t>Describe your grant administration process.</a:t>
            </a:r>
          </a:p>
          <a:p>
            <a:pPr>
              <a:lnSpc>
                <a:spcPct val="110000"/>
              </a:lnSpc>
              <a:buFont typeface="Arial" panose="020B0604020202020204" pitchFamily="34" charset="0"/>
              <a:buChar char="•"/>
            </a:pPr>
            <a:r>
              <a:rPr lang="en-US" sz="1900" dirty="0"/>
              <a:t>Is your workforce used in the execution of capitol grant projects?</a:t>
            </a:r>
          </a:p>
          <a:p>
            <a:pPr>
              <a:lnSpc>
                <a:spcPct val="110000"/>
              </a:lnSpc>
              <a:buFont typeface="Arial" panose="020B0604020202020204" pitchFamily="34" charset="0"/>
              <a:buChar char="•"/>
            </a:pPr>
            <a:r>
              <a:rPr lang="en-US" sz="1900" dirty="0"/>
              <a:t>Do you lease any MTA/FTA-funded assets?</a:t>
            </a:r>
          </a:p>
          <a:p>
            <a:pPr>
              <a:lnSpc>
                <a:spcPct val="110000"/>
              </a:lnSpc>
              <a:buFont typeface="Arial" panose="020B0604020202020204" pitchFamily="34" charset="0"/>
              <a:buChar char="•"/>
            </a:pPr>
            <a:r>
              <a:rPr lang="en-US" sz="1900" dirty="0"/>
              <a:t>Monitoring subrecipients/third-party?</a:t>
            </a:r>
          </a:p>
          <a:p>
            <a:pPr marL="0" indent="0">
              <a:buNone/>
            </a:pPr>
            <a:r>
              <a:rPr lang="en-US" sz="1900" dirty="0"/>
              <a:t>	</a:t>
            </a:r>
          </a:p>
        </p:txBody>
      </p:sp>
    </p:spTree>
    <p:extLst>
      <p:ext uri="{BB962C8B-B14F-4D97-AF65-F5344CB8AC3E}">
        <p14:creationId xmlns:p14="http://schemas.microsoft.com/office/powerpoint/2010/main" val="43938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 y="326572"/>
            <a:ext cx="9143999" cy="1813162"/>
          </a:xfrm>
        </p:spPr>
        <p:txBody>
          <a:bodyPr>
            <a:normAutofit/>
          </a:bodyPr>
          <a:lstStyle/>
          <a:p>
            <a:r>
              <a:rPr lang="en-US" sz="4400" dirty="0"/>
              <a:t>Financial Management</a:t>
            </a:r>
          </a:p>
        </p:txBody>
      </p:sp>
      <p:sp>
        <p:nvSpPr>
          <p:cNvPr id="3" name="Content Placeholder 2"/>
          <p:cNvSpPr>
            <a:spLocks noGrp="1"/>
          </p:cNvSpPr>
          <p:nvPr>
            <p:ph sz="half" idx="1"/>
          </p:nvPr>
        </p:nvSpPr>
        <p:spPr>
          <a:xfrm>
            <a:off x="214992" y="1763486"/>
            <a:ext cx="8504465" cy="4669971"/>
          </a:xfrm>
        </p:spPr>
        <p:txBody>
          <a:bodyPr>
            <a:normAutofit/>
          </a:bodyPr>
          <a:lstStyle/>
          <a:p>
            <a:pPr marL="0" indent="0">
              <a:buNone/>
            </a:pPr>
            <a:r>
              <a:rPr lang="en-US" sz="1800" b="1" dirty="0">
                <a:latin typeface="Adobe Garamond Pro Bold" pitchFamily="18" charset="0"/>
              </a:rPr>
              <a:t>Grantees must demonstrate the ability to 1) match and manage FTA grant funds, 2) cover operating deficits through long-term stable and reliable sources of revenue, 3) maintain and operate federally funded facilities and equipment, and  4) conduct and annual independent organization-wide audit</a:t>
            </a:r>
          </a:p>
          <a:p>
            <a:endParaRPr lang="en-US" sz="1800" dirty="0"/>
          </a:p>
          <a:p>
            <a:pPr>
              <a:buFont typeface="Arial" panose="020B0604020202020204" pitchFamily="34" charset="0"/>
              <a:buChar char="•"/>
            </a:pPr>
            <a:r>
              <a:rPr lang="en-US" sz="1800" dirty="0"/>
              <a:t>Sources of local funding</a:t>
            </a:r>
          </a:p>
          <a:p>
            <a:pPr>
              <a:buFont typeface="Arial" panose="020B0604020202020204" pitchFamily="34" charset="0"/>
              <a:buChar char="•"/>
            </a:pPr>
            <a:r>
              <a:rPr lang="en-US" sz="1800" dirty="0"/>
              <a:t>Current financial status of the agency</a:t>
            </a:r>
          </a:p>
          <a:p>
            <a:pPr>
              <a:buFont typeface="Arial" panose="020B0604020202020204" pitchFamily="34" charset="0"/>
              <a:buChar char="•"/>
            </a:pPr>
            <a:r>
              <a:rPr lang="en-US" sz="1800" dirty="0"/>
              <a:t>Do you charge indirect cost</a:t>
            </a:r>
          </a:p>
          <a:p>
            <a:pPr>
              <a:buFont typeface="Arial" panose="020B0604020202020204" pitchFamily="34" charset="0"/>
              <a:buChar char="•"/>
            </a:pPr>
            <a:r>
              <a:rPr lang="en-US" sz="1800" dirty="0"/>
              <a:t>Do you use volunteer services or in-kind contributions</a:t>
            </a:r>
          </a:p>
          <a:p>
            <a:pPr>
              <a:buFont typeface="Arial" panose="020B0604020202020204" pitchFamily="34" charset="0"/>
              <a:buChar char="•"/>
            </a:pPr>
            <a:r>
              <a:rPr lang="en-US" sz="1800" dirty="0"/>
              <a:t>Farebox and other cash handling procedures</a:t>
            </a:r>
          </a:p>
          <a:p>
            <a:pPr>
              <a:buFont typeface="Arial" panose="020B0604020202020204" pitchFamily="34" charset="0"/>
              <a:buChar char="•"/>
            </a:pPr>
            <a:r>
              <a:rPr lang="en-US" sz="1800" dirty="0"/>
              <a:t>Sources of non-fare operating revenue</a:t>
            </a:r>
          </a:p>
          <a:p>
            <a:pPr>
              <a:buFont typeface="Arial" panose="020B0604020202020204" pitchFamily="34" charset="0"/>
              <a:buChar char="•"/>
            </a:pPr>
            <a:r>
              <a:rPr lang="en-US" sz="1800" dirty="0"/>
              <a:t>Who prepares the budget</a:t>
            </a:r>
          </a:p>
        </p:txBody>
      </p:sp>
    </p:spTree>
    <p:extLst>
      <p:ext uri="{BB962C8B-B14F-4D97-AF65-F5344CB8AC3E}">
        <p14:creationId xmlns:p14="http://schemas.microsoft.com/office/powerpoint/2010/main" val="19898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56"/>
            <a:ext cx="9143999" cy="1743973"/>
          </a:xfrm>
        </p:spPr>
        <p:txBody>
          <a:bodyPr>
            <a:normAutofit/>
          </a:bodyPr>
          <a:lstStyle/>
          <a:p>
            <a:r>
              <a:rPr lang="en-US" sz="5400" dirty="0"/>
              <a:t>Procurement</a:t>
            </a:r>
          </a:p>
        </p:txBody>
      </p:sp>
      <p:sp>
        <p:nvSpPr>
          <p:cNvPr id="3" name="Content Placeholder 2"/>
          <p:cNvSpPr>
            <a:spLocks noGrp="1"/>
          </p:cNvSpPr>
          <p:nvPr>
            <p:ph sz="half" idx="1"/>
          </p:nvPr>
        </p:nvSpPr>
        <p:spPr>
          <a:xfrm>
            <a:off x="195943" y="1843469"/>
            <a:ext cx="8773885" cy="3637808"/>
          </a:xfrm>
        </p:spPr>
        <p:txBody>
          <a:bodyPr>
            <a:normAutofit fontScale="92500" lnSpcReduction="10000"/>
          </a:bodyPr>
          <a:lstStyle/>
          <a:p>
            <a:r>
              <a:rPr lang="en-US" sz="2800" dirty="0"/>
              <a:t>General Procurement Policy</a:t>
            </a:r>
          </a:p>
          <a:p>
            <a:pPr lvl="1"/>
            <a:r>
              <a:rPr lang="en-US" sz="2800" dirty="0"/>
              <a:t>Procurements outside MTA bus contracts?</a:t>
            </a:r>
          </a:p>
          <a:p>
            <a:pPr lvl="1"/>
            <a:r>
              <a:rPr lang="en-US" sz="2800" dirty="0"/>
              <a:t>Small, Medium, Large Procurements (Follow specific Requirements in LOTS manual)</a:t>
            </a:r>
          </a:p>
          <a:p>
            <a:pPr lvl="1"/>
            <a:r>
              <a:rPr lang="en-US" sz="2800" dirty="0"/>
              <a:t>Competitive over 25k </a:t>
            </a:r>
          </a:p>
          <a:p>
            <a:r>
              <a:rPr lang="en-US" sz="2800" dirty="0"/>
              <a:t>Buy America</a:t>
            </a:r>
          </a:p>
          <a:p>
            <a:r>
              <a:rPr lang="en-US" sz="2800" dirty="0"/>
              <a:t>Debarment and Suspension</a:t>
            </a:r>
          </a:p>
          <a:p>
            <a:r>
              <a:rPr lang="en-US" sz="2800" dirty="0"/>
              <a:t>Lobbying</a:t>
            </a:r>
          </a:p>
          <a:p>
            <a:r>
              <a:rPr lang="en-US" sz="2800" dirty="0"/>
              <a:t>DBE</a:t>
            </a:r>
          </a:p>
        </p:txBody>
      </p:sp>
      <p:pic>
        <p:nvPicPr>
          <p:cNvPr id="4098" name="Picture 2" descr="Procurement Archives - Sun Tran">
            <a:extLst>
              <a:ext uri="{FF2B5EF4-FFF2-40B4-BE49-F238E27FC236}">
                <a16:creationId xmlns:a16="http://schemas.microsoft.com/office/drawing/2014/main" id="{931603FE-79BD-E5A5-B5BD-3554FFBFA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281" y="38133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89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13090</TotalTime>
  <Words>1027</Words>
  <Application>Microsoft Office PowerPoint</Application>
  <PresentationFormat>On-screen Show (4:3)</PresentationFormat>
  <Paragraphs>125</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Caslon Pro</vt:lpstr>
      <vt:lpstr>Adobe Garamond Pro Bold</vt:lpstr>
      <vt:lpstr>Arial</vt:lpstr>
      <vt:lpstr>Calibri</vt:lpstr>
      <vt:lpstr>Calibri Light</vt:lpstr>
      <vt:lpstr>Office Theme</vt:lpstr>
      <vt:lpstr>LOTS Comprehensive Review  Site Visit</vt:lpstr>
      <vt:lpstr>Lots Compliance Review Site Visit</vt:lpstr>
      <vt:lpstr>Entrance Conference: </vt:lpstr>
      <vt:lpstr>Terminology</vt:lpstr>
      <vt:lpstr>Site Visit: Items to be Reviewed    We will review the following:</vt:lpstr>
      <vt:lpstr>Legal Authority and Annual Certifications    </vt:lpstr>
      <vt:lpstr>Grant Administration and Project Management</vt:lpstr>
      <vt:lpstr>Financial Management</vt:lpstr>
      <vt:lpstr>Procurement</vt:lpstr>
      <vt:lpstr>Planning and Public Participation</vt:lpstr>
      <vt:lpstr>Service Requirements/Restrictions</vt:lpstr>
      <vt:lpstr>Asset Management, Safety, and Security</vt:lpstr>
      <vt:lpstr>Personnel Issues – Human Resources</vt:lpstr>
      <vt:lpstr>This concludes this Brief Overview of the LOTS Compliance Review Site Visit</vt:lpstr>
      <vt:lpstr>Exit Conference: Responsibilities and Obligations</vt:lpstr>
      <vt:lpstr>PowerPoint Presentation</vt:lpstr>
      <vt:lpstr>Need additional assistance?   Regional Planner:   Eastern Region:   Jason Kepple: jkepple@mdot.maryland.gov   Western Region:   Kirby Wilhelm: kwilhelm1@mdot.maryland.gov   Southern Region:   Bruce Hojnacki: bhojnacki@mdot.maryland.gov   Northern Region:   Chris Taylor: ctaylor7@mdot.maryland.gov   Central Region:    Luke Benson: lbenson@mdot.maryland.gov        </vt:lpstr>
    </vt:vector>
  </TitlesOfParts>
  <Company>Pulsar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Baker</dc:creator>
  <cp:lastModifiedBy>TANYA NICHOLS</cp:lastModifiedBy>
  <cp:revision>250</cp:revision>
  <cp:lastPrinted>2017-10-05T20:56:00Z</cp:lastPrinted>
  <dcterms:created xsi:type="dcterms:W3CDTF">2017-04-18T13:09:15Z</dcterms:created>
  <dcterms:modified xsi:type="dcterms:W3CDTF">2023-02-22T16:14:50Z</dcterms:modified>
</cp:coreProperties>
</file>