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0" r:id="rId1"/>
  </p:sldMasterIdLst>
  <p:notesMasterIdLst>
    <p:notesMasterId r:id="rId11"/>
  </p:notesMasterIdLst>
  <p:handoutMasterIdLst>
    <p:handoutMasterId r:id="rId12"/>
  </p:handoutMasterIdLst>
  <p:sldIdLst>
    <p:sldId id="256" r:id="rId2"/>
    <p:sldId id="343" r:id="rId3"/>
    <p:sldId id="363" r:id="rId4"/>
    <p:sldId id="358" r:id="rId5"/>
    <p:sldId id="364" r:id="rId6"/>
    <p:sldId id="346" r:id="rId7"/>
    <p:sldId id="365" r:id="rId8"/>
    <p:sldId id="360" r:id="rId9"/>
    <p:sldId id="342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vis Johnston" initials="TJ" lastIdx="3" clrIdx="0">
    <p:extLst>
      <p:ext uri="{19B8F6BF-5375-455C-9EA6-DF929625EA0E}">
        <p15:presenceInfo xmlns:p15="http://schemas.microsoft.com/office/powerpoint/2012/main" userId="S::tjohnston@mdot.state.md.us::77181e2d-839b-493f-956c-7be422a7789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5" autoAdjust="0"/>
    <p:restoredTop sz="89130" autoAdjust="0"/>
  </p:normalViewPr>
  <p:slideViewPr>
    <p:cSldViewPr snapToGrid="0" snapToObjects="1" showGuides="1">
      <p:cViewPr varScale="1">
        <p:scale>
          <a:sx n="142" d="100"/>
          <a:sy n="142" d="100"/>
        </p:scale>
        <p:origin x="2232" y="120"/>
      </p:cViewPr>
      <p:guideLst>
        <p:guide orient="horz" pos="2160"/>
        <p:guide pos="2880"/>
      </p:guideLst>
    </p:cSldViewPr>
  </p:slideViewPr>
  <p:notesTextViewPr>
    <p:cViewPr>
      <p:scale>
        <a:sx n="60" d="100"/>
        <a:sy n="60" d="100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Maryland 5310 Training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9/26/2017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0AD3C7-7D3E-FF4F-905C-AFF2252C6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832043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Maryland 5310 Training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9/26/2017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20E99A-EDB5-2E4F-A93D-3478D3E1E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752493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/>
              <a:t>(please note:  for FY22/23 NO Local Match is required!)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Maryland 5310 Training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9/26/2017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20E99A-EDB5-2E4F-A93D-3478D3E1ED7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446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fiscal year is the year used for taxing</a:t>
            </a:r>
            <a:r>
              <a:rPr lang="en-US" baseline="0" dirty="0"/>
              <a:t> or accounting purposes</a:t>
            </a:r>
          </a:p>
          <a:p>
            <a:r>
              <a:rPr lang="en-US" baseline="0" dirty="0"/>
              <a:t>How many organizations go by January to December?  </a:t>
            </a:r>
          </a:p>
          <a:p>
            <a:r>
              <a:rPr lang="en-US" baseline="0" dirty="0"/>
              <a:t>MDOT MTA follows the fiscal year of July 1 to June 30 – that is why your grants began with a July 1 date.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Maryland 5310 Training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9/26/2017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20E99A-EDB5-2E4F-A93D-3478D3E1ED7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811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fiscal year is the year used for taxing</a:t>
            </a:r>
            <a:r>
              <a:rPr lang="en-US" baseline="0" dirty="0"/>
              <a:t> or accounting purposes</a:t>
            </a:r>
          </a:p>
          <a:p>
            <a:r>
              <a:rPr lang="en-US" baseline="0" dirty="0"/>
              <a:t>How many organizations go by January to December?  </a:t>
            </a:r>
          </a:p>
          <a:p>
            <a:r>
              <a:rPr lang="en-US" baseline="0" dirty="0"/>
              <a:t>MDOT MTA follows the fiscal year of July 1 to June 30 – that is why your grants began with a July 1 date.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Maryland 5310 Training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9/26/2017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20E99A-EDB5-2E4F-A93D-3478D3E1ED7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811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Maryland 5310 Training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9/26/2017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20E99A-EDB5-2E4F-A93D-3478D3E1ED7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409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38969-1B8D-6340-871C-DDA21C257726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47134D58-FE8D-0B4F-8534-F5EB7AD4F42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12618" y="5264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775" y="1271370"/>
            <a:ext cx="7886700" cy="1325563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327563"/>
            <a:ext cx="3886200" cy="324196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49" y="2327564"/>
            <a:ext cx="4348595" cy="324196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38969-1B8D-6340-871C-DDA21C257726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47134D58-FE8D-0B4F-8534-F5EB7AD4F42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38969-1B8D-6340-871C-DDA21C257726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"/>
            <a:ext cx="9142984" cy="6857238"/>
          </a:xfrm>
          <a:prstGeom prst="rect">
            <a:avLst/>
          </a:prstGeom>
        </p:spPr>
      </p:pic>
      <p:pic>
        <p:nvPicPr>
          <p:cNvPr id="9" name="Picture 8" descr="MDOT MTA Logo CMYK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898" y="5908349"/>
            <a:ext cx="889462" cy="53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51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4" r:id="rId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ransit.dot.gov/regulations-and-guidance/ftacirculars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mailto:Nhuggins@mdot.maryland.gov" TargetMode="External"/><Relationship Id="rId3" Type="http://schemas.openxmlformats.org/officeDocument/2006/relationships/hyperlink" Target="mailto:jkepple@mdot.maryland.gov" TargetMode="External"/><Relationship Id="rId7" Type="http://schemas.openxmlformats.org/officeDocument/2006/relationships/hyperlink" Target="mailto:lbenson@mdot.maryland.gov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taylor7@mdot.maryland.gov" TargetMode="External"/><Relationship Id="rId5" Type="http://schemas.openxmlformats.org/officeDocument/2006/relationships/hyperlink" Target="mailto:bhojnacki@mdot.maryland.gov" TargetMode="External"/><Relationship Id="rId4" Type="http://schemas.openxmlformats.org/officeDocument/2006/relationships/hyperlink" Target="mailto:kwilhelm1@mdot.maryland.g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2954" y="1140544"/>
            <a:ext cx="8563896" cy="2143278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Arial" charset="0"/>
                <a:ea typeface="Arial" charset="0"/>
                <a:cs typeface="Arial" charset="0"/>
              </a:rPr>
              <a:t>TAM Winter Series</a:t>
            </a:r>
            <a:br>
              <a:rPr lang="en-US" sz="4400" b="1" dirty="0">
                <a:latin typeface="Arial" charset="0"/>
                <a:ea typeface="Arial" charset="0"/>
                <a:cs typeface="Arial" charset="0"/>
              </a:rPr>
            </a:br>
            <a:br>
              <a:rPr lang="en-US" sz="2200" b="1" dirty="0">
                <a:latin typeface="Arial" charset="0"/>
                <a:ea typeface="Arial" charset="0"/>
                <a:cs typeface="Arial" charset="0"/>
              </a:rPr>
            </a:br>
            <a:r>
              <a:rPr lang="en-US" sz="2200" b="1" dirty="0">
                <a:latin typeface="Arial" charset="0"/>
                <a:ea typeface="Arial" charset="0"/>
                <a:cs typeface="Arial" charset="0"/>
              </a:rPr>
              <a:t>Comprehensive/Program Reviews</a:t>
            </a:r>
            <a:endParaRPr lang="en-US" sz="2800" i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06837"/>
            <a:ext cx="6858000" cy="2228919"/>
          </a:xfrm>
        </p:spPr>
        <p:txBody>
          <a:bodyPr>
            <a:normAutofit lnSpcReduction="10000"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February 23, 2023</a:t>
            </a:r>
          </a:p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Presented by:</a:t>
            </a:r>
          </a:p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Travis Johnston, Director</a:t>
            </a:r>
          </a:p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Tanya Nichols, Deputy Director</a:t>
            </a:r>
          </a:p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MDOT MTA OLTS</a:t>
            </a:r>
          </a:p>
        </p:txBody>
      </p:sp>
    </p:spTree>
    <p:extLst>
      <p:ext uri="{BB962C8B-B14F-4D97-AF65-F5344CB8AC3E}">
        <p14:creationId xmlns:p14="http://schemas.microsoft.com/office/powerpoint/2010/main" val="3568665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75" y="321637"/>
            <a:ext cx="7886700" cy="1619313"/>
          </a:xfrm>
        </p:spPr>
        <p:txBody>
          <a:bodyPr>
            <a:noAutofit/>
          </a:bodyPr>
          <a:lstStyle/>
          <a:p>
            <a:r>
              <a:rPr lang="en-US" sz="3000" dirty="0"/>
              <a:t>Introduction: </a:t>
            </a:r>
            <a:br>
              <a:rPr lang="en-US" sz="3000" dirty="0"/>
            </a:br>
            <a:r>
              <a:rPr lang="en-US" sz="3000" dirty="0"/>
              <a:t>Office Of Local Transit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0467" y="2266056"/>
            <a:ext cx="4200741" cy="44329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Director: Travis Johnston</a:t>
            </a:r>
          </a:p>
          <a:p>
            <a:pPr marL="0" indent="0">
              <a:buNone/>
            </a:pPr>
            <a:r>
              <a:rPr lang="en-US" sz="2000" dirty="0"/>
              <a:t>Deputy Director: Tanya Nichols</a:t>
            </a:r>
          </a:p>
          <a:p>
            <a:pPr marL="0" indent="0">
              <a:buNone/>
            </a:pPr>
            <a:r>
              <a:rPr lang="en-US" sz="2000" dirty="0"/>
              <a:t>Regional Planners:</a:t>
            </a:r>
          </a:p>
          <a:p>
            <a:pPr marL="0" indent="0">
              <a:buNone/>
            </a:pPr>
            <a:r>
              <a:rPr lang="en-US" sz="2000" dirty="0"/>
              <a:t>	Jason </a:t>
            </a:r>
            <a:r>
              <a:rPr lang="en-US" sz="2000" dirty="0" err="1"/>
              <a:t>Kepple</a:t>
            </a:r>
            <a:r>
              <a:rPr lang="en-US" sz="2000" dirty="0"/>
              <a:t> - Eastern</a:t>
            </a:r>
          </a:p>
          <a:p>
            <a:pPr marL="0" indent="0">
              <a:buNone/>
            </a:pPr>
            <a:r>
              <a:rPr lang="en-US" sz="2000" dirty="0"/>
              <a:t>	Bruce </a:t>
            </a:r>
            <a:r>
              <a:rPr lang="en-US" sz="2000" dirty="0" err="1"/>
              <a:t>Hojnacki</a:t>
            </a:r>
            <a:r>
              <a:rPr lang="en-US" sz="2000" dirty="0"/>
              <a:t> - Southern</a:t>
            </a:r>
          </a:p>
          <a:p>
            <a:pPr marL="0" indent="0">
              <a:buNone/>
            </a:pPr>
            <a:r>
              <a:rPr lang="en-US" sz="2000" dirty="0"/>
              <a:t>	Kirby Wilhelm - Western</a:t>
            </a:r>
          </a:p>
          <a:p>
            <a:pPr marL="0" indent="0">
              <a:buNone/>
            </a:pPr>
            <a:r>
              <a:rPr lang="en-US" sz="2000" dirty="0"/>
              <a:t>	Luke Benson - Central</a:t>
            </a:r>
          </a:p>
          <a:p>
            <a:pPr marL="0" indent="0">
              <a:buNone/>
            </a:pPr>
            <a:r>
              <a:rPr lang="en-US" sz="2000" dirty="0"/>
              <a:t>	Chris Taylor - Northern</a:t>
            </a:r>
          </a:p>
          <a:p>
            <a:pPr marL="0" indent="0">
              <a:buNone/>
            </a:pPr>
            <a:br>
              <a:rPr lang="en-US" sz="2800" dirty="0"/>
            </a:b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D54CED-1138-B7E7-0F29-0EDF079E24BD}"/>
              </a:ext>
            </a:extLst>
          </p:cNvPr>
          <p:cNvSpPr txBox="1"/>
          <p:nvPr/>
        </p:nvSpPr>
        <p:spPr>
          <a:xfrm>
            <a:off x="4919870" y="2953075"/>
            <a:ext cx="4572000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dirty="0"/>
              <a:t>5310 Program Manager</a:t>
            </a:r>
          </a:p>
          <a:p>
            <a:pPr marL="0" indent="0">
              <a:buNone/>
            </a:pPr>
            <a:r>
              <a:rPr lang="en-US" sz="2000" dirty="0"/>
              <a:t>	Nancy Huggins</a:t>
            </a:r>
          </a:p>
          <a:p>
            <a:pPr marL="0" indent="0">
              <a:buNone/>
            </a:pPr>
            <a:r>
              <a:rPr lang="en-US" sz="2000" dirty="0"/>
              <a:t>Budget, Finance, and Accounting</a:t>
            </a:r>
          </a:p>
          <a:p>
            <a:pPr marL="0" indent="0">
              <a:buNone/>
            </a:pPr>
            <a:r>
              <a:rPr lang="en-US" sz="2000" dirty="0"/>
              <a:t>	Jen Vickery</a:t>
            </a:r>
          </a:p>
          <a:p>
            <a:pPr marL="0" indent="0">
              <a:buNone/>
            </a:pPr>
            <a:r>
              <a:rPr lang="en-US" sz="2000" dirty="0"/>
              <a:t>Program Manager (NTD, D&amp;A)</a:t>
            </a:r>
          </a:p>
          <a:p>
            <a:pPr marL="0" indent="0">
              <a:buNone/>
            </a:pPr>
            <a:r>
              <a:rPr lang="en-US" sz="2000" dirty="0"/>
              <a:t>	Glenn Hoge</a:t>
            </a:r>
          </a:p>
          <a:p>
            <a:pPr marL="0" indent="0">
              <a:buNone/>
            </a:pPr>
            <a:r>
              <a:rPr lang="en-US" sz="2000" dirty="0"/>
              <a:t>Administrative Coordinator</a:t>
            </a:r>
          </a:p>
          <a:p>
            <a:pPr marL="0" indent="0">
              <a:buNone/>
            </a:pPr>
            <a:r>
              <a:rPr lang="en-US" sz="2000" dirty="0"/>
              <a:t>	Bryan Glazer</a:t>
            </a:r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33199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97" y="596471"/>
            <a:ext cx="7886700" cy="822901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a Comprehensive/Program Review: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5070" y="1775257"/>
            <a:ext cx="7177549" cy="4621162"/>
          </a:xfrm>
        </p:spPr>
        <p:txBody>
          <a:bodyPr>
            <a:normAutofit/>
          </a:bodyPr>
          <a:lstStyle/>
          <a:p>
            <a:r>
              <a:rPr lang="en-US" sz="2400" dirty="0"/>
              <a:t>LOTS compliance reviews are conducted by the MTA or the MTA’s consultant on all Section 5311/5307/5339 recipients. LOTS reviews ensure that local grantees are following the Federal and State rules and are conducted every three-five years.</a:t>
            </a:r>
          </a:p>
          <a:p>
            <a:r>
              <a:rPr lang="en-US" sz="2400" dirty="0"/>
              <a:t>Per the FTA 5310 grant process, every three to five  years MDOT MTA is required to conduct Performance Reviews for sub-recipients</a:t>
            </a:r>
          </a:p>
          <a:p>
            <a:pPr lvl="1"/>
            <a:endParaRPr lang="en-US" sz="2100" dirty="0"/>
          </a:p>
          <a:p>
            <a:pPr lvl="1"/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426906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808" y="533951"/>
            <a:ext cx="7886700" cy="1058875"/>
          </a:xfrm>
        </p:spPr>
        <p:txBody>
          <a:bodyPr/>
          <a:lstStyle/>
          <a:p>
            <a:r>
              <a:rPr lang="en-US" dirty="0"/>
              <a:t>Terminology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770" y="1494503"/>
            <a:ext cx="8218089" cy="471520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FTA</a:t>
            </a:r>
            <a:r>
              <a:rPr lang="en-US" dirty="0"/>
              <a:t>:  Federal Transit Administration</a:t>
            </a:r>
          </a:p>
          <a:p>
            <a:pPr marL="0" indent="0">
              <a:buNone/>
            </a:pPr>
            <a:r>
              <a:rPr lang="en-US" b="1" dirty="0"/>
              <a:t>MDOT</a:t>
            </a:r>
            <a:r>
              <a:rPr lang="en-US" dirty="0"/>
              <a:t>:  Maryland Department of Transportation </a:t>
            </a:r>
          </a:p>
          <a:p>
            <a:pPr marL="0" indent="0">
              <a:buNone/>
            </a:pPr>
            <a:r>
              <a:rPr lang="en-US" b="1" dirty="0"/>
              <a:t>MTA</a:t>
            </a:r>
            <a:r>
              <a:rPr lang="en-US" dirty="0"/>
              <a:t>:  Maryland Transit Administration</a:t>
            </a:r>
          </a:p>
          <a:p>
            <a:pPr marL="0" indent="0">
              <a:buNone/>
            </a:pPr>
            <a:r>
              <a:rPr lang="en-US" b="1" dirty="0"/>
              <a:t>OLTS</a:t>
            </a:r>
            <a:r>
              <a:rPr lang="en-US" dirty="0"/>
              <a:t>:  Office of Local Transit Support</a:t>
            </a:r>
          </a:p>
          <a:p>
            <a:pPr marL="0" indent="0">
              <a:buNone/>
            </a:pPr>
            <a:r>
              <a:rPr lang="en-US" b="1" dirty="0"/>
              <a:t>Section 5307: </a:t>
            </a:r>
            <a:r>
              <a:rPr lang="en-US" dirty="0"/>
              <a:t>Large Urban/Small Urban Funds</a:t>
            </a:r>
          </a:p>
          <a:p>
            <a:pPr marL="0" indent="0">
              <a:buNone/>
            </a:pPr>
            <a:r>
              <a:rPr lang="en-US" b="1" dirty="0"/>
              <a:t>Section 5311: </a:t>
            </a:r>
            <a:r>
              <a:rPr lang="en-US" dirty="0"/>
              <a:t>Rural Formula Funds</a:t>
            </a:r>
          </a:p>
          <a:p>
            <a:pPr marL="0" indent="0">
              <a:buNone/>
            </a:pPr>
            <a:r>
              <a:rPr lang="en-US" b="1" dirty="0"/>
              <a:t>Section 5339: </a:t>
            </a:r>
            <a:r>
              <a:rPr lang="en-US" dirty="0"/>
              <a:t>Bus and Bus Facilities</a:t>
            </a:r>
          </a:p>
          <a:p>
            <a:pPr marL="0" indent="0">
              <a:buNone/>
            </a:pPr>
            <a:r>
              <a:rPr lang="en-US" b="1" dirty="0"/>
              <a:t>Section 5310: </a:t>
            </a:r>
            <a:r>
              <a:rPr lang="en-US" dirty="0"/>
              <a:t>Enhanced Mobility of Seniors &amp; Individuals with Disabilities</a:t>
            </a:r>
          </a:p>
          <a:p>
            <a:pPr marL="0" indent="0">
              <a:buNone/>
            </a:pPr>
            <a:r>
              <a:rPr lang="en-US" b="1" dirty="0"/>
              <a:t>MM</a:t>
            </a:r>
            <a:r>
              <a:rPr lang="en-US" dirty="0"/>
              <a:t>:  Mobility Management </a:t>
            </a:r>
          </a:p>
          <a:p>
            <a:pPr marL="0" indent="0">
              <a:buNone/>
            </a:pPr>
            <a:r>
              <a:rPr lang="en-US" b="1" dirty="0"/>
              <a:t>PM</a:t>
            </a:r>
            <a:r>
              <a:rPr lang="en-US" dirty="0"/>
              <a:t>:  Preventive Maintenance</a:t>
            </a:r>
          </a:p>
          <a:p>
            <a:pPr marL="0" indent="0">
              <a:buNone/>
            </a:pPr>
            <a:r>
              <a:rPr lang="en-US" b="1" dirty="0"/>
              <a:t>Match</a:t>
            </a:r>
            <a:r>
              <a:rPr lang="en-US" dirty="0"/>
              <a:t>:  Federal and/or Local share required for grant </a:t>
            </a:r>
          </a:p>
          <a:p>
            <a:pPr marL="0" indent="0">
              <a:buNone/>
            </a:pPr>
            <a:r>
              <a:rPr lang="en-US" b="1" dirty="0"/>
              <a:t>FY</a:t>
            </a:r>
            <a:r>
              <a:rPr lang="en-US" dirty="0"/>
              <a:t>:  Fiscal year</a:t>
            </a:r>
          </a:p>
          <a:p>
            <a:pPr marL="0" indent="0">
              <a:buNone/>
            </a:pPr>
            <a:r>
              <a:rPr lang="en-US" b="1" dirty="0"/>
              <a:t>RFP</a:t>
            </a:r>
            <a:r>
              <a:rPr lang="en-US" dirty="0"/>
              <a:t>:  Request for Payment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842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304" y="307809"/>
            <a:ext cx="7886700" cy="1242695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Resources:</a:t>
            </a:r>
            <a:br>
              <a:rPr lang="en-US" sz="1200" dirty="0"/>
            </a:br>
            <a:br>
              <a:rPr lang="en-US" sz="1200" dirty="0"/>
            </a:br>
            <a:br>
              <a:rPr lang="en-US" sz="12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5304" y="1172817"/>
            <a:ext cx="7774783" cy="5227983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Maryland State Management Plans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for the Section 5311 and Section 5339 programs - available through MTA as well as through the TAM website - </a:t>
            </a:r>
            <a:r>
              <a:rPr lang="en-US" sz="1800" b="0" i="0" u="none" strike="noStrike" baseline="0" dirty="0">
                <a:solidFill>
                  <a:srgbClr val="0000FF"/>
                </a:solidFill>
                <a:latin typeface="Arial" panose="020B0604020202020204" pitchFamily="34" charset="0"/>
              </a:rPr>
              <a:t>http://taminc.org/Office-of-Local-Transit-Support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The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MT"/>
              </a:rPr>
              <a:t>“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Super Circular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MT"/>
              </a:rPr>
              <a:t>,” 2 CFR Part 200, “Uniform Administrative Requirements, Cost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Principles, and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MT"/>
              </a:rPr>
              <a:t>Audit Requirements for Federal Awards,”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- </a:t>
            </a:r>
            <a:r>
              <a:rPr lang="en-US" sz="1800" b="0" i="0" u="none" strike="noStrike" baseline="0" dirty="0">
                <a:solidFill>
                  <a:srgbClr val="0000FF"/>
                </a:solidFill>
                <a:latin typeface="Arial" panose="020B0604020202020204" pitchFamily="34" charset="0"/>
              </a:rPr>
              <a:t>http://www.ecfr.gov/cgibin/text-idx?tpl=/ecfrbrowse/Title02/2cfr200_main_02.tpl</a:t>
            </a:r>
          </a:p>
          <a:p>
            <a:pPr algn="l"/>
            <a:r>
              <a:rPr lang="en-US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Uniform System of Accounts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- </a:t>
            </a:r>
            <a:r>
              <a:rPr lang="en-US" sz="1800" b="0" i="0" u="none" strike="noStrike" baseline="0" dirty="0">
                <a:solidFill>
                  <a:srgbClr val="0000FF"/>
                </a:solidFill>
                <a:latin typeface="Arial" panose="020B0604020202020204" pitchFamily="34" charset="0"/>
              </a:rPr>
              <a:t>https://www.transit.dot.gov/ntd/uniform-systemaccounts-usoa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FTA Circular C 5010.1D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MT"/>
              </a:rPr>
              <a:t>, “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Grant Management Requirements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,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MT"/>
              </a:rPr>
              <a:t>”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last updated Aug. 2012 (Note: this circular is currently being updated to incorporate changes established under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MT"/>
              </a:rPr>
              <a:t>the “Super Circular”)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- </a:t>
            </a:r>
            <a:r>
              <a:rPr lang="en-US" sz="1800" dirty="0">
                <a:solidFill>
                  <a:srgbClr val="0000FF"/>
                </a:solidFill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https://www.transit.dot.gov/regulations-and-guidance/ftacirculars/</a:t>
            </a:r>
            <a:r>
              <a:rPr lang="en-US" sz="1800" dirty="0">
                <a:solidFill>
                  <a:srgbClr val="0000FF"/>
                </a:solidFill>
                <a:latin typeface="Arial" panose="020B0604020202020204" pitchFamily="34" charset="0"/>
              </a:rPr>
              <a:t>grant-management-requirements</a:t>
            </a:r>
          </a:p>
          <a:p>
            <a:pPr algn="l"/>
            <a:r>
              <a:rPr lang="en-US" sz="1800" b="1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Comprehensive Financial Management Guidelines for Rural and Small Urban Public Transportation Providers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, prepared for the North Carolina DOT, American Association of State Highway and Transportation Officials (AASHTO) Multi-State Technical Assistance Project (MTAP), and U.S. DOT/FTA (September 1992). Downloadable through the State Library of North Carolina Digital Collections - </a:t>
            </a:r>
            <a:r>
              <a:rPr lang="en-US" sz="1800" b="0" i="0" u="none" strike="noStrike" baseline="0" dirty="0">
                <a:solidFill>
                  <a:srgbClr val="0000FF"/>
                </a:solidFill>
                <a:latin typeface="Arial" panose="020B0604020202020204" pitchFamily="34" charset="0"/>
              </a:rPr>
              <a:t>http://digital.ncdcr.gov/cdm/ref/collection/p16062coll9/id/119548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980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310 Program Manual.pdf - Adobe Acrobat Reader DC (32-bit)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1" t="22653" r="35759" b="943"/>
          <a:stretch/>
        </p:blipFill>
        <p:spPr>
          <a:xfrm>
            <a:off x="364692" y="1845270"/>
            <a:ext cx="2797677" cy="32918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692" y="318625"/>
            <a:ext cx="7886700" cy="1113690"/>
          </a:xfrm>
        </p:spPr>
        <p:txBody>
          <a:bodyPr>
            <a:normAutofit/>
          </a:bodyPr>
          <a:lstStyle/>
          <a:p>
            <a:r>
              <a:rPr lang="en-US" sz="3600" dirty="0"/>
              <a:t>LOTS MANUAL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46207" y="1845270"/>
            <a:ext cx="55245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LOTS Manual</a:t>
            </a:r>
          </a:p>
          <a:p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Let’s take a look at the LOTS Manual which is your ‘bible’ for your grant(s).</a:t>
            </a:r>
          </a:p>
          <a:p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It can be found on the TAM website under Resources/Office of Local Transit Support</a:t>
            </a:r>
          </a:p>
          <a:p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Recommend downloading PDF to your desktop</a:t>
            </a:r>
          </a:p>
        </p:txBody>
      </p:sp>
      <p:pic>
        <p:nvPicPr>
          <p:cNvPr id="5" name="Picture 4" descr="A picture containing text, businesscard&#10;&#10;Description automatically generated">
            <a:extLst>
              <a:ext uri="{FF2B5EF4-FFF2-40B4-BE49-F238E27FC236}">
                <a16:creationId xmlns:a16="http://schemas.microsoft.com/office/drawing/2014/main" id="{F35D32C8-312C-847E-196D-67585A869C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692" y="1575881"/>
            <a:ext cx="2863911" cy="370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763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310 Program Manual.pdf - Adobe Acrobat Reader DC (32-bit)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1" t="22653" r="35759" b="943"/>
          <a:stretch/>
        </p:blipFill>
        <p:spPr>
          <a:xfrm>
            <a:off x="364692" y="1845270"/>
            <a:ext cx="2797677" cy="32918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692" y="318625"/>
            <a:ext cx="7886700" cy="1113690"/>
          </a:xfrm>
        </p:spPr>
        <p:txBody>
          <a:bodyPr>
            <a:normAutofit/>
          </a:bodyPr>
          <a:lstStyle/>
          <a:p>
            <a:r>
              <a:rPr lang="en-US" sz="3600" dirty="0"/>
              <a:t>5310 Manual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46207" y="1845270"/>
            <a:ext cx="55245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5310 Manual</a:t>
            </a:r>
          </a:p>
          <a:p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Let’s take a look at the 5310 Manual which is your ‘bible’ for this grant.</a:t>
            </a:r>
          </a:p>
          <a:p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It can be found on the TAM website under Resources/Office of Local Transit Support</a:t>
            </a:r>
          </a:p>
          <a:p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Recommend downloading PDF to your desktop</a:t>
            </a:r>
          </a:p>
        </p:txBody>
      </p:sp>
    </p:spTree>
    <p:extLst>
      <p:ext uri="{BB962C8B-B14F-4D97-AF65-F5344CB8AC3E}">
        <p14:creationId xmlns:p14="http://schemas.microsoft.com/office/powerpoint/2010/main" val="4088268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0775" y="640811"/>
            <a:ext cx="56142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General Questions???</a:t>
            </a:r>
          </a:p>
        </p:txBody>
      </p:sp>
      <p:sp>
        <p:nvSpPr>
          <p:cNvPr id="6" name="Rectangle 5"/>
          <p:cNvSpPr/>
          <p:nvPr/>
        </p:nvSpPr>
        <p:spPr>
          <a:xfrm rot="180000">
            <a:off x="756029" y="2406894"/>
            <a:ext cx="6803923" cy="18288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  <a:scene3d>
              <a:camera prst="perspectiveContrastingLeftFacing"/>
              <a:lightRig rig="threePt" dir="t"/>
            </a:scene3d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? ? ? </a:t>
            </a:r>
          </a:p>
        </p:txBody>
      </p:sp>
    </p:spTree>
    <p:extLst>
      <p:ext uri="{BB962C8B-B14F-4D97-AF65-F5344CB8AC3E}">
        <p14:creationId xmlns:p14="http://schemas.microsoft.com/office/powerpoint/2010/main" val="583817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775" y="1271370"/>
            <a:ext cx="7886700" cy="4463508"/>
          </a:xfrm>
        </p:spPr>
        <p:txBody>
          <a:bodyPr>
            <a:normAutofit fontScale="90000"/>
          </a:bodyPr>
          <a:lstStyle/>
          <a:p>
            <a:r>
              <a:rPr lang="en-US" dirty="0"/>
              <a:t>Need additional assistance?</a:t>
            </a:r>
            <a:br>
              <a:rPr lang="en-US" dirty="0"/>
            </a:br>
            <a:br>
              <a:rPr lang="en-US" dirty="0"/>
            </a:br>
            <a:br>
              <a:rPr lang="en-US" sz="2700" b="0" dirty="0"/>
            </a:br>
            <a:br>
              <a:rPr lang="en-US" sz="2700" b="0" dirty="0"/>
            </a:br>
            <a:br>
              <a:rPr lang="en-US" sz="2700" b="0" dirty="0"/>
            </a:br>
            <a:r>
              <a:rPr lang="en-US" sz="2800" dirty="0"/>
              <a:t>Contact Information:</a:t>
            </a:r>
            <a:br>
              <a:rPr lang="en-US" sz="2700" b="0" dirty="0"/>
            </a:br>
            <a:br>
              <a:rPr lang="en-US" sz="2700" b="0" dirty="0"/>
            </a:br>
            <a:r>
              <a:rPr lang="en-US" sz="2700" b="0" dirty="0"/>
              <a:t>Regional Planner:</a:t>
            </a:r>
            <a:br>
              <a:rPr lang="en-US" sz="2700" b="0" dirty="0"/>
            </a:br>
            <a:r>
              <a:rPr lang="en-US" sz="2700" b="0" dirty="0"/>
              <a:t>	Eastern Region:</a:t>
            </a:r>
            <a:br>
              <a:rPr lang="en-US" sz="2700" b="0" dirty="0"/>
            </a:br>
            <a:r>
              <a:rPr lang="en-US" sz="2700" b="0" dirty="0"/>
              <a:t>		Jason Kepple: </a:t>
            </a:r>
            <a:r>
              <a:rPr lang="en-US" sz="2700" b="0" dirty="0">
                <a:hlinkClick r:id="rId3"/>
              </a:rPr>
              <a:t>jkepple@mdot.maryland.gov</a:t>
            </a:r>
            <a:r>
              <a:rPr lang="en-US" sz="2700" b="0" dirty="0"/>
              <a:t> </a:t>
            </a:r>
            <a:br>
              <a:rPr lang="en-US" sz="2700" b="0" dirty="0"/>
            </a:br>
            <a:r>
              <a:rPr lang="en-US" sz="2700" b="0" dirty="0"/>
              <a:t>	Western Region:</a:t>
            </a:r>
            <a:br>
              <a:rPr lang="en-US" sz="2700" b="0" dirty="0"/>
            </a:br>
            <a:r>
              <a:rPr lang="en-US" sz="2700" b="0" dirty="0"/>
              <a:t>		Kirby Wilhelm: </a:t>
            </a:r>
            <a:r>
              <a:rPr lang="en-US" sz="2700" b="0" dirty="0">
                <a:hlinkClick r:id="rId4"/>
              </a:rPr>
              <a:t>kwilhelm1@mdot.maryland.gov</a:t>
            </a:r>
            <a:r>
              <a:rPr lang="en-US" sz="2700" b="0" dirty="0"/>
              <a:t> </a:t>
            </a:r>
            <a:br>
              <a:rPr lang="en-US" sz="2700" b="0" dirty="0"/>
            </a:br>
            <a:r>
              <a:rPr lang="en-US" sz="2700" b="0" dirty="0"/>
              <a:t>	Southern Region:</a:t>
            </a:r>
            <a:br>
              <a:rPr lang="en-US" sz="2700" b="0" dirty="0"/>
            </a:br>
            <a:r>
              <a:rPr lang="en-US" sz="2700" b="0" dirty="0"/>
              <a:t>		Bruce Hojnacki: </a:t>
            </a:r>
            <a:r>
              <a:rPr lang="en-US" sz="2700" b="0" dirty="0">
                <a:hlinkClick r:id="rId5"/>
              </a:rPr>
              <a:t>bhojnacki@mdot.maryland.gov</a:t>
            </a:r>
            <a:r>
              <a:rPr lang="en-US" sz="2700" b="0" dirty="0"/>
              <a:t> </a:t>
            </a:r>
            <a:br>
              <a:rPr lang="en-US" sz="2700" b="0" dirty="0"/>
            </a:br>
            <a:r>
              <a:rPr lang="en-US" sz="2700" b="0" dirty="0"/>
              <a:t>	Northern Region:</a:t>
            </a:r>
            <a:br>
              <a:rPr lang="en-US" sz="2700" b="0" dirty="0"/>
            </a:br>
            <a:r>
              <a:rPr lang="en-US" sz="2700" b="0" dirty="0"/>
              <a:t>		Chris Taylor: </a:t>
            </a:r>
            <a:r>
              <a:rPr lang="en-US" sz="2700" b="0" dirty="0">
                <a:hlinkClick r:id="rId6"/>
              </a:rPr>
              <a:t>ctaylor7@mdot.maryland.gov</a:t>
            </a:r>
            <a:r>
              <a:rPr lang="en-US" sz="2700" b="0" dirty="0"/>
              <a:t> </a:t>
            </a:r>
            <a:br>
              <a:rPr lang="en-US" sz="2700" b="0" dirty="0"/>
            </a:br>
            <a:r>
              <a:rPr lang="en-US" sz="2700" b="0" dirty="0"/>
              <a:t>	Central Region:	</a:t>
            </a:r>
            <a:br>
              <a:rPr lang="en-US" sz="2700" b="0" dirty="0"/>
            </a:br>
            <a:r>
              <a:rPr lang="en-US" sz="2700" b="0" dirty="0"/>
              <a:t>		Luke Benson: </a:t>
            </a:r>
            <a:r>
              <a:rPr lang="en-US" sz="2700" b="0" dirty="0">
                <a:hlinkClick r:id="rId7"/>
              </a:rPr>
              <a:t>lbenson@mdot.maryland.gov</a:t>
            </a:r>
            <a:br>
              <a:rPr lang="en-US" sz="2700" b="0" dirty="0"/>
            </a:br>
            <a:br>
              <a:rPr lang="en-US" sz="2700" b="0" dirty="0"/>
            </a:br>
            <a:r>
              <a:rPr lang="en-US" sz="2700" b="0" dirty="0"/>
              <a:t>5310 Program Manager</a:t>
            </a:r>
            <a:br>
              <a:rPr lang="en-US" sz="2700" b="0" dirty="0"/>
            </a:br>
            <a:r>
              <a:rPr lang="en-US" sz="2700" b="0" dirty="0"/>
              <a:t>	Nancy Huggins: </a:t>
            </a:r>
            <a:r>
              <a:rPr lang="en-US" sz="2700" b="0" dirty="0">
                <a:hlinkClick r:id="rId8"/>
              </a:rPr>
              <a:t>Nhuggins@mdot.maryland.gov</a:t>
            </a:r>
            <a:br>
              <a:rPr lang="en-US" sz="2700" b="0" dirty="0"/>
            </a:br>
            <a:br>
              <a:rPr lang="en-US" sz="2700" b="0" dirty="0"/>
            </a:br>
            <a:br>
              <a:rPr lang="en-US" sz="2700" b="0" dirty="0"/>
            </a:br>
            <a:br>
              <a:rPr lang="en-US" sz="2700" b="0" dirty="0"/>
            </a:br>
            <a:br>
              <a:rPr lang="en-US" sz="2700" b="0" dirty="0"/>
            </a:br>
            <a:br>
              <a:rPr lang="en-US" sz="2700" b="0" dirty="0"/>
            </a:br>
            <a:br>
              <a:rPr lang="en-US" sz="2700" b="0" dirty="0"/>
            </a:br>
            <a:br>
              <a:rPr lang="en-US" sz="2700" b="0" dirty="0"/>
            </a:br>
            <a:endParaRPr lang="en-US" sz="2700" b="0" dirty="0"/>
          </a:p>
        </p:txBody>
      </p:sp>
    </p:spTree>
    <p:extLst>
      <p:ext uri="{BB962C8B-B14F-4D97-AF65-F5344CB8AC3E}">
        <p14:creationId xmlns:p14="http://schemas.microsoft.com/office/powerpoint/2010/main" val="28176869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13102</TotalTime>
  <Words>845</Words>
  <Application>Microsoft Office PowerPoint</Application>
  <PresentationFormat>On-screen Show (4:3)</PresentationFormat>
  <Paragraphs>86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ArialMT</vt:lpstr>
      <vt:lpstr>Calibri</vt:lpstr>
      <vt:lpstr>Calibri Light</vt:lpstr>
      <vt:lpstr>Office Theme</vt:lpstr>
      <vt:lpstr>TAM Winter Series  Comprehensive/Program Reviews</vt:lpstr>
      <vt:lpstr>Introduction:  Office Of Local Transit Support</vt:lpstr>
      <vt:lpstr>What is a Comprehensive/Program Review: </vt:lpstr>
      <vt:lpstr>Terminology</vt:lpstr>
      <vt:lpstr>Resources:   </vt:lpstr>
      <vt:lpstr>LOTS MANUAL</vt:lpstr>
      <vt:lpstr>5310 Manual</vt:lpstr>
      <vt:lpstr>PowerPoint Presentation</vt:lpstr>
      <vt:lpstr>Need additional assistance?     Contact Information:  Regional Planner:  Eastern Region:   Jason Kepple: jkepple@mdot.maryland.gov   Western Region:   Kirby Wilhelm: kwilhelm1@mdot.maryland.gov   Southern Region:   Bruce Hojnacki: bhojnacki@mdot.maryland.gov   Northern Region:   Chris Taylor: ctaylor7@mdot.maryland.gov   Central Region:    Luke Benson: lbenson@mdot.maryland.gov  5310 Program Manager  Nancy Huggins: Nhuggins@mdot.maryland.gov        </vt:lpstr>
    </vt:vector>
  </TitlesOfParts>
  <Company>Pulsar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Baker</dc:creator>
  <cp:lastModifiedBy>TANYA NICHOLS</cp:lastModifiedBy>
  <cp:revision>251</cp:revision>
  <cp:lastPrinted>2017-10-05T20:56:00Z</cp:lastPrinted>
  <dcterms:created xsi:type="dcterms:W3CDTF">2017-04-18T13:09:15Z</dcterms:created>
  <dcterms:modified xsi:type="dcterms:W3CDTF">2023-02-22T16:02:55Z</dcterms:modified>
</cp:coreProperties>
</file>